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</p:sldMasterIdLst>
  <p:sldIdLst>
    <p:sldId id="256" r:id="rId3"/>
    <p:sldId id="320" r:id="rId4"/>
    <p:sldId id="257" r:id="rId5"/>
    <p:sldId id="311" r:id="rId6"/>
    <p:sldId id="312" r:id="rId7"/>
    <p:sldId id="313" r:id="rId8"/>
    <p:sldId id="314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8" r:id="rId35"/>
    <p:sldId id="309" r:id="rId36"/>
    <p:sldId id="310" r:id="rId37"/>
    <p:sldId id="315" r:id="rId38"/>
    <p:sldId id="316" r:id="rId39"/>
    <p:sldId id="317" r:id="rId40"/>
    <p:sldId id="318" r:id="rId41"/>
    <p:sldId id="319" r:id="rId4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 snapToGrid="0" snapToObjects="1">
      <p:cViewPr>
        <p:scale>
          <a:sx n="150" d="100"/>
          <a:sy n="150" d="100"/>
        </p:scale>
        <p:origin x="-24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933825" y="3079237"/>
            <a:ext cx="4953436" cy="1151548"/>
          </a:xfrm>
        </p:spPr>
        <p:txBody>
          <a:bodyPr/>
          <a:lstStyle/>
          <a:p>
            <a:r>
              <a:rPr lang="en-US" sz="4800" dirty="0" err="1" smtClean="0"/>
              <a:t>TypeScript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5333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function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8746" y="1125900"/>
            <a:ext cx="6636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SearchFunc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(</a:t>
            </a:r>
            <a:r>
              <a:rPr lang="en-US" b="1" dirty="0"/>
              <a:t>source: string, </a:t>
            </a:r>
            <a:r>
              <a:rPr lang="en-US" b="1" dirty="0" err="1"/>
              <a:t>subString</a:t>
            </a:r>
            <a:r>
              <a:rPr lang="en-US" b="1" dirty="0"/>
              <a:t>: string): </a:t>
            </a:r>
            <a:r>
              <a:rPr lang="en-US" b="1" dirty="0" err="1">
                <a:solidFill>
                  <a:srgbClr val="0000FF"/>
                </a:solidFill>
              </a:rPr>
              <a:t>boolean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0000FF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/>
              <a:t>mySearch</a:t>
            </a:r>
            <a:r>
              <a:rPr lang="en-US" b="1" dirty="0"/>
              <a:t>: </a:t>
            </a:r>
            <a:r>
              <a:rPr lang="en-US" b="1" dirty="0" err="1"/>
              <a:t>SearchFunc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err="1" smtClean="0"/>
              <a:t>mySearch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(source: string, </a:t>
            </a:r>
            <a:r>
              <a:rPr lang="en-US" b="1" dirty="0" err="1" smtClean="0"/>
              <a:t>subStr</a:t>
            </a:r>
            <a:r>
              <a:rPr lang="en-US" b="1" dirty="0" smtClean="0"/>
              <a:t>: </a:t>
            </a:r>
            <a:r>
              <a:rPr lang="en-US" b="1" dirty="0"/>
              <a:t>string)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 = </a:t>
            </a:r>
            <a:r>
              <a:rPr lang="en-US" b="1" dirty="0" err="1" smtClean="0"/>
              <a:t>source.search</a:t>
            </a:r>
            <a:r>
              <a:rPr lang="en-US" b="1" dirty="0" smtClean="0"/>
              <a:t>(</a:t>
            </a:r>
            <a:r>
              <a:rPr lang="en-US" b="1" dirty="0" err="1" smtClean="0"/>
              <a:t>subStr</a:t>
            </a:r>
            <a:r>
              <a:rPr lang="en-US" b="1" dirty="0" smtClean="0"/>
              <a:t>); </a:t>
            </a: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(result == -1)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false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  <a:r>
              <a:rPr lang="en-US" b="1" dirty="0">
                <a:solidFill>
                  <a:srgbClr val="0000FF"/>
                </a:solidFill>
              </a:rPr>
              <a:t>else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true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r>
              <a:rPr lang="en-US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3355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array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StringArray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[</a:t>
            </a:r>
            <a:r>
              <a:rPr lang="en-US" b="1" dirty="0"/>
              <a:t>index: number]: string;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myArray</a:t>
            </a:r>
            <a:r>
              <a:rPr lang="en-US" b="1" dirty="0"/>
              <a:t>: </a:t>
            </a:r>
            <a:r>
              <a:rPr lang="en-US" b="1" dirty="0" err="1"/>
              <a:t>StringArray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err="1" smtClean="0"/>
              <a:t>myArray</a:t>
            </a:r>
            <a:r>
              <a:rPr lang="en-US" b="1" dirty="0" smtClean="0"/>
              <a:t> </a:t>
            </a:r>
            <a:r>
              <a:rPr lang="en-US" b="1" dirty="0"/>
              <a:t>= [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"Fred</a:t>
            </a:r>
            <a:r>
              <a:rPr lang="en-US" b="1" dirty="0" smtClean="0">
                <a:solidFill>
                  <a:srgbClr val="A31515"/>
                </a:solidFill>
              </a:rPr>
              <a:t>"</a:t>
            </a:r>
            <a:r>
              <a:rPr lang="en-US" b="1" dirty="0" smtClean="0"/>
              <a:t>];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391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class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ClockInterface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currentTime</a:t>
            </a:r>
            <a:r>
              <a:rPr lang="en-US" b="1" dirty="0"/>
              <a:t>: Date;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setTime</a:t>
            </a:r>
            <a:r>
              <a:rPr lang="en-US" b="1" dirty="0" smtClean="0"/>
              <a:t>(d</a:t>
            </a:r>
            <a:r>
              <a:rPr lang="en-US" b="1" dirty="0"/>
              <a:t>: Date);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Clock </a:t>
            </a:r>
            <a:r>
              <a:rPr lang="en-US" b="1" dirty="0">
                <a:solidFill>
                  <a:srgbClr val="0000FF"/>
                </a:solidFill>
              </a:rPr>
              <a:t>implements</a:t>
            </a:r>
            <a:r>
              <a:rPr lang="en-US" b="1" dirty="0"/>
              <a:t> </a:t>
            </a:r>
            <a:r>
              <a:rPr lang="en-US" b="1" dirty="0" err="1"/>
              <a:t>ClockInterface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currentTime</a:t>
            </a:r>
            <a:r>
              <a:rPr lang="en-US" b="1" dirty="0"/>
              <a:t>: Date; </a:t>
            </a:r>
            <a:endParaRPr lang="en-US" b="1" dirty="0" smtClean="0"/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setTime</a:t>
            </a:r>
            <a:r>
              <a:rPr lang="en-US" b="1" dirty="0" smtClean="0"/>
              <a:t>(d</a:t>
            </a:r>
            <a:r>
              <a:rPr lang="en-US" b="1" dirty="0"/>
              <a:t>: Date)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this</a:t>
            </a:r>
            <a:r>
              <a:rPr lang="en-US" b="1" dirty="0" err="1" smtClean="0"/>
              <a:t>.currentTime</a:t>
            </a:r>
            <a:r>
              <a:rPr lang="en-US" b="1" dirty="0" smtClean="0"/>
              <a:t> </a:t>
            </a:r>
            <a:r>
              <a:rPr lang="en-US" b="1" dirty="0"/>
              <a:t>= d;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endParaRPr lang="en-US" b="1" dirty="0"/>
          </a:p>
          <a:p>
            <a:r>
              <a:rPr lang="en-US" b="1" dirty="0" smtClean="0"/>
              <a:t>	constructor(h</a:t>
            </a:r>
            <a:r>
              <a:rPr lang="en-US" b="1" dirty="0"/>
              <a:t>: number, m: number) { } 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211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Interfaces: </a:t>
            </a:r>
            <a:r>
              <a:rPr lang="en-US" dirty="0"/>
              <a:t>static/instance side of </a:t>
            </a:r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ClockStatic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(hour: number, minute: number);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Clock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currentTime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Date;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constructor(h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number, m: number) { }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ClockStatic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Clock;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newClock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(7, 30); 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81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Extending Interfaces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Shape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color</a:t>
            </a:r>
            <a:r>
              <a:rPr lang="en-US" b="1" dirty="0"/>
              <a:t>: string;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 err="1"/>
              <a:t>PenStroke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penWidth</a:t>
            </a:r>
            <a:r>
              <a:rPr lang="en-US" b="1" dirty="0"/>
              <a:t>: number;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/>
              <a:t>Square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Shape, </a:t>
            </a:r>
            <a:r>
              <a:rPr lang="en-US" b="1" dirty="0" err="1"/>
              <a:t>PenStroke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sideLength</a:t>
            </a:r>
            <a:r>
              <a:rPr lang="en-US" b="1" dirty="0"/>
              <a:t>: number;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square = &lt;Square&gt;{}; </a:t>
            </a:r>
            <a:endParaRPr lang="en-US" b="1" dirty="0" smtClean="0"/>
          </a:p>
          <a:p>
            <a:r>
              <a:rPr lang="en-US" b="1" dirty="0" err="1" smtClean="0"/>
              <a:t>square.color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"blue"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err="1" smtClean="0"/>
              <a:t>square.sideLength</a:t>
            </a:r>
            <a:r>
              <a:rPr lang="en-US" b="1" dirty="0" smtClean="0"/>
              <a:t> </a:t>
            </a:r>
            <a:r>
              <a:rPr lang="en-US" b="1" dirty="0"/>
              <a:t>= 10; </a:t>
            </a:r>
            <a:endParaRPr lang="en-US" b="1" dirty="0" smtClean="0"/>
          </a:p>
          <a:p>
            <a:r>
              <a:rPr lang="en-US" b="1" dirty="0" err="1" smtClean="0"/>
              <a:t>square.penWidth</a:t>
            </a:r>
            <a:r>
              <a:rPr lang="en-US" b="1" dirty="0" smtClean="0"/>
              <a:t> </a:t>
            </a:r>
            <a:r>
              <a:rPr lang="en-US" b="1" dirty="0"/>
              <a:t>= 5.0;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0972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Interfaces: </a:t>
            </a:r>
            <a:r>
              <a:rPr lang="en-US" dirty="0"/>
              <a:t>Hybrid </a:t>
            </a:r>
            <a:r>
              <a:rPr lang="en-US" dirty="0" smtClean="0"/>
              <a:t>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Counter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(</a:t>
            </a:r>
            <a:r>
              <a:rPr lang="en-US" b="1" dirty="0"/>
              <a:t>start: number): string;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interval</a:t>
            </a:r>
            <a:r>
              <a:rPr lang="en-US" b="1" dirty="0"/>
              <a:t>: number;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reset</a:t>
            </a:r>
            <a:r>
              <a:rPr lang="en-US" b="1" dirty="0"/>
              <a:t>(): </a:t>
            </a:r>
            <a:r>
              <a:rPr lang="en-US" b="1" dirty="0">
                <a:solidFill>
                  <a:srgbClr val="0000FF"/>
                </a:solidFill>
              </a:rPr>
              <a:t>void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c: Counter; </a:t>
            </a:r>
            <a:endParaRPr lang="en-US" b="1" dirty="0" smtClean="0"/>
          </a:p>
          <a:p>
            <a:r>
              <a:rPr lang="en-US" b="1" dirty="0" smtClean="0"/>
              <a:t>c(10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err="1" smtClean="0"/>
              <a:t>c.reset</a:t>
            </a:r>
            <a:r>
              <a:rPr lang="en-US" b="1" dirty="0"/>
              <a:t>(); </a:t>
            </a:r>
            <a:endParaRPr lang="en-US" b="1" dirty="0" smtClean="0"/>
          </a:p>
          <a:p>
            <a:r>
              <a:rPr lang="en-US" b="1" dirty="0" err="1" smtClean="0"/>
              <a:t>c.interval</a:t>
            </a:r>
            <a:r>
              <a:rPr lang="en-US" b="1" dirty="0" smtClean="0"/>
              <a:t> </a:t>
            </a:r>
            <a:r>
              <a:rPr lang="en-US" b="1" dirty="0"/>
              <a:t>= 5.0;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5875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Classes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Greeter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greeting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	constructor(message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string)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{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.greeting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message;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	greet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"Hello, 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</a:t>
            </a:r>
            <a:r>
              <a:rPr lang="en-US" b="1" dirty="0" err="1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.greeting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greeter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Greeter(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"world"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622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Private/</a:t>
            </a:r>
            <a:r>
              <a:rPr lang="en-US" dirty="0" smtClean="0"/>
              <a:t>Public/Protected: </a:t>
            </a:r>
            <a:r>
              <a:rPr lang="en-US" dirty="0" smtClean="0"/>
              <a:t>Public </a:t>
            </a:r>
            <a:r>
              <a:rPr lang="en-US" dirty="0"/>
              <a:t>by </a:t>
            </a:r>
            <a:r>
              <a:rPr lang="en-US" dirty="0" smtClean="0"/>
              <a:t>default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48690"/>
            <a:ext cx="66369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  <a:latin typeface="SegoeUI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Animal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name:string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constructor(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theName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.name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theName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pPr lvl="1"/>
            <a:endParaRPr lang="en-US" b="1" dirty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SegoeUI"/>
              </a:rPr>
              <a:t>	move(meters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alert(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.name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+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 moved 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meters +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"m."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  <a:endParaRPr lang="en-US" b="1" dirty="0">
              <a:solidFill>
                <a:srgbClr val="000000"/>
              </a:solidFill>
              <a:latin typeface="SegoeUI"/>
            </a:endParaRPr>
          </a:p>
          <a:p>
            <a:endParaRPr lang="en-US" b="1" dirty="0" smtClean="0"/>
          </a:p>
          <a:p>
            <a:r>
              <a:rPr lang="en-US" b="1" dirty="0">
                <a:solidFill>
                  <a:schemeClr val="accent2"/>
                </a:solidFill>
              </a:rPr>
              <a:t>Parameter </a:t>
            </a:r>
            <a:r>
              <a:rPr lang="en-US" b="1" dirty="0" smtClean="0">
                <a:solidFill>
                  <a:schemeClr val="accent2"/>
                </a:solidFill>
              </a:rPr>
              <a:t>properties: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sz="500" b="1" dirty="0"/>
              <a:t/>
            </a:r>
            <a:br>
              <a:rPr lang="en-US" sz="500" b="1" dirty="0"/>
            </a:br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Animal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constructor(</a:t>
            </a:r>
            <a:r>
              <a:rPr lang="en-US" b="1" dirty="0" smtClean="0">
                <a:solidFill>
                  <a:srgbClr val="0000FF"/>
                </a:solidFill>
              </a:rPr>
              <a:t>private</a:t>
            </a:r>
            <a:r>
              <a:rPr lang="en-US" b="1" dirty="0" smtClean="0"/>
              <a:t> </a:t>
            </a:r>
            <a:r>
              <a:rPr lang="en-US" b="1" dirty="0"/>
              <a:t>name: string) { }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move(meters</a:t>
            </a:r>
            <a:r>
              <a:rPr lang="en-US" b="1" dirty="0"/>
              <a:t>: number)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alert(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b="1" dirty="0" smtClean="0"/>
              <a:t>.name </a:t>
            </a:r>
            <a:r>
              <a:rPr lang="en-US" b="1" dirty="0"/>
              <a:t>+ </a:t>
            </a:r>
            <a:r>
              <a:rPr lang="en-US" b="1" dirty="0">
                <a:solidFill>
                  <a:srgbClr val="A31515"/>
                </a:solidFill>
              </a:rPr>
              <a:t>" moved "</a:t>
            </a:r>
            <a:r>
              <a:rPr lang="en-US" b="1" dirty="0"/>
              <a:t> + meters + </a:t>
            </a:r>
            <a:r>
              <a:rPr lang="en-US" b="1" dirty="0">
                <a:solidFill>
                  <a:srgbClr val="A31515"/>
                </a:solidFill>
              </a:rPr>
              <a:t>"m."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r>
              <a:rPr lang="en-US" b="1" dirty="0" smtClean="0"/>
              <a:t>}</a:t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102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Accessors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888788"/>
            <a:ext cx="88988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>
                <a:solidFill>
                  <a:srgbClr val="0000FF"/>
                </a:solidFill>
              </a:rPr>
              <a:t>var</a:t>
            </a:r>
            <a:r>
              <a:rPr lang="en-US" b="1" dirty="0"/>
              <a:t> passcode = </a:t>
            </a:r>
            <a:r>
              <a:rPr lang="en-US" b="1" dirty="0">
                <a:solidFill>
                  <a:srgbClr val="A31515"/>
                </a:solidFill>
              </a:rPr>
              <a:t>"secret passcode"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Employee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private</a:t>
            </a:r>
            <a:r>
              <a:rPr lang="en-US" b="1" dirty="0" smtClean="0"/>
              <a:t> </a:t>
            </a:r>
            <a:r>
              <a:rPr lang="en-US" b="1" dirty="0"/>
              <a:t>_</a:t>
            </a:r>
            <a:r>
              <a:rPr lang="en-US" b="1" dirty="0" err="1"/>
              <a:t>fullName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get </a:t>
            </a:r>
            <a:r>
              <a:rPr lang="en-US" b="1" dirty="0" err="1"/>
              <a:t>fullName</a:t>
            </a:r>
            <a:r>
              <a:rPr lang="en-US" b="1" dirty="0"/>
              <a:t>(): string { 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b="1" dirty="0"/>
              <a:t>._</a:t>
            </a:r>
            <a:r>
              <a:rPr lang="en-US" b="1" dirty="0" err="1"/>
              <a:t>fullName</a:t>
            </a:r>
            <a:r>
              <a:rPr lang="en-US" b="1" dirty="0"/>
              <a:t>; }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set </a:t>
            </a:r>
            <a:r>
              <a:rPr lang="en-US" b="1" dirty="0" err="1"/>
              <a:t>fullName</a:t>
            </a:r>
            <a:r>
              <a:rPr lang="en-US" b="1" dirty="0"/>
              <a:t>(</a:t>
            </a:r>
            <a:r>
              <a:rPr lang="en-US" b="1" dirty="0" err="1"/>
              <a:t>newName</a:t>
            </a:r>
            <a:r>
              <a:rPr lang="en-US" b="1" dirty="0"/>
              <a:t>: string)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if</a:t>
            </a:r>
            <a:r>
              <a:rPr lang="en-US" b="1" dirty="0" smtClean="0"/>
              <a:t> </a:t>
            </a:r>
            <a:r>
              <a:rPr lang="en-US" b="1" dirty="0"/>
              <a:t>(passcode &amp;&amp; passcode == </a:t>
            </a:r>
            <a:r>
              <a:rPr lang="en-US" b="1" dirty="0">
                <a:solidFill>
                  <a:srgbClr val="A31515"/>
                </a:solidFill>
              </a:rPr>
              <a:t>"secret passcode"</a:t>
            </a:r>
            <a:r>
              <a:rPr lang="en-US" b="1" dirty="0"/>
              <a:t>) </a:t>
            </a:r>
            <a:r>
              <a:rPr lang="en-US" b="1" dirty="0" smtClean="0"/>
              <a:t>{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b="1" dirty="0"/>
              <a:t>._</a:t>
            </a:r>
            <a:r>
              <a:rPr lang="en-US" b="1" dirty="0" err="1"/>
              <a:t>fullName</a:t>
            </a:r>
            <a:r>
              <a:rPr lang="en-US" b="1" dirty="0"/>
              <a:t> = </a:t>
            </a:r>
            <a:r>
              <a:rPr lang="en-US" b="1" dirty="0" err="1"/>
              <a:t>newName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} </a:t>
            </a:r>
            <a:r>
              <a:rPr lang="en-US" b="1" dirty="0">
                <a:solidFill>
                  <a:srgbClr val="0000FF"/>
                </a:solidFill>
              </a:rPr>
              <a:t>else</a:t>
            </a:r>
            <a:r>
              <a:rPr lang="en-US" b="1" dirty="0"/>
              <a:t>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	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"Error: Unauthorized </a:t>
            </a:r>
            <a:r>
              <a:rPr lang="en-US" b="1" dirty="0" smtClean="0">
                <a:solidFill>
                  <a:srgbClr val="A31515"/>
                </a:solidFill>
              </a:rPr>
              <a:t>update!"</a:t>
            </a:r>
            <a:r>
              <a:rPr lang="en-US" b="1" dirty="0" smtClean="0"/>
              <a:t>); 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} 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employee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Employee(); </a:t>
            </a:r>
            <a:endParaRPr lang="en-US" b="1" dirty="0" smtClean="0"/>
          </a:p>
          <a:p>
            <a:pPr lvl="1"/>
            <a:r>
              <a:rPr lang="en-US" b="1" dirty="0" err="1" smtClean="0"/>
              <a:t>employee.fullName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"Bob Smith"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employee.fullName</a:t>
            </a:r>
            <a:r>
              <a:rPr lang="en-US" b="1" dirty="0"/>
              <a:t>)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alert(</a:t>
            </a:r>
            <a:r>
              <a:rPr lang="en-US" b="1" dirty="0" err="1" smtClean="0"/>
              <a:t>employee.fullName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 smtClean="0"/>
              <a:t>}</a:t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5553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Static properties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81553"/>
            <a:ext cx="88988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Grid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b="1" dirty="0"/>
              <a:t>origin = {x: 0, y: 0}; 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calculateDistanceFromOrigin</a:t>
            </a:r>
            <a:r>
              <a:rPr lang="en-US" b="1" dirty="0" smtClean="0"/>
              <a:t>(point</a:t>
            </a:r>
            <a:r>
              <a:rPr lang="en-US" b="1" dirty="0"/>
              <a:t>: {x: number; y: number;})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xDist</a:t>
            </a:r>
            <a:r>
              <a:rPr lang="en-US" b="1" dirty="0"/>
              <a:t> = (</a:t>
            </a:r>
            <a:r>
              <a:rPr lang="en-US" b="1" dirty="0" err="1"/>
              <a:t>point.x</a:t>
            </a:r>
            <a:r>
              <a:rPr lang="en-US" b="1" dirty="0"/>
              <a:t> - </a:t>
            </a:r>
            <a:r>
              <a:rPr lang="en-US" b="1" dirty="0" err="1"/>
              <a:t>Grid.origin.x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yDist</a:t>
            </a:r>
            <a:r>
              <a:rPr lang="en-US" b="1" dirty="0"/>
              <a:t> = (</a:t>
            </a:r>
            <a:r>
              <a:rPr lang="en-US" b="1" dirty="0" err="1"/>
              <a:t>point.y</a:t>
            </a:r>
            <a:r>
              <a:rPr lang="en-US" b="1" dirty="0"/>
              <a:t> - </a:t>
            </a:r>
            <a:r>
              <a:rPr lang="en-US" b="1" dirty="0" err="1"/>
              <a:t>Grid.origin.y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 err="1"/>
              <a:t>Math.sqrt</a:t>
            </a:r>
            <a:r>
              <a:rPr lang="en-US" b="1" dirty="0"/>
              <a:t>(</a:t>
            </a:r>
            <a:r>
              <a:rPr lang="en-US" b="1" dirty="0" err="1"/>
              <a:t>xDist</a:t>
            </a:r>
            <a:r>
              <a:rPr lang="en-US" b="1" dirty="0"/>
              <a:t> * </a:t>
            </a:r>
            <a:r>
              <a:rPr lang="en-US" b="1" dirty="0" err="1"/>
              <a:t>xDist</a:t>
            </a:r>
            <a:r>
              <a:rPr lang="en-US" b="1" dirty="0"/>
              <a:t> + </a:t>
            </a:r>
            <a:r>
              <a:rPr lang="en-US" b="1" dirty="0" err="1"/>
              <a:t>yDist</a:t>
            </a:r>
            <a:r>
              <a:rPr lang="en-US" b="1" dirty="0"/>
              <a:t> * </a:t>
            </a:r>
            <a:r>
              <a:rPr lang="en-US" b="1" dirty="0" err="1"/>
              <a:t>yDist</a:t>
            </a:r>
            <a:r>
              <a:rPr lang="en-US" b="1" dirty="0"/>
              <a:t>) / </a:t>
            </a:r>
            <a:r>
              <a:rPr lang="en-US" b="1" dirty="0" err="1">
                <a:solidFill>
                  <a:srgbClr val="0000FF"/>
                </a:solidFill>
              </a:rPr>
              <a:t>this</a:t>
            </a:r>
            <a:r>
              <a:rPr lang="en-US" b="1" dirty="0" err="1"/>
              <a:t>.scale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	constructor </a:t>
            </a:r>
            <a:r>
              <a:rPr lang="en-US" b="1" dirty="0"/>
              <a:t>(</a:t>
            </a:r>
            <a:r>
              <a:rPr lang="en-US" b="1" dirty="0">
                <a:solidFill>
                  <a:srgbClr val="0000FF"/>
                </a:solidFill>
              </a:rPr>
              <a:t>public</a:t>
            </a:r>
            <a:r>
              <a:rPr lang="en-US" b="1" dirty="0"/>
              <a:t> scale: number) { }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grid1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Grid(1.0); </a:t>
            </a:r>
            <a:r>
              <a:rPr lang="en-US" b="1" dirty="0">
                <a:solidFill>
                  <a:srgbClr val="008000"/>
                </a:solidFill>
              </a:rPr>
              <a:t>// 1x scale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grid2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Grid(5.0); </a:t>
            </a:r>
            <a:r>
              <a:rPr lang="en-US" b="1" dirty="0">
                <a:solidFill>
                  <a:srgbClr val="008000"/>
                </a:solidFill>
              </a:rPr>
              <a:t>// 5x scale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alert(grid1.calculateDistanceFromOrigin</a:t>
            </a:r>
            <a:r>
              <a:rPr lang="en-US" b="1" dirty="0"/>
              <a:t>({x: 10, y: 10})); </a:t>
            </a:r>
            <a:endParaRPr lang="en-US" b="1" dirty="0" smtClean="0"/>
          </a:p>
          <a:p>
            <a:pPr lvl="1"/>
            <a:r>
              <a:rPr lang="en-US" b="1" dirty="0" smtClean="0"/>
              <a:t>alert(grid2.calculateDistanceFromOrigin</a:t>
            </a:r>
            <a:r>
              <a:rPr lang="en-US" b="1" dirty="0"/>
              <a:t>({x: 10, y: 10}));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007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0" y="393700"/>
            <a:ext cx="3175000" cy="774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199" y="1386469"/>
            <a:ext cx="6993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free and open-source programming language developed and maintained by Microsoft. It is a strict superset of JavaScript, and adds optional static </a:t>
            </a:r>
            <a:r>
              <a:rPr lang="en-US" dirty="0" smtClean="0"/>
              <a:t>typing.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6" y="3115733"/>
            <a:ext cx="2378004" cy="32427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9253" y="5435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 </a:t>
            </a:r>
            <a:r>
              <a:rPr lang="en-US" b="1" i="1" dirty="0"/>
              <a:t>Anders</a:t>
            </a:r>
            <a:r>
              <a:rPr lang="en-US" b="1" dirty="0"/>
              <a:t> </a:t>
            </a:r>
            <a:r>
              <a:rPr lang="en-US" b="1" i="1" dirty="0"/>
              <a:t>Hejlsberg</a:t>
            </a:r>
            <a:r>
              <a:rPr lang="en-US" i="1" dirty="0"/>
              <a:t>, lead architect of C# </a:t>
            </a:r>
            <a:r>
              <a:rPr lang="en-US" i="1" dirty="0" smtClean="0"/>
              <a:t>creator </a:t>
            </a:r>
            <a:r>
              <a:rPr lang="en-US" i="1" dirty="0"/>
              <a:t>of Delphi and Turbo Pascal, </a:t>
            </a:r>
            <a:endParaRPr lang="en-US" i="1" dirty="0" smtClean="0"/>
          </a:p>
          <a:p>
            <a:pPr algn="r"/>
            <a:r>
              <a:rPr lang="en-US" i="1" dirty="0" smtClean="0"/>
              <a:t>author of </a:t>
            </a:r>
            <a:r>
              <a:rPr lang="en-US" i="1" dirty="0" err="1"/>
              <a:t>TypeScript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65199" y="25518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designed for development of large applications and </a:t>
            </a:r>
            <a:r>
              <a:rPr lang="en-US" dirty="0" err="1"/>
              <a:t>transcompiles</a:t>
            </a:r>
            <a:r>
              <a:rPr lang="en-US" dirty="0"/>
              <a:t> to </a:t>
            </a:r>
            <a:r>
              <a:rPr lang="en-US" dirty="0" smtClean="0"/>
              <a:t>JavaScript.</a:t>
            </a:r>
          </a:p>
          <a:p>
            <a:endParaRPr lang="en-US" dirty="0"/>
          </a:p>
          <a:p>
            <a:r>
              <a:rPr lang="en-US" dirty="0" smtClean="0"/>
              <a:t>As </a:t>
            </a:r>
            <a:r>
              <a:rPr lang="en-US" dirty="0" err="1"/>
              <a:t>TypeScript</a:t>
            </a:r>
            <a:r>
              <a:rPr lang="en-US" dirty="0"/>
              <a:t> is a superset of JavaScript, any existing JavaScript programs are also valid </a:t>
            </a:r>
            <a:r>
              <a:rPr lang="en-US" dirty="0" err="1"/>
              <a:t>TypeScript</a:t>
            </a:r>
            <a:r>
              <a:rPr lang="en-US" dirty="0"/>
              <a:t> programs.</a:t>
            </a:r>
          </a:p>
        </p:txBody>
      </p:sp>
    </p:spTree>
    <p:extLst>
      <p:ext uri="{BB962C8B-B14F-4D97-AF65-F5344CB8AC3E}">
        <p14:creationId xmlns:p14="http://schemas.microsoft.com/office/powerpoint/2010/main" val="91347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Constructor function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81553"/>
            <a:ext cx="88988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Greeter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b="1" dirty="0" err="1"/>
              <a:t>standardGreeting</a:t>
            </a:r>
            <a:r>
              <a:rPr lang="en-US" b="1" dirty="0"/>
              <a:t> = </a:t>
            </a:r>
            <a:r>
              <a:rPr lang="en-US" b="1" dirty="0">
                <a:solidFill>
                  <a:srgbClr val="A31515"/>
                </a:solidFill>
              </a:rPr>
              <a:t>"Hello, there"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greeting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greet</a:t>
            </a:r>
            <a:r>
              <a:rPr lang="en-US" b="1" dirty="0"/>
              <a:t>()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if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this</a:t>
            </a:r>
            <a:r>
              <a:rPr lang="en-US" b="1" dirty="0" err="1"/>
              <a:t>.greeting</a:t>
            </a:r>
            <a:r>
              <a:rPr lang="en-US" b="1" dirty="0"/>
              <a:t>)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>
                <a:solidFill>
                  <a:srgbClr val="A31515"/>
                </a:solidFill>
              </a:rPr>
              <a:t>"Hello, "</a:t>
            </a:r>
            <a:r>
              <a:rPr lang="en-US" b="1" dirty="0"/>
              <a:t> + </a:t>
            </a:r>
            <a:r>
              <a:rPr lang="en-US" b="1" dirty="0" err="1">
                <a:solidFill>
                  <a:srgbClr val="0000FF"/>
                </a:solidFill>
              </a:rPr>
              <a:t>this</a:t>
            </a:r>
            <a:r>
              <a:rPr lang="en-US" b="1" dirty="0" err="1"/>
              <a:t>.greeting</a:t>
            </a:r>
            <a:r>
              <a:rPr lang="en-US" b="1" dirty="0"/>
              <a:t>; }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else</a:t>
            </a:r>
            <a:r>
              <a:rPr lang="en-US" b="1" dirty="0" smtClean="0"/>
              <a:t> </a:t>
            </a:r>
            <a:r>
              <a:rPr lang="en-US" b="1" dirty="0"/>
              <a:t>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Greeter.standardGreeting</a:t>
            </a:r>
            <a:r>
              <a:rPr lang="en-US" b="1" dirty="0"/>
              <a:t>; }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greeter1: Greeter; </a:t>
            </a:r>
            <a:endParaRPr lang="en-US" b="1" dirty="0" smtClean="0"/>
          </a:p>
          <a:p>
            <a:pPr lvl="1"/>
            <a:r>
              <a:rPr lang="en-US" b="1" dirty="0" smtClean="0"/>
              <a:t>greeter1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Greeter(); </a:t>
            </a:r>
            <a:endParaRPr lang="en-US" b="1" dirty="0" smtClean="0"/>
          </a:p>
          <a:p>
            <a:pPr lvl="1"/>
            <a:r>
              <a:rPr lang="en-US" b="1" dirty="0" smtClean="0"/>
              <a:t>alert(greeter1.greet</a:t>
            </a:r>
            <a:r>
              <a:rPr lang="en-US" b="1" dirty="0"/>
              <a:t>()); </a:t>
            </a:r>
            <a:endParaRPr lang="en-US" b="1" dirty="0" smtClean="0"/>
          </a:p>
          <a:p>
            <a:pPr lvl="1"/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greeterMaker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000FF"/>
                </a:solidFill>
              </a:rPr>
              <a:t>typeof</a:t>
            </a:r>
            <a:r>
              <a:rPr lang="en-US" b="1" dirty="0"/>
              <a:t> Greeter = Greeter; </a:t>
            </a:r>
            <a:endParaRPr lang="en-US" b="1" dirty="0" smtClean="0"/>
          </a:p>
          <a:p>
            <a:pPr lvl="1"/>
            <a:r>
              <a:rPr lang="en-US" b="1" dirty="0" err="1" smtClean="0"/>
              <a:t>greeterMaker.standardGreeting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"Hey there!"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greeter2:Greeter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/>
              <a:t>greeterMaker</a:t>
            </a:r>
            <a:r>
              <a:rPr lang="en-US" b="1" dirty="0"/>
              <a:t>(); </a:t>
            </a:r>
            <a:endParaRPr lang="en-US" b="1" dirty="0" smtClean="0"/>
          </a:p>
          <a:p>
            <a:pPr lvl="1"/>
            <a:r>
              <a:rPr lang="en-US" b="1" dirty="0" smtClean="0"/>
              <a:t>alert(greeter2.greet</a:t>
            </a:r>
            <a:r>
              <a:rPr lang="en-US" b="1" dirty="0"/>
              <a:t>());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2789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Using a class as an interface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81553"/>
            <a:ext cx="88988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Point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x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y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/>
              <a:t>Point3d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Point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z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point3d: Point3d = {x: 1, y: 2, z: 3};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4105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1087571"/>
            <a:ext cx="88988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add(x: number, y: number): number {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}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myAdd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(x: number, y: number): number {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};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Writing the function </a:t>
            </a:r>
            <a:r>
              <a:rPr lang="en-US" b="1" dirty="0" smtClean="0">
                <a:solidFill>
                  <a:schemeClr val="accent2"/>
                </a:solidFill>
              </a:rPr>
              <a:t>type:</a:t>
            </a: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myAdd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a:number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b:number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)=&gt;number =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(x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number, y: number): number {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}; </a:t>
            </a:r>
          </a:p>
          <a:p>
            <a:pPr fontAlgn="base"/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chemeClr val="accent2"/>
                </a:solidFill>
              </a:rPr>
              <a:t>Inferring the </a:t>
            </a:r>
            <a:r>
              <a:rPr lang="en-US" b="1" dirty="0" smtClean="0">
                <a:solidFill>
                  <a:schemeClr val="accent2"/>
                </a:solidFill>
              </a:rPr>
              <a:t>types: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sz="500" dirty="0"/>
              <a:t/>
            </a:r>
            <a:br>
              <a:rPr lang="en-US" sz="500" dirty="0"/>
            </a:b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The parameters 'x' and 'y' have the type number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myAdd</a:t>
            </a:r>
            <a:r>
              <a:rPr lang="en-US" b="1" dirty="0"/>
              <a:t>: (</a:t>
            </a:r>
            <a:r>
              <a:rPr lang="en-US" b="1" dirty="0" err="1"/>
              <a:t>baseValue:number</a:t>
            </a:r>
            <a:r>
              <a:rPr lang="en-US" b="1" dirty="0"/>
              <a:t>, </a:t>
            </a:r>
            <a:r>
              <a:rPr lang="en-US" b="1" dirty="0" err="1"/>
              <a:t>increment:number</a:t>
            </a:r>
            <a:r>
              <a:rPr lang="en-US" b="1" dirty="0" smtClean="0"/>
              <a:t>)=&gt;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	number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(x, y)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x+y</a:t>
            </a:r>
            <a:r>
              <a:rPr lang="en-US" b="1" dirty="0"/>
              <a:t>; };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8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994806"/>
            <a:ext cx="88988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Optional parameters:</a:t>
            </a: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string,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?: string)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 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result1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//works correctly now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result2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"Adams"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"Sr."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//error, too many </a:t>
            </a:r>
            <a:r>
              <a:rPr lang="en-US" b="1" dirty="0" err="1" smtClean="0">
                <a:solidFill>
                  <a:srgbClr val="008000"/>
                </a:solidFill>
                <a:latin typeface="SegoeUI"/>
              </a:rPr>
              <a:t>params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result3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"Adams"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//ah, just right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solidFill>
                  <a:schemeClr val="accent2"/>
                </a:solidFill>
              </a:rPr>
              <a:t>Default parameters:</a:t>
            </a:r>
          </a:p>
          <a:p>
            <a:r>
              <a:rPr lang="en-US" sz="500" b="1" dirty="0"/>
              <a:t/>
            </a:r>
            <a:br>
              <a:rPr lang="en-US" sz="500" b="1" dirty="0"/>
            </a:br>
            <a:r>
              <a:rPr lang="en-US" sz="500" b="1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 err="1"/>
              <a:t>firstName</a:t>
            </a:r>
            <a:r>
              <a:rPr lang="en-US" b="1" dirty="0"/>
              <a:t>: string, </a:t>
            </a:r>
            <a:r>
              <a:rPr lang="en-US" b="1" dirty="0" err="1"/>
              <a:t>lastName</a:t>
            </a:r>
            <a:r>
              <a:rPr lang="en-US" b="1" dirty="0"/>
              <a:t> = </a:t>
            </a:r>
            <a:r>
              <a:rPr lang="en-US" b="1" dirty="0">
                <a:solidFill>
                  <a:srgbClr val="A31515"/>
                </a:solidFill>
              </a:rPr>
              <a:t>"Smith"</a:t>
            </a:r>
            <a:r>
              <a:rPr lang="en-US" b="1" dirty="0"/>
              <a:t>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 err="1"/>
              <a:t>firstName</a:t>
            </a:r>
            <a:r>
              <a:rPr lang="en-US" b="1" dirty="0"/>
              <a:t> + </a:t>
            </a:r>
            <a:r>
              <a:rPr lang="en-US" b="1" dirty="0">
                <a:solidFill>
                  <a:srgbClr val="A31515"/>
                </a:solidFill>
              </a:rPr>
              <a:t>" "</a:t>
            </a:r>
            <a:r>
              <a:rPr lang="en-US" b="1" dirty="0"/>
              <a:t> + </a:t>
            </a:r>
            <a:r>
              <a:rPr lang="en-US" b="1" dirty="0" err="1"/>
              <a:t>lastName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result1 =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//works correctly now, also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result2 =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"Adams"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"Sr."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//error, too many </a:t>
            </a:r>
            <a:r>
              <a:rPr lang="en-US" b="1" dirty="0" err="1" smtClean="0">
                <a:solidFill>
                  <a:srgbClr val="008000"/>
                </a:solidFill>
              </a:rPr>
              <a:t>params</a:t>
            </a:r>
            <a:r>
              <a:rPr lang="en-US" b="1" dirty="0" smtClean="0"/>
              <a:t> </a:t>
            </a: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result3 =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"Adams"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//ah, just right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627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994806"/>
            <a:ext cx="8898836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Rest parameters:</a:t>
            </a: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	function</a:t>
            </a:r>
            <a:r>
              <a:rPr lang="en-US" dirty="0" smtClean="0"/>
              <a:t> </a:t>
            </a:r>
            <a:r>
              <a:rPr lang="en-US" dirty="0" err="1"/>
              <a:t>buildName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: string, ...</a:t>
            </a:r>
            <a:r>
              <a:rPr lang="en-US" dirty="0" err="1"/>
              <a:t>restOfName</a:t>
            </a:r>
            <a:r>
              <a:rPr lang="en-US" dirty="0"/>
              <a:t>: string[]) { 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return</a:t>
            </a:r>
            <a:r>
              <a:rPr lang="en-US" dirty="0" smtClean="0"/>
              <a:t> 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/>
              <a:t> + </a:t>
            </a:r>
            <a:r>
              <a:rPr lang="en-US" dirty="0" err="1"/>
              <a:t>restOfName.join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employeeName</a:t>
            </a:r>
            <a:r>
              <a:rPr lang="en-US" dirty="0"/>
              <a:t> = </a:t>
            </a:r>
            <a:r>
              <a:rPr lang="en-US" dirty="0" err="1"/>
              <a:t>buildName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"Joseph"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"Samuel"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"Lucas"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MacKinzie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117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 overloading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1390" y="867750"/>
            <a:ext cx="85098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var</a:t>
            </a:r>
            <a:r>
              <a:rPr lang="en-US" b="1" dirty="0"/>
              <a:t> suits = [</a:t>
            </a:r>
            <a:r>
              <a:rPr lang="en-US" b="1" dirty="0">
                <a:solidFill>
                  <a:srgbClr val="A31515"/>
                </a:solidFill>
              </a:rPr>
              <a:t>"hearts"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"spades"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"clubs"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"diamonds"</a:t>
            </a:r>
            <a:r>
              <a:rPr lang="en-US" b="1" dirty="0"/>
              <a:t>]; </a:t>
            </a:r>
            <a:endParaRPr lang="en-US" b="1" dirty="0" smtClean="0"/>
          </a:p>
          <a:p>
            <a:endParaRPr lang="en-US" sz="500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pickCard</a:t>
            </a:r>
            <a:r>
              <a:rPr lang="en-US" b="1" dirty="0"/>
              <a:t>(x: {suit: string; card: number; }[]): number; 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pickCard</a:t>
            </a:r>
            <a:r>
              <a:rPr lang="en-US" b="1" dirty="0"/>
              <a:t>(x: number): {suit: string; card: number; }; 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pickCard</a:t>
            </a:r>
            <a:r>
              <a:rPr lang="en-US" b="1" dirty="0"/>
              <a:t>(x): any { </a:t>
            </a:r>
            <a:endParaRPr lang="en-US" b="1" dirty="0" smtClean="0"/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Check to see if we're working with an object/array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typeof</a:t>
            </a:r>
            <a:r>
              <a:rPr lang="en-US" b="1" dirty="0"/>
              <a:t> x == </a:t>
            </a:r>
            <a:r>
              <a:rPr lang="en-US" b="1" dirty="0">
                <a:solidFill>
                  <a:srgbClr val="A31515"/>
                </a:solidFill>
              </a:rPr>
              <a:t>"object"</a:t>
            </a:r>
            <a:r>
              <a:rPr lang="en-US" b="1" dirty="0"/>
              <a:t>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pickedCard</a:t>
            </a:r>
            <a:r>
              <a:rPr lang="en-US" b="1" dirty="0"/>
              <a:t> = </a:t>
            </a:r>
            <a:r>
              <a:rPr lang="en-US" b="1" dirty="0" err="1"/>
              <a:t>Math.floor</a:t>
            </a:r>
            <a:r>
              <a:rPr lang="en-US" b="1" dirty="0"/>
              <a:t>(</a:t>
            </a:r>
            <a:r>
              <a:rPr lang="en-US" b="1" dirty="0" err="1"/>
              <a:t>Math.random</a:t>
            </a:r>
            <a:r>
              <a:rPr lang="en-US" b="1" dirty="0"/>
              <a:t>() * </a:t>
            </a:r>
            <a:r>
              <a:rPr lang="en-US" b="1" dirty="0" err="1"/>
              <a:t>x.length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 err="1"/>
              <a:t>pickedCard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  <a:r>
              <a:rPr lang="en-US" b="1" dirty="0">
                <a:solidFill>
                  <a:srgbClr val="008000"/>
                </a:solidFill>
              </a:rPr>
              <a:t>// Otherwise just let them pick the card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else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00FF"/>
                </a:solidFill>
              </a:rPr>
              <a:t>typeof</a:t>
            </a:r>
            <a:r>
              <a:rPr lang="en-US" b="1" dirty="0"/>
              <a:t> x == </a:t>
            </a:r>
            <a:r>
              <a:rPr lang="en-US" b="1" dirty="0">
                <a:solidFill>
                  <a:srgbClr val="A31515"/>
                </a:solidFill>
              </a:rPr>
              <a:t>"number"</a:t>
            </a:r>
            <a:r>
              <a:rPr lang="en-US" b="1" dirty="0"/>
              <a:t>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pickedSuit</a:t>
            </a:r>
            <a:r>
              <a:rPr lang="en-US" b="1" dirty="0"/>
              <a:t> = </a:t>
            </a:r>
            <a:r>
              <a:rPr lang="en-US" b="1" dirty="0" err="1"/>
              <a:t>Math.floor</a:t>
            </a:r>
            <a:r>
              <a:rPr lang="en-US" b="1" dirty="0"/>
              <a:t>(x / 13);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/>
              <a:t>{ suit: suits[</a:t>
            </a:r>
            <a:r>
              <a:rPr lang="en-US" b="1" dirty="0" err="1"/>
              <a:t>pickedSuit</a:t>
            </a:r>
            <a:r>
              <a:rPr lang="en-US" b="1" dirty="0"/>
              <a:t>], card: x % 13 };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r>
              <a:rPr lang="en-US" b="1" dirty="0" smtClean="0"/>
              <a:t>} </a:t>
            </a:r>
          </a:p>
          <a:p>
            <a:endParaRPr lang="en-US" sz="500" b="1" dirty="0" smtClean="0"/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myDeck</a:t>
            </a:r>
            <a:r>
              <a:rPr lang="en-US" b="1" dirty="0"/>
              <a:t> = [{ suit: </a:t>
            </a:r>
            <a:r>
              <a:rPr lang="en-US" b="1" dirty="0">
                <a:solidFill>
                  <a:srgbClr val="A31515"/>
                </a:solidFill>
              </a:rPr>
              <a:t>"diamonds"</a:t>
            </a:r>
            <a:r>
              <a:rPr lang="en-US" b="1" dirty="0"/>
              <a:t>, card: 2 }, { suit: </a:t>
            </a:r>
            <a:r>
              <a:rPr lang="en-US" b="1" dirty="0">
                <a:solidFill>
                  <a:srgbClr val="A31515"/>
                </a:solidFill>
              </a:rPr>
              <a:t>"spades"</a:t>
            </a:r>
            <a:r>
              <a:rPr lang="en-US" b="1" dirty="0"/>
              <a:t>, card: 10 </a:t>
            </a:r>
            <a:r>
              <a:rPr lang="en-US" b="1" dirty="0" smtClean="0"/>
              <a:t>}]; 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pickedCard1 = </a:t>
            </a:r>
            <a:r>
              <a:rPr lang="en-US" b="1" dirty="0" err="1"/>
              <a:t>myDeck</a:t>
            </a:r>
            <a:r>
              <a:rPr lang="en-US" b="1" dirty="0"/>
              <a:t>[</a:t>
            </a:r>
            <a:r>
              <a:rPr lang="en-US" b="1" dirty="0" err="1"/>
              <a:t>pickCard</a:t>
            </a:r>
            <a:r>
              <a:rPr lang="en-US" b="1" dirty="0"/>
              <a:t>(</a:t>
            </a:r>
            <a:r>
              <a:rPr lang="en-US" b="1" dirty="0" err="1"/>
              <a:t>myDeck</a:t>
            </a:r>
            <a:r>
              <a:rPr lang="en-US" b="1" dirty="0"/>
              <a:t>)]; </a:t>
            </a:r>
            <a:endParaRPr lang="en-US" b="1" dirty="0" smtClean="0"/>
          </a:p>
          <a:p>
            <a:r>
              <a:rPr lang="en-US" b="1" dirty="0" smtClean="0"/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"card: "</a:t>
            </a:r>
            <a:r>
              <a:rPr lang="en-US" b="1" dirty="0"/>
              <a:t> + pickedCard1.card + </a:t>
            </a:r>
            <a:r>
              <a:rPr lang="en-US" b="1" dirty="0">
                <a:solidFill>
                  <a:srgbClr val="A31515"/>
                </a:solidFill>
              </a:rPr>
              <a:t>" of "</a:t>
            </a:r>
            <a:r>
              <a:rPr lang="en-US" b="1" dirty="0"/>
              <a:t> + pickedCard1.suit); </a:t>
            </a:r>
            <a:endParaRPr lang="en-US" b="1" dirty="0" smtClean="0"/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pickedCard2 = </a:t>
            </a:r>
            <a:r>
              <a:rPr lang="en-US" b="1" dirty="0" err="1"/>
              <a:t>pickCard</a:t>
            </a:r>
            <a:r>
              <a:rPr lang="en-US" b="1" dirty="0"/>
              <a:t>(15); </a:t>
            </a:r>
            <a:endParaRPr lang="en-US" b="1" dirty="0" smtClean="0"/>
          </a:p>
          <a:p>
            <a:r>
              <a:rPr lang="en-US" b="1" dirty="0" smtClean="0"/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"card: "</a:t>
            </a:r>
            <a:r>
              <a:rPr lang="en-US" b="1" dirty="0"/>
              <a:t> + pickedCard2.card + </a:t>
            </a:r>
            <a:r>
              <a:rPr lang="en-US" b="1" dirty="0">
                <a:solidFill>
                  <a:srgbClr val="A31515"/>
                </a:solidFill>
              </a:rPr>
              <a:t>" of "</a:t>
            </a:r>
            <a:r>
              <a:rPr lang="en-US" b="1" dirty="0"/>
              <a:t> + pickedCard2.suit);</a:t>
            </a:r>
          </a:p>
        </p:txBody>
      </p:sp>
    </p:spTree>
    <p:extLst>
      <p:ext uri="{BB962C8B-B14F-4D97-AF65-F5344CB8AC3E}">
        <p14:creationId xmlns:p14="http://schemas.microsoft.com/office/powerpoint/2010/main" val="416083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7734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	function</a:t>
            </a:r>
            <a:r>
              <a:rPr lang="en-US" b="1" dirty="0" smtClean="0"/>
              <a:t> </a:t>
            </a:r>
            <a:r>
              <a:rPr lang="en-US" b="1" dirty="0"/>
              <a:t>identity(</a:t>
            </a:r>
            <a:r>
              <a:rPr lang="en-US" b="1" dirty="0" err="1"/>
              <a:t>arg</a:t>
            </a:r>
            <a:r>
              <a:rPr lang="en-US" b="1" dirty="0"/>
              <a:t>: number): number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arg</a:t>
            </a:r>
            <a:r>
              <a:rPr lang="en-US" b="1" dirty="0"/>
              <a:t>; </a:t>
            </a:r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0000FF"/>
                </a:solidFill>
              </a:rPr>
              <a:t>	function</a:t>
            </a:r>
            <a:r>
              <a:rPr lang="en-US" b="1" dirty="0" smtClean="0"/>
              <a:t> </a:t>
            </a:r>
            <a:r>
              <a:rPr lang="en-US" b="1" dirty="0"/>
              <a:t>identity(</a:t>
            </a:r>
            <a:r>
              <a:rPr lang="en-US" b="1" dirty="0" err="1"/>
              <a:t>arg</a:t>
            </a:r>
            <a:r>
              <a:rPr lang="en-US" b="1" dirty="0"/>
              <a:t>: any): any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arg</a:t>
            </a:r>
            <a:r>
              <a:rPr lang="en-US" b="1" dirty="0"/>
              <a:t>; </a:t>
            </a:r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Using generics: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fr-FR" b="1" dirty="0" smtClean="0">
                <a:solidFill>
                  <a:srgbClr val="0000FF"/>
                </a:solidFill>
              </a:rPr>
              <a:t>	</a:t>
            </a:r>
            <a:r>
              <a:rPr lang="fr-FR" b="1" dirty="0" err="1" smtClean="0">
                <a:solidFill>
                  <a:srgbClr val="0000FF"/>
                </a:solidFill>
              </a:rPr>
              <a:t>function</a:t>
            </a:r>
            <a:r>
              <a:rPr lang="fr-FR" b="1" dirty="0" smtClean="0"/>
              <a:t> </a:t>
            </a:r>
            <a:r>
              <a:rPr lang="fr-FR" b="1" dirty="0" err="1"/>
              <a:t>identity</a:t>
            </a:r>
            <a:r>
              <a:rPr lang="fr-FR" b="1" dirty="0"/>
              <a:t>&lt;T&gt;(</a:t>
            </a:r>
            <a:r>
              <a:rPr lang="fr-FR" b="1" dirty="0" err="1"/>
              <a:t>arg</a:t>
            </a:r>
            <a:r>
              <a:rPr lang="fr-FR" b="1" dirty="0"/>
              <a:t>: T): T { </a:t>
            </a:r>
            <a:r>
              <a:rPr lang="fr-FR" b="1" dirty="0">
                <a:solidFill>
                  <a:srgbClr val="0000FF"/>
                </a:solidFill>
              </a:rPr>
              <a:t>return</a:t>
            </a:r>
            <a:r>
              <a:rPr lang="fr-FR" b="1" dirty="0"/>
              <a:t> </a:t>
            </a:r>
            <a:r>
              <a:rPr lang="fr-FR" b="1" dirty="0" err="1"/>
              <a:t>arg</a:t>
            </a:r>
            <a:r>
              <a:rPr lang="fr-FR" b="1" dirty="0"/>
              <a:t>; </a:t>
            </a:r>
            <a:r>
              <a:rPr lang="fr-FR" b="1" dirty="0" smtClean="0"/>
              <a:t>}</a:t>
            </a:r>
          </a:p>
          <a:p>
            <a:endParaRPr lang="fr-FR" b="1" dirty="0" smtClean="0"/>
          </a:p>
          <a:p>
            <a:r>
              <a:rPr lang="fr-FR" b="1" dirty="0" err="1" smtClean="0">
                <a:solidFill>
                  <a:schemeClr val="accent2"/>
                </a:solidFill>
              </a:rPr>
              <a:t>Pass</a:t>
            </a:r>
            <a:r>
              <a:rPr lang="fr-FR" b="1" dirty="0" smtClean="0">
                <a:solidFill>
                  <a:schemeClr val="accent2"/>
                </a:solidFill>
              </a:rPr>
              <a:t> type in &lt;&gt;:</a:t>
            </a:r>
            <a:endParaRPr lang="fr-FR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output = identity&lt;string&gt;(</a:t>
            </a:r>
            <a:r>
              <a:rPr lang="en-US" b="1" dirty="0">
                <a:solidFill>
                  <a:srgbClr val="A31515"/>
                </a:solidFill>
              </a:rPr>
              <a:t>"</a:t>
            </a:r>
            <a:r>
              <a:rPr lang="en-US" b="1" dirty="0" err="1">
                <a:solidFill>
                  <a:srgbClr val="A31515"/>
                </a:solidFill>
              </a:rPr>
              <a:t>myString</a:t>
            </a:r>
            <a:r>
              <a:rPr lang="en-US" b="1" dirty="0">
                <a:solidFill>
                  <a:srgbClr val="A31515"/>
                </a:solidFill>
              </a:rPr>
              <a:t>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 type of output will be </a:t>
            </a:r>
            <a:r>
              <a:rPr lang="en-US" b="1" dirty="0" smtClean="0">
                <a:solidFill>
                  <a:srgbClr val="008000"/>
                </a:solidFill>
              </a:rPr>
              <a:t>'string‘</a:t>
            </a:r>
          </a:p>
          <a:p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Interfere type automatically: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output = identity(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SegoeUI"/>
              </a:rPr>
              <a:t>myString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 type of output will be 'string'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217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Generics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Error: T doesn't have 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 can define that we are using array: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T[]): T[]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Array has a .length, so no more error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return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Alternatively: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Array&lt;T&gt;): Array&lt;T&gt;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Array has a .length, so no more error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12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Generic types: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b="1" dirty="0" err="1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fr-FR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fr-FR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fr-FR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fr-FR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  <a:p>
            <a:pPr lvl="1"/>
            <a:endParaRPr lang="fr-FR" b="1" dirty="0" smtClean="0">
              <a:solidFill>
                <a:srgbClr val="0000FF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fr-FR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myIdentity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&lt;T&gt;(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T)=&gt;T =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0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Generic Classes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zeroValue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(x: T, y: T) =&gt; T;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  <a:p>
            <a:pPr lvl="1"/>
            <a:endParaRPr lang="en-US" b="1" dirty="0">
              <a:solidFill>
                <a:srgbClr val="0000FF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&lt;number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&gt;();</a:t>
            </a: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myGenericNumber.zeroValue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0;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myGenericNumber.add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(x, y) {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x + y; 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};</a:t>
            </a:r>
          </a:p>
          <a:p>
            <a:pPr lvl="1"/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&lt;string&gt;();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stringNumeric.zeroValue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>
                <a:solidFill>
                  <a:srgbClr val="A31515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stringNumeric.add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(x, y) {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x + y; };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alert(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stringNumeric.add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stringNumeric.zeroValue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"test"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148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01756" y="1013524"/>
            <a:ext cx="6636936" cy="513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B571C"/>
                </a:solidFill>
                <a:latin typeface="Monaco"/>
              </a:rPr>
              <a:t>Boolean</a:t>
            </a:r>
            <a:r>
              <a:rPr lang="en-US" b="1" dirty="0" smtClean="0">
                <a:solidFill>
                  <a:srgbClr val="EB571C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isDone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err="1">
                <a:solidFill>
                  <a:srgbClr val="0000FF"/>
                </a:solidFill>
                <a:latin typeface="SegoeUI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</a:p>
          <a:p>
            <a:endParaRPr lang="en-US" sz="1000" b="1" dirty="0" smtClean="0"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Number</a:t>
            </a:r>
            <a:r>
              <a:rPr lang="en-US" b="1" dirty="0" smtClean="0">
                <a:solidFill>
                  <a:srgbClr val="EB571C"/>
                </a:solidFill>
                <a:latin typeface="Monaco"/>
              </a:rPr>
              <a:t>: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 = 6; </a:t>
            </a:r>
          </a:p>
          <a:p>
            <a:endParaRPr lang="en-US" sz="1000" b="1" dirty="0" smtClean="0">
              <a:latin typeface="Monaco"/>
            </a:endParaRPr>
          </a:p>
          <a:p>
            <a:endParaRPr lang="en-US" sz="500" b="1" dirty="0" smtClean="0"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</a:rPr>
              <a:t>String: </a:t>
            </a:r>
            <a:r>
              <a:rPr lang="en-US" b="1" dirty="0" smtClean="0"/>
              <a:t>name</a:t>
            </a:r>
            <a:r>
              <a:rPr lang="en-US" b="1" dirty="0"/>
              <a:t>: string = 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; </a:t>
            </a:r>
            <a:br>
              <a:rPr lang="en-US" b="1" dirty="0"/>
            </a:br>
            <a:endParaRPr lang="en-US" sz="500" b="1" dirty="0">
              <a:latin typeface="Monaco"/>
            </a:endParaRPr>
          </a:p>
          <a:p>
            <a:endParaRPr lang="en-US" sz="1050" b="1" dirty="0" smtClean="0">
              <a:solidFill>
                <a:schemeClr val="accent2"/>
              </a:solidFill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</a:rPr>
              <a:t>Array: </a:t>
            </a:r>
            <a:r>
              <a:rPr lang="en-US" b="1" dirty="0" smtClean="0">
                <a:solidFill>
                  <a:schemeClr val="accent2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list:number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[] = [1, 2, 3]; </a:t>
            </a:r>
            <a:endParaRPr lang="en-US" b="1" dirty="0"/>
          </a:p>
          <a:p>
            <a:r>
              <a:rPr lang="en-US" b="1" dirty="0" smtClean="0"/>
              <a:t>		  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list:Array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&lt;number&gt; = [1, 2, 3]; </a:t>
            </a:r>
          </a:p>
          <a:p>
            <a:endParaRPr lang="en-US" sz="1000" b="1" dirty="0" smtClean="0">
              <a:solidFill>
                <a:schemeClr val="accent2"/>
              </a:solidFill>
              <a:latin typeface="Monaco"/>
            </a:endParaRPr>
          </a:p>
          <a:p>
            <a:endParaRPr lang="en-US" sz="500" b="1" dirty="0" smtClean="0">
              <a:solidFill>
                <a:schemeClr val="accent2"/>
              </a:solidFill>
              <a:latin typeface="Monaco"/>
            </a:endParaRPr>
          </a:p>
          <a:p>
            <a:r>
              <a:rPr lang="en-US" b="1" dirty="0" err="1" smtClean="0">
                <a:solidFill>
                  <a:schemeClr val="accent2"/>
                </a:solidFill>
                <a:latin typeface="Monaco"/>
              </a:rPr>
              <a:t>Enum</a:t>
            </a:r>
            <a:r>
              <a:rPr lang="en-US" b="1" dirty="0" smtClean="0">
                <a:solidFill>
                  <a:schemeClr val="accent2"/>
                </a:solidFill>
                <a:latin typeface="Monaco"/>
              </a:rPr>
              <a:t>:</a:t>
            </a:r>
            <a:r>
              <a:rPr lang="en-US" b="1" dirty="0" smtClean="0">
                <a:solidFill>
                  <a:srgbClr val="0000FF"/>
                </a:solidFill>
              </a:rPr>
              <a:t>	  </a:t>
            </a:r>
            <a:r>
              <a:rPr lang="en-US" b="1" dirty="0" err="1" smtClean="0">
                <a:solidFill>
                  <a:srgbClr val="0000FF"/>
                </a:solidFill>
              </a:rPr>
              <a:t>enum</a:t>
            </a:r>
            <a:r>
              <a:rPr lang="en-US" b="1" dirty="0" smtClean="0"/>
              <a:t> </a:t>
            </a:r>
            <a:r>
              <a:rPr lang="en-US" b="1" dirty="0"/>
              <a:t>Color {Red, Green, Blue};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  </a:t>
            </a:r>
            <a:r>
              <a:rPr lang="en-US" b="1" dirty="0" smtClean="0"/>
              <a:t>c</a:t>
            </a:r>
            <a:r>
              <a:rPr lang="en-US" b="1" dirty="0"/>
              <a:t>: Color = </a:t>
            </a:r>
            <a:r>
              <a:rPr lang="en-US" b="1" dirty="0" err="1"/>
              <a:t>Color.Green</a:t>
            </a:r>
            <a:r>
              <a:rPr lang="en-US" b="1" dirty="0"/>
              <a:t>;</a:t>
            </a:r>
            <a:endParaRPr lang="en-US" b="1" dirty="0">
              <a:latin typeface="Monaco"/>
            </a:endParaRPr>
          </a:p>
          <a:p>
            <a:endParaRPr lang="en-US" sz="900" b="1" dirty="0" smtClean="0"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</a:rPr>
              <a:t>Any:</a:t>
            </a:r>
            <a:r>
              <a:rPr lang="en-US" b="1" dirty="0" smtClean="0">
                <a:solidFill>
                  <a:srgbClr val="0000FF"/>
                </a:solidFill>
              </a:rPr>
              <a:t>	  </a:t>
            </a:r>
            <a:r>
              <a:rPr lang="en-US" b="1" dirty="0" err="1" smtClean="0"/>
              <a:t>notSure</a:t>
            </a:r>
            <a:r>
              <a:rPr lang="en-US" b="1" dirty="0"/>
              <a:t>: any = 4; </a:t>
            </a:r>
            <a:endParaRPr lang="en-US" b="1" dirty="0" smtClean="0"/>
          </a:p>
          <a:p>
            <a:pPr lvl="1"/>
            <a:r>
              <a:rPr lang="en-US" b="1" dirty="0" smtClean="0"/>
              <a:t>	  </a:t>
            </a:r>
            <a:r>
              <a:rPr lang="en-US" b="1" dirty="0" err="1" smtClean="0"/>
              <a:t>notSure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"maybe a string instead"</a:t>
            </a:r>
            <a:r>
              <a:rPr lang="en-US" b="1" dirty="0"/>
              <a:t>; </a:t>
            </a:r>
            <a:r>
              <a:rPr lang="en-US" b="1" dirty="0" smtClean="0"/>
              <a:t>   </a:t>
            </a:r>
          </a:p>
          <a:p>
            <a:pPr lvl="1"/>
            <a:r>
              <a:rPr lang="en-US" b="1" dirty="0" smtClean="0"/>
              <a:t>	  </a:t>
            </a:r>
            <a:r>
              <a:rPr lang="en-US" b="1" dirty="0" err="1" smtClean="0"/>
              <a:t>notSure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false</a:t>
            </a:r>
            <a:r>
              <a:rPr lang="en-US" b="1" dirty="0"/>
              <a:t>; </a:t>
            </a:r>
            <a:r>
              <a:rPr lang="en-US" b="1" dirty="0">
                <a:solidFill>
                  <a:srgbClr val="008000"/>
                </a:solidFill>
              </a:rPr>
              <a:t>// okay, definitely a </a:t>
            </a:r>
            <a:r>
              <a:rPr lang="en-US" b="1" dirty="0" err="1" smtClean="0">
                <a:solidFill>
                  <a:srgbClr val="008000"/>
                </a:solidFill>
              </a:rPr>
              <a:t>boolean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/>
              <a:t>	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/>
              <a:t>list:any</a:t>
            </a:r>
            <a:r>
              <a:rPr lang="en-US" b="1" dirty="0"/>
              <a:t>[] = [1, true, "free</a:t>
            </a:r>
            <a:r>
              <a:rPr lang="en-US" b="1" dirty="0" smtClean="0"/>
              <a:t>"];</a:t>
            </a:r>
          </a:p>
          <a:p>
            <a:pPr lvl="1"/>
            <a:endParaRPr lang="en-US" sz="1100" b="1" dirty="0" smtClean="0"/>
          </a:p>
          <a:p>
            <a:pPr marL="0" lvl="1"/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Void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  <a:r>
              <a:rPr lang="en-US" b="1" dirty="0" smtClean="0">
                <a:solidFill>
                  <a:srgbClr val="0000FF"/>
                </a:solidFill>
              </a:rPr>
              <a:t>	  function</a:t>
            </a:r>
            <a:r>
              <a:rPr lang="en-US" b="1" dirty="0" smtClean="0"/>
              <a:t> </a:t>
            </a:r>
            <a:r>
              <a:rPr lang="en-US" b="1" dirty="0" err="1"/>
              <a:t>warnUser</a:t>
            </a:r>
            <a:r>
              <a:rPr lang="en-US" b="1" dirty="0"/>
              <a:t>(): </a:t>
            </a:r>
            <a:r>
              <a:rPr lang="en-US" b="1" dirty="0">
                <a:solidFill>
                  <a:srgbClr val="0000FF"/>
                </a:solidFill>
              </a:rPr>
              <a:t>void</a:t>
            </a:r>
            <a:r>
              <a:rPr lang="en-US" b="1" dirty="0"/>
              <a:t> { </a:t>
            </a:r>
          </a:p>
          <a:p>
            <a:pPr marL="0" lvl="1"/>
            <a:r>
              <a:rPr lang="en-US" b="1" dirty="0" smtClean="0"/>
              <a:t>			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"This is my warning message"</a:t>
            </a:r>
            <a:r>
              <a:rPr lang="en-US" b="1" dirty="0"/>
              <a:t>); </a:t>
            </a:r>
            <a:endParaRPr lang="en-US" b="1" dirty="0" smtClean="0"/>
          </a:p>
          <a:p>
            <a:pPr marL="0" lvl="1"/>
            <a:r>
              <a:rPr lang="en-US" b="1" dirty="0" smtClean="0"/>
              <a:t>		  }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1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en-US" b="1" dirty="0" smtClean="0">
              <a:solidFill>
                <a:srgbClr val="71717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Error: T doesn't have .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</a:p>
          <a:p>
            <a:pPr lvl="1"/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solidFill>
                <a:srgbClr val="71717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lvl="1"/>
            <a:endParaRPr lang="en-US" b="1" dirty="0">
              <a:solidFill>
                <a:srgbClr val="71717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Solution using constraint:</a:t>
            </a:r>
          </a:p>
          <a:p>
            <a:pPr marL="6350" lvl="1"/>
            <a:endParaRPr lang="en-US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Lengthwise {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number;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  <a:p>
            <a:pPr lvl="1"/>
            <a:endParaRPr lang="en-US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Lengthwise&gt;(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Now we know it has a .length property, so no more error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  <a:endParaRPr lang="en-US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+mj-lt"/>
              </a:rPr>
              <a:t>	</a:t>
            </a:r>
          </a:p>
          <a:p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loggingIdentity</a:t>
            </a:r>
            <a:r>
              <a:rPr lang="en-US" b="1" dirty="0" smtClean="0">
                <a:latin typeface="+mj-lt"/>
              </a:rPr>
              <a:t>(3</a:t>
            </a:r>
            <a:r>
              <a:rPr lang="en-US" b="1" dirty="0">
                <a:latin typeface="+mj-lt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// Error, number doesn't have a .length 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property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loggingIdentity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({length: 10, value: 3});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OK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73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Using class type in generics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</a:rPr>
              <a:t>function</a:t>
            </a:r>
            <a:r>
              <a:rPr lang="en-US" b="1" dirty="0" smtClean="0">
                <a:solidFill>
                  <a:srgbClr val="717171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717171"/>
                </a:solidFill>
                <a:latin typeface="+mj-lt"/>
              </a:rPr>
              <a:t>create&lt;T&gt;(c: {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new</a:t>
            </a:r>
            <a:r>
              <a:rPr lang="en-US" b="1" dirty="0">
                <a:solidFill>
                  <a:srgbClr val="717171"/>
                </a:solidFill>
                <a:latin typeface="+mj-lt"/>
              </a:rPr>
              <a:t>(): T; }): T { </a:t>
            </a:r>
            <a:endParaRPr lang="en-US" b="1" dirty="0" smtClean="0">
              <a:solidFill>
                <a:srgbClr val="717171"/>
              </a:solidFill>
              <a:latin typeface="+mj-lt"/>
            </a:endParaRPr>
          </a:p>
          <a:p>
            <a:pPr lvl="1"/>
            <a:r>
              <a:rPr lang="en-US" b="1" dirty="0">
                <a:solidFill>
                  <a:srgbClr val="717171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b="1" dirty="0" smtClean="0">
                <a:solidFill>
                  <a:srgbClr val="717171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new</a:t>
            </a:r>
            <a:r>
              <a:rPr lang="en-US" b="1" dirty="0">
                <a:solidFill>
                  <a:srgbClr val="717171"/>
                </a:solidFill>
                <a:latin typeface="+mj-lt"/>
              </a:rPr>
              <a:t> c(); </a:t>
            </a:r>
            <a:endParaRPr lang="en-US" b="1" dirty="0" smtClean="0">
              <a:solidFill>
                <a:srgbClr val="717171"/>
              </a:solidFill>
              <a:latin typeface="+mj-lt"/>
            </a:endParaRPr>
          </a:p>
          <a:p>
            <a:pPr lvl="1"/>
            <a:r>
              <a:rPr lang="en-US" b="1" dirty="0" smtClean="0">
                <a:solidFill>
                  <a:srgbClr val="717171"/>
                </a:solidFill>
                <a:latin typeface="+mj-lt"/>
              </a:rPr>
              <a:t>}</a:t>
            </a:r>
          </a:p>
          <a:p>
            <a:pPr lvl="1"/>
            <a:endParaRPr lang="en-US" b="1" dirty="0" smtClean="0">
              <a:solidFill>
                <a:srgbClr val="71717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</a:rPr>
              <a:t>Example of using:</a:t>
            </a:r>
          </a:p>
          <a:p>
            <a:pPr marL="6350" lvl="1"/>
            <a:endParaRPr lang="en-US" b="1" dirty="0" smtClean="0">
              <a:solidFill>
                <a:schemeClr val="accent2"/>
              </a:solidFill>
            </a:endParaRPr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 err="1"/>
              <a:t>BeeKeeper</a:t>
            </a:r>
            <a:r>
              <a:rPr lang="en-US" b="1" dirty="0"/>
              <a:t> { </a:t>
            </a:r>
            <a:r>
              <a:rPr lang="en-US" b="1" dirty="0" err="1"/>
              <a:t>hasMask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000FF"/>
                </a:solidFill>
              </a:rPr>
              <a:t>boolean</a:t>
            </a:r>
            <a:r>
              <a:rPr lang="en-US" b="1" dirty="0"/>
              <a:t>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 err="1"/>
              <a:t>ZooKeeper</a:t>
            </a:r>
            <a:r>
              <a:rPr lang="en-US" b="1" dirty="0"/>
              <a:t> { nametag: string;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Animal { </a:t>
            </a:r>
            <a:r>
              <a:rPr lang="en-US" b="1" dirty="0" err="1"/>
              <a:t>numLegs</a:t>
            </a:r>
            <a:r>
              <a:rPr lang="en-US" b="1" dirty="0"/>
              <a:t>: number;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Bee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Animal { keeper: </a:t>
            </a:r>
            <a:r>
              <a:rPr lang="en-US" b="1" dirty="0" err="1"/>
              <a:t>BeeKeeper</a:t>
            </a:r>
            <a:r>
              <a:rPr lang="en-US" b="1" dirty="0"/>
              <a:t>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Lion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Animal { keeper: </a:t>
            </a:r>
            <a:r>
              <a:rPr lang="en-US" b="1" dirty="0" err="1"/>
              <a:t>ZooKeeper</a:t>
            </a:r>
            <a:r>
              <a:rPr lang="en-US" b="1" dirty="0"/>
              <a:t>; } </a:t>
            </a:r>
            <a:endParaRPr lang="en-US" b="1" dirty="0" smtClean="0"/>
          </a:p>
          <a:p>
            <a:pPr marL="6350" lvl="1"/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findKeeper</a:t>
            </a:r>
            <a:r>
              <a:rPr lang="en-US" b="1" dirty="0"/>
              <a:t>&lt;A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Animal, K&gt; (a: {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(): A; </a:t>
            </a:r>
            <a:endParaRPr lang="en-US" b="1" dirty="0" smtClean="0"/>
          </a:p>
          <a:p>
            <a:pPr marL="6350" lvl="1"/>
            <a:r>
              <a:rPr lang="en-US" b="1" dirty="0"/>
              <a:t>	</a:t>
            </a:r>
            <a:r>
              <a:rPr lang="en-US" b="1" dirty="0" smtClean="0"/>
              <a:t>	prototype</a:t>
            </a:r>
            <a:r>
              <a:rPr lang="en-US" b="1" dirty="0"/>
              <a:t>: {keeper: K}}): K {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	return</a:t>
            </a:r>
            <a:r>
              <a:rPr lang="en-US" b="1" dirty="0" smtClean="0"/>
              <a:t> </a:t>
            </a:r>
            <a:r>
              <a:rPr lang="en-US" b="1" dirty="0" err="1"/>
              <a:t>a.prototype.keeper</a:t>
            </a:r>
            <a:r>
              <a:rPr lang="en-US" b="1" dirty="0"/>
              <a:t>; </a:t>
            </a:r>
            <a:endParaRPr lang="en-US" b="1" dirty="0" smtClean="0"/>
          </a:p>
          <a:p>
            <a:pPr marL="6350"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marL="6350" lvl="1"/>
            <a:r>
              <a:rPr lang="en-US" b="1" dirty="0"/>
              <a:t>	</a:t>
            </a:r>
            <a:endParaRPr lang="en-US" b="1" dirty="0" smtClean="0"/>
          </a:p>
          <a:p>
            <a:pPr marL="6350" lvl="1"/>
            <a:r>
              <a:rPr lang="en-US" b="1" dirty="0"/>
              <a:t>	</a:t>
            </a:r>
            <a:r>
              <a:rPr lang="en-US" b="1" dirty="0" err="1" smtClean="0"/>
              <a:t>findKeeper</a:t>
            </a:r>
            <a:r>
              <a:rPr lang="en-US" b="1" dirty="0" smtClean="0"/>
              <a:t>(Lion</a:t>
            </a:r>
            <a:r>
              <a:rPr lang="en-US" b="1" dirty="0"/>
              <a:t>).nametag; </a:t>
            </a:r>
            <a:r>
              <a:rPr lang="en-US" b="1" dirty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typechecks</a:t>
            </a:r>
            <a:r>
              <a:rPr lang="en-US" b="1" dirty="0">
                <a:solidFill>
                  <a:srgbClr val="008000"/>
                </a:solidFill>
              </a:rPr>
              <a:t>!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7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Merging interfaces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Box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height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width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/>
              <a:t>Box { scale: number; } </a:t>
            </a:r>
            <a:endParaRPr lang="en-US" b="1" dirty="0" smtClean="0"/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box: Box = {height: 5, width: 6, scale: 10};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Inference</a:t>
            </a:r>
            <a:endParaRPr lang="ru-RU" dirty="0"/>
          </a:p>
        </p:txBody>
      </p:sp>
      <p:sp>
        <p:nvSpPr>
          <p:cNvPr id="3" name="Прямоугольник 4"/>
          <p:cNvSpPr/>
          <p:nvPr/>
        </p:nvSpPr>
        <p:spPr>
          <a:xfrm>
            <a:off x="286920" y="1132794"/>
            <a:ext cx="88570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</a:rPr>
              <a:t>basic:</a:t>
            </a:r>
            <a:endParaRPr lang="en-US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= 3</a:t>
            </a: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best common type:</a:t>
            </a:r>
          </a:p>
          <a:p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sv-SE" b="1" dirty="0">
                <a:solidFill>
                  <a:srgbClr val="0000FF"/>
                </a:solidFill>
                <a:latin typeface="SegoeUI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SegoeUI"/>
              </a:rPr>
              <a:t> x = [0, 1, </a:t>
            </a:r>
            <a:r>
              <a:rPr lang="sv-SE" b="1" dirty="0">
                <a:solidFill>
                  <a:srgbClr val="0000FF"/>
                </a:solidFill>
                <a:latin typeface="SegoeUI"/>
              </a:rPr>
              <a:t>null</a:t>
            </a:r>
            <a:r>
              <a:rPr lang="sv-SE" b="1" dirty="0">
                <a:solidFill>
                  <a:srgbClr val="000000"/>
                </a:solidFill>
                <a:latin typeface="SegoeUI"/>
              </a:rPr>
              <a:t>]; </a:t>
            </a:r>
            <a:endParaRPr lang="sv-SE" b="1" dirty="0" smtClean="0">
              <a:solidFill>
                <a:srgbClr val="000000"/>
              </a:solidFill>
              <a:latin typeface="SegoeUI"/>
            </a:endParaRPr>
          </a:p>
          <a:p>
            <a:endParaRPr lang="sv-SE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types </a:t>
            </a:r>
            <a:r>
              <a:rPr lang="en-US" b="1" dirty="0">
                <a:solidFill>
                  <a:schemeClr val="accent2"/>
                </a:solidFill>
              </a:rPr>
              <a:t>share a common structure, but no one </a:t>
            </a:r>
            <a:r>
              <a:rPr lang="en-US" b="1" dirty="0" smtClean="0">
                <a:solidFill>
                  <a:schemeClr val="accent2"/>
                </a:solidFill>
              </a:rPr>
              <a:t>is </a:t>
            </a:r>
            <a:r>
              <a:rPr lang="en-US" b="1" dirty="0">
                <a:solidFill>
                  <a:schemeClr val="accent2"/>
                </a:solidFill>
              </a:rPr>
              <a:t>the super type </a:t>
            </a:r>
            <a:r>
              <a:rPr lang="en-US" b="1" dirty="0" smtClean="0">
                <a:solidFill>
                  <a:schemeClr val="accent2"/>
                </a:solidFill>
              </a:rPr>
              <a:t>of </a:t>
            </a:r>
            <a:r>
              <a:rPr lang="en-US" b="1" dirty="0">
                <a:solidFill>
                  <a:schemeClr val="accent2"/>
                </a:solidFill>
              </a:rPr>
              <a:t>all candidate </a:t>
            </a:r>
            <a:r>
              <a:rPr lang="en-US" b="1" dirty="0" smtClean="0">
                <a:solidFill>
                  <a:schemeClr val="accent2"/>
                </a:solidFill>
              </a:rPr>
              <a:t>types:</a:t>
            </a:r>
            <a:r>
              <a:rPr lang="sv-SE" b="1" dirty="0"/>
              <a:t/>
            </a:r>
            <a:br>
              <a:rPr lang="sv-SE" b="1" dirty="0"/>
            </a:br>
            <a:r>
              <a:rPr lang="sv-SE" b="1" dirty="0" smtClean="0"/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zoo = [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Rhino(),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Elephant(),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Snake</a:t>
            </a:r>
            <a:r>
              <a:rPr lang="en-US" b="1" dirty="0" smtClean="0"/>
              <a:t>()];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 correct use :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zoo: Animal[] = [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Rhino(),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Elephant(),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Snake()]; 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2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type</a:t>
            </a:r>
            <a:endParaRPr lang="ru-RU" dirty="0"/>
          </a:p>
        </p:txBody>
      </p:sp>
      <p:sp>
        <p:nvSpPr>
          <p:cNvPr id="3" name="Прямоугольник 4"/>
          <p:cNvSpPr/>
          <p:nvPr/>
        </p:nvSpPr>
        <p:spPr>
          <a:xfrm>
            <a:off x="286920" y="1132794"/>
            <a:ext cx="8857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/>
              <a:t>window.onmousedown</a:t>
            </a:r>
            <a:r>
              <a:rPr lang="en-US" b="1" dirty="0"/>
              <a:t> 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</a:t>
            </a:r>
            <a:r>
              <a:rPr lang="en-US" b="1" dirty="0" err="1"/>
              <a:t>mouseEvent</a:t>
            </a:r>
            <a:r>
              <a:rPr lang="en-US" b="1" dirty="0"/>
              <a:t>) { </a:t>
            </a:r>
            <a:r>
              <a:rPr lang="en-US" b="1" dirty="0" smtClean="0"/>
              <a:t>	console.log(</a:t>
            </a:r>
            <a:r>
              <a:rPr lang="en-US" b="1" dirty="0" err="1" smtClean="0"/>
              <a:t>mouseEvent.buton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//&lt;- Error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/>
              <a:t>};</a:t>
            </a:r>
          </a:p>
          <a:p>
            <a:pPr marL="0" lvl="1"/>
            <a:endParaRPr lang="en-US" b="1" dirty="0"/>
          </a:p>
          <a:p>
            <a:pPr marL="0" lvl="1"/>
            <a:r>
              <a:rPr lang="en-US" b="1" dirty="0" smtClean="0">
                <a:solidFill>
                  <a:schemeClr val="accent2"/>
                </a:solidFill>
              </a:rPr>
              <a:t>Solution:</a:t>
            </a:r>
          </a:p>
          <a:p>
            <a:pPr marL="0" lvl="1"/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err="1"/>
              <a:t>window.onmousedown</a:t>
            </a:r>
            <a:r>
              <a:rPr lang="en-US" b="1" dirty="0"/>
              <a:t> 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</a:t>
            </a:r>
            <a:r>
              <a:rPr lang="en-US" b="1" dirty="0" err="1"/>
              <a:t>mouseEvent</a:t>
            </a:r>
            <a:r>
              <a:rPr lang="en-US" b="1" dirty="0"/>
              <a:t>: any) { </a:t>
            </a:r>
            <a:r>
              <a:rPr lang="en-US" b="1" dirty="0" smtClean="0"/>
              <a:t>	console.log(</a:t>
            </a:r>
            <a:r>
              <a:rPr lang="en-US" b="1" dirty="0" err="1" smtClean="0"/>
              <a:t>mouseEvent.buton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//&lt;- Now, no error is given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/>
              <a:t>};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0" lvl="1"/>
            <a:r>
              <a:rPr lang="en-US" b="1" dirty="0">
                <a:solidFill>
                  <a:schemeClr val="accent2"/>
                </a:solidFill>
              </a:rPr>
              <a:t>explicit type </a:t>
            </a:r>
            <a:r>
              <a:rPr lang="en-US" b="1" dirty="0" smtClean="0">
                <a:solidFill>
                  <a:schemeClr val="accent2"/>
                </a:solidFill>
              </a:rPr>
              <a:t>override </a:t>
            </a:r>
            <a:r>
              <a:rPr lang="en-US" b="1" dirty="0">
                <a:solidFill>
                  <a:schemeClr val="accent2"/>
                </a:solidFill>
              </a:rPr>
              <a:t>the contextual </a:t>
            </a:r>
            <a:r>
              <a:rPr lang="en-US" b="1" dirty="0" smtClean="0">
                <a:solidFill>
                  <a:schemeClr val="accent2"/>
                </a:solidFill>
              </a:rPr>
              <a:t>type:</a:t>
            </a:r>
          </a:p>
          <a:p>
            <a:pPr marL="0"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2"/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/>
              <a:t>createZoo</a:t>
            </a:r>
            <a:r>
              <a:rPr lang="en-US" b="1" dirty="0"/>
              <a:t>(): Animal[] { </a:t>
            </a:r>
            <a:endParaRPr lang="en-US" b="1" dirty="0" smtClean="0"/>
          </a:p>
          <a:p>
            <a:pPr marL="457200" lvl="2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/>
              <a:t>[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Rhino(),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Elephant(),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Snake()]; </a:t>
            </a:r>
            <a:endParaRPr lang="en-US" b="1" dirty="0" smtClean="0"/>
          </a:p>
          <a:p>
            <a:pPr marL="457200" lvl="2"/>
            <a:r>
              <a:rPr lang="en-US" b="1" dirty="0" smtClean="0"/>
              <a:t>}</a:t>
            </a:r>
          </a:p>
          <a:p>
            <a:pPr marL="457200" lvl="2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6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Compatibility</a:t>
            </a:r>
            <a:endParaRPr lang="ru-RU" dirty="0"/>
          </a:p>
        </p:txBody>
      </p:sp>
      <p:sp>
        <p:nvSpPr>
          <p:cNvPr id="3" name="Прямоугольник 4"/>
          <p:cNvSpPr/>
          <p:nvPr/>
        </p:nvSpPr>
        <p:spPr>
          <a:xfrm>
            <a:off x="286920" y="1132794"/>
            <a:ext cx="8857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Named { name: string; } 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Person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name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p: Named; </a:t>
            </a:r>
            <a:r>
              <a:rPr lang="en-US" b="1" dirty="0">
                <a:solidFill>
                  <a:srgbClr val="008000"/>
                </a:solidFill>
              </a:rPr>
              <a:t>// OK, because of structural typing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p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Person</a:t>
            </a:r>
            <a:r>
              <a:rPr lang="en-US" b="1" dirty="0" smtClean="0"/>
              <a:t>();</a:t>
            </a: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457200"/>
            <a:r>
              <a:rPr lang="en-US" b="1" dirty="0">
                <a:solidFill>
                  <a:schemeClr val="accent2"/>
                </a:solidFill>
              </a:rPr>
              <a:t>x is compatible with y if y has at least the same members as </a:t>
            </a:r>
            <a:r>
              <a:rPr lang="en-US" b="1" dirty="0" smtClean="0">
                <a:solidFill>
                  <a:schemeClr val="accent2"/>
                </a:solidFill>
              </a:rPr>
              <a:t>x:</a:t>
            </a:r>
          </a:p>
          <a:p>
            <a:pPr lvl="2" indent="-457200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Named { </a:t>
            </a:r>
            <a:r>
              <a:rPr lang="en-US" b="1" dirty="0" smtClean="0"/>
              <a:t> name</a:t>
            </a:r>
            <a:r>
              <a:rPr lang="en-US" b="1" dirty="0"/>
              <a:t>: string; </a:t>
            </a:r>
            <a:r>
              <a:rPr lang="en-US" b="1" dirty="0" smtClean="0"/>
              <a:t>} </a:t>
            </a:r>
          </a:p>
          <a:p>
            <a:pPr lvl="2" indent="-457200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x: Named; </a:t>
            </a:r>
            <a:r>
              <a:rPr lang="en-US" b="1" dirty="0">
                <a:solidFill>
                  <a:srgbClr val="008000"/>
                </a:solidFill>
              </a:rPr>
              <a:t>// y’s inferred type is { name: string; location: string; }</a:t>
            </a:r>
            <a:r>
              <a:rPr lang="en-US" b="1" dirty="0"/>
              <a:t> </a:t>
            </a:r>
            <a:endParaRPr lang="en-US" b="1" dirty="0" smtClean="0"/>
          </a:p>
          <a:p>
            <a:pPr lvl="2" indent="-457200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y = { name: </a:t>
            </a:r>
            <a:r>
              <a:rPr lang="en-US" b="1" dirty="0">
                <a:solidFill>
                  <a:srgbClr val="A31515"/>
                </a:solidFill>
              </a:rPr>
              <a:t>'Alice'</a:t>
            </a:r>
            <a:r>
              <a:rPr lang="en-US" b="1" dirty="0"/>
              <a:t>, location: </a:t>
            </a:r>
            <a:r>
              <a:rPr lang="en-US" b="1" dirty="0">
                <a:solidFill>
                  <a:srgbClr val="A31515"/>
                </a:solidFill>
              </a:rPr>
              <a:t>'Seattle'</a:t>
            </a:r>
            <a:r>
              <a:rPr lang="en-US" b="1" dirty="0"/>
              <a:t> }; </a:t>
            </a:r>
            <a:endParaRPr lang="en-US" b="1" dirty="0" smtClean="0"/>
          </a:p>
          <a:p>
            <a:pPr lvl="2" indent="-457200"/>
            <a:r>
              <a:rPr lang="en-US" b="1" dirty="0" smtClean="0"/>
              <a:t>x </a:t>
            </a:r>
            <a:r>
              <a:rPr lang="en-US" b="1" dirty="0"/>
              <a:t>= y</a:t>
            </a:r>
            <a:r>
              <a:rPr lang="en-US" b="1" dirty="0" smtClean="0"/>
              <a:t>; </a:t>
            </a:r>
            <a:r>
              <a:rPr lang="en-US" b="1" dirty="0">
                <a:solidFill>
                  <a:srgbClr val="008000"/>
                </a:solidFill>
              </a:rPr>
              <a:t>// </a:t>
            </a:r>
            <a:r>
              <a:rPr lang="en-US" b="1" dirty="0" smtClean="0">
                <a:solidFill>
                  <a:srgbClr val="008000"/>
                </a:solidFill>
              </a:rPr>
              <a:t>OK!</a:t>
            </a:r>
          </a:p>
          <a:p>
            <a:pPr lvl="2" indent="-914400"/>
            <a:endParaRPr lang="en-US" b="1" dirty="0" smtClean="0"/>
          </a:p>
          <a:p>
            <a:pPr lvl="2" indent="-914400"/>
            <a:r>
              <a:rPr lang="en-US" b="1" dirty="0" smtClean="0">
                <a:solidFill>
                  <a:schemeClr val="accent2"/>
                </a:solidFill>
              </a:rPr>
              <a:t>the same for checking </a:t>
            </a:r>
            <a:r>
              <a:rPr lang="en-US" b="1" dirty="0">
                <a:solidFill>
                  <a:schemeClr val="accent2"/>
                </a:solidFill>
              </a:rPr>
              <a:t>function call </a:t>
            </a:r>
            <a:r>
              <a:rPr lang="en-US" b="1" dirty="0" smtClean="0">
                <a:solidFill>
                  <a:schemeClr val="accent2"/>
                </a:solidFill>
              </a:rPr>
              <a:t>arguments: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greet(n: Named)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alert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'Hello, '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n.name);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greet(y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 OK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86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334" y="1180448"/>
            <a:ext cx="603666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C {</a:t>
            </a:r>
            <a:br>
              <a:rPr lang="en-US" dirty="0"/>
            </a:br>
            <a:r>
              <a:rPr lang="en-US" dirty="0"/>
              <a:t>    @</a:t>
            </a:r>
            <a:r>
              <a:rPr lang="en-US" i="1" dirty="0" err="1"/>
              <a:t>readonly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@</a:t>
            </a:r>
            <a:r>
              <a:rPr lang="en-US" i="1" dirty="0"/>
              <a:t>enumerable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method</a:t>
            </a:r>
            <a:r>
              <a:rPr lang="en-US" dirty="0"/>
              <a:t>() {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readonly</a:t>
            </a:r>
            <a:r>
              <a:rPr lang="en-US" dirty="0"/>
              <a:t>(target, key, descriptor)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descriptor.</a:t>
            </a:r>
            <a:r>
              <a:rPr lang="en-US" b="1" dirty="0" err="1">
                <a:solidFill>
                  <a:srgbClr val="660E7A"/>
                </a:solidFill>
              </a:rPr>
              <a:t>writable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enumerable</a:t>
            </a:r>
            <a:r>
              <a:rPr lang="en-US" dirty="0"/>
              <a:t>(value)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function </a:t>
            </a:r>
            <a:r>
              <a:rPr lang="en-US" dirty="0"/>
              <a:t>(target, key, descriptor)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descriptor.</a:t>
            </a:r>
            <a:r>
              <a:rPr lang="en-US" b="1" dirty="0" err="1">
                <a:solidFill>
                  <a:srgbClr val="660E7A"/>
                </a:solidFill>
              </a:rPr>
              <a:t>enumerable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value;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expressions (anonymous classes)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631" y="1720840"/>
            <a:ext cx="75973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Point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x: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y: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7A7A43"/>
                </a:solidFill>
              </a:rPr>
              <a:t>length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i="1" dirty="0" err="1">
                <a:solidFill>
                  <a:srgbClr val="660E7A"/>
                </a:solidFill>
              </a:rPr>
              <a:t>Math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sqrt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.x</a:t>
            </a:r>
            <a:r>
              <a:rPr lang="en-US" dirty="0"/>
              <a:t> *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.x</a:t>
            </a:r>
            <a:r>
              <a:rPr lang="en-US" dirty="0"/>
              <a:t> +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.y</a:t>
            </a:r>
            <a:r>
              <a:rPr lang="en-US" dirty="0"/>
              <a:t> *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>
                <a:solidFill>
                  <a:srgbClr val="458383"/>
                </a:solidFill>
              </a:rPr>
              <a:t>Point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);  </a:t>
            </a:r>
            <a:r>
              <a:rPr lang="en-US" i="1" dirty="0">
                <a:solidFill>
                  <a:srgbClr val="808080"/>
                </a:solidFill>
              </a:rPr>
              <a:t>// p has anonymous class type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>
                <a:solidFill>
                  <a:srgbClr val="458383"/>
                </a:solidFill>
              </a:rPr>
              <a:t>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length</a:t>
            </a:r>
            <a:r>
              <a:rPr lang="en-US" dirty="0"/>
              <a:t>());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6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297" y="1285281"/>
            <a:ext cx="808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897" y="1063987"/>
            <a:ext cx="901790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Extend built-in types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MyArray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b="1" i="1" dirty="0">
                <a:solidFill>
                  <a:srgbClr val="660E7A"/>
                </a:solidFill>
              </a:rPr>
              <a:t>Array</a:t>
            </a: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&gt; { 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MyError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b="1" i="1" dirty="0">
                <a:solidFill>
                  <a:srgbClr val="660E7A"/>
                </a:solidFill>
              </a:rPr>
              <a:t>Error </a:t>
            </a:r>
            <a:r>
              <a:rPr lang="en-US" dirty="0"/>
              <a:t>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Extend computed base class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ThingA</a:t>
            </a:r>
            <a:r>
              <a:rPr lang="en-US" dirty="0"/>
              <a:t> </a:t>
            </a:r>
            <a:r>
              <a:rPr lang="en-US" dirty="0" smtClean="0"/>
              <a:t>{   </a:t>
            </a:r>
            <a:r>
              <a:rPr lang="en-US" dirty="0" err="1" smtClean="0">
                <a:solidFill>
                  <a:srgbClr val="7A7A43"/>
                </a:solidFill>
              </a:rPr>
              <a:t>getGreeting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"Hello from A"</a:t>
            </a:r>
            <a:r>
              <a:rPr lang="en-US" dirty="0"/>
              <a:t>; </a:t>
            </a:r>
            <a:r>
              <a:rPr lang="en-US" dirty="0" smtClean="0"/>
              <a:t>} 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ThingB</a:t>
            </a:r>
            <a:r>
              <a:rPr lang="en-US" dirty="0"/>
              <a:t> </a:t>
            </a:r>
            <a:r>
              <a:rPr lang="en-US" dirty="0" smtClean="0"/>
              <a:t>{   </a:t>
            </a:r>
            <a:r>
              <a:rPr lang="en-US" dirty="0" err="1">
                <a:solidFill>
                  <a:srgbClr val="7A7A43"/>
                </a:solidFill>
              </a:rPr>
              <a:t>getGreeting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"Hello from B"</a:t>
            </a:r>
            <a:r>
              <a:rPr lang="en-US" dirty="0"/>
              <a:t>; </a:t>
            </a:r>
            <a:r>
              <a:rPr lang="en-US" dirty="0" smtClean="0"/>
              <a:t>} 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/>
              <a:t>Greeter </a:t>
            </a:r>
            <a:r>
              <a:rPr lang="en-US" dirty="0" smtClean="0"/>
              <a:t>{   </a:t>
            </a:r>
            <a:r>
              <a:rPr lang="en-US" dirty="0" err="1">
                <a:solidFill>
                  <a:srgbClr val="7A7A43"/>
                </a:solidFill>
              </a:rPr>
              <a:t>getGreeting</a:t>
            </a:r>
            <a:r>
              <a:rPr lang="en-US" dirty="0"/>
              <a:t>():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 smtClean="0"/>
              <a:t>;  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 err="1"/>
              <a:t>GreeterConstructor</a:t>
            </a:r>
            <a:r>
              <a:rPr lang="en-US" dirty="0"/>
              <a:t> </a:t>
            </a:r>
            <a:r>
              <a:rPr lang="en-US" dirty="0" smtClean="0"/>
              <a:t>{   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(): Greeter</a:t>
            </a:r>
            <a:r>
              <a:rPr lang="en-US" dirty="0" smtClean="0"/>
              <a:t>;  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getGreeterBase</a:t>
            </a:r>
            <a:r>
              <a:rPr lang="en-US" dirty="0"/>
              <a:t>(): </a:t>
            </a:r>
            <a:r>
              <a:rPr lang="en-US" dirty="0" err="1"/>
              <a:t>GreeterConstructor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i="1" dirty="0" err="1">
                <a:solidFill>
                  <a:srgbClr val="660E7A"/>
                </a:solidFill>
              </a:rPr>
              <a:t>Math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random</a:t>
            </a:r>
            <a:r>
              <a:rPr lang="en-US" dirty="0"/>
              <a:t>() &gt;= </a:t>
            </a:r>
            <a:r>
              <a:rPr lang="en-US" dirty="0">
                <a:solidFill>
                  <a:srgbClr val="0000FF"/>
                </a:solidFill>
              </a:rPr>
              <a:t>0.5 </a:t>
            </a:r>
            <a:r>
              <a:rPr lang="en-US" dirty="0"/>
              <a:t>? </a:t>
            </a:r>
            <a:r>
              <a:rPr lang="en-US" dirty="0" err="1"/>
              <a:t>ThingA</a:t>
            </a:r>
            <a:r>
              <a:rPr lang="en-US" dirty="0"/>
              <a:t> : </a:t>
            </a:r>
            <a:r>
              <a:rPr lang="en-US" dirty="0" err="1"/>
              <a:t>ThingB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Test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i="1" dirty="0" err="1"/>
              <a:t>getGreeterBase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sayHello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getGreeting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6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2533" y="1086557"/>
            <a:ext cx="8678333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abstract class </a:t>
            </a:r>
            <a:r>
              <a:rPr lang="en-US" dirty="0"/>
              <a:t>Base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abstract </a:t>
            </a:r>
            <a:r>
              <a:rPr lang="en-US" dirty="0" err="1">
                <a:solidFill>
                  <a:srgbClr val="7A7A43"/>
                </a:solidFill>
              </a:rPr>
              <a:t>getThing</a:t>
            </a:r>
            <a:r>
              <a:rPr lang="en-US" dirty="0"/>
              <a:t>():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getOtherThing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Base(); </a:t>
            </a:r>
            <a:r>
              <a:rPr lang="en-US" i="1" dirty="0">
                <a:solidFill>
                  <a:srgbClr val="808080"/>
                </a:solidFill>
              </a:rPr>
              <a:t>// Error, 'Base' is abstract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// Error, must either be 'abstract' or implement concrete '</a:t>
            </a:r>
            <a:r>
              <a:rPr lang="en-US" i="1" dirty="0" err="1">
                <a:solidFill>
                  <a:srgbClr val="808080"/>
                </a:solidFill>
              </a:rPr>
              <a:t>getThing</a:t>
            </a:r>
            <a:r>
              <a:rPr lang="en-US" i="1" dirty="0">
                <a:solidFill>
                  <a:srgbClr val="808080"/>
                </a:solidFill>
              </a:rPr>
              <a:t>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Derived1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/>
              <a:t>Base {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Derived2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/>
              <a:t>Base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getThing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foo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.getThing</a:t>
            </a:r>
            <a:r>
              <a:rPr lang="en-US" dirty="0"/>
              <a:t>();</a:t>
            </a:r>
            <a:r>
              <a:rPr lang="en-US" i="1" dirty="0">
                <a:solidFill>
                  <a:srgbClr val="808080"/>
                </a:solidFill>
              </a:rPr>
              <a:t>// Error: cannot invoke abstract members through 'super'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Derived2();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y</a:t>
            </a:r>
            <a:r>
              <a:rPr lang="en-US" dirty="0"/>
              <a:t>: Base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Derived2(); </a:t>
            </a:r>
            <a:r>
              <a:rPr lang="en-US" i="1" dirty="0">
                <a:solidFill>
                  <a:srgbClr val="808080"/>
                </a:solidFill>
              </a:rPr>
              <a:t>// Also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458383"/>
                </a:solidFill>
              </a:rPr>
              <a:t>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getThing</a:t>
            </a:r>
            <a:r>
              <a:rPr lang="en-US" dirty="0"/>
              <a:t>();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458383"/>
                </a:solidFill>
              </a:rPr>
              <a:t>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getOtherThing</a:t>
            </a:r>
            <a:r>
              <a:rPr lang="en-US" dirty="0"/>
              <a:t>();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0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658540" y="11829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</a:t>
            </a:r>
            <a:r>
              <a:rPr lang="en-US" i="1" dirty="0" smtClean="0">
                <a:solidFill>
                  <a:srgbClr val="808080"/>
                </a:solidFill>
              </a:rPr>
              <a:t>/ Declare </a:t>
            </a:r>
            <a:r>
              <a:rPr lang="en-US" i="1" dirty="0">
                <a:solidFill>
                  <a:srgbClr val="808080"/>
                </a:solidFill>
              </a:rPr>
              <a:t>a tuple type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x</a:t>
            </a:r>
            <a:r>
              <a:rPr lang="en-US" dirty="0"/>
              <a:t>: [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[</a:t>
            </a:r>
            <a:r>
              <a:rPr lang="en-US" b="1" dirty="0">
                <a:solidFill>
                  <a:srgbClr val="008000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[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"hello"</a:t>
            </a:r>
            <a:r>
              <a:rPr lang="en-US" dirty="0"/>
              <a:t>]; </a:t>
            </a:r>
            <a:r>
              <a:rPr lang="en-US" i="1" dirty="0">
                <a:solidFill>
                  <a:srgbClr val="808080"/>
                </a:solidFill>
              </a:rPr>
              <a:t>// Error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1211" y="2644169"/>
            <a:ext cx="7432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(x[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].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console.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(x[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].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)); </a:t>
            </a:r>
            <a:r>
              <a:rPr lang="en-US" i="1" dirty="0">
                <a:solidFill>
                  <a:srgbClr val="808080"/>
                </a:solidFill>
              </a:rPr>
              <a:t>// Error, 'number' does not have '</a:t>
            </a:r>
            <a:r>
              <a:rPr lang="en-US" i="1" dirty="0" err="1">
                <a:solidFill>
                  <a:srgbClr val="808080"/>
                </a:solidFill>
              </a:rPr>
              <a:t>substr</a:t>
            </a:r>
            <a:r>
              <a:rPr lang="en-US" i="1" dirty="0">
                <a:solidFill>
                  <a:srgbClr val="808080"/>
                </a:solidFill>
              </a:rPr>
              <a:t>'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8540" y="3636171"/>
            <a:ext cx="7037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x[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] = </a:t>
            </a:r>
            <a:r>
              <a:rPr lang="en-US" b="1" dirty="0">
                <a:solidFill>
                  <a:srgbClr val="008000"/>
                </a:solidFill>
              </a:rPr>
              <a:t>"world"</a:t>
            </a:r>
            <a:r>
              <a:rPr lang="en-US" dirty="0"/>
              <a:t>; </a:t>
            </a:r>
            <a:r>
              <a:rPr lang="en-US" i="1" dirty="0">
                <a:solidFill>
                  <a:srgbClr val="808080"/>
                </a:solidFill>
              </a:rPr>
              <a:t>// OK, 'string' can be assigned to 'string | number'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(x[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].</a:t>
            </a:r>
            <a:r>
              <a:rPr lang="en-US" dirty="0" err="1"/>
              <a:t>toString</a:t>
            </a:r>
            <a:r>
              <a:rPr lang="en-US" dirty="0"/>
              <a:t>());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OK, 'string' and 'number' both have '</a:t>
            </a:r>
            <a:r>
              <a:rPr lang="en-US" i="1" dirty="0" err="1">
                <a:solidFill>
                  <a:srgbClr val="808080"/>
                </a:solidFill>
              </a:rPr>
              <a:t>toString</a:t>
            </a:r>
            <a:r>
              <a:rPr lang="en-US" i="1" dirty="0">
                <a:solidFill>
                  <a:srgbClr val="808080"/>
                </a:solidFill>
              </a:rPr>
              <a:t>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x[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] = 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; </a:t>
            </a:r>
            <a:r>
              <a:rPr lang="en-US" i="1" dirty="0">
                <a:solidFill>
                  <a:srgbClr val="808080"/>
                </a:solidFill>
              </a:rPr>
              <a:t>// Error, '</a:t>
            </a:r>
            <a:r>
              <a:rPr lang="en-US" i="1" dirty="0" err="1">
                <a:solidFill>
                  <a:srgbClr val="808080"/>
                </a:solidFill>
              </a:rPr>
              <a:t>boolean</a:t>
            </a:r>
            <a:r>
              <a:rPr lang="en-US" i="1" dirty="0">
                <a:solidFill>
                  <a:srgbClr val="808080"/>
                </a:solidFill>
              </a:rPr>
              <a:t>' isn't 'string | number'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07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533" y="1027081"/>
            <a:ext cx="818614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printDelayed</a:t>
            </a:r>
            <a:r>
              <a:rPr lang="en-US" i="1" dirty="0">
                <a:solidFill>
                  <a:srgbClr val="808080"/>
                </a:solidFill>
              </a:rPr>
              <a:t> is a 'Promise&lt;void&gt;'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000080"/>
                </a:solidFill>
              </a:rPr>
              <a:t>async</a:t>
            </a:r>
            <a:r>
              <a:rPr lang="en-US" b="1" dirty="0">
                <a:solidFill>
                  <a:srgbClr val="000080"/>
                </a:solidFill>
              </a:rPr>
              <a:t> function </a:t>
            </a:r>
            <a:r>
              <a:rPr lang="en-US" i="1" dirty="0" err="1"/>
              <a:t>printDelayed</a:t>
            </a:r>
            <a:r>
              <a:rPr lang="en-US" dirty="0"/>
              <a:t>(elements: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[])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for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element </a:t>
            </a:r>
            <a:r>
              <a:rPr lang="en-US" b="1" dirty="0">
                <a:solidFill>
                  <a:srgbClr val="000080"/>
                </a:solidFill>
              </a:rPr>
              <a:t>of </a:t>
            </a:r>
            <a:r>
              <a:rPr lang="en-US" dirty="0"/>
              <a:t>elements)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await </a:t>
            </a:r>
            <a:r>
              <a:rPr lang="en-US" i="1" dirty="0"/>
              <a:t>delay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200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element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async</a:t>
            </a:r>
            <a:r>
              <a:rPr lang="en-US" b="1" dirty="0">
                <a:solidFill>
                  <a:srgbClr val="000080"/>
                </a:solidFill>
              </a:rPr>
              <a:t> function </a:t>
            </a:r>
            <a:r>
              <a:rPr lang="en-US" i="1" dirty="0"/>
              <a:t>delay</a:t>
            </a:r>
            <a:r>
              <a:rPr lang="en-US" dirty="0"/>
              <a:t>(milliseconds: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b="1" i="1" dirty="0">
                <a:solidFill>
                  <a:srgbClr val="660E7A"/>
                </a:solidFill>
              </a:rPr>
              <a:t>Promise</a:t>
            </a: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void</a:t>
            </a:r>
            <a:r>
              <a:rPr lang="en-US" dirty="0"/>
              <a:t>&gt;(resolve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/>
              <a:t>setTimeout</a:t>
            </a:r>
            <a:r>
              <a:rPr lang="en-US" dirty="0"/>
              <a:t>(resolve, milliseconds);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printDelayed</a:t>
            </a:r>
            <a:r>
              <a:rPr lang="en-US" dirty="0"/>
              <a:t>([</a:t>
            </a:r>
            <a:r>
              <a:rPr lang="en-US" b="1" dirty="0">
                <a:solidFill>
                  <a:srgbClr val="008000"/>
                </a:solidFill>
              </a:rPr>
              <a:t>"Hello"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"beautiful"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"asynchronous"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"world"</a:t>
            </a:r>
            <a:r>
              <a:rPr lang="en-US" dirty="0"/>
              <a:t>]).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"Printed every element!"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never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125" y="1393393"/>
            <a:ext cx="77114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Function returning never must have unreachable end point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error</a:t>
            </a:r>
            <a:r>
              <a:rPr lang="en-US" dirty="0"/>
              <a:t>(message: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): </a:t>
            </a:r>
            <a:r>
              <a:rPr lang="en-US" b="1" dirty="0">
                <a:solidFill>
                  <a:srgbClr val="000080"/>
                </a:solidFill>
              </a:rPr>
              <a:t>never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throw new </a:t>
            </a:r>
            <a:r>
              <a:rPr lang="en-US" b="1" i="1" dirty="0">
                <a:solidFill>
                  <a:srgbClr val="660E7A"/>
                </a:solidFill>
              </a:rPr>
              <a:t>Error</a:t>
            </a:r>
            <a:r>
              <a:rPr lang="en-US" dirty="0"/>
              <a:t>(message);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Inferred return type is never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fail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i="1" dirty="0"/>
              <a:t>error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"Something failed"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Function returning never must have unreachable end point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infiniteLoop</a:t>
            </a:r>
            <a:r>
              <a:rPr lang="en-US" dirty="0"/>
              <a:t>(): </a:t>
            </a:r>
            <a:r>
              <a:rPr lang="en-US" b="1" dirty="0">
                <a:solidFill>
                  <a:srgbClr val="000080"/>
                </a:solidFill>
              </a:rPr>
              <a:t>never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27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assertions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4714" y="1059182"/>
            <a:ext cx="7075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type assertion is like a type cast in other languages, but performs no special checking or restructuring of data.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0172" y="2013472"/>
            <a:ext cx="5933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any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"this is a string"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strLength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number </a:t>
            </a:r>
            <a:r>
              <a:rPr lang="en-US" dirty="0"/>
              <a:t>= (&lt;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&gt;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/>
              <a:t>).</a:t>
            </a:r>
            <a:r>
              <a:rPr lang="en-US" b="1" dirty="0">
                <a:solidFill>
                  <a:srgbClr val="660E7A"/>
                </a:solidFill>
              </a:rPr>
              <a:t>length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1183" y="35773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 the other is the as-syntax: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172" y="4051669"/>
            <a:ext cx="5752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any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"this is a string"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strLength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number </a:t>
            </a:r>
            <a:r>
              <a:rPr lang="en-US" dirty="0"/>
              <a:t>= (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).</a:t>
            </a:r>
            <a:r>
              <a:rPr lang="en-US" b="1" dirty="0">
                <a:solidFill>
                  <a:srgbClr val="660E7A"/>
                </a:solidFill>
              </a:rPr>
              <a:t>length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aliases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9924" y="1684843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type </a:t>
            </a:r>
            <a:r>
              <a:rPr lang="en-US" dirty="0" err="1"/>
              <a:t>PrimitiveArray</a:t>
            </a:r>
            <a:r>
              <a:rPr lang="en-US" dirty="0"/>
              <a:t> = Array&lt;</a:t>
            </a:r>
            <a:r>
              <a:rPr lang="en-US" b="1" dirty="0" err="1">
                <a:solidFill>
                  <a:srgbClr val="000080"/>
                </a:solidFill>
              </a:rPr>
              <a:t>string</a:t>
            </a:r>
            <a:r>
              <a:rPr lang="en-US" dirty="0" err="1"/>
              <a:t>|</a:t>
            </a:r>
            <a:r>
              <a:rPr lang="en-US" b="1" dirty="0" err="1">
                <a:solidFill>
                  <a:srgbClr val="000080"/>
                </a:solidFill>
              </a:rPr>
              <a:t>number</a:t>
            </a:r>
            <a:r>
              <a:rPr lang="en-US" dirty="0" err="1"/>
              <a:t>|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dirty="0"/>
              <a:t>&gt;;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type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type </a:t>
            </a:r>
            <a:r>
              <a:rPr lang="en-US" dirty="0"/>
              <a:t>Callback = () =&gt; </a:t>
            </a:r>
            <a:r>
              <a:rPr lang="en-US" b="1" dirty="0">
                <a:solidFill>
                  <a:srgbClr val="000080"/>
                </a:solidFill>
              </a:rPr>
              <a:t>void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7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8746" y="1093038"/>
            <a:ext cx="6636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Define right in place: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printLabel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labelledObj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{label: string}) {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console.log(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labelledObj.label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pPr lvl="1"/>
            <a:endParaRPr lang="en-US" b="1" dirty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myObj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{size: 10, label: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"Size 10 Object"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};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printLabel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myObj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Using interface keyword: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sz="500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LabelledValue</a:t>
            </a:r>
            <a:r>
              <a:rPr lang="en-US" b="1" dirty="0"/>
              <a:t>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label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printLabel</a:t>
            </a:r>
            <a:r>
              <a:rPr lang="en-US" b="1" dirty="0"/>
              <a:t>(</a:t>
            </a:r>
            <a:r>
              <a:rPr lang="en-US" b="1" dirty="0" err="1"/>
              <a:t>labelledObj</a:t>
            </a:r>
            <a:r>
              <a:rPr lang="en-US" b="1" dirty="0"/>
              <a:t>: </a:t>
            </a:r>
            <a:r>
              <a:rPr lang="en-US" b="1" dirty="0" err="1"/>
              <a:t>LabelledValue</a:t>
            </a:r>
            <a:r>
              <a:rPr lang="en-US" b="1" dirty="0"/>
              <a:t>) { </a:t>
            </a:r>
            <a:r>
              <a:rPr lang="en-US" b="1" dirty="0" smtClean="0"/>
              <a:t>	console.log(</a:t>
            </a:r>
            <a:r>
              <a:rPr lang="en-US" b="1" dirty="0" err="1" smtClean="0"/>
              <a:t>labelledObj.label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myObj</a:t>
            </a:r>
            <a:r>
              <a:rPr lang="en-US" b="1" dirty="0"/>
              <a:t> = {size: 10, label: </a:t>
            </a:r>
            <a:r>
              <a:rPr lang="en-US" b="1" dirty="0">
                <a:solidFill>
                  <a:srgbClr val="A31515"/>
                </a:solidFill>
              </a:rPr>
              <a:t>"Size 10 Object"</a:t>
            </a:r>
            <a:r>
              <a:rPr lang="en-US" b="1" dirty="0"/>
              <a:t>}; </a:t>
            </a:r>
            <a:r>
              <a:rPr lang="en-US" b="1" dirty="0" err="1"/>
              <a:t>printLabel</a:t>
            </a:r>
            <a:r>
              <a:rPr lang="en-US" b="1" dirty="0"/>
              <a:t>(</a:t>
            </a:r>
            <a:r>
              <a:rPr lang="en-US" b="1" dirty="0" err="1"/>
              <a:t>myObj</a:t>
            </a:r>
            <a:r>
              <a:rPr lang="en-US" b="1" dirty="0"/>
              <a:t>);</a:t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66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optional properties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8746" y="900614"/>
            <a:ext cx="6636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SquareConfig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?: string;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?: number;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createSquare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SquareConfig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):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color: string; area: number}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newSquare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{color: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"white"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area: 100};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config.color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newSquare.color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config.color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>
                <a:solidFill>
                  <a:srgbClr val="008000"/>
                </a:solidFill>
              </a:rPr>
              <a:t>// Type-checker can catch the mistyped name here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newSquare.area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*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newSquare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createSquare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({color: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"black"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});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01883317"/>
      </p:ext>
    </p:extLst>
  </p:cSld>
  <p:clrMapOvr>
    <a:masterClrMapping/>
  </p:clrMapOvr>
</p:sld>
</file>

<file path=ppt/theme/theme1.xml><?xml version="1.0" encoding="utf-8"?>
<a:theme xmlns:a="http://schemas.openxmlformats.org/drawingml/2006/main" name="angular2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angular2</Template>
  <TotalTime>1170</TotalTime>
  <Words>596</Words>
  <Application>Microsoft Macintosh PowerPoint</Application>
  <PresentationFormat>On-screen Show (4:3)</PresentationFormat>
  <Paragraphs>481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angular2</vt:lpstr>
      <vt:lpstr>powerpoint-template-luxoft-v4.3</vt:lpstr>
      <vt:lpstr>TypeScript</vt:lpstr>
      <vt:lpstr>PowerPoint Presentation</vt:lpstr>
      <vt:lpstr>Data types</vt:lpstr>
      <vt:lpstr>Tuples</vt:lpstr>
      <vt:lpstr>Type never</vt:lpstr>
      <vt:lpstr>Type assertions</vt:lpstr>
      <vt:lpstr>Type aliases</vt:lpstr>
      <vt:lpstr>Interfaces</vt:lpstr>
      <vt:lpstr>Interfaces: optional properties</vt:lpstr>
      <vt:lpstr>Interfaces: function types</vt:lpstr>
      <vt:lpstr>Interfaces: array types</vt:lpstr>
      <vt:lpstr>Interfaces: class types</vt:lpstr>
      <vt:lpstr>Interfaces: static/instance side of class</vt:lpstr>
      <vt:lpstr>Extending Interfaces</vt:lpstr>
      <vt:lpstr>Interfaces: Hybrid Types</vt:lpstr>
      <vt:lpstr>Classes</vt:lpstr>
      <vt:lpstr>Private/Public/Protected: Public by default</vt:lpstr>
      <vt:lpstr>Accessors</vt:lpstr>
      <vt:lpstr>Static properties</vt:lpstr>
      <vt:lpstr>Constructor function</vt:lpstr>
      <vt:lpstr>Using a class as an interface</vt:lpstr>
      <vt:lpstr>Functions</vt:lpstr>
      <vt:lpstr>Functions</vt:lpstr>
      <vt:lpstr>Functions</vt:lpstr>
      <vt:lpstr>Functions overloading</vt:lpstr>
      <vt:lpstr>Generics</vt:lpstr>
      <vt:lpstr>Generics </vt:lpstr>
      <vt:lpstr>Generic types: </vt:lpstr>
      <vt:lpstr>Generic Classes</vt:lpstr>
      <vt:lpstr>Generic constraints</vt:lpstr>
      <vt:lpstr>Using class type in generics</vt:lpstr>
      <vt:lpstr>Merging interfaces</vt:lpstr>
      <vt:lpstr>Type Inference</vt:lpstr>
      <vt:lpstr>Contextual type</vt:lpstr>
      <vt:lpstr>Type Compatibility</vt:lpstr>
      <vt:lpstr>Decorators</vt:lpstr>
      <vt:lpstr>Class expressions (anonymous classes)</vt:lpstr>
      <vt:lpstr>Extending expressions</vt:lpstr>
      <vt:lpstr>Abstract classes</vt:lpstr>
      <vt:lpstr>Async/await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user</dc:creator>
  <cp:lastModifiedBy>Vladimir Sonkin</cp:lastModifiedBy>
  <cp:revision>17</cp:revision>
  <dcterms:created xsi:type="dcterms:W3CDTF">2015-12-25T11:28:11Z</dcterms:created>
  <dcterms:modified xsi:type="dcterms:W3CDTF">2016-12-05T19:54:13Z</dcterms:modified>
</cp:coreProperties>
</file>