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2" r:id="rId2"/>
    <p:sldMasterId id="2147483723" r:id="rId3"/>
  </p:sldMasterIdLst>
  <p:notesMasterIdLst>
    <p:notesMasterId r:id="rId10"/>
  </p:notesMasterIdLst>
  <p:sldIdLst>
    <p:sldId id="298" r:id="rId4"/>
    <p:sldId id="299" r:id="rId5"/>
    <p:sldId id="300" r:id="rId6"/>
    <p:sldId id="301" r:id="rId7"/>
    <p:sldId id="302" r:id="rId8"/>
    <p:sldId id="297" r:id="rId9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61" autoAdjust="0"/>
  </p:normalViewPr>
  <p:slideViewPr>
    <p:cSldViewPr snapToGrid="0" snapToObjects="1">
      <p:cViewPr>
        <p:scale>
          <a:sx n="150" d="100"/>
          <a:sy n="150" d="100"/>
        </p:scale>
        <p:origin x="-176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64E9-5998-3449-ABDC-E1F02396B3E2}" type="datetimeFigureOut">
              <a:rPr lang="ru-RU" smtClean="0"/>
              <a:t>06/12/16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9A693-D65E-2D4A-82BD-FD665BC3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6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06/12/16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06/12/16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06/12/16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06/12/16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06/12/16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2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3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27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5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6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6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122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" name="Group 130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132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4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6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0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6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6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  <p:sp>
        <p:nvSpPr>
          <p:cNvPr id="18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9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1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4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25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26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2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4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33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34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35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64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95.xml"/><Relationship Id="rId32" Type="http://schemas.openxmlformats.org/officeDocument/2006/relationships/slideLayout" Target="../slideLayouts/slideLayout96.xml"/><Relationship Id="rId9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Relationship Id="rId33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99.xml"/><Relationship Id="rId36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2.xml"/><Relationship Id="rId39" Type="http://schemas.openxmlformats.org/officeDocument/2006/relationships/slideLayout" Target="../slideLayouts/slideLayout103.xml"/><Relationship Id="rId4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763" r:id="rId31"/>
    <p:sldLayoutId id="2147483764" r:id="rId32"/>
    <p:sldLayoutId id="2147483834" r:id="rId33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65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  <p:sldLayoutId id="2147483762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Angular 2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Http service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719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http service in </a:t>
            </a:r>
            <a:r>
              <a:rPr lang="en-US" dirty="0" err="1" smtClean="0"/>
              <a:t>ngmodule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5732" y="896519"/>
            <a:ext cx="8093011" cy="538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HttpModule</a:t>
            </a:r>
            <a:r>
              <a:rPr lang="en-US" dirty="0"/>
              <a:t> is not a core Angular module. It's </a:t>
            </a:r>
            <a:r>
              <a:rPr lang="en-US" dirty="0" err="1"/>
              <a:t>Angular's</a:t>
            </a:r>
            <a:r>
              <a:rPr lang="en-US" dirty="0"/>
              <a:t> optional approach to web access and it exists as a separate add-on module called @angular/http, shipped in a separate script file as part of the Angular </a:t>
            </a:r>
            <a:r>
              <a:rPr lang="en-US" dirty="0" err="1"/>
              <a:t>npm</a:t>
            </a:r>
            <a:r>
              <a:rPr lang="en-US" dirty="0"/>
              <a:t> package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sz="1600" dirty="0">
                <a:solidFill>
                  <a:srgbClr val="000000"/>
                </a:solidFill>
                <a:latin typeface="Menlo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520067"/>
                </a:solidFill>
                <a:latin typeface="Menlo"/>
              </a:rPr>
              <a:t>imports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: [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HttpModule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520067"/>
                </a:solidFill>
                <a:latin typeface="Menlo"/>
              </a:rPr>
              <a:t>declarations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: [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HeroDetailComponent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HeroesComponent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],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520067"/>
                </a:solidFill>
                <a:latin typeface="Menlo"/>
              </a:rPr>
              <a:t>providers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: [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HeroService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],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520067"/>
                </a:solidFill>
                <a:latin typeface="Menlo"/>
              </a:rPr>
              <a:t>bootstrap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: [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]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})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b="1" dirty="0">
                <a:solidFill>
                  <a:srgbClr val="00006D"/>
                </a:solidFill>
                <a:latin typeface="Menlo"/>
              </a:rPr>
              <a:t>export class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AppModule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 }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918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information from server in component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1933" y="842560"/>
            <a:ext cx="77978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b="1" dirty="0" err="1">
                <a:solidFill>
                  <a:srgbClr val="660E7A"/>
                </a:solidFill>
              </a:rPr>
              <a:t>heroesUrl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008000"/>
                </a:solidFill>
              </a:rPr>
              <a:t>'/</a:t>
            </a:r>
            <a:r>
              <a:rPr lang="en-US" b="1" dirty="0">
                <a:solidFill>
                  <a:srgbClr val="008000"/>
                </a:solidFill>
              </a:rPr>
              <a:t>heroes'</a:t>
            </a:r>
            <a:r>
              <a:rPr lang="en-US" dirty="0"/>
              <a:t>;  </a:t>
            </a:r>
            <a:r>
              <a:rPr lang="en-US" i="1" dirty="0">
                <a:solidFill>
                  <a:srgbClr val="808080"/>
                </a:solidFill>
              </a:rPr>
              <a:t>// URL to web </a:t>
            </a:r>
            <a:r>
              <a:rPr lang="en-US" i="1" dirty="0" err="1">
                <a:solidFill>
                  <a:srgbClr val="808080"/>
                </a:solidFill>
              </a:rPr>
              <a:t>api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 smtClean="0">
                <a:solidFill>
                  <a:srgbClr val="000080"/>
                </a:solidFill>
              </a:rPr>
              <a:t>constructor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http: Http)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7A7A43"/>
                </a:solidFill>
              </a:rPr>
              <a:t>getHeroes</a:t>
            </a:r>
            <a:r>
              <a:rPr lang="en-US" dirty="0"/>
              <a:t>(): Promise&lt;Hero[]&gt;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.http.</a:t>
            </a:r>
            <a:r>
              <a:rPr lang="en-US" dirty="0" err="1">
                <a:solidFill>
                  <a:srgbClr val="7A7A43"/>
                </a:solidFill>
              </a:rPr>
              <a:t>get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heroesUrl</a:t>
            </a:r>
            <a:r>
              <a:rPr lang="en-US" dirty="0" smtClean="0"/>
              <a:t>).</a:t>
            </a:r>
            <a:r>
              <a:rPr lang="en-US" b="1" dirty="0" err="1">
                <a:solidFill>
                  <a:srgbClr val="660E7A"/>
                </a:solidFill>
              </a:rPr>
              <a:t>toPromise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(response =&gt; </a:t>
            </a:r>
            <a:r>
              <a:rPr lang="en-US" dirty="0" err="1"/>
              <a:t>response.</a:t>
            </a:r>
            <a:r>
              <a:rPr lang="en-US" dirty="0" err="1">
                <a:solidFill>
                  <a:srgbClr val="7A7A43"/>
                </a:solidFill>
              </a:rPr>
              <a:t>json</a:t>
            </a:r>
            <a:r>
              <a:rPr lang="en-US" dirty="0"/>
              <a:t>().</a:t>
            </a:r>
            <a:r>
              <a:rPr lang="en-US" b="1" dirty="0">
                <a:solidFill>
                  <a:srgbClr val="660E7A"/>
                </a:solidFill>
              </a:rPr>
              <a:t>data </a:t>
            </a:r>
            <a:r>
              <a:rPr lang="en-US" dirty="0"/>
              <a:t>as Hero[])</a:t>
            </a:r>
            <a:br>
              <a:rPr lang="en-US" dirty="0"/>
            </a:br>
            <a:r>
              <a:rPr lang="en-US" dirty="0"/>
              <a:t>        .catch(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handleError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 smtClean="0">
                <a:solidFill>
                  <a:srgbClr val="000080"/>
                </a:solidFill>
              </a:rPr>
              <a:t>private </a:t>
            </a:r>
            <a:r>
              <a:rPr lang="en-US" dirty="0" err="1">
                <a:solidFill>
                  <a:srgbClr val="7A7A43"/>
                </a:solidFill>
              </a:rPr>
              <a:t>handleError</a:t>
            </a:r>
            <a:r>
              <a:rPr lang="en-US" dirty="0"/>
              <a:t>(error: </a:t>
            </a:r>
            <a:r>
              <a:rPr lang="en-US" b="1" dirty="0">
                <a:solidFill>
                  <a:srgbClr val="000080"/>
                </a:solidFill>
              </a:rPr>
              <a:t>any</a:t>
            </a:r>
            <a:r>
              <a:rPr lang="en-US" dirty="0"/>
              <a:t>): Promise&lt;</a:t>
            </a:r>
            <a:r>
              <a:rPr lang="en-US" b="1" dirty="0">
                <a:solidFill>
                  <a:srgbClr val="000080"/>
                </a:solidFill>
              </a:rPr>
              <a:t>any</a:t>
            </a:r>
            <a:r>
              <a:rPr lang="en-US" dirty="0"/>
              <a:t>&gt; {</a:t>
            </a:r>
            <a:br>
              <a:rPr lang="en-US" dirty="0"/>
            </a:br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i="1" dirty="0" err="1">
                <a:solidFill>
                  <a:srgbClr val="660E7A"/>
                </a:solidFill>
              </a:rPr>
              <a:t>Promise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reject</a:t>
            </a:r>
            <a:r>
              <a:rPr lang="en-US" dirty="0"/>
              <a:t>(</a:t>
            </a:r>
            <a:r>
              <a:rPr lang="en-US" dirty="0" err="1"/>
              <a:t>error.</a:t>
            </a:r>
            <a:r>
              <a:rPr lang="en-US" b="1" dirty="0" err="1">
                <a:solidFill>
                  <a:srgbClr val="660E7A"/>
                </a:solidFill>
              </a:rPr>
              <a:t>message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|| error);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Angular </a:t>
            </a:r>
            <a:r>
              <a:rPr lang="en-US" dirty="0" err="1"/>
              <a:t>http.get</a:t>
            </a:r>
            <a:r>
              <a:rPr lang="en-US" dirty="0"/>
              <a:t> returns an </a:t>
            </a:r>
            <a:r>
              <a:rPr lang="en-US" dirty="0" err="1"/>
              <a:t>RxJS</a:t>
            </a:r>
            <a:r>
              <a:rPr lang="en-US" dirty="0"/>
              <a:t> Observable. </a:t>
            </a:r>
            <a:r>
              <a:rPr lang="en-US" dirty="0" smtClean="0"/>
              <a:t>We use </a:t>
            </a:r>
            <a:r>
              <a:rPr lang="en-US" dirty="0" err="1" smtClean="0"/>
              <a:t>toPromise</a:t>
            </a:r>
            <a:r>
              <a:rPr lang="en-US" dirty="0" smtClean="0"/>
              <a:t>() to get promise.</a:t>
            </a:r>
          </a:p>
          <a:p>
            <a:r>
              <a:rPr lang="en-US" b="1" dirty="0">
                <a:solidFill>
                  <a:srgbClr val="660E7A"/>
                </a:solidFill>
              </a:rPr>
              <a:t/>
            </a:r>
            <a:br>
              <a:rPr lang="en-US" b="1" dirty="0">
                <a:solidFill>
                  <a:srgbClr val="660E7A"/>
                </a:solidFill>
              </a:rPr>
            </a:br>
            <a:r>
              <a:rPr lang="en-US" b="1" dirty="0" smtClean="0">
                <a:solidFill>
                  <a:srgbClr val="660E7A"/>
                </a:solidFill>
              </a:rPr>
              <a:t>heroes</a:t>
            </a:r>
            <a:r>
              <a:rPr lang="en-US" dirty="0"/>
              <a:t>: Hero[];</a:t>
            </a:r>
            <a:br>
              <a:rPr lang="en-US" dirty="0"/>
            </a:br>
            <a:r>
              <a:rPr lang="en-US" dirty="0" err="1">
                <a:solidFill>
                  <a:srgbClr val="7A7A43"/>
                </a:solidFill>
              </a:rPr>
              <a:t>ngOnInit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getHeroes</a:t>
            </a:r>
            <a:r>
              <a:rPr lang="en-US" dirty="0"/>
              <a:t>().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(heroes=&gt;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heroes);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template: `</a:t>
            </a:r>
            <a:r>
              <a:rPr lang="en-US" dirty="0" smtClean="0">
                <a:cs typeface="Calibri"/>
              </a:rPr>
              <a:t>&lt;</a:t>
            </a:r>
            <a:r>
              <a:rPr lang="en-US" b="1" dirty="0" err="1">
                <a:solidFill>
                  <a:srgbClr val="000080"/>
                </a:solidFill>
                <a:cs typeface="Calibri"/>
              </a:rPr>
              <a:t>ul</a:t>
            </a:r>
            <a:r>
              <a:rPr lang="en-US" dirty="0" smtClean="0">
                <a:cs typeface="Calibri"/>
              </a:rPr>
              <a:t>&gt;&lt;</a:t>
            </a:r>
            <a:r>
              <a:rPr lang="en-US" b="1" dirty="0">
                <a:solidFill>
                  <a:srgbClr val="000080"/>
                </a:solidFill>
                <a:cs typeface="Calibri"/>
              </a:rPr>
              <a:t>li </a:t>
            </a:r>
            <a:r>
              <a:rPr lang="en-US" b="1" dirty="0">
                <a:solidFill>
                  <a:srgbClr val="0000FF"/>
                </a:solidFill>
                <a:cs typeface="Calibri"/>
              </a:rPr>
              <a:t>*</a:t>
            </a:r>
            <a:r>
              <a:rPr lang="en-US" b="1" dirty="0" err="1">
                <a:solidFill>
                  <a:srgbClr val="0000FF"/>
                </a:solidFill>
                <a:cs typeface="Calibri"/>
              </a:rPr>
              <a:t>ngFor</a:t>
            </a:r>
            <a:r>
              <a:rPr lang="en-US" b="1" dirty="0">
                <a:solidFill>
                  <a:srgbClr val="0000FF"/>
                </a:solidFill>
                <a:cs typeface="Calibri"/>
              </a:rPr>
              <a:t>=</a:t>
            </a:r>
            <a:r>
              <a:rPr lang="en-US" b="1" dirty="0">
                <a:solidFill>
                  <a:srgbClr val="008000"/>
                </a:solidFill>
                <a:cs typeface="Calibri"/>
              </a:rPr>
              <a:t>"let hero of </a:t>
            </a:r>
            <a:r>
              <a:rPr lang="en-US" b="1" dirty="0" smtClean="0">
                <a:solidFill>
                  <a:srgbClr val="660E7A"/>
                </a:solidFill>
                <a:cs typeface="Calibri"/>
              </a:rPr>
              <a:t>heroes</a:t>
            </a:r>
            <a:r>
              <a:rPr lang="en-US" b="1" dirty="0" smtClean="0">
                <a:solidFill>
                  <a:srgbClr val="008000"/>
                </a:solidFill>
                <a:cs typeface="Calibri"/>
              </a:rPr>
              <a:t>”</a:t>
            </a:r>
            <a:r>
              <a:rPr lang="en-US" dirty="0" smtClean="0">
                <a:cs typeface="Calibri"/>
              </a:rPr>
              <a:t>&gt;{</a:t>
            </a:r>
            <a:r>
              <a:rPr lang="en-US" dirty="0">
                <a:cs typeface="Calibri"/>
              </a:rPr>
              <a:t>{</a:t>
            </a:r>
            <a:r>
              <a:rPr lang="en-US" b="1" dirty="0" err="1">
                <a:solidFill>
                  <a:srgbClr val="660E7A"/>
                </a:solidFill>
                <a:cs typeface="Calibri"/>
              </a:rPr>
              <a:t>hero</a:t>
            </a:r>
            <a:r>
              <a:rPr lang="en-US" dirty="0" err="1">
                <a:cs typeface="Calibri"/>
              </a:rPr>
              <a:t>.</a:t>
            </a:r>
            <a:r>
              <a:rPr lang="en-US" b="1" dirty="0" err="1">
                <a:solidFill>
                  <a:srgbClr val="660E7A"/>
                </a:solidFill>
                <a:cs typeface="Calibri"/>
              </a:rPr>
              <a:t>name</a:t>
            </a:r>
            <a:r>
              <a:rPr lang="en-US" dirty="0">
                <a:cs typeface="Calibri"/>
              </a:rPr>
              <a:t>}</a:t>
            </a:r>
            <a:r>
              <a:rPr lang="en-US" dirty="0" smtClean="0">
                <a:cs typeface="Calibri"/>
              </a:rPr>
              <a:t>}&lt;</a:t>
            </a:r>
            <a:r>
              <a:rPr lang="en-US" dirty="0">
                <a:cs typeface="Calibri"/>
              </a:rPr>
              <a:t>/</a:t>
            </a:r>
            <a:r>
              <a:rPr lang="en-US" b="1" dirty="0">
                <a:solidFill>
                  <a:srgbClr val="000080"/>
                </a:solidFill>
                <a:cs typeface="Calibri"/>
              </a:rPr>
              <a:t>li</a:t>
            </a:r>
            <a:r>
              <a:rPr lang="en-US" dirty="0" smtClean="0">
                <a:cs typeface="Calibri"/>
              </a:rPr>
              <a:t>&gt;&lt;</a:t>
            </a:r>
            <a:r>
              <a:rPr lang="en-US" dirty="0">
                <a:cs typeface="Calibri"/>
              </a:rPr>
              <a:t>/</a:t>
            </a:r>
            <a:r>
              <a:rPr lang="en-US" b="1" dirty="0" err="1">
                <a:solidFill>
                  <a:srgbClr val="000080"/>
                </a:solidFill>
                <a:cs typeface="Calibri"/>
              </a:rPr>
              <a:t>ul</a:t>
            </a:r>
            <a:r>
              <a:rPr lang="en-US" dirty="0" smtClean="0">
                <a:cs typeface="Calibri"/>
              </a:rPr>
              <a:t>&gt;`</a:t>
            </a:r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2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value by id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9666" y="993339"/>
            <a:ext cx="8271934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</a:rPr>
              <a:t>getHero</a:t>
            </a:r>
            <a:r>
              <a:rPr lang="en-US" dirty="0"/>
              <a:t>(id: </a:t>
            </a:r>
            <a:r>
              <a:rPr lang="en-US" b="1" dirty="0">
                <a:solidFill>
                  <a:srgbClr val="000080"/>
                </a:solidFill>
              </a:rPr>
              <a:t>number</a:t>
            </a:r>
            <a:r>
              <a:rPr lang="en-US" dirty="0"/>
              <a:t>): Promise&lt;Hero&gt;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url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008000"/>
                </a:solidFill>
              </a:rPr>
              <a:t>`</a:t>
            </a:r>
            <a:r>
              <a:rPr lang="en-US" dirty="0" smtClean="0"/>
              <a:t>$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heroesUrl</a:t>
            </a:r>
            <a:r>
              <a:rPr lang="en-US" dirty="0"/>
              <a:t>}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dirty="0"/>
              <a:t>${id}</a:t>
            </a:r>
            <a:r>
              <a:rPr lang="en-US" b="1" dirty="0">
                <a:solidFill>
                  <a:srgbClr val="008000"/>
                </a:solidFill>
              </a:rPr>
              <a:t>`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.http.</a:t>
            </a:r>
            <a:r>
              <a:rPr lang="en-US" dirty="0" err="1">
                <a:solidFill>
                  <a:srgbClr val="7A7A43"/>
                </a:solidFill>
              </a:rPr>
              <a:t>get</a:t>
            </a:r>
            <a:r>
              <a:rPr lang="en-US" dirty="0"/>
              <a:t>(</a:t>
            </a:r>
            <a:r>
              <a:rPr lang="en-US" dirty="0" err="1">
                <a:solidFill>
                  <a:srgbClr val="458383"/>
                </a:solidFill>
              </a:rPr>
              <a:t>url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.</a:t>
            </a:r>
            <a:r>
              <a:rPr lang="en-US" b="1" dirty="0" err="1">
                <a:solidFill>
                  <a:srgbClr val="660E7A"/>
                </a:solidFill>
              </a:rPr>
              <a:t>toPromise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(response =&gt; </a:t>
            </a:r>
            <a:r>
              <a:rPr lang="en-US" dirty="0" err="1"/>
              <a:t>response.</a:t>
            </a:r>
            <a:r>
              <a:rPr lang="en-US" dirty="0" err="1">
                <a:solidFill>
                  <a:srgbClr val="7A7A43"/>
                </a:solidFill>
              </a:rPr>
              <a:t>json</a:t>
            </a:r>
            <a:r>
              <a:rPr lang="en-US" dirty="0"/>
              <a:t>().</a:t>
            </a:r>
            <a:r>
              <a:rPr lang="en-US" b="1" dirty="0">
                <a:solidFill>
                  <a:srgbClr val="660E7A"/>
                </a:solidFill>
              </a:rPr>
              <a:t>data </a:t>
            </a:r>
            <a:r>
              <a:rPr lang="en-US" dirty="0"/>
              <a:t>as Hero)</a:t>
            </a:r>
            <a:br>
              <a:rPr lang="en-US" dirty="0"/>
            </a:br>
            <a:r>
              <a:rPr lang="en-US" dirty="0"/>
              <a:t>        .catch(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handleError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>
              <a:latin typeface="Calibri"/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selectedHero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: Hero;</a:t>
            </a:r>
            <a:br>
              <a:rPr lang="en-US" dirty="0">
                <a:solidFill>
                  <a:srgbClr val="000000"/>
                </a:solidFill>
                <a:latin typeface="Calibri"/>
                <a:cs typeface="Calibri"/>
              </a:rPr>
            </a:b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 err="1" smtClean="0">
                <a:solidFill>
                  <a:srgbClr val="676834"/>
                </a:solidFill>
                <a:latin typeface="Calibri"/>
                <a:cs typeface="Calibri"/>
              </a:rPr>
              <a:t>openHero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id:</a:t>
            </a:r>
            <a:r>
              <a:rPr lang="en-US" b="1" dirty="0" err="1">
                <a:solidFill>
                  <a:srgbClr val="00006D"/>
                </a:solidFill>
                <a:latin typeface="Calibri"/>
                <a:cs typeface="Calibri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b="1" dirty="0" err="1">
                <a:solidFill>
                  <a:srgbClr val="00006D"/>
                </a:solidFill>
                <a:latin typeface="Calibri"/>
                <a:cs typeface="Calibri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lang="en-US" dirty="0" err="1">
                <a:solidFill>
                  <a:srgbClr val="676834"/>
                </a:solidFill>
                <a:latin typeface="Calibri"/>
                <a:cs typeface="Calibri"/>
              </a:rPr>
              <a:t>getHero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(id).</a:t>
            </a:r>
            <a:r>
              <a:rPr lang="en-US" dirty="0">
                <a:solidFill>
                  <a:srgbClr val="676834"/>
                </a:solidFill>
                <a:latin typeface="Calibri"/>
                <a:cs typeface="Calibri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(hero=&gt;</a:t>
            </a:r>
            <a:r>
              <a:rPr lang="en-US" b="1" dirty="0" err="1" smtClean="0">
                <a:solidFill>
                  <a:srgbClr val="00006D"/>
                </a:solidFill>
                <a:latin typeface="Calibri"/>
                <a:cs typeface="Calibri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.selectedHero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= hero);</a:t>
            </a:r>
            <a:br>
              <a:rPr lang="en-US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Template will look this way: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&lt;</a:t>
            </a:r>
            <a:r>
              <a:rPr lang="en-US" b="1" dirty="0" err="1">
                <a:solidFill>
                  <a:srgbClr val="000080"/>
                </a:solidFill>
                <a:latin typeface="Calibri"/>
                <a:cs typeface="Calibri"/>
              </a:rPr>
              <a:t>ul</a:t>
            </a:r>
            <a:r>
              <a:rPr lang="en-US" dirty="0">
                <a:latin typeface="Calibri"/>
                <a:cs typeface="Calibri"/>
              </a:rPr>
              <a:t>&gt;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/>
                <a:cs typeface="Calibri"/>
              </a:rPr>
              <a:t>li 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/>
                <a:cs typeface="Calibri"/>
              </a:rPr>
              <a:t>ngFor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/>
                <a:cs typeface="Calibri"/>
              </a:rPr>
              <a:t>"let hero of </a:t>
            </a:r>
            <a:r>
              <a:rPr lang="en-US" b="1" dirty="0">
                <a:solidFill>
                  <a:srgbClr val="660E7A"/>
                </a:solidFill>
                <a:latin typeface="Calibri"/>
                <a:cs typeface="Calibri"/>
              </a:rPr>
              <a:t>heroes</a:t>
            </a:r>
            <a:r>
              <a:rPr lang="en-US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lang="en-US" dirty="0">
                <a:latin typeface="Calibri"/>
                <a:cs typeface="Calibri"/>
              </a:rPr>
              <a:t>&gt;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    &lt;</a:t>
            </a:r>
            <a:r>
              <a:rPr lang="en-US" b="1" dirty="0">
                <a:solidFill>
                  <a:srgbClr val="000080"/>
                </a:solidFill>
                <a:latin typeface="Calibri"/>
                <a:cs typeface="Calibri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/>
                <a:cs typeface="Calibri"/>
              </a:rPr>
              <a:t>openHero</a:t>
            </a:r>
            <a:r>
              <a:rPr lang="en-US" b="1" dirty="0" smtClean="0">
                <a:solidFill>
                  <a:srgbClr val="008000"/>
                </a:solidFill>
                <a:latin typeface="Calibri"/>
                <a:cs typeface="Calibri"/>
              </a:rPr>
              <a:t>(</a:t>
            </a:r>
            <a:r>
              <a:rPr lang="en-US" b="1" dirty="0" err="1" smtClean="0">
                <a:solidFill>
                  <a:srgbClr val="660E7A"/>
                </a:solidFill>
                <a:latin typeface="Calibri"/>
                <a:cs typeface="Calibri"/>
              </a:rPr>
              <a:t>hero</a:t>
            </a:r>
            <a:r>
              <a:rPr lang="en-US" b="1" dirty="0" err="1" smtClean="0">
                <a:solidFill>
                  <a:srgbClr val="008000"/>
                </a:solidFill>
                <a:latin typeface="Calibri"/>
                <a:cs typeface="Calibri"/>
              </a:rPr>
              <a:t>.</a:t>
            </a:r>
            <a:r>
              <a:rPr lang="en-US" b="1" dirty="0" err="1" smtClean="0">
                <a:solidFill>
                  <a:srgbClr val="660E7A"/>
                </a:solidFill>
                <a:latin typeface="Calibri"/>
                <a:cs typeface="Calibri"/>
              </a:rPr>
              <a:t>id</a:t>
            </a:r>
            <a:r>
              <a:rPr lang="en-US" b="1" dirty="0" smtClean="0">
                <a:solidFill>
                  <a:srgbClr val="008000"/>
                </a:solidFill>
                <a:latin typeface="Calibri"/>
                <a:cs typeface="Calibri"/>
              </a:rPr>
              <a:t>)</a:t>
            </a:r>
            <a:r>
              <a:rPr lang="en-US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lang="en-US" dirty="0">
                <a:latin typeface="Calibri"/>
                <a:cs typeface="Calibri"/>
              </a:rPr>
              <a:t>&gt;open Hero </a:t>
            </a:r>
            <a:r>
              <a:rPr lang="en-US" dirty="0" smtClean="0">
                <a:latin typeface="Calibri"/>
                <a:cs typeface="Calibri"/>
              </a:rPr>
              <a:t>{</a:t>
            </a:r>
            <a:r>
              <a:rPr lang="en-US" dirty="0">
                <a:latin typeface="Calibri"/>
                <a:cs typeface="Calibri"/>
              </a:rPr>
              <a:t>{</a:t>
            </a:r>
            <a:r>
              <a:rPr lang="en-US" b="1" dirty="0" err="1">
                <a:solidFill>
                  <a:srgbClr val="660E7A"/>
                </a:solidFill>
                <a:latin typeface="Calibri"/>
                <a:cs typeface="Calibri"/>
              </a:rPr>
              <a:t>hero</a:t>
            </a:r>
            <a:r>
              <a:rPr lang="en-US" dirty="0" err="1">
                <a:latin typeface="Calibri"/>
                <a:cs typeface="Calibri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/>
                <a:cs typeface="Calibri"/>
              </a:rPr>
              <a:t>name</a:t>
            </a:r>
            <a:r>
              <a:rPr lang="en-US" dirty="0">
                <a:latin typeface="Calibri"/>
                <a:cs typeface="Calibri"/>
              </a:rPr>
              <a:t>}} </a:t>
            </a:r>
            <a:r>
              <a:rPr lang="en-US" dirty="0" smtClean="0">
                <a:latin typeface="Calibri"/>
                <a:cs typeface="Calibri"/>
              </a:rPr>
              <a:t>&lt;</a:t>
            </a:r>
            <a:r>
              <a:rPr lang="en-US" dirty="0">
                <a:latin typeface="Calibri"/>
                <a:cs typeface="Calibri"/>
              </a:rPr>
              <a:t>/</a:t>
            </a:r>
            <a:r>
              <a:rPr lang="en-US" b="1" dirty="0">
                <a:solidFill>
                  <a:srgbClr val="000080"/>
                </a:solidFill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&gt;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/>
                <a:cs typeface="Calibri"/>
              </a:rPr>
              <a:t>li</a:t>
            </a:r>
            <a:r>
              <a:rPr lang="en-US" dirty="0">
                <a:latin typeface="Calibri"/>
                <a:cs typeface="Calibri"/>
              </a:rPr>
              <a:t>&gt;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&lt;/</a:t>
            </a:r>
            <a:r>
              <a:rPr lang="en-US" b="1" dirty="0" err="1">
                <a:solidFill>
                  <a:srgbClr val="000080"/>
                </a:solidFill>
                <a:latin typeface="Calibri"/>
                <a:cs typeface="Calibri"/>
              </a:rPr>
              <a:t>ul</a:t>
            </a:r>
            <a:r>
              <a:rPr lang="en-US" dirty="0">
                <a:latin typeface="Calibri"/>
                <a:cs typeface="Calibri"/>
              </a:rPr>
              <a:t>&gt;</a:t>
            </a:r>
            <a:br>
              <a:rPr lang="en-US" dirty="0">
                <a:latin typeface="Calibri"/>
                <a:cs typeface="Calibri"/>
              </a:rPr>
            </a:br>
            <a:endParaRPr lang="en-US" dirty="0" smtClean="0">
              <a:latin typeface="Calibri"/>
              <a:cs typeface="Calibri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0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object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066" y="1021772"/>
            <a:ext cx="8703734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&gt;Hero name:&lt;/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#</a:t>
            </a:r>
            <a:r>
              <a:rPr lang="en-US" b="1" dirty="0" err="1">
                <a:solidFill>
                  <a:srgbClr val="0000FF"/>
                </a:solidFill>
              </a:rPr>
              <a:t>heroName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(click)=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7A7A43"/>
                </a:solidFill>
              </a:rPr>
              <a:t>add</a:t>
            </a:r>
            <a:r>
              <a:rPr lang="en-US" b="1" dirty="0">
                <a:solidFill>
                  <a:srgbClr val="008000"/>
                </a:solidFill>
              </a:rPr>
              <a:t>(</a:t>
            </a:r>
            <a:r>
              <a:rPr lang="en-US" b="1" i="1" dirty="0" err="1">
                <a:solidFill>
                  <a:srgbClr val="660E7A"/>
                </a:solidFill>
              </a:rPr>
              <a:t>heroName</a:t>
            </a:r>
            <a:r>
              <a:rPr lang="en-US" b="1" dirty="0" err="1">
                <a:solidFill>
                  <a:srgbClr val="008000"/>
                </a:solidFill>
              </a:rPr>
              <a:t>.value</a:t>
            </a:r>
            <a:r>
              <a:rPr lang="en-US" b="1" dirty="0">
                <a:solidFill>
                  <a:srgbClr val="008000"/>
                </a:solidFill>
              </a:rPr>
              <a:t>); </a:t>
            </a:r>
            <a:r>
              <a:rPr lang="en-US" b="1" i="1" dirty="0" err="1">
                <a:solidFill>
                  <a:srgbClr val="660E7A"/>
                </a:solidFill>
              </a:rPr>
              <a:t>heroName</a:t>
            </a:r>
            <a:r>
              <a:rPr lang="en-US" b="1" dirty="0" err="1">
                <a:solidFill>
                  <a:srgbClr val="008000"/>
                </a:solidFill>
              </a:rPr>
              <a:t>.value</a:t>
            </a:r>
            <a:r>
              <a:rPr lang="en-US" b="1" dirty="0">
                <a:solidFill>
                  <a:srgbClr val="008000"/>
                </a:solidFill>
              </a:rPr>
              <a:t>=''"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Add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7A7A43"/>
                </a:solidFill>
              </a:rPr>
              <a:t>add</a:t>
            </a:r>
            <a:r>
              <a:rPr lang="en-US" dirty="0"/>
              <a:t>(name: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):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7A7A43"/>
                </a:solidFill>
              </a:rPr>
              <a:t>trim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(!name) { </a:t>
            </a:r>
            <a:r>
              <a:rPr lang="en-US" b="1" dirty="0">
                <a:solidFill>
                  <a:srgbClr val="000080"/>
                </a:solidFill>
              </a:rPr>
              <a:t>return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.saveHero</a:t>
            </a:r>
            <a:r>
              <a:rPr lang="en-US" dirty="0"/>
              <a:t>(name</a:t>
            </a:r>
            <a:r>
              <a:rPr lang="en-US" dirty="0" smtClean="0"/>
              <a:t>).</a:t>
            </a:r>
            <a:r>
              <a:rPr lang="en-US" dirty="0"/>
              <a:t>then(hero =&gt;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push</a:t>
            </a:r>
            <a:r>
              <a:rPr lang="en-US" dirty="0"/>
              <a:t>(hero)</a:t>
            </a:r>
            <a:r>
              <a:rPr lang="en-US" dirty="0" smtClean="0"/>
              <a:t>;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.selectedHero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 smtClean="0"/>
              <a:t>; }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saveHero</a:t>
            </a:r>
            <a:r>
              <a:rPr lang="en-US" dirty="0"/>
              <a:t>(name: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/>
              <a:t>): Promise&lt;Hero&gt;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.http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.</a:t>
            </a:r>
            <a:r>
              <a:rPr lang="en-US" dirty="0">
                <a:solidFill>
                  <a:srgbClr val="7A7A43"/>
                </a:solidFill>
              </a:rPr>
              <a:t>post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heroesUrl</a:t>
            </a:r>
            <a:r>
              <a:rPr lang="en-US" dirty="0"/>
              <a:t>, </a:t>
            </a:r>
            <a:r>
              <a:rPr lang="en-US" b="1" i="1" dirty="0" err="1">
                <a:solidFill>
                  <a:srgbClr val="660E7A"/>
                </a:solidFill>
              </a:rPr>
              <a:t>JSON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stringify</a:t>
            </a:r>
            <a:r>
              <a:rPr lang="en-US" dirty="0"/>
              <a:t>({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name}</a:t>
            </a:r>
            <a:r>
              <a:rPr lang="en-US" dirty="0" smtClean="0"/>
              <a:t>)).</a:t>
            </a:r>
            <a:r>
              <a:rPr lang="en-US" dirty="0" err="1"/>
              <a:t>toPromise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.then(res =&gt; </a:t>
            </a:r>
            <a:r>
              <a:rPr lang="en-US" dirty="0" err="1"/>
              <a:t>res.</a:t>
            </a:r>
            <a:r>
              <a:rPr lang="en-US" dirty="0" err="1">
                <a:solidFill>
                  <a:srgbClr val="7A7A43"/>
                </a:solidFill>
              </a:rPr>
              <a:t>json</a:t>
            </a:r>
            <a:r>
              <a:rPr lang="en-US" dirty="0"/>
              <a:t>().</a:t>
            </a:r>
            <a:r>
              <a:rPr lang="en-US" b="1" dirty="0">
                <a:solidFill>
                  <a:srgbClr val="660E7A"/>
                </a:solidFill>
              </a:rPr>
              <a:t>data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.catch(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handleError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76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833644" y="3121448"/>
            <a:ext cx="7470096" cy="1719533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and have a great Angular 2</a:t>
            </a:r>
            <a:br>
              <a:rPr lang="en-US" dirty="0" smtClean="0"/>
            </a:br>
            <a:r>
              <a:rPr lang="en-US" dirty="0" smtClean="0"/>
              <a:t>experience!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46992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82874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 2016 LTC Structured template" id="{40042C15-B4F2-D94F-94B4-1CD95A98B1FC}" vid="{C7E96C23-103A-5047-802D-7605F3EFAE45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V2015.potx</Template>
  <TotalTime>4516</TotalTime>
  <Words>103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Luxoft: Computer / TV</vt:lpstr>
      <vt:lpstr>powerpoint-template-luxoft-v4.3</vt:lpstr>
      <vt:lpstr>Luxoft modern 2015</vt:lpstr>
      <vt:lpstr>Angular 2</vt:lpstr>
      <vt:lpstr>Register http service in ngmodule</vt:lpstr>
      <vt:lpstr>Get information from server in component</vt:lpstr>
      <vt:lpstr>Retrieve value by id</vt:lpstr>
      <vt:lpstr>Add new object</vt:lpstr>
      <vt:lpstr>Thank you and have a great Angular 2 experience!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Sonkin</dc:creator>
  <cp:lastModifiedBy>Vladimir Sonkin</cp:lastModifiedBy>
  <cp:revision>53</cp:revision>
  <dcterms:created xsi:type="dcterms:W3CDTF">2015-12-24T21:03:49Z</dcterms:created>
  <dcterms:modified xsi:type="dcterms:W3CDTF">2016-12-05T23:44:49Z</dcterms:modified>
</cp:coreProperties>
</file>