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8"/>
  </p:notesMasterIdLst>
  <p:sldIdLst>
    <p:sldId id="256" r:id="rId5"/>
    <p:sldId id="257" r:id="rId6"/>
    <p:sldId id="312" r:id="rId7"/>
    <p:sldId id="313" r:id="rId8"/>
    <p:sldId id="314" r:id="rId9"/>
    <p:sldId id="315" r:id="rId10"/>
    <p:sldId id="318" r:id="rId11"/>
    <p:sldId id="319" r:id="rId12"/>
    <p:sldId id="320" r:id="rId13"/>
    <p:sldId id="321" r:id="rId14"/>
    <p:sldId id="322" r:id="rId15"/>
    <p:sldId id="323" r:id="rId16"/>
    <p:sldId id="325" r:id="rId17"/>
    <p:sldId id="326" r:id="rId18"/>
    <p:sldId id="327" r:id="rId19"/>
    <p:sldId id="328" r:id="rId20"/>
    <p:sldId id="329" r:id="rId21"/>
    <p:sldId id="330" r:id="rId22"/>
    <p:sldId id="331" r:id="rId23"/>
    <p:sldId id="332" r:id="rId24"/>
    <p:sldId id="335" r:id="rId25"/>
    <p:sldId id="334" r:id="rId26"/>
    <p:sldId id="31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ections" id="{FE423CBA-A6FD-45E7-A286-B4FCD122AAB1}">
          <p14:sldIdLst>
            <p14:sldId id="256"/>
            <p14:sldId id="257"/>
          </p14:sldIdLst>
        </p14:section>
        <p14:section name="Events" id="{00C63CF9-68AE-46A4-8332-27222E46945C}">
          <p14:sldIdLst>
            <p14:sldId id="312"/>
            <p14:sldId id="313"/>
            <p14:sldId id="314"/>
            <p14:sldId id="315"/>
          </p14:sldIdLst>
        </p14:section>
        <p14:section name="Services &amp; Factories" id="{88847180-20D0-4D94-9AA3-8D9A774547F8}">
          <p14:sldIdLst>
            <p14:sldId id="318"/>
            <p14:sldId id="319"/>
            <p14:sldId id="320"/>
            <p14:sldId id="321"/>
            <p14:sldId id="322"/>
            <p14:sldId id="323"/>
          </p14:sldIdLst>
        </p14:section>
        <p14:section name="Routing" id="{D21677C5-9853-47FE-A973-F6886E8EC4D5}">
          <p14:sldIdLst>
            <p14:sldId id="325"/>
            <p14:sldId id="326"/>
            <p14:sldId id="327"/>
            <p14:sldId id="328"/>
            <p14:sldId id="329"/>
            <p14:sldId id="330"/>
          </p14:sldIdLst>
        </p14:section>
        <p14:section name="Testing" id="{176F3496-7956-4984-ABDE-CB25F6D3F375}">
          <p14:sldIdLst>
            <p14:sldId id="331"/>
            <p14:sldId id="332"/>
          </p14:sldIdLst>
        </p14:section>
        <p14:section name="Conclusion" id="{200156D3-C8C5-4D82-B7C3-172BC5B222B9}">
          <p14:sldIdLst>
            <p14:sldId id="335"/>
            <p14:sldId id="334"/>
            <p14:sldId id="31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i Sayar" initials="RS" lastIdx="11" clrIdx="0">
    <p:extLst>
      <p:ext uri="{19B8F6BF-5375-455C-9EA6-DF929625EA0E}">
        <p15:presenceInfo xmlns:p15="http://schemas.microsoft.com/office/powerpoint/2012/main" userId="S-1-5-21-124525095-708259637-1543119021-1353542" providerId="AD"/>
      </p:ext>
    </p:extLst>
  </p:cmAuthor>
  <p:cmAuthor id="2" name="Rami" initials="R" lastIdx="1" clrIdx="1">
    <p:extLst>
      <p:ext uri="{19B8F6BF-5375-455C-9EA6-DF929625EA0E}">
        <p15:presenceInfo xmlns:p15="http://schemas.microsoft.com/office/powerpoint/2012/main" userId="Ra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590" autoAdjust="0"/>
  </p:normalViewPr>
  <p:slideViewPr>
    <p:cSldViewPr snapToGrid="0">
      <p:cViewPr>
        <p:scale>
          <a:sx n="51" d="100"/>
          <a:sy n="51" d="100"/>
        </p:scale>
        <p:origin x="552" y="2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12463-2EB7-42C0-8AD4-F0A02C6EC2BF}" type="datetimeFigureOut">
              <a:rPr lang="en-US" smtClean="0"/>
              <a:t>5/29/2015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CB3E1-70E1-4960-BDBB-5CE579A48DE2}" type="slidenum">
              <a:rPr lang="en-US" smtClean="0"/>
              <a:t>‹#›</a:t>
            </a:fld>
            <a:endParaRPr lang="en-US"/>
          </a:p>
        </p:txBody>
      </p:sp>
    </p:spTree>
    <p:extLst>
      <p:ext uri="{BB962C8B-B14F-4D97-AF65-F5344CB8AC3E}">
        <p14:creationId xmlns:p14="http://schemas.microsoft.com/office/powerpoint/2010/main" val="2004938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1CB3E1-70E1-4960-BDBB-5CE579A48DE2}" type="slidenum">
              <a:rPr lang="en-US" smtClean="0"/>
              <a:t>1</a:t>
            </a:fld>
            <a:endParaRPr lang="en-US"/>
          </a:p>
        </p:txBody>
      </p:sp>
    </p:spTree>
    <p:extLst>
      <p:ext uri="{BB962C8B-B14F-4D97-AF65-F5344CB8AC3E}">
        <p14:creationId xmlns:p14="http://schemas.microsoft.com/office/powerpoint/2010/main" val="948937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421717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E2216B-3FEE-4C02-8254-52AF5C5DEF8B}" type="datetime1">
              <a:rPr lang="en-US" smtClean="0"/>
              <a:t>5/29/2015</a:t>
            </a:fld>
            <a:endParaRPr lang="en-US"/>
          </a:p>
        </p:txBody>
      </p:sp>
      <p:sp>
        <p:nvSpPr>
          <p:cNvPr id="5" name="Footer Placeholder 4"/>
          <p:cNvSpPr>
            <a:spLocks noGrp="1"/>
          </p:cNvSpPr>
          <p:nvPr>
            <p:ph type="ftr" sz="quarter" idx="11"/>
          </p:nvPr>
        </p:nvSpPr>
        <p:spPr/>
        <p:txBody>
          <a:bodyPr/>
          <a:lstStyle/>
          <a:p>
            <a:r>
              <a:rPr lang="en-US" smtClean="0"/>
              <a:t>FULLSTACK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8005400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19EDA9-3A04-4EF4-9E92-E6EF9FA39F87}" type="datetime1">
              <a:rPr lang="en-US" smtClean="0"/>
              <a:t>5/29/2015</a:t>
            </a:fld>
            <a:endParaRPr lang="en-US"/>
          </a:p>
        </p:txBody>
      </p:sp>
      <p:sp>
        <p:nvSpPr>
          <p:cNvPr id="5" name="Footer Placeholder 4"/>
          <p:cNvSpPr>
            <a:spLocks noGrp="1"/>
          </p:cNvSpPr>
          <p:nvPr>
            <p:ph type="ftr" sz="quarter" idx="11"/>
          </p:nvPr>
        </p:nvSpPr>
        <p:spPr/>
        <p:txBody>
          <a:bodyPr/>
          <a:lstStyle/>
          <a:p>
            <a:r>
              <a:rPr lang="en-US" smtClean="0"/>
              <a:t>FULLSTACK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8072610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61E6DA-0D52-4B20-B51C-22A61AE28054}" type="datetime1">
              <a:rPr lang="en-US" smtClean="0"/>
              <a:t>5/29/2015</a:t>
            </a:fld>
            <a:endParaRPr lang="en-US"/>
          </a:p>
        </p:txBody>
      </p:sp>
      <p:sp>
        <p:nvSpPr>
          <p:cNvPr id="5" name="Footer Placeholder 4"/>
          <p:cNvSpPr>
            <a:spLocks noGrp="1"/>
          </p:cNvSpPr>
          <p:nvPr>
            <p:ph type="ftr" sz="quarter" idx="11"/>
          </p:nvPr>
        </p:nvSpPr>
        <p:spPr/>
        <p:txBody>
          <a:bodyPr/>
          <a:lstStyle/>
          <a:p>
            <a:r>
              <a:rPr lang="en-US" smtClean="0"/>
              <a:t>FULLSTACK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468598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ull screen Pictur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a:lstStyle/>
          <a:p>
            <a:r>
              <a:rPr lang="en-US" smtClean="0"/>
              <a:t>Click icon to add picture</a:t>
            </a:r>
            <a:endParaRPr lang="en-US"/>
          </a:p>
        </p:txBody>
      </p:sp>
      <p:sp>
        <p:nvSpPr>
          <p:cNvPr id="2" name="Title 1"/>
          <p:cNvSpPr>
            <a:spLocks noGrp="1"/>
          </p:cNvSpPr>
          <p:nvPr>
            <p:ph type="title"/>
          </p:nvPr>
        </p:nvSpPr>
        <p:spPr>
          <a:xfrm>
            <a:off x="838200" y="4830989"/>
            <a:ext cx="10515600" cy="1325563"/>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F5EAD18-917B-43F3-9D95-A7089E38DAF1}" type="datetime1">
              <a:rPr lang="en-US" smtClean="0"/>
              <a:t>5/29/2015</a:t>
            </a:fld>
            <a:endParaRPr lang="en-US"/>
          </a:p>
        </p:txBody>
      </p:sp>
      <p:sp>
        <p:nvSpPr>
          <p:cNvPr id="4" name="Footer Placeholder 3"/>
          <p:cNvSpPr>
            <a:spLocks noGrp="1"/>
          </p:cNvSpPr>
          <p:nvPr>
            <p:ph type="ftr" sz="quarter" idx="11"/>
          </p:nvPr>
        </p:nvSpPr>
        <p:spPr/>
        <p:txBody>
          <a:bodyPr/>
          <a:lstStyle/>
          <a:p>
            <a:r>
              <a:rPr lang="en-US" smtClean="0"/>
              <a:t>FULLSTACK - @RAMISAYAR</a:t>
            </a:r>
            <a:endParaRPr lang="en-US"/>
          </a:p>
        </p:txBody>
      </p:sp>
      <p:sp>
        <p:nvSpPr>
          <p:cNvPr id="5" name="Slide Number Placeholder 4"/>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201158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ne Word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lvl1pPr algn="ct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B3529A-0C28-4BD5-B3B8-1BA3A5181E7B}" type="datetime1">
              <a:rPr lang="en-US" smtClean="0"/>
              <a:t>5/29/2015</a:t>
            </a:fld>
            <a:endParaRPr lang="en-US"/>
          </a:p>
        </p:txBody>
      </p:sp>
      <p:sp>
        <p:nvSpPr>
          <p:cNvPr id="4" name="Footer Placeholder 3"/>
          <p:cNvSpPr>
            <a:spLocks noGrp="1"/>
          </p:cNvSpPr>
          <p:nvPr>
            <p:ph type="ftr" sz="quarter" idx="11"/>
          </p:nvPr>
        </p:nvSpPr>
        <p:spPr/>
        <p:txBody>
          <a:bodyPr/>
          <a:lstStyle/>
          <a:p>
            <a:r>
              <a:rPr lang="en-US" smtClean="0"/>
              <a:t>FULLSTACK - @RAMISAYAR</a:t>
            </a:r>
            <a:endParaRPr lang="en-US"/>
          </a:p>
        </p:txBody>
      </p:sp>
      <p:sp>
        <p:nvSpPr>
          <p:cNvPr id="5" name="Slide Number Placeholder 4"/>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825463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3347459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ingle Title">
    <p:spTree>
      <p:nvGrpSpPr>
        <p:cNvPr id="1" name=""/>
        <p:cNvGrpSpPr/>
        <p:nvPr/>
      </p:nvGrpSpPr>
      <p:grpSpPr>
        <a:xfrm>
          <a:off x="0" y="0"/>
          <a:ext cx="0" cy="0"/>
          <a:chOff x="0" y="0"/>
          <a:chExt cx="0" cy="0"/>
        </a:xfrm>
      </p:grpSpPr>
      <p:sp>
        <p:nvSpPr>
          <p:cNvPr id="6" name="Title 1"/>
          <p:cNvSpPr>
            <a:spLocks noGrp="1"/>
          </p:cNvSpPr>
          <p:nvPr>
            <p:ph type="title"/>
          </p:nvPr>
        </p:nvSpPr>
        <p:spPr>
          <a:xfrm>
            <a:off x="457203" y="310896"/>
            <a:ext cx="11277600" cy="914400"/>
          </a:xfrm>
          <a:prstGeom prst="rect">
            <a:avLst/>
          </a:prstGeom>
        </p:spPr>
        <p:txBody>
          <a:bodyPr lIns="0" tIns="0" rIns="0" bIns="0" anchor="ctr">
            <a:normAutofit/>
          </a:bodyPr>
          <a:lstStyle>
            <a:lvl1pPr algn="l">
              <a:defRPr sz="5331" spc="-200" baseline="0">
                <a:solidFill>
                  <a:schemeClr val="tx2"/>
                </a:solidFill>
                <a:latin typeface="Segoe WP SemiLight"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7620445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4A2333-4E27-4897-9ABC-D78A8870338B}" type="datetime1">
              <a:rPr lang="en-US" smtClean="0"/>
              <a:t>5/29/2015</a:t>
            </a:fld>
            <a:endParaRPr lang="en-US"/>
          </a:p>
        </p:txBody>
      </p:sp>
      <p:sp>
        <p:nvSpPr>
          <p:cNvPr id="5" name="Footer Placeholder 4"/>
          <p:cNvSpPr>
            <a:spLocks noGrp="1"/>
          </p:cNvSpPr>
          <p:nvPr>
            <p:ph type="ftr" sz="quarter" idx="11"/>
          </p:nvPr>
        </p:nvSpPr>
        <p:spPr/>
        <p:txBody>
          <a:bodyPr/>
          <a:lstStyle/>
          <a:p>
            <a:r>
              <a:rPr lang="en-US" smtClean="0"/>
              <a:t>FULLSTACK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332015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C3F60D-F249-45CA-85D9-E4F5EAA9DACE}" type="datetime1">
              <a:rPr lang="en-US" smtClean="0"/>
              <a:t>5/29/2015</a:t>
            </a:fld>
            <a:endParaRPr lang="en-US"/>
          </a:p>
        </p:txBody>
      </p:sp>
      <p:sp>
        <p:nvSpPr>
          <p:cNvPr id="5" name="Footer Placeholder 4"/>
          <p:cNvSpPr>
            <a:spLocks noGrp="1"/>
          </p:cNvSpPr>
          <p:nvPr>
            <p:ph type="ftr" sz="quarter" idx="11"/>
          </p:nvPr>
        </p:nvSpPr>
        <p:spPr/>
        <p:txBody>
          <a:bodyPr/>
          <a:lstStyle/>
          <a:p>
            <a:r>
              <a:rPr lang="en-US" smtClean="0"/>
              <a:t>FULLSTACK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7805155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07C9F8-5F8C-48A7-AE89-873A602DE86F}" type="datetime1">
              <a:rPr lang="en-US" smtClean="0"/>
              <a:t>5/29/2015</a:t>
            </a:fld>
            <a:endParaRPr lang="en-US"/>
          </a:p>
        </p:txBody>
      </p:sp>
      <p:sp>
        <p:nvSpPr>
          <p:cNvPr id="6" name="Footer Placeholder 5"/>
          <p:cNvSpPr>
            <a:spLocks noGrp="1"/>
          </p:cNvSpPr>
          <p:nvPr>
            <p:ph type="ftr" sz="quarter" idx="11"/>
          </p:nvPr>
        </p:nvSpPr>
        <p:spPr/>
        <p:txBody>
          <a:bodyPr/>
          <a:lstStyle/>
          <a:p>
            <a:r>
              <a:rPr lang="en-US" smtClean="0"/>
              <a:t>FULLSTACK - @RAMISAYAR</a:t>
            </a:r>
            <a:endParaRPr lang="en-US"/>
          </a:p>
        </p:txBody>
      </p:sp>
      <p:sp>
        <p:nvSpPr>
          <p:cNvPr id="7" name="Slide Number Placeholder 6"/>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3130394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0BD43D-1573-46F2-86E8-E7E0667584B2}" type="datetime1">
              <a:rPr lang="en-US" smtClean="0"/>
              <a:t>5/29/2015</a:t>
            </a:fld>
            <a:endParaRPr lang="en-US"/>
          </a:p>
        </p:txBody>
      </p:sp>
      <p:sp>
        <p:nvSpPr>
          <p:cNvPr id="8" name="Footer Placeholder 7"/>
          <p:cNvSpPr>
            <a:spLocks noGrp="1"/>
          </p:cNvSpPr>
          <p:nvPr>
            <p:ph type="ftr" sz="quarter" idx="11"/>
          </p:nvPr>
        </p:nvSpPr>
        <p:spPr/>
        <p:txBody>
          <a:bodyPr/>
          <a:lstStyle/>
          <a:p>
            <a:r>
              <a:rPr lang="en-US" smtClean="0"/>
              <a:t>FULLSTACK - @RAMISAYAR</a:t>
            </a:r>
            <a:endParaRPr lang="en-US"/>
          </a:p>
        </p:txBody>
      </p:sp>
      <p:sp>
        <p:nvSpPr>
          <p:cNvPr id="9" name="Slide Number Placeholder 8"/>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880345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163E94-0A7F-4587-BD01-77B0DD29920A}" type="datetime1">
              <a:rPr lang="en-US" smtClean="0"/>
              <a:t>5/29/2015</a:t>
            </a:fld>
            <a:endParaRPr lang="en-US"/>
          </a:p>
        </p:txBody>
      </p:sp>
      <p:sp>
        <p:nvSpPr>
          <p:cNvPr id="4" name="Footer Placeholder 3"/>
          <p:cNvSpPr>
            <a:spLocks noGrp="1"/>
          </p:cNvSpPr>
          <p:nvPr>
            <p:ph type="ftr" sz="quarter" idx="11"/>
          </p:nvPr>
        </p:nvSpPr>
        <p:spPr/>
        <p:txBody>
          <a:bodyPr/>
          <a:lstStyle/>
          <a:p>
            <a:r>
              <a:rPr lang="en-US" smtClean="0"/>
              <a:t>FULLSTACK - @RAMISAYAR</a:t>
            </a:r>
            <a:endParaRPr lang="en-US"/>
          </a:p>
        </p:txBody>
      </p:sp>
      <p:sp>
        <p:nvSpPr>
          <p:cNvPr id="5" name="Slide Number Placeholder 4"/>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14965010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2A154C-1E06-45E5-B2AC-E25B81E86FEB}" type="datetime1">
              <a:rPr lang="en-US" smtClean="0"/>
              <a:t>5/29/2015</a:t>
            </a:fld>
            <a:endParaRPr lang="en-US"/>
          </a:p>
        </p:txBody>
      </p:sp>
      <p:sp>
        <p:nvSpPr>
          <p:cNvPr id="3" name="Footer Placeholder 2"/>
          <p:cNvSpPr>
            <a:spLocks noGrp="1"/>
          </p:cNvSpPr>
          <p:nvPr>
            <p:ph type="ftr" sz="quarter" idx="11"/>
          </p:nvPr>
        </p:nvSpPr>
        <p:spPr/>
        <p:txBody>
          <a:bodyPr/>
          <a:lstStyle/>
          <a:p>
            <a:r>
              <a:rPr lang="en-US" smtClean="0"/>
              <a:t>FULLSTACK - @RAMISAYAR</a:t>
            </a:r>
            <a:endParaRPr lang="en-US"/>
          </a:p>
        </p:txBody>
      </p:sp>
      <p:sp>
        <p:nvSpPr>
          <p:cNvPr id="4" name="Slide Number Placeholder 3"/>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6331654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1E970C-0093-4878-8856-9A274BA21900}" type="datetime1">
              <a:rPr lang="en-US" smtClean="0"/>
              <a:t>5/29/2015</a:t>
            </a:fld>
            <a:endParaRPr lang="en-US"/>
          </a:p>
        </p:txBody>
      </p:sp>
      <p:sp>
        <p:nvSpPr>
          <p:cNvPr id="6" name="Footer Placeholder 5"/>
          <p:cNvSpPr>
            <a:spLocks noGrp="1"/>
          </p:cNvSpPr>
          <p:nvPr>
            <p:ph type="ftr" sz="quarter" idx="11"/>
          </p:nvPr>
        </p:nvSpPr>
        <p:spPr/>
        <p:txBody>
          <a:bodyPr/>
          <a:lstStyle/>
          <a:p>
            <a:r>
              <a:rPr lang="en-US" smtClean="0"/>
              <a:t>FULLSTACK - @RAMISAYAR</a:t>
            </a:r>
            <a:endParaRPr lang="en-US"/>
          </a:p>
        </p:txBody>
      </p:sp>
      <p:sp>
        <p:nvSpPr>
          <p:cNvPr id="7" name="Slide Number Placeholder 6"/>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4136546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AB48B2-CF4A-4D76-852B-361AC41FC9F6}" type="datetime1">
              <a:rPr lang="en-US" smtClean="0"/>
              <a:t>5/29/2015</a:t>
            </a:fld>
            <a:endParaRPr lang="en-US"/>
          </a:p>
        </p:txBody>
      </p:sp>
      <p:sp>
        <p:nvSpPr>
          <p:cNvPr id="6" name="Footer Placeholder 5"/>
          <p:cNvSpPr>
            <a:spLocks noGrp="1"/>
          </p:cNvSpPr>
          <p:nvPr>
            <p:ph type="ftr" sz="quarter" idx="11"/>
          </p:nvPr>
        </p:nvSpPr>
        <p:spPr/>
        <p:txBody>
          <a:bodyPr/>
          <a:lstStyle/>
          <a:p>
            <a:r>
              <a:rPr lang="en-US" smtClean="0"/>
              <a:t>FULLSTACK - @RAMISAYAR</a:t>
            </a:r>
            <a:endParaRPr lang="en-US"/>
          </a:p>
        </p:txBody>
      </p:sp>
      <p:sp>
        <p:nvSpPr>
          <p:cNvPr id="7" name="Slide Number Placeholder 6"/>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340204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FCC88-EE4C-40A6-9D8C-4269A7D4F0E3}" type="datetime1">
              <a:rPr lang="en-US" smtClean="0"/>
              <a:t>5/29/2015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2000">
                <a:solidFill>
                  <a:schemeClr val="tx1">
                    <a:tint val="75000"/>
                  </a:schemeClr>
                </a:solidFill>
                <a:latin typeface="League Gothic" panose="00000500000000000000" pitchFamily="50" charset="0"/>
              </a:defRPr>
            </a:lvl1pPr>
          </a:lstStyle>
          <a:p>
            <a:r>
              <a:rPr lang="en-US" smtClean="0"/>
              <a:t>FULLSTACK - @RAMISAYAR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648022-86AA-4676-BC9C-A79016333CAD}" type="slidenum">
              <a:rPr lang="en-US" smtClean="0"/>
              <a:t>‹#›</a:t>
            </a:fld>
            <a:endParaRPr lang="en-US"/>
          </a:p>
        </p:txBody>
      </p:sp>
    </p:spTree>
    <p:extLst>
      <p:ext uri="{BB962C8B-B14F-4D97-AF65-F5344CB8AC3E}">
        <p14:creationId xmlns:p14="http://schemas.microsoft.com/office/powerpoint/2010/main" val="23070721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6600" kern="1200">
          <a:solidFill>
            <a:schemeClr val="tx1"/>
          </a:solidFill>
          <a:latin typeface="League Gothic" panose="000005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sayar" TargetMode="External"/><Relationship Id="rId2" Type="http://schemas.openxmlformats.org/officeDocument/2006/relationships/hyperlink" Target="https://twitter.com/ramisayar" TargetMode="External"/><Relationship Id="rId1" Type="http://schemas.openxmlformats.org/officeDocument/2006/relationships/slideLayout" Target="../slideLayouts/slideLayout1.xml"/><Relationship Id="rId4" Type="http://schemas.openxmlformats.org/officeDocument/2006/relationships/hyperlink" Target="http://www.slideshare.net/ramisayar"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hyperlink" Target="http://aka.ms/FullstackVancouverEva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8000" dirty="0" smtClean="0"/>
              <a:t>Advanced AngularJS</a:t>
            </a:r>
            <a:endParaRPr lang="en-US" sz="8000" dirty="0"/>
          </a:p>
        </p:txBody>
      </p:sp>
      <p:sp>
        <p:nvSpPr>
          <p:cNvPr id="3" name="Subtitle 2"/>
          <p:cNvSpPr>
            <a:spLocks noGrp="1"/>
          </p:cNvSpPr>
          <p:nvPr>
            <p:ph type="subTitle" idx="1"/>
          </p:nvPr>
        </p:nvSpPr>
        <p:spPr/>
        <p:txBody>
          <a:bodyPr/>
          <a:lstStyle/>
          <a:p>
            <a:r>
              <a:rPr lang="en-US" dirty="0" smtClean="0"/>
              <a:t>Rami Sayar - @</a:t>
            </a:r>
            <a:r>
              <a:rPr lang="en-US" dirty="0" err="1" smtClean="0"/>
              <a:t>ramisayar</a:t>
            </a:r>
            <a:endParaRPr lang="en-US" dirty="0" smtClean="0"/>
          </a:p>
          <a:p>
            <a:r>
              <a:rPr lang="en-US" dirty="0" smtClean="0"/>
              <a:t>Technical Evangelist</a:t>
            </a:r>
          </a:p>
          <a:p>
            <a:r>
              <a:rPr lang="en-US" dirty="0" smtClean="0"/>
              <a:t>Microsoft Canada</a:t>
            </a:r>
            <a:endParaRPr lang="en-US" dirty="0"/>
          </a:p>
        </p:txBody>
      </p:sp>
    </p:spTree>
    <p:extLst>
      <p:ext uri="{BB962C8B-B14F-4D97-AF65-F5344CB8AC3E}">
        <p14:creationId xmlns:p14="http://schemas.microsoft.com/office/powerpoint/2010/main" val="2081840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$http Service</a:t>
            </a:r>
            <a:endParaRPr lang="en-US" dirty="0"/>
          </a:p>
        </p:txBody>
      </p:sp>
      <p:sp>
        <p:nvSpPr>
          <p:cNvPr id="3" name="Content Placeholder 2"/>
          <p:cNvSpPr>
            <a:spLocks noGrp="1"/>
          </p:cNvSpPr>
          <p:nvPr>
            <p:ph idx="1"/>
          </p:nvPr>
        </p:nvSpPr>
        <p:spPr/>
        <p:txBody>
          <a:bodyPr/>
          <a:lstStyle/>
          <a:p>
            <a:r>
              <a:rPr lang="en-US" dirty="0" smtClean="0"/>
              <a:t>Lets you perform HTTP AJAX calls.</a:t>
            </a:r>
          </a:p>
          <a:p>
            <a:r>
              <a:rPr lang="en-US" dirty="0" smtClean="0"/>
              <a:t>$http Service is </a:t>
            </a:r>
            <a:r>
              <a:rPr lang="en-US" dirty="0" err="1" smtClean="0"/>
              <a:t>async</a:t>
            </a:r>
            <a:r>
              <a:rPr lang="en-US" dirty="0" smtClean="0"/>
              <a:t> and returns a promise.</a:t>
            </a:r>
          </a:p>
          <a:p>
            <a:r>
              <a:rPr lang="en-US" dirty="0" smtClean="0"/>
              <a:t>Angular promises are enriched with not only </a:t>
            </a:r>
            <a:r>
              <a:rPr lang="en-US" dirty="0" smtClean="0">
                <a:latin typeface="Courier New" panose="02070309020205020404" pitchFamily="49" charset="0"/>
                <a:cs typeface="Courier New" panose="02070309020205020404" pitchFamily="49" charset="0"/>
              </a:rPr>
              <a:t>.then()</a:t>
            </a:r>
            <a:r>
              <a:rPr lang="en-US" dirty="0" smtClean="0"/>
              <a:t> &amp; </a:t>
            </a:r>
            <a:r>
              <a:rPr lang="en-US" dirty="0" smtClean="0">
                <a:latin typeface="Courier New" panose="02070309020205020404" pitchFamily="49" charset="0"/>
                <a:cs typeface="Courier New" panose="02070309020205020404" pitchFamily="49" charset="0"/>
              </a:rPr>
              <a:t>.catch()</a:t>
            </a:r>
            <a:r>
              <a:rPr lang="en-US" dirty="0" smtClean="0"/>
              <a:t> but also </a:t>
            </a:r>
            <a:r>
              <a:rPr lang="en-US" dirty="0" smtClean="0">
                <a:latin typeface="Courier New" panose="02070309020205020404" pitchFamily="49" charset="0"/>
                <a:cs typeface="Courier New" panose="02070309020205020404" pitchFamily="49" charset="0"/>
              </a:rPr>
              <a:t>.success()</a:t>
            </a:r>
            <a:r>
              <a:rPr lang="en-US" dirty="0" smtClean="0"/>
              <a:t> &amp; </a:t>
            </a:r>
            <a:r>
              <a:rPr lang="en-US" dirty="0" smtClean="0">
                <a:latin typeface="Courier New" panose="02070309020205020404" pitchFamily="49" charset="0"/>
                <a:cs typeface="Courier New" panose="02070309020205020404" pitchFamily="49" charset="0"/>
              </a:rPr>
              <a:t>.error()</a:t>
            </a:r>
            <a:r>
              <a:rPr lang="en-US" dirty="0" smtClean="0"/>
              <a:t>.</a:t>
            </a: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370981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$http </a:t>
            </a:r>
            <a:r>
              <a:rPr lang="en-US" dirty="0" smtClean="0"/>
              <a:t>– Code Sample</a:t>
            </a:r>
            <a:endParaRPr lang="en-US" dirty="0"/>
          </a:p>
        </p:txBody>
      </p:sp>
      <p:sp>
        <p:nvSpPr>
          <p:cNvPr id="3" name="Content Placeholder 2"/>
          <p:cNvSpPr>
            <a:spLocks noGrp="1"/>
          </p:cNvSpPr>
          <p:nvPr>
            <p:ph idx="1"/>
          </p:nvPr>
        </p:nvSpPr>
        <p:spPr/>
        <p:txBody>
          <a:bodyPr/>
          <a:lstStyle/>
          <a:p>
            <a:pPr marL="0" indent="0">
              <a:buNone/>
            </a:pPr>
            <a:r>
              <a:rPr lang="en-US" dirty="0" smtClean="0">
                <a:latin typeface="Courier New" panose="02070309020205020404" pitchFamily="49" charset="0"/>
                <a:cs typeface="Courier New" panose="02070309020205020404" pitchFamily="49" charset="0"/>
              </a:rPr>
              <a:t>$http({</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method: ‘POST’, // or GET, PUT, PATCH, DELETE</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url</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api</a:t>
            </a:r>
            <a:r>
              <a:rPr lang="en-US" dirty="0" smtClean="0">
                <a:latin typeface="Courier New" panose="02070309020205020404" pitchFamily="49" charset="0"/>
                <a:cs typeface="Courier New" panose="02070309020205020404" pitchFamily="49" charset="0"/>
              </a:rPr>
              <a:t>/model’,</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data: [JSON],</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cache: true</a:t>
            </a:r>
          </a:p>
          <a:p>
            <a:pPr marL="0" indent="0">
              <a:buNone/>
            </a:pPr>
            <a:r>
              <a:rPr lang="en-US" dirty="0" smtClean="0">
                <a:latin typeface="Courier New" panose="02070309020205020404" pitchFamily="49" charset="0"/>
                <a:cs typeface="Courier New" panose="02070309020205020404" pitchFamily="49" charset="0"/>
              </a:rPr>
              <a:t>}) // returns a promise</a:t>
            </a:r>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944868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Factories</a:t>
            </a:r>
            <a:endParaRPr lang="en-US" dirty="0"/>
          </a:p>
        </p:txBody>
      </p:sp>
      <p:sp>
        <p:nvSpPr>
          <p:cNvPr id="3" name="Content Placeholder 2"/>
          <p:cNvSpPr>
            <a:spLocks noGrp="1"/>
          </p:cNvSpPr>
          <p:nvPr>
            <p:ph idx="1"/>
          </p:nvPr>
        </p:nvSpPr>
        <p:spPr/>
        <p:txBody>
          <a:bodyPr/>
          <a:lstStyle/>
          <a:p>
            <a:r>
              <a:rPr lang="en-US" dirty="0" smtClean="0"/>
              <a:t>Angular Factories are exactly the same Angular Services except they are not singletons. </a:t>
            </a:r>
          </a:p>
          <a:p>
            <a:r>
              <a:rPr lang="en-US" dirty="0" smtClean="0"/>
              <a:t>Factories return a function that returns a Service. </a:t>
            </a: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859838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in Angular</a:t>
            </a:r>
            <a:endParaRPr lang="en-US" dirty="0"/>
          </a:p>
        </p:txBody>
      </p:sp>
      <p:sp>
        <p:nvSpPr>
          <p:cNvPr id="3" name="Content Placeholder 2"/>
          <p:cNvSpPr>
            <a:spLocks noGrp="1"/>
          </p:cNvSpPr>
          <p:nvPr>
            <p:ph idx="1"/>
          </p:nvPr>
        </p:nvSpPr>
        <p:spPr/>
        <p:txBody>
          <a:bodyPr/>
          <a:lstStyle/>
          <a:p>
            <a:r>
              <a:rPr lang="en-US" dirty="0" smtClean="0"/>
              <a:t>When you build SPA apps with multiple pages, you need code to handle moving between the pages and the state of the application. You may also want to update the URL depending on where you are in the app =&gt; Routing in SPA is important!</a:t>
            </a:r>
            <a:endParaRPr lang="en-US" dirty="0" smtClean="0"/>
          </a:p>
          <a:p>
            <a:r>
              <a:rPr lang="en-US" dirty="0" smtClean="0"/>
              <a:t>Angular has a built-in routing framework called ng-route. It’s not popular. </a:t>
            </a:r>
          </a:p>
          <a:p>
            <a:r>
              <a:rPr lang="en-US" dirty="0" err="1" smtClean="0"/>
              <a:t>ui</a:t>
            </a:r>
            <a:r>
              <a:rPr lang="en-US" dirty="0" smtClean="0"/>
              <a:t>-router is the most popular routing library for Angular.</a:t>
            </a:r>
          </a:p>
          <a:p>
            <a:r>
              <a:rPr lang="en-US" dirty="0" smtClean="0"/>
              <a:t>Future Angular versions are replacing ng-route with a state manager like </a:t>
            </a:r>
            <a:r>
              <a:rPr lang="en-US" dirty="0" err="1" smtClean="0"/>
              <a:t>ui</a:t>
            </a:r>
            <a:r>
              <a:rPr lang="en-US" dirty="0" smtClean="0"/>
              <a:t>-router.</a:t>
            </a: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4256007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a:t>
            </a:r>
            <a:r>
              <a:rPr lang="en-US" dirty="0" err="1" smtClean="0"/>
              <a:t>i</a:t>
            </a:r>
            <a:r>
              <a:rPr lang="en-US" dirty="0" smtClean="0"/>
              <a:t>-router</a:t>
            </a:r>
            <a:endParaRPr lang="en-US" dirty="0"/>
          </a:p>
        </p:txBody>
      </p:sp>
      <p:sp>
        <p:nvSpPr>
          <p:cNvPr id="3" name="Content Placeholder 2"/>
          <p:cNvSpPr>
            <a:spLocks noGrp="1"/>
          </p:cNvSpPr>
          <p:nvPr>
            <p:ph idx="1"/>
          </p:nvPr>
        </p:nvSpPr>
        <p:spPr/>
        <p:txBody>
          <a:bodyPr/>
          <a:lstStyle/>
          <a:p>
            <a:r>
              <a:rPr lang="en-US" dirty="0" err="1" smtClean="0"/>
              <a:t>ui</a:t>
            </a:r>
            <a:r>
              <a:rPr lang="en-US" dirty="0" smtClean="0"/>
              <a:t>-router has a smart state manager. </a:t>
            </a:r>
          </a:p>
          <a:p>
            <a:r>
              <a:rPr lang="en-US" dirty="0" smtClean="0"/>
              <a:t>States have Controllers, Views and Parent/Child Relationships.</a:t>
            </a:r>
          </a:p>
          <a:p>
            <a:r>
              <a:rPr lang="en-US" dirty="0" smtClean="0"/>
              <a:t>Contain many transition events. </a:t>
            </a:r>
          </a:p>
          <a:p>
            <a:r>
              <a:rPr lang="en-US" dirty="0" smtClean="0"/>
              <a:t>Can resolve Services and inject them into Controllers. </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817982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ui</a:t>
            </a:r>
            <a:r>
              <a:rPr lang="en-US" dirty="0" smtClean="0"/>
              <a:t>-router </a:t>
            </a:r>
            <a:r>
              <a:rPr lang="en-US" dirty="0" smtClean="0"/>
              <a:t>– Code Sample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err="1">
                <a:latin typeface="Courier New" panose="02070309020205020404" pitchFamily="49" charset="0"/>
                <a:cs typeface="Courier New" panose="02070309020205020404" pitchFamily="49" charset="0"/>
              </a:rPr>
              <a:t>a</a:t>
            </a:r>
            <a:r>
              <a:rPr lang="en-US" dirty="0" err="1" smtClean="0">
                <a:latin typeface="Courier New" panose="02070309020205020404" pitchFamily="49" charset="0"/>
                <a:cs typeface="Courier New" panose="02070309020205020404" pitchFamily="49" charset="0"/>
              </a:rPr>
              <a:t>ngular.module</a:t>
            </a:r>
            <a:r>
              <a:rPr lang="en-US" dirty="0" smtClean="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myapp</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config</a:t>
            </a:r>
            <a:r>
              <a:rPr lang="en-US" dirty="0" smtClean="0">
                <a:latin typeface="Courier New" panose="02070309020205020404" pitchFamily="49" charset="0"/>
                <a:cs typeface="Courier New" panose="02070309020205020404" pitchFamily="49" charset="0"/>
              </a:rPr>
              <a:t>(function($</a:t>
            </a:r>
            <a:r>
              <a:rPr lang="en-US" dirty="0" err="1" smtClean="0">
                <a:latin typeface="Courier New" panose="02070309020205020404" pitchFamily="49" charset="0"/>
                <a:cs typeface="Courier New" panose="02070309020205020404" pitchFamily="49" charset="0"/>
              </a:rPr>
              <a:t>stateProvider</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stateProvider.state</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stateName</a:t>
            </a:r>
            <a:r>
              <a:rPr lang="en-US" dirty="0" smtClean="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url: ‘/state/:id’,</a:t>
            </a:r>
          </a:p>
          <a:p>
            <a:pPr marL="0" indent="0">
              <a:buNone/>
            </a:pPr>
            <a:r>
              <a:rPr lang="en-US" dirty="0" smtClean="0">
                <a:latin typeface="Courier New" panose="02070309020205020404" pitchFamily="49" charset="0"/>
                <a:cs typeface="Courier New" panose="02070309020205020404" pitchFamily="49" charset="0"/>
              </a:rPr>
              <a:t>    controller: ‘</a:t>
            </a:r>
            <a:r>
              <a:rPr lang="en-US" dirty="0" err="1" smtClean="0">
                <a:latin typeface="Courier New" panose="02070309020205020404" pitchFamily="49" charset="0"/>
                <a:cs typeface="Courier New" panose="02070309020205020404" pitchFamily="49" charset="0"/>
              </a:rPr>
              <a:t>SomethingCtrl</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templateUrl</a:t>
            </a:r>
            <a:r>
              <a:rPr lang="en-US" dirty="0" smtClean="0">
                <a:latin typeface="Courier New" panose="02070309020205020404" pitchFamily="49" charset="0"/>
                <a:cs typeface="Courier New" panose="02070309020205020404" pitchFamily="49" charset="0"/>
              </a:rPr>
              <a:t>: ‘/partials/main.mystate.html’,</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resolve: {$</a:t>
            </a:r>
            <a:r>
              <a:rPr lang="en-US" dirty="0" err="1" smtClean="0">
                <a:latin typeface="Courier New" panose="02070309020205020404" pitchFamily="49" charset="0"/>
                <a:cs typeface="Courier New" panose="02070309020205020404" pitchFamily="49" charset="0"/>
              </a:rPr>
              <a:t>dataService</a:t>
            </a:r>
            <a:r>
              <a:rPr lang="en-US" dirty="0" smtClean="0">
                <a:latin typeface="Courier New" panose="02070309020205020404" pitchFamily="49" charset="0"/>
                <a:cs typeface="Courier New" panose="02070309020205020404" pitchFamily="49" charset="0"/>
              </a:rPr>
              <a:t>: ‘$di’},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data: {</a:t>
            </a:r>
            <a:r>
              <a:rPr lang="en-US" dirty="0" err="1" smtClean="0">
                <a:latin typeface="Courier New" panose="02070309020205020404" pitchFamily="49" charset="0"/>
                <a:cs typeface="Courier New" panose="02070309020205020404" pitchFamily="49" charset="0"/>
              </a:rPr>
              <a:t>blabla</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051186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Parameters &amp; Data</a:t>
            </a:r>
            <a:endParaRPr lang="en-US" dirty="0"/>
          </a:p>
        </p:txBody>
      </p:sp>
      <p:sp>
        <p:nvSpPr>
          <p:cNvPr id="3" name="Content Placeholder 2"/>
          <p:cNvSpPr>
            <a:spLocks noGrp="1"/>
          </p:cNvSpPr>
          <p:nvPr>
            <p:ph idx="1"/>
          </p:nvPr>
        </p:nvSpPr>
        <p:spPr/>
        <p:txBody>
          <a:bodyPr/>
          <a:lstStyle/>
          <a:p>
            <a:r>
              <a:rPr lang="en-US" dirty="0" smtClean="0"/>
              <a:t>State parameters, $</a:t>
            </a:r>
            <a:r>
              <a:rPr lang="en-US" dirty="0" err="1" smtClean="0"/>
              <a:t>stateParams</a:t>
            </a:r>
            <a:r>
              <a:rPr lang="en-US" dirty="0" smtClean="0"/>
              <a:t>, can be injected into the Controller. </a:t>
            </a:r>
          </a:p>
          <a:p>
            <a:r>
              <a:rPr lang="en-US" dirty="0" smtClean="0"/>
              <a:t>$</a:t>
            </a:r>
            <a:r>
              <a:rPr lang="en-US" dirty="0" err="1" smtClean="0"/>
              <a:t>stateData</a:t>
            </a:r>
            <a:r>
              <a:rPr lang="en-US" dirty="0" smtClean="0"/>
              <a:t> can also be injected into the Controller. </a:t>
            </a:r>
          </a:p>
          <a:p>
            <a:r>
              <a:rPr lang="en-US" dirty="0" smtClean="0"/>
              <a:t>You can get data of other states with $</a:t>
            </a:r>
            <a:r>
              <a:rPr lang="en-US" dirty="0" err="1" smtClean="0"/>
              <a:t>state.get</a:t>
            </a:r>
            <a:r>
              <a:rPr lang="en-US" dirty="0" smtClean="0"/>
              <a:t>(‘…’).</a:t>
            </a:r>
            <a:r>
              <a:rPr lang="en-US" dirty="0" err="1" smtClean="0"/>
              <a:t>stateData</a:t>
            </a:r>
            <a:endParaRPr lang="en-US" dirty="0" smtClean="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184113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Transitions</a:t>
            </a:r>
            <a:endParaRPr lang="en-US" dirty="0"/>
          </a:p>
        </p:txBody>
      </p:sp>
      <p:sp>
        <p:nvSpPr>
          <p:cNvPr id="3" name="Content Placeholder 2"/>
          <p:cNvSpPr>
            <a:spLocks noGrp="1"/>
          </p:cNvSpPr>
          <p:nvPr>
            <p:ph idx="1"/>
          </p:nvPr>
        </p:nvSpPr>
        <p:spPr/>
        <p:txBody>
          <a:bodyPr/>
          <a:lstStyle/>
          <a:p>
            <a:r>
              <a:rPr lang="en-US" dirty="0" smtClean="0"/>
              <a:t>From Controllers, you can transition to other states using:</a:t>
            </a:r>
          </a:p>
          <a:p>
            <a:pPr marL="457200" lvl="1" indent="0">
              <a:buNone/>
            </a:pP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state.go</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toStateParams</a:t>
            </a:r>
            <a:r>
              <a:rPr lang="en-US" dirty="0" smtClean="0">
                <a:latin typeface="Courier New" panose="02070309020205020404" pitchFamily="49" charset="0"/>
                <a:cs typeface="Courier New" panose="02070309020205020404" pitchFamily="49" charset="0"/>
              </a:rPr>
              <a:t>)</a:t>
            </a:r>
          </a:p>
          <a:p>
            <a:pPr marL="457200" lvl="1" indent="0">
              <a:buNone/>
            </a:pPr>
            <a:endParaRPr lang="en-US" dirty="0" smtClean="0">
              <a:latin typeface="Courier New" panose="02070309020205020404" pitchFamily="49" charset="0"/>
              <a:cs typeface="Courier New" panose="02070309020205020404" pitchFamily="49" charset="0"/>
            </a:endParaRPr>
          </a:p>
          <a:p>
            <a:pPr marL="457200" lvl="1" indent="0">
              <a:buNone/>
            </a:pP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state.transitionTo</a:t>
            </a:r>
            <a:r>
              <a:rPr lang="en-US" dirty="0" smtClean="0">
                <a:latin typeface="Courier New" panose="02070309020205020404" pitchFamily="49" charset="0"/>
                <a:cs typeface="Courier New" panose="02070309020205020404" pitchFamily="49" charset="0"/>
              </a:rPr>
              <a:t>() // same as .go() but returns a promise. </a:t>
            </a:r>
          </a:p>
          <a:p>
            <a:pPr marL="457200" lvl="1" indent="0">
              <a:buNone/>
            </a:pPr>
            <a:endParaRPr lang="en-US" dirty="0" smtClean="0"/>
          </a:p>
          <a:p>
            <a:r>
              <a:rPr lang="en-US" dirty="0" smtClean="0"/>
              <a:t>From HTML</a:t>
            </a:r>
            <a:endParaRPr lang="en-US" dirty="0"/>
          </a:p>
          <a:p>
            <a:pPr marL="457200" lvl="1" indent="0">
              <a:buNone/>
            </a:pPr>
            <a:r>
              <a:rPr lang="en-US" dirty="0" smtClean="0">
                <a:latin typeface="Courier New" panose="02070309020205020404" pitchFamily="49" charset="0"/>
                <a:cs typeface="Courier New" panose="02070309020205020404" pitchFamily="49" charset="0"/>
              </a:rPr>
              <a:t>&lt;div </a:t>
            </a:r>
            <a:r>
              <a:rPr lang="en-US" dirty="0" err="1" smtClean="0">
                <a:latin typeface="Courier New" panose="02070309020205020404" pitchFamily="49" charset="0"/>
                <a:cs typeface="Courier New" panose="02070309020205020404" pitchFamily="49" charset="0"/>
              </a:rPr>
              <a:t>ui-sref</a:t>
            </a:r>
            <a:r>
              <a:rPr lang="en-US" dirty="0" smtClean="0">
                <a:latin typeface="Courier New" panose="02070309020205020404" pitchFamily="49" charset="0"/>
                <a:cs typeface="Courier New" panose="02070309020205020404" pitchFamily="49" charset="0"/>
              </a:rPr>
              <a:t>=“name(</a:t>
            </a:r>
            <a:r>
              <a:rPr lang="en-US" dirty="0" err="1" smtClean="0">
                <a:latin typeface="Courier New" panose="02070309020205020404" pitchFamily="49" charset="0"/>
                <a:cs typeface="Courier New" panose="02070309020205020404" pitchFamily="49" charset="0"/>
              </a:rPr>
              <a:t>params</a:t>
            </a:r>
            <a:r>
              <a:rPr lang="en-US" dirty="0" smtClean="0">
                <a:latin typeface="Courier New" panose="02070309020205020404" pitchFamily="49" charset="0"/>
                <a:cs typeface="Courier New" panose="02070309020205020404" pitchFamily="49" charset="0"/>
              </a:rPr>
              <a:t>)”&gt;</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smtClean="0">
                <a:latin typeface="Courier New" panose="02070309020205020404" pitchFamily="49" charset="0"/>
                <a:cs typeface="Courier New" panose="02070309020205020404" pitchFamily="49" charset="0"/>
              </a:rPr>
              <a:t>&lt;a </a:t>
            </a:r>
            <a:r>
              <a:rPr lang="en-US" dirty="0" err="1" smtClean="0">
                <a:latin typeface="Courier New" panose="02070309020205020404" pitchFamily="49" charset="0"/>
                <a:cs typeface="Courier New" panose="02070309020205020404" pitchFamily="49" charset="0"/>
              </a:rPr>
              <a:t>href</a:t>
            </a:r>
            <a:r>
              <a:rPr lang="en-US" dirty="0" smtClean="0">
                <a:latin typeface="Courier New" panose="02070309020205020404" pitchFamily="49" charset="0"/>
                <a:cs typeface="Courier New" panose="02070309020205020404" pitchFamily="49" charset="0"/>
              </a:rPr>
              <a:t>=“/#/pug/12”&gt;Go&lt;/a&gt;</a:t>
            </a:r>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350663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Transition Events</a:t>
            </a:r>
            <a:endParaRPr lang="en-US" dirty="0"/>
          </a:p>
        </p:txBody>
      </p:sp>
      <p:sp>
        <p:nvSpPr>
          <p:cNvPr id="3" name="Content Placeholder 2"/>
          <p:cNvSpPr>
            <a:spLocks noGrp="1"/>
          </p:cNvSpPr>
          <p:nvPr>
            <p:ph idx="1"/>
          </p:nvPr>
        </p:nvSpPr>
        <p:spPr/>
        <p:txBody>
          <a:bodyPr/>
          <a:lstStyle/>
          <a:p>
            <a:r>
              <a:rPr lang="en-US" dirty="0" smtClean="0"/>
              <a:t>Events are dispatched on state changes</a:t>
            </a:r>
          </a:p>
          <a:p>
            <a:pPr lvl="1"/>
            <a:r>
              <a:rPr lang="en-US" dirty="0" err="1" smtClean="0">
                <a:latin typeface="Courier New" panose="02070309020205020404" pitchFamily="49" charset="0"/>
                <a:cs typeface="Courier New" panose="02070309020205020404" pitchFamily="49" charset="0"/>
              </a:rPr>
              <a:t>stateChangeStart</a:t>
            </a:r>
            <a:endParaRPr lang="en-US" dirty="0" smtClean="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stateChangeSuccess</a:t>
            </a:r>
            <a:endParaRPr lang="en-US" dirty="0" smtClean="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stateChangeError</a:t>
            </a:r>
            <a:endParaRPr lang="en-US" dirty="0" smtClean="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stateNotFound</a:t>
            </a:r>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269109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Testing</a:t>
            </a:r>
            <a:endParaRPr lang="en-US" dirty="0"/>
          </a:p>
        </p:txBody>
      </p:sp>
      <p:sp>
        <p:nvSpPr>
          <p:cNvPr id="3" name="Content Placeholder 2"/>
          <p:cNvSpPr>
            <a:spLocks noGrp="1"/>
          </p:cNvSpPr>
          <p:nvPr>
            <p:ph idx="1"/>
          </p:nvPr>
        </p:nvSpPr>
        <p:spPr/>
        <p:txBody>
          <a:bodyPr/>
          <a:lstStyle/>
          <a:p>
            <a:r>
              <a:rPr lang="en-US" dirty="0" smtClean="0"/>
              <a:t>Testing in Angular is very well developed compared to other frameworks. </a:t>
            </a:r>
          </a:p>
          <a:p>
            <a:r>
              <a:rPr lang="en-US" dirty="0" smtClean="0"/>
              <a:t>Testing frameworks used include Jasmine + ng-mocks</a:t>
            </a:r>
          </a:p>
          <a:p>
            <a:r>
              <a:rPr lang="en-US" dirty="0" smtClean="0"/>
              <a:t>Test Runner is Karma. </a:t>
            </a:r>
          </a:p>
          <a:p>
            <a:r>
              <a:rPr lang="en-US" dirty="0" smtClean="0"/>
              <a:t>Karma runner is grunt.</a:t>
            </a: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583133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Events &amp; Data passing in AngularJS</a:t>
            </a:r>
          </a:p>
          <a:p>
            <a:r>
              <a:rPr lang="en-US" dirty="0" smtClean="0"/>
              <a:t>Services and Factories</a:t>
            </a:r>
            <a:endParaRPr lang="en-US" dirty="0"/>
          </a:p>
          <a:p>
            <a:r>
              <a:rPr lang="en-US" dirty="0" smtClean="0"/>
              <a:t>Routing</a:t>
            </a:r>
          </a:p>
          <a:p>
            <a:r>
              <a:rPr lang="en-US" dirty="0" smtClean="0"/>
              <a:t>Testing and Mocking</a:t>
            </a:r>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5220946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in Angular</a:t>
            </a:r>
            <a:endParaRPr lang="en-US" dirty="0"/>
          </a:p>
        </p:txBody>
      </p:sp>
      <p:sp>
        <p:nvSpPr>
          <p:cNvPr id="3" name="Content Placeholder 2"/>
          <p:cNvSpPr>
            <a:spLocks noGrp="1"/>
          </p:cNvSpPr>
          <p:nvPr>
            <p:ph idx="1"/>
          </p:nvPr>
        </p:nvSpPr>
        <p:spPr/>
        <p:txBody>
          <a:bodyPr/>
          <a:lstStyle/>
          <a:p>
            <a:r>
              <a:rPr lang="en-US" dirty="0" smtClean="0"/>
              <a:t>When mocking HTTP Services, $</a:t>
            </a:r>
            <a:r>
              <a:rPr lang="en-US" dirty="0" err="1" smtClean="0"/>
              <a:t>httpBackend</a:t>
            </a:r>
            <a:r>
              <a:rPr lang="en-US" dirty="0" smtClean="0"/>
              <a:t> is injected instead of $http in test runtime, letting you mock HTTP calls, simulate response codes and data.</a:t>
            </a: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616615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Thank You!</a:t>
            </a:r>
            <a:r>
              <a:rPr lang="en-US" dirty="0"/>
              <a:t> Questions</a:t>
            </a:r>
            <a:r>
              <a:rPr lang="en-US" dirty="0" smtClean="0"/>
              <a:t>?</a:t>
            </a:r>
            <a:endParaRPr lang="en-US" dirty="0"/>
          </a:p>
        </p:txBody>
      </p:sp>
      <p:sp>
        <p:nvSpPr>
          <p:cNvPr id="4" name="Content Placeholder 3"/>
          <p:cNvSpPr>
            <a:spLocks noGrp="1"/>
          </p:cNvSpPr>
          <p:nvPr>
            <p:ph type="subTitle" idx="1"/>
          </p:nvPr>
        </p:nvSpPr>
        <p:spPr/>
        <p:txBody>
          <a:bodyPr>
            <a:normAutofit/>
          </a:bodyPr>
          <a:lstStyle/>
          <a:p>
            <a:pPr marL="0" indent="0">
              <a:buNone/>
            </a:pPr>
            <a:r>
              <a:rPr lang="en-US" sz="4000" dirty="0" err="1"/>
              <a:t>t</a:t>
            </a:r>
            <a:r>
              <a:rPr lang="en-US" sz="4000" dirty="0" err="1" smtClean="0"/>
              <a:t>w</a:t>
            </a:r>
            <a:r>
              <a:rPr lang="en-US" sz="4000" dirty="0" smtClean="0"/>
              <a:t>: </a:t>
            </a:r>
            <a:r>
              <a:rPr lang="en-US" sz="4000" dirty="0" smtClean="0">
                <a:hlinkClick r:id="rId2"/>
              </a:rPr>
              <a:t>@</a:t>
            </a:r>
            <a:r>
              <a:rPr lang="en-US" sz="4000" dirty="0" err="1" smtClean="0">
                <a:hlinkClick r:id="rId2"/>
              </a:rPr>
              <a:t>ramisayar</a:t>
            </a:r>
            <a:r>
              <a:rPr lang="en-US" sz="4000" dirty="0" smtClean="0"/>
              <a:t> | </a:t>
            </a:r>
            <a:r>
              <a:rPr lang="en-US" sz="4000" dirty="0" err="1" smtClean="0"/>
              <a:t>gh</a:t>
            </a:r>
            <a:r>
              <a:rPr lang="en-US" sz="4000" dirty="0" smtClean="0"/>
              <a:t>: </a:t>
            </a:r>
            <a:r>
              <a:rPr lang="en-US" sz="4000" dirty="0" smtClean="0">
                <a:hlinkClick r:id="rId3"/>
              </a:rPr>
              <a:t>@</a:t>
            </a:r>
            <a:r>
              <a:rPr lang="en-US" sz="4000" dirty="0" err="1" smtClean="0">
                <a:hlinkClick r:id="rId3"/>
              </a:rPr>
              <a:t>sayar</a:t>
            </a:r>
            <a:endParaRPr lang="en-US" sz="4000" dirty="0"/>
          </a:p>
          <a:p>
            <a:r>
              <a:rPr lang="en-US" sz="4000" dirty="0" smtClean="0">
                <a:hlinkClick r:id="rId4"/>
              </a:rPr>
              <a:t>slideshare.net/</a:t>
            </a:r>
            <a:r>
              <a:rPr lang="en-US" sz="4000" dirty="0" err="1" smtClean="0">
                <a:hlinkClick r:id="rId4"/>
              </a:rPr>
              <a:t>ramisayar</a:t>
            </a:r>
            <a:endParaRPr lang="en-US" sz="4000" dirty="0" smtClean="0"/>
          </a:p>
          <a:p>
            <a:pPr marL="0" indent="0">
              <a:buNone/>
            </a:pPr>
            <a:endParaRPr lang="en-US" sz="4000" dirty="0"/>
          </a:p>
          <a:p>
            <a:pPr marL="0" indent="0">
              <a:buNone/>
            </a:pPr>
            <a:endParaRPr lang="en-US" sz="4800" dirty="0"/>
          </a:p>
        </p:txBody>
      </p:sp>
    </p:spTree>
    <p:extLst>
      <p:ext uri="{BB962C8B-B14F-4D97-AF65-F5344CB8AC3E}">
        <p14:creationId xmlns:p14="http://schemas.microsoft.com/office/powerpoint/2010/main" val="2674782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462" y="713756"/>
            <a:ext cx="12677796" cy="7963697"/>
          </a:xfrm>
          <a:prstGeom prst="rect">
            <a:avLst/>
          </a:prstGeom>
        </p:spPr>
      </p:pic>
      <p:sp>
        <p:nvSpPr>
          <p:cNvPr id="2" name="Title 1"/>
          <p:cNvSpPr>
            <a:spLocks noGrp="1"/>
          </p:cNvSpPr>
          <p:nvPr>
            <p:ph type="title"/>
          </p:nvPr>
        </p:nvSpPr>
        <p:spPr>
          <a:xfrm>
            <a:off x="-219462" y="896"/>
            <a:ext cx="12677795" cy="990977"/>
          </a:xfrm>
          <a:solidFill>
            <a:srgbClr val="C00000"/>
          </a:solidFill>
        </p:spPr>
        <p:txBody>
          <a:bodyPr/>
          <a:lstStyle/>
          <a:p>
            <a:pPr algn="ctr"/>
            <a:r>
              <a:rPr lang="en-CA" dirty="0" smtClean="0">
                <a:solidFill>
                  <a:schemeClr val="bg1"/>
                </a:solidFill>
              </a:rPr>
              <a:t>Time for the evaluation</a:t>
            </a:r>
            <a:endParaRPr lang="en-US" dirty="0">
              <a:solidFill>
                <a:schemeClr val="bg1"/>
              </a:solidFill>
            </a:endParaRPr>
          </a:p>
        </p:txBody>
      </p:sp>
      <p:sp>
        <p:nvSpPr>
          <p:cNvPr id="6" name="TextBox 5"/>
          <p:cNvSpPr txBox="1"/>
          <p:nvPr/>
        </p:nvSpPr>
        <p:spPr>
          <a:xfrm>
            <a:off x="313258" y="1147563"/>
            <a:ext cx="11565527" cy="830997"/>
          </a:xfrm>
          <a:prstGeom prst="rect">
            <a:avLst/>
          </a:prstGeom>
          <a:noFill/>
        </p:spPr>
        <p:txBody>
          <a:bodyPr wrap="square" lIns="0" tIns="0" rIns="0" bIns="0" rtlCol="0">
            <a:spAutoFit/>
          </a:bodyPr>
          <a:lstStyle/>
          <a:p>
            <a:pPr algn="ctr"/>
            <a:r>
              <a:rPr lang="en-US" sz="5400" u="sng" dirty="0">
                <a:latin typeface="Segoe UI" panose="020B0502040204020203" pitchFamily="34" charset="0"/>
                <a:cs typeface="Segoe UI" panose="020B0502040204020203" pitchFamily="34" charset="0"/>
                <a:hlinkClick r:id="rId4"/>
              </a:rPr>
              <a:t>http://aka.ms/FullstackVancouverEval</a:t>
            </a:r>
            <a:r>
              <a:rPr lang="en-US" sz="5400" dirty="0">
                <a:latin typeface="Segoe UI" panose="020B0502040204020203" pitchFamily="34" charset="0"/>
                <a:cs typeface="Segoe UI" panose="020B0502040204020203" pitchFamily="34" charset="0"/>
              </a:rPr>
              <a:t> </a:t>
            </a:r>
            <a:endParaRPr lang="en-CA" sz="5400" dirty="0">
              <a:solidFill>
                <a:srgbClr val="C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863554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1267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&amp; Data in Angular</a:t>
            </a:r>
            <a:endParaRPr lang="en-US" dirty="0"/>
          </a:p>
        </p:txBody>
      </p:sp>
      <p:sp>
        <p:nvSpPr>
          <p:cNvPr id="3" name="Content Placeholder 2"/>
          <p:cNvSpPr>
            <a:spLocks noGrp="1"/>
          </p:cNvSpPr>
          <p:nvPr>
            <p:ph idx="1"/>
          </p:nvPr>
        </p:nvSpPr>
        <p:spPr/>
        <p:txBody>
          <a:bodyPr/>
          <a:lstStyle/>
          <a:p>
            <a:r>
              <a:rPr lang="en-US" dirty="0" smtClean="0"/>
              <a:t>Model a.k.a. $scope binds the View with the Controller. </a:t>
            </a:r>
          </a:p>
          <a:p>
            <a:r>
              <a:rPr lang="en-US" dirty="0" smtClean="0"/>
              <a:t>Using automatic or manual $digest loops to </a:t>
            </a:r>
            <a:r>
              <a:rPr lang="en-US" b="1" dirty="0" smtClean="0"/>
              <a:t>watch</a:t>
            </a:r>
            <a:r>
              <a:rPr lang="en-US" dirty="0" smtClean="0"/>
              <a:t> changes on $scope.</a:t>
            </a:r>
          </a:p>
          <a:p>
            <a:r>
              <a:rPr lang="en-US" dirty="0" smtClean="0"/>
              <a:t>Events allow controllers to talk to each other. You can dispatch events up and down the scope tree. </a:t>
            </a:r>
          </a:p>
          <a:p>
            <a:r>
              <a:rPr lang="en-US" dirty="0" smtClean="0"/>
              <a:t>Two $scopes without a parent/child relationship can talk by dispatching down to the $</a:t>
            </a:r>
            <a:r>
              <a:rPr lang="en-US" dirty="0" err="1" smtClean="0"/>
              <a:t>rootScope</a:t>
            </a: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130930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Emitting vs. Broadcasting Events</a:t>
            </a:r>
            <a:endParaRPr lang="en-US" dirty="0"/>
          </a:p>
        </p:txBody>
      </p:sp>
      <p:sp>
        <p:nvSpPr>
          <p:cNvPr id="3" name="Content Placeholder 2"/>
          <p:cNvSpPr>
            <a:spLocks noGrp="1"/>
          </p:cNvSpPr>
          <p:nvPr>
            <p:ph idx="1"/>
          </p:nvPr>
        </p:nvSpPr>
        <p:spPr/>
        <p:txBody>
          <a:bodyPr/>
          <a:lstStyle/>
          <a:p>
            <a:r>
              <a:rPr lang="en-US" dirty="0" smtClean="0"/>
              <a:t>Events can be emitted: only the children of the $scope receive events. </a:t>
            </a:r>
          </a:p>
          <a:p>
            <a:pPr marL="457200" lvl="1" indent="0">
              <a:buNone/>
            </a:pP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scope.$emit</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catMeow</a:t>
            </a:r>
            <a:r>
              <a:rPr lang="en-US" dirty="0" smtClean="0">
                <a:latin typeface="Courier New" panose="02070309020205020404" pitchFamily="49" charset="0"/>
                <a:cs typeface="Courier New" panose="02070309020205020404" pitchFamily="49" charset="0"/>
              </a:rPr>
              <a:t>’, {state: ‘meowing’});</a:t>
            </a:r>
          </a:p>
          <a:p>
            <a:r>
              <a:rPr lang="en-US" dirty="0" smtClean="0"/>
              <a:t>Events can be broadcasted: only the parents of the $scope receive the events. Events may bubble all the way up to the $</a:t>
            </a:r>
            <a:r>
              <a:rPr lang="en-US" dirty="0" err="1" smtClean="0"/>
              <a:t>rootScope</a:t>
            </a:r>
            <a:r>
              <a:rPr lang="en-US" dirty="0" smtClean="0"/>
              <a:t>.</a:t>
            </a:r>
          </a:p>
          <a:p>
            <a:pPr marL="457200" lvl="1" indent="0">
              <a:buNone/>
            </a:pP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scope.$broadcast</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catMeow</a:t>
            </a:r>
            <a:r>
              <a:rPr lang="en-US" dirty="0" smtClean="0">
                <a:latin typeface="Courier New" panose="02070309020205020404" pitchFamily="49" charset="0"/>
                <a:cs typeface="Courier New" panose="02070309020205020404" pitchFamily="49" charset="0"/>
              </a:rPr>
              <a:t>’, true);</a:t>
            </a:r>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459008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a:t>
            </a:r>
            <a:endParaRPr lang="en-US" dirty="0"/>
          </a:p>
        </p:txBody>
      </p:sp>
      <p:sp>
        <p:nvSpPr>
          <p:cNvPr id="3" name="Content Placeholder 2"/>
          <p:cNvSpPr>
            <a:spLocks noGrp="1"/>
          </p:cNvSpPr>
          <p:nvPr>
            <p:ph idx="1"/>
          </p:nvPr>
        </p:nvSpPr>
        <p:spPr/>
        <p:txBody>
          <a:bodyPr/>
          <a:lstStyle/>
          <a:p>
            <a:r>
              <a:rPr lang="en-US" dirty="0" smtClean="0"/>
              <a:t>Events can be handled by using the $on function on the current $scope. Any event broadcasted or emitted that hits the scope </a:t>
            </a:r>
            <a:r>
              <a:rPr lang="en-US" dirty="0" smtClean="0"/>
              <a:t>will </a:t>
            </a:r>
            <a:r>
              <a:rPr lang="en-US" dirty="0" smtClean="0"/>
              <a:t>be handled by that event.</a:t>
            </a:r>
          </a:p>
          <a:p>
            <a:pPr marL="0" indent="0">
              <a:buNone/>
            </a:pPr>
            <a:endParaRPr lang="en-US" dirty="0" smtClean="0"/>
          </a:p>
          <a:p>
            <a:pPr marL="0" indent="0">
              <a:buNone/>
            </a:pP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scope.$on</a:t>
            </a:r>
            <a:r>
              <a:rPr lang="en-US" dirty="0" smtClean="0">
                <a:latin typeface="Courier New" panose="02070309020205020404" pitchFamily="49" charset="0"/>
                <a:cs typeface="Courier New" panose="02070309020205020404" pitchFamily="49" charset="0"/>
              </a:rPr>
              <a:t>(‘some-event’, function(event, data){</a:t>
            </a:r>
          </a:p>
          <a:p>
            <a:pPr marL="0" indent="0">
              <a:buNone/>
            </a:pPr>
            <a:r>
              <a:rPr lang="en-US" dirty="0" smtClean="0">
                <a:latin typeface="Courier New" panose="02070309020205020404" pitchFamily="49" charset="0"/>
                <a:cs typeface="Courier New" panose="02070309020205020404" pitchFamily="49" charset="0"/>
              </a:rPr>
              <a:t>  data ? alert(‘event’) : alert(‘none’);</a:t>
            </a:r>
          </a:p>
          <a:p>
            <a:pPr marL="0" indent="0">
              <a:buNone/>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919905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Regarding Separation of Concerns</a:t>
            </a:r>
            <a:endParaRPr lang="en-US" dirty="0"/>
          </a:p>
        </p:txBody>
      </p:sp>
      <p:sp>
        <p:nvSpPr>
          <p:cNvPr id="3" name="Content Placeholder 2"/>
          <p:cNvSpPr>
            <a:spLocks noGrp="1"/>
          </p:cNvSpPr>
          <p:nvPr>
            <p:ph idx="1"/>
          </p:nvPr>
        </p:nvSpPr>
        <p:spPr/>
        <p:txBody>
          <a:bodyPr/>
          <a:lstStyle/>
          <a:p>
            <a:r>
              <a:rPr lang="en-US" dirty="0" smtClean="0"/>
              <a:t>Controllers should only deal with logic, state and flow. </a:t>
            </a:r>
          </a:p>
          <a:p>
            <a:r>
              <a:rPr lang="en-US" dirty="0" smtClean="0"/>
              <a:t>Directives (aka. Views in MVC) should only perform DOM manipulations and respond to events regarding the View. </a:t>
            </a:r>
          </a:p>
          <a:p>
            <a:pPr lvl="1"/>
            <a:r>
              <a:rPr lang="en-US" dirty="0" smtClean="0"/>
              <a:t>Angular Directives extend HTML.</a:t>
            </a:r>
          </a:p>
          <a:p>
            <a:pPr lvl="1"/>
            <a:r>
              <a:rPr lang="en-US" dirty="0" smtClean="0"/>
              <a:t>Directives have access to the $scope.</a:t>
            </a:r>
          </a:p>
          <a:p>
            <a:r>
              <a:rPr lang="en-US" dirty="0" smtClean="0"/>
              <a:t>Services (to be introduced later) is where your data lives. Services &amp; Factories should perform all the REST communication.</a:t>
            </a: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80451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Services</a:t>
            </a:r>
            <a:endParaRPr lang="en-US" dirty="0"/>
          </a:p>
        </p:txBody>
      </p:sp>
      <p:sp>
        <p:nvSpPr>
          <p:cNvPr id="3" name="Content Placeholder 2"/>
          <p:cNvSpPr>
            <a:spLocks noGrp="1"/>
          </p:cNvSpPr>
          <p:nvPr>
            <p:ph idx="1"/>
          </p:nvPr>
        </p:nvSpPr>
        <p:spPr/>
        <p:txBody>
          <a:bodyPr/>
          <a:lstStyle/>
          <a:p>
            <a:r>
              <a:rPr lang="en-US" dirty="0" smtClean="0"/>
              <a:t>Angular Services hold data and abstract data operations from the Controller. </a:t>
            </a:r>
          </a:p>
          <a:p>
            <a:r>
              <a:rPr lang="en-US" dirty="0" smtClean="0"/>
              <a:t>Services are singletons and can implement factories. </a:t>
            </a:r>
          </a:p>
          <a:p>
            <a:r>
              <a:rPr lang="en-US" dirty="0" smtClean="0"/>
              <a:t>Controllers are agnostic to how Services work.</a:t>
            </a: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607550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Services </a:t>
            </a:r>
            <a:endParaRPr lang="en-US" dirty="0"/>
          </a:p>
        </p:txBody>
      </p:sp>
      <p:sp>
        <p:nvSpPr>
          <p:cNvPr id="3" name="Content Placeholder 2"/>
          <p:cNvSpPr>
            <a:spLocks noGrp="1"/>
          </p:cNvSpPr>
          <p:nvPr>
            <p:ph idx="1"/>
          </p:nvPr>
        </p:nvSpPr>
        <p:spPr/>
        <p:txBody>
          <a:bodyPr/>
          <a:lstStyle/>
          <a:p>
            <a:r>
              <a:rPr lang="en-US" dirty="0" smtClean="0"/>
              <a:t>Angular Services are injected into controllers using the Dependency Injection mechanism.</a:t>
            </a:r>
          </a:p>
          <a:p>
            <a:r>
              <a:rPr lang="en-US" dirty="0" smtClean="0"/>
              <a:t>Since Services are singletons, all get the same service. </a:t>
            </a:r>
          </a:p>
          <a:p>
            <a:r>
              <a:rPr lang="en-US" dirty="0" smtClean="0"/>
              <a:t>Any Controller triggering a data refresh will update the data for all other Controllers. </a:t>
            </a:r>
            <a:endParaRPr lang="en-US" dirty="0"/>
          </a:p>
          <a:p>
            <a:r>
              <a:rPr lang="en-US" dirty="0" smtClean="0"/>
              <a:t>You can create Services using the </a:t>
            </a:r>
            <a:r>
              <a:rPr lang="en-US" dirty="0" err="1" smtClean="0"/>
              <a:t>angular.module</a:t>
            </a:r>
            <a:r>
              <a:rPr lang="en-US" dirty="0" smtClean="0"/>
              <a:t>() function.</a:t>
            </a: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420410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Service </a:t>
            </a:r>
            <a:r>
              <a:rPr lang="en-US" dirty="0" smtClean="0"/>
              <a:t>– Code Sample</a:t>
            </a:r>
            <a:endParaRPr lang="en-US" dirty="0"/>
          </a:p>
        </p:txBody>
      </p:sp>
      <p:sp>
        <p:nvSpPr>
          <p:cNvPr id="3" name="Content Placeholder 2"/>
          <p:cNvSpPr>
            <a:spLocks noGrp="1"/>
          </p:cNvSpPr>
          <p:nvPr>
            <p:ph idx="1"/>
          </p:nvPr>
        </p:nvSpPr>
        <p:spPr/>
        <p:txBody>
          <a:bodyPr/>
          <a:lstStyle/>
          <a:p>
            <a:pPr marL="0" indent="0">
              <a:buNone/>
            </a:pPr>
            <a:r>
              <a:rPr lang="en-US" dirty="0" err="1" smtClean="0">
                <a:latin typeface="Courier New" panose="02070309020205020404" pitchFamily="49" charset="0"/>
                <a:cs typeface="Courier New" panose="02070309020205020404" pitchFamily="49" charset="0"/>
              </a:rPr>
              <a:t>angular.module</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myapp</a:t>
            </a:r>
            <a:r>
              <a:rPr lang="en-US" dirty="0" smtClean="0">
                <a:latin typeface="Courier New" panose="02070309020205020404" pitchFamily="49" charset="0"/>
                <a:cs typeface="Courier New" panose="02070309020205020404" pitchFamily="49" charset="0"/>
              </a:rPr>
              <a:t>’).service($di, [‘$http’, function($http){</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ModelName</a:t>
            </a:r>
            <a:r>
              <a:rPr lang="en-US" dirty="0" smtClean="0">
                <a:latin typeface="Courier New" panose="02070309020205020404" pitchFamily="49" charset="0"/>
                <a:cs typeface="Courier New" panose="02070309020205020404" pitchFamily="49" charset="0"/>
              </a:rPr>
              <a:t> = function(){</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this.list</a:t>
            </a:r>
            <a:r>
              <a:rPr lang="en-US" dirty="0" smtClean="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ModelName.prototype.get</a:t>
            </a:r>
            <a:r>
              <a:rPr lang="en-US" dirty="0" smtClean="0">
                <a:latin typeface="Courier New" panose="02070309020205020404" pitchFamily="49" charset="0"/>
                <a:cs typeface="Courier New" panose="02070309020205020404" pitchFamily="49" charset="0"/>
              </a:rPr>
              <a:t> = function ()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return new </a:t>
            </a:r>
            <a:r>
              <a:rPr lang="en-US" dirty="0" err="1" smtClean="0">
                <a:latin typeface="Courier New" panose="02070309020205020404" pitchFamily="49" charset="0"/>
                <a:cs typeface="Courier New" panose="02070309020205020404" pitchFamily="49" charset="0"/>
              </a:rPr>
              <a:t>ModelName</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939030285"/>
      </p:ext>
    </p:extLst>
  </p:cSld>
  <p:clrMapOvr>
    <a:masterClrMapping/>
  </p:clrMapOvr>
</p:sld>
</file>

<file path=ppt/theme/theme1.xml><?xml version="1.0" encoding="utf-8"?>
<a:theme xmlns:a="http://schemas.openxmlformats.org/drawingml/2006/main" name="Rami Sayar Presentatio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ami Sayar Presentation Template.potx" id="{AC7535AC-8A83-4154-AC02-7B9F92EC1545}" vid="{48D4E653-F70E-4DDC-B110-29889CA2CC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5543771A82ED74A8DEAFE4CE64F06A7" ma:contentTypeVersion="1" ma:contentTypeDescription="Create a new document." ma:contentTypeScope="" ma:versionID="ac6f568d170bc2dd724d1aa801d9270a">
  <xsd:schema xmlns:xsd="http://www.w3.org/2001/XMLSchema" xmlns:xs="http://www.w3.org/2001/XMLSchema" xmlns:p="http://schemas.microsoft.com/office/2006/metadata/properties" xmlns:ns3="dff2e961-dbd1-4b6a-ab85-d84f915edb70" targetNamespace="http://schemas.microsoft.com/office/2006/metadata/properties" ma:root="true" ma:fieldsID="da465e94d1422be17fbc2047479bb196" ns3:_="">
    <xsd:import namespace="dff2e961-dbd1-4b6a-ab85-d84f915edb70"/>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2e961-dbd1-4b6a-ab85-d84f915edb7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1D0F85-582A-44D6-AD1E-4CB486C41569}">
  <ds:schemaRefs>
    <ds:schemaRef ds:uri="http://purl.org/dc/elements/1.1/"/>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 ds:uri="dff2e961-dbd1-4b6a-ab85-d84f915edb70"/>
    <ds:schemaRef ds:uri="http://purl.org/dc/dcmitype/"/>
    <ds:schemaRef ds:uri="http://purl.org/dc/terms/"/>
  </ds:schemaRefs>
</ds:datastoreItem>
</file>

<file path=customXml/itemProps2.xml><?xml version="1.0" encoding="utf-8"?>
<ds:datastoreItem xmlns:ds="http://schemas.openxmlformats.org/officeDocument/2006/customXml" ds:itemID="{FED2B90E-7551-4737-913C-9E5D5CFD0995}">
  <ds:schemaRefs>
    <ds:schemaRef ds:uri="http://schemas.microsoft.com/sharepoint/v3/contenttype/forms"/>
  </ds:schemaRefs>
</ds:datastoreItem>
</file>

<file path=customXml/itemProps3.xml><?xml version="1.0" encoding="utf-8"?>
<ds:datastoreItem xmlns:ds="http://schemas.openxmlformats.org/officeDocument/2006/customXml" ds:itemID="{4F2992B1-C7C8-42CD-B309-0658FD0DD9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f2e961-dbd1-4b6a-ab85-d84f915edb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Rami Sayar Presentation Template</Template>
  <TotalTime>2131</TotalTime>
  <Words>969</Words>
  <Application>Microsoft Office PowerPoint</Application>
  <PresentationFormat>Widescreen</PresentationFormat>
  <Paragraphs>135</Paragraphs>
  <Slides>23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Courier New</vt:lpstr>
      <vt:lpstr>League Gothic</vt:lpstr>
      <vt:lpstr>Open Sans Light</vt:lpstr>
      <vt:lpstr>Segoe UI</vt:lpstr>
      <vt:lpstr>Segoe WP SemiLight</vt:lpstr>
      <vt:lpstr>Rami Sayar Presentation Template</vt:lpstr>
      <vt:lpstr>Advanced AngularJS</vt:lpstr>
      <vt:lpstr>Agenda</vt:lpstr>
      <vt:lpstr>Events &amp; Data in Angular</vt:lpstr>
      <vt:lpstr>Emitting vs. Broadcasting Events</vt:lpstr>
      <vt:lpstr>Event Handling</vt:lpstr>
      <vt:lpstr>Regarding Separation of Concerns</vt:lpstr>
      <vt:lpstr>Angular Services</vt:lpstr>
      <vt:lpstr>Angular Services </vt:lpstr>
      <vt:lpstr>Angular Service – Code Sample</vt:lpstr>
      <vt:lpstr>The $http Service</vt:lpstr>
      <vt:lpstr>$http – Code Sample</vt:lpstr>
      <vt:lpstr>Angular Factories</vt:lpstr>
      <vt:lpstr>Routing in Angular</vt:lpstr>
      <vt:lpstr>ui-router</vt:lpstr>
      <vt:lpstr>ui-router – Code Sample</vt:lpstr>
      <vt:lpstr>State Parameters &amp; Data</vt:lpstr>
      <vt:lpstr>State Transitions</vt:lpstr>
      <vt:lpstr>State Transition Events</vt:lpstr>
      <vt:lpstr>Angular Testing</vt:lpstr>
      <vt:lpstr>Mocking in Angular</vt:lpstr>
      <vt:lpstr>Thank You! Questions?</vt:lpstr>
      <vt:lpstr>Time for the evaluation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Rami Sayar</dc:creator>
  <cp:lastModifiedBy>Rami Sayar</cp:lastModifiedBy>
  <cp:revision>259</cp:revision>
  <dcterms:created xsi:type="dcterms:W3CDTF">2014-09-13T22:27:19Z</dcterms:created>
  <dcterms:modified xsi:type="dcterms:W3CDTF">2015-05-30T13:32:47Z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0x01010055543771A82ED74A8DEAFE4CE64F06A7</vt:lpwstr>
  </property>
</Properties>
</file>