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1"/>
  </p:notesMasterIdLst>
  <p:sldIdLst>
    <p:sldId id="256" r:id="rId5"/>
    <p:sldId id="257" r:id="rId6"/>
    <p:sldId id="259" r:id="rId7"/>
    <p:sldId id="302" r:id="rId8"/>
    <p:sldId id="304" r:id="rId9"/>
    <p:sldId id="312" r:id="rId10"/>
    <p:sldId id="313" r:id="rId11"/>
    <p:sldId id="314" r:id="rId12"/>
    <p:sldId id="316" r:id="rId13"/>
    <p:sldId id="317" r:id="rId14"/>
    <p:sldId id="318" r:id="rId15"/>
    <p:sldId id="360" r:id="rId16"/>
    <p:sldId id="315" r:id="rId17"/>
    <p:sldId id="378" r:id="rId18"/>
    <p:sldId id="377" r:id="rId19"/>
    <p:sldId id="329" r:id="rId20"/>
    <p:sldId id="327" r:id="rId21"/>
    <p:sldId id="330" r:id="rId22"/>
    <p:sldId id="331" r:id="rId23"/>
    <p:sldId id="332" r:id="rId24"/>
    <p:sldId id="359" r:id="rId25"/>
    <p:sldId id="334" r:id="rId26"/>
    <p:sldId id="342" r:id="rId27"/>
    <p:sldId id="343" r:id="rId28"/>
    <p:sldId id="344" r:id="rId29"/>
    <p:sldId id="345" r:id="rId30"/>
    <p:sldId id="358" r:id="rId31"/>
    <p:sldId id="346" r:id="rId32"/>
    <p:sldId id="347" r:id="rId33"/>
    <p:sldId id="348" r:id="rId34"/>
    <p:sldId id="349" r:id="rId35"/>
    <p:sldId id="350" r:id="rId36"/>
    <p:sldId id="351" r:id="rId37"/>
    <p:sldId id="352" r:id="rId38"/>
    <p:sldId id="353" r:id="rId39"/>
    <p:sldId id="354" r:id="rId40"/>
    <p:sldId id="365" r:id="rId41"/>
    <p:sldId id="357" r:id="rId42"/>
    <p:sldId id="355" r:id="rId43"/>
    <p:sldId id="356" r:id="rId44"/>
    <p:sldId id="361" r:id="rId45"/>
    <p:sldId id="362" r:id="rId46"/>
    <p:sldId id="363" r:id="rId47"/>
    <p:sldId id="366" r:id="rId48"/>
    <p:sldId id="367" r:id="rId49"/>
    <p:sldId id="370" r:id="rId50"/>
    <p:sldId id="373" r:id="rId51"/>
    <p:sldId id="371" r:id="rId52"/>
    <p:sldId id="379" r:id="rId53"/>
    <p:sldId id="372" r:id="rId54"/>
    <p:sldId id="310" r:id="rId55"/>
    <p:sldId id="309" r:id="rId56"/>
    <p:sldId id="374" r:id="rId57"/>
    <p:sldId id="375" r:id="rId58"/>
    <p:sldId id="376" r:id="rId59"/>
    <p:sldId id="3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Lst>
        </p14:section>
        <p14:section name="Introduction" id="{936E068D-CC59-48F2-82F0-9B02120A95AF}">
          <p14:sldIdLst>
            <p14:sldId id="259"/>
            <p14:sldId id="302"/>
            <p14:sldId id="304"/>
            <p14:sldId id="312"/>
            <p14:sldId id="313"/>
            <p14:sldId id="314"/>
            <p14:sldId id="316"/>
            <p14:sldId id="317"/>
            <p14:sldId id="318"/>
          </p14:sldIdLst>
        </p14:section>
        <p14:section name="Block Scoping" id="{97A251E1-4DC7-4201-AF5A-7F7E34FDCAAE}">
          <p14:sldIdLst>
            <p14:sldId id="360"/>
            <p14:sldId id="315"/>
            <p14:sldId id="378"/>
            <p14:sldId id="377"/>
            <p14:sldId id="329"/>
            <p14:sldId id="327"/>
            <p14:sldId id="330"/>
            <p14:sldId id="331"/>
            <p14:sldId id="332"/>
          </p14:sldIdLst>
        </p14:section>
        <p14:section name="Destructuring" id="{7F1C0EE4-5212-43A9-9D9A-5AE6B515915A}">
          <p14:sldIdLst>
            <p14:sldId id="359"/>
            <p14:sldId id="334"/>
            <p14:sldId id="342"/>
            <p14:sldId id="343"/>
            <p14:sldId id="344"/>
            <p14:sldId id="345"/>
          </p14:sldIdLst>
        </p14:section>
        <p14:section name="Modules and Classes" id="{5759470E-4AF2-4BAA-B9F0-E5B025954096}">
          <p14:sldIdLst>
            <p14:sldId id="358"/>
            <p14:sldId id="346"/>
            <p14:sldId id="347"/>
            <p14:sldId id="348"/>
            <p14:sldId id="349"/>
            <p14:sldId id="350"/>
            <p14:sldId id="351"/>
            <p14:sldId id="352"/>
            <p14:sldId id="353"/>
            <p14:sldId id="354"/>
            <p14:sldId id="365"/>
          </p14:sldIdLst>
        </p14:section>
        <p14:section name="Iterators &amp; Generators" id="{EE2079B7-1DA1-4988-BCD7-8075A4F8C02E}">
          <p14:sldIdLst>
            <p14:sldId id="357"/>
            <p14:sldId id="355"/>
            <p14:sldId id="356"/>
            <p14:sldId id="361"/>
            <p14:sldId id="362"/>
            <p14:sldId id="363"/>
            <p14:sldId id="366"/>
            <p14:sldId id="367"/>
          </p14:sldIdLst>
        </p14:section>
        <p14:section name="Other Tools" id="{7065AA9E-040F-4D6F-A8BC-D2573B22C463}">
          <p14:sldIdLst>
            <p14:sldId id="370"/>
            <p14:sldId id="373"/>
            <p14:sldId id="371"/>
            <p14:sldId id="379"/>
            <p14:sldId id="372"/>
          </p14:sldIdLst>
        </p14:section>
        <p14:section name="Conclusion" id="{200156D3-C8C5-4D82-B7C3-172BC5B222B9}">
          <p14:sldIdLst>
            <p14:sldId id="310"/>
            <p14:sldId id="309"/>
            <p14:sldId id="374"/>
            <p14:sldId id="375"/>
            <p14:sldId id="376"/>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20" clrIdx="0">
    <p:extLst>
      <p:ext uri="{19B8F6BF-5375-455C-9EA6-DF929625EA0E}">
        <p15:presenceInfo xmlns:p15="http://schemas.microsoft.com/office/powerpoint/2012/main" userId="S-1-5-21-124525095-708259637-1543119021-1353542" providerId="AD"/>
      </p:ext>
    </p:extLst>
  </p:cmAuthor>
  <p:cmAuthor id="2" name="Rami" initials="R" lastIdx="2"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628" autoAdjust="0"/>
  </p:normalViewPr>
  <p:slideViewPr>
    <p:cSldViewPr snapToGrid="0">
      <p:cViewPr varScale="1">
        <p:scale>
          <a:sx n="60" d="100"/>
          <a:sy n="60" d="100"/>
        </p:scale>
        <p:origin x="150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5/29/2015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2</a:t>
            </a:fld>
            <a:endParaRPr lang="en-US"/>
          </a:p>
        </p:txBody>
      </p:sp>
    </p:spTree>
    <p:extLst>
      <p:ext uri="{BB962C8B-B14F-4D97-AF65-F5344CB8AC3E}">
        <p14:creationId xmlns:p14="http://schemas.microsoft.com/office/powerpoint/2010/main" val="416444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3</a:t>
            </a:fld>
            <a:endParaRPr lang="en-US"/>
          </a:p>
        </p:txBody>
      </p:sp>
    </p:spTree>
    <p:extLst>
      <p:ext uri="{BB962C8B-B14F-4D97-AF65-F5344CB8AC3E}">
        <p14:creationId xmlns:p14="http://schemas.microsoft.com/office/powerpoint/2010/main" val="390320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EcmaScript</a:t>
            </a:r>
            <a:r>
              <a:rPr lang="en-US" dirty="0" smtClean="0"/>
              <a:t> 6</a:t>
            </a:r>
            <a:r>
              <a:rPr lang="en-US" baseline="0" dirty="0" smtClean="0"/>
              <a:t> is the Future of JavaScript.</a:t>
            </a:r>
            <a:endParaRPr lang="en-US" dirty="0" smtClean="0"/>
          </a:p>
        </p:txBody>
      </p:sp>
      <p:sp>
        <p:nvSpPr>
          <p:cNvPr id="4" name="Slide Number Placeholder 3"/>
          <p:cNvSpPr>
            <a:spLocks noGrp="1"/>
          </p:cNvSpPr>
          <p:nvPr>
            <p:ph type="sldNum" sz="quarter" idx="10"/>
          </p:nvPr>
        </p:nvSpPr>
        <p:spPr/>
        <p:txBody>
          <a:bodyPr/>
          <a:lstStyle/>
          <a:p>
            <a:fld id="{1A1CB3E1-70E1-4960-BDBB-5CE579A48DE2}" type="slidenum">
              <a:rPr lang="en-US" smtClean="0"/>
              <a:t>4</a:t>
            </a:fld>
            <a:endParaRPr lang="en-US"/>
          </a:p>
        </p:txBody>
      </p:sp>
    </p:spTree>
    <p:extLst>
      <p:ext uri="{BB962C8B-B14F-4D97-AF65-F5344CB8AC3E}">
        <p14:creationId xmlns:p14="http://schemas.microsoft.com/office/powerpoint/2010/main" val="27732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typeof</a:t>
            </a:r>
            <a:r>
              <a:rPr lang="en-US" baseline="0" dirty="0" smtClean="0"/>
              <a:t> was dropped from the standard</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10</a:t>
            </a:fld>
            <a:endParaRPr lang="en-US"/>
          </a:p>
        </p:txBody>
      </p:sp>
    </p:spTree>
    <p:extLst>
      <p:ext uri="{BB962C8B-B14F-4D97-AF65-F5344CB8AC3E}">
        <p14:creationId xmlns:p14="http://schemas.microsoft.com/office/powerpoint/2010/main" val="19068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19</a:t>
            </a:fld>
            <a:endParaRPr lang="en-US"/>
          </a:p>
        </p:txBody>
      </p:sp>
    </p:spTree>
    <p:extLst>
      <p:ext uri="{BB962C8B-B14F-4D97-AF65-F5344CB8AC3E}">
        <p14:creationId xmlns:p14="http://schemas.microsoft.com/office/powerpoint/2010/main" val="326631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20</a:t>
            </a:fld>
            <a:endParaRPr lang="en-US"/>
          </a:p>
        </p:txBody>
      </p:sp>
    </p:spTree>
    <p:extLst>
      <p:ext uri="{BB962C8B-B14F-4D97-AF65-F5344CB8AC3E}">
        <p14:creationId xmlns:p14="http://schemas.microsoft.com/office/powerpoint/2010/main" val="358296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has been trying to add object-oriented features to JavaScript since the dawn of time… because from some reason prototypes didn’t seem to work for most people due to a dissimilarity with C++/Java/C#.</a:t>
            </a:r>
          </a:p>
          <a:p>
            <a:endParaRPr lang="en-US" dirty="0" smtClean="0"/>
          </a:p>
          <a:p>
            <a:r>
              <a:rPr lang="en-US" dirty="0" err="1" smtClean="0"/>
              <a:t>MooTools</a:t>
            </a:r>
            <a:r>
              <a:rPr lang="en-US" dirty="0" smtClean="0"/>
              <a:t>, YUI, Prototype, dojo, </a:t>
            </a:r>
            <a:r>
              <a:rPr lang="en-US" dirty="0" err="1" smtClean="0"/>
              <a:t>CoffeeScript</a:t>
            </a:r>
            <a:r>
              <a:rPr lang="en-US" dirty="0" smtClean="0"/>
              <a:t>, </a:t>
            </a:r>
            <a:r>
              <a:rPr lang="en-US" dirty="0" err="1" smtClean="0"/>
              <a:t>TypeScript</a:t>
            </a:r>
            <a:r>
              <a:rPr lang="en-US" smtClean="0"/>
              <a:t>, etc… </a:t>
            </a:r>
          </a:p>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28</a:t>
            </a:fld>
            <a:endParaRPr lang="en-US"/>
          </a:p>
        </p:txBody>
      </p:sp>
    </p:spTree>
    <p:extLst>
      <p:ext uri="{BB962C8B-B14F-4D97-AF65-F5344CB8AC3E}">
        <p14:creationId xmlns:p14="http://schemas.microsoft.com/office/powerpoint/2010/main" val="2843704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Koa is a new web framework designed by the team behind Express, which aims to be a smaller, more expressive, and more robust foundation for web applications and APIs. Through leveraging generators Koa allows you to ditch callbacks and greatly increase error-handling.</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44</a:t>
            </a:fld>
            <a:endParaRPr lang="en-US"/>
          </a:p>
        </p:txBody>
      </p:sp>
    </p:spTree>
    <p:extLst>
      <p:ext uri="{BB962C8B-B14F-4D97-AF65-F5344CB8AC3E}">
        <p14:creationId xmlns:p14="http://schemas.microsoft.com/office/powerpoint/2010/main" val="117322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D70B41-4299-45C5-AD35-6E608BA0CA1D}"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61AF46-04D6-4398-9815-53B63CCB5B13}"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376DB-5A6E-4BE7-A956-6AEC50466D77}"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FF85C-EB9E-4166-9BA3-843B860C759E}"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AB4B73-BA70-4D28-96A3-63B1679E5C75}"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B1C11-3612-481A-A4DE-E94E2CB79C9D}"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36052A-34FB-45BF-B898-C7214B38FB03}"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8CA7AB-B18F-4114-9C41-07B8434DCA06}"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E3DCF-DC8B-436B-B421-CB56A1A6E95B}" type="datetime1">
              <a:rPr lang="en-US" smtClean="0"/>
              <a:t>5/29/2015</a:t>
            </a:fld>
            <a:endParaRPr lang="en-US"/>
          </a:p>
        </p:txBody>
      </p:sp>
      <p:sp>
        <p:nvSpPr>
          <p:cNvPr id="8" name="Footer Placeholder 7"/>
          <p:cNvSpPr>
            <a:spLocks noGrp="1"/>
          </p:cNvSpPr>
          <p:nvPr>
            <p:ph type="ftr" sz="quarter" idx="11"/>
          </p:nvPr>
        </p:nvSpPr>
        <p:spPr/>
        <p:txBody>
          <a:bodyPr/>
          <a:lstStyle/>
          <a:p>
            <a:r>
              <a:rPr lang="en-US" smtClean="0"/>
              <a:t>FULLSTACK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1949CD-CEF4-4127-8F80-97533F9EBD97}"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8A408-4BAB-4897-9BA2-ECF2424C7074}" type="datetime1">
              <a:rPr lang="en-US" smtClean="0"/>
              <a:t>5/29/2015</a:t>
            </a:fld>
            <a:endParaRPr lang="en-US"/>
          </a:p>
        </p:txBody>
      </p:sp>
      <p:sp>
        <p:nvSpPr>
          <p:cNvPr id="3" name="Footer Placeholder 2"/>
          <p:cNvSpPr>
            <a:spLocks noGrp="1"/>
          </p:cNvSpPr>
          <p:nvPr>
            <p:ph type="ftr" sz="quarter" idx="11"/>
          </p:nvPr>
        </p:nvSpPr>
        <p:spPr/>
        <p:txBody>
          <a:bodyPr/>
          <a:lstStyle/>
          <a:p>
            <a:r>
              <a:rPr lang="en-US" smtClean="0"/>
              <a:t>FULLSTACK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28B14-3621-4E7D-8C88-E8539AF88EB9}"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AB7DE-9600-47D8-A3C9-19BF307914AD}"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863E3-FCA6-4E52-85FD-BD23ECBC3395}" type="datetime1">
              <a:rPr lang="en-US" smtClean="0"/>
              <a:t>5/29/2015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FULLSTACK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challiyan/2335553694/in/photolist-4yojK9-fQLZ6J-acA5Ba-dRZsR4-9uXfXY-9PrdMp-8x57U5-i5NJp-fBSeas-dJdZfM-8xjQMW-n8yo6n-v8UvN-ov74rj-ajB8GM-6eUiTK-dLoTKK-88feCN-dJjj27-dJjeYA-7Mhjfi-keBMa-dZrmtd-fL1WrM-pYDR1p-nwZrtk-oUwaV8-awzUsN-7AmbTk-avpB33-rdemDZ-dbmm2i-rLjDcz-4LPYr3-dJdNtH-7YkEEx-bNLCNk-fL1YFp-rj1naH-9Afre2-8x543b-bxi9By-bjSdJz-9NF96C-dyQDx9-o4SD3o-8aZf39-6gkCge-e71Mac-L45qC" TargetMode="External"/><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hyperlink" Target="https://creativecommons.org/licenses/by-sa/2.0/legalcod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flickr.com/photos/evablue/4099570311/in/photolist-7fgnqK-7ycb9e-5S5u7E-oxnw5-nq1Ngx-5TiWqB-5S5u9Q-7Kmt2J-62Lhm4-6AmwRq-73juoL-7y12zw-7u18yw-6yZJfF-6rtApi-67KD17-6z4PwQ-5H16pp-s2L2k-5WPKEU-5HakXC-7uR6Qh-8cbU4B-cVmVeU-9a9CMv-7NmDqm-5RSu1w-5rFyVR-7cK8eG-bHu2Dn-6yHhCD-5CLxKK-b8ULhP-622DPQ-5V7EEc-7ZSbCw-5WKvjn-5rKV6J-5JU4V6-7yfZtj-52s48D-7NhFdT-5VmfM5-6Sc7Dx-6Z3tbM-5WZiwE-5hRRmC-4WwtsW-69UDUK-6u2pLZ" TargetMode="External"/><Relationship Id="rId2" Type="http://schemas.openxmlformats.org/officeDocument/2006/relationships/image" Target="../media/image7.jpg"/><Relationship Id="rId1" Type="http://schemas.openxmlformats.org/officeDocument/2006/relationships/slideLayout" Target="../slideLayouts/slideLayout12.xml"/><Relationship Id="rId4" Type="http://schemas.openxmlformats.org/officeDocument/2006/relationships/hyperlink" Target="https://creativecommons.org/licenses/by/2.0/legalcode"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hyperlink" Target="https://github.com/google/traceur-compiler" TargetMode="External"/><Relationship Id="rId1" Type="http://schemas.openxmlformats.org/officeDocument/2006/relationships/slideLayout" Target="../slideLayouts/slideLayout2.xml"/><Relationship Id="rId4" Type="http://schemas.openxmlformats.org/officeDocument/2006/relationships/hyperlink" Target="https://github.com/Benvie/continuum"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flickr.com/photos/jdhancock/9544541664" TargetMode="External"/><Relationship Id="rId2" Type="http://schemas.openxmlformats.org/officeDocument/2006/relationships/image" Target="../media/image8.jpeg"/><Relationship Id="rId1" Type="http://schemas.openxmlformats.org/officeDocument/2006/relationships/slideLayout" Target="../slideLayouts/slideLayout12.xml"/><Relationship Id="rId4" Type="http://schemas.openxmlformats.org/officeDocument/2006/relationships/hyperlink" Target="https://creativecommons.org/licenses/by/2.0/legalco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paulmillr/es6-shim" TargetMode="External"/><Relationship Id="rId2" Type="http://schemas.openxmlformats.org/officeDocument/2006/relationships/hyperlink" Target="https://github.com/mohebifar/xto6" TargetMode="External"/><Relationship Id="rId1" Type="http://schemas.openxmlformats.org/officeDocument/2006/relationships/slideLayout" Target="../slideLayouts/slideLayout2.xml"/><Relationship Id="rId4" Type="http://schemas.openxmlformats.org/officeDocument/2006/relationships/hyperlink" Target="https://github.com/ModuleLoader/es6-module-loade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ayar" TargetMode="External"/><Relationship Id="rId2" Type="http://schemas.openxmlformats.org/officeDocument/2006/relationships/hyperlink" Target="https://twitter.com/ramisayar" TargetMode="External"/><Relationship Id="rId1" Type="http://schemas.openxmlformats.org/officeDocument/2006/relationships/slideLayout" Target="../slideLayouts/slideLayout1.xml"/><Relationship Id="rId5" Type="http://schemas.openxmlformats.org/officeDocument/2006/relationships/hyperlink" Target="http://www.slideshare.net/ramisayar" TargetMode="External"/><Relationship Id="rId4" Type="http://schemas.openxmlformats.org/officeDocument/2006/relationships/hyperlink" Target="https://gist.github.com/sayar/d8f64a80d3a410ba5cba"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addyosmani.com/blog/tracking-es6-support/" TargetMode="External"/><Relationship Id="rId3" Type="http://schemas.openxmlformats.org/officeDocument/2006/relationships/hyperlink" Target="http://www.webbrowsercompatibility.com/es6/desktop/" TargetMode="External"/><Relationship Id="rId7" Type="http://schemas.openxmlformats.org/officeDocument/2006/relationships/hyperlink" Target="http://globaldev.co.uk/2013/10/es6-part-3/"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 Id="rId6" Type="http://schemas.openxmlformats.org/officeDocument/2006/relationships/hyperlink" Target="http://globaldev.co.uk/2013/09/es6-part-2/" TargetMode="External"/><Relationship Id="rId5" Type="http://schemas.openxmlformats.org/officeDocument/2006/relationships/hyperlink" Target="http://globaldev.co.uk/2013/09/es6-part-1/" TargetMode="External"/><Relationship Id="rId10" Type="http://schemas.openxmlformats.org/officeDocument/2006/relationships/hyperlink" Target="http://www.infoq.com/news/2015/03/react-es6-classes" TargetMode="External"/><Relationship Id="rId4" Type="http://schemas.openxmlformats.org/officeDocument/2006/relationships/hyperlink" Target="https://msdn.microsoft.com/en-us/library/ie/br212465(v=vs.94).aspx" TargetMode="External"/><Relationship Id="rId9" Type="http://schemas.openxmlformats.org/officeDocument/2006/relationships/hyperlink" Target="https://github.com/joyent/node/wiki/ES6-(a.k.a.-Harmony)-Features-Implemented-in-V8-and-Available-in-Node"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h3manth.com/content/classes-javascript-es6" TargetMode="External"/><Relationship Id="rId3" Type="http://schemas.openxmlformats.org/officeDocument/2006/relationships/hyperlink" Target="http://www.2ality.com/2014/09/es6-modules-final.html" TargetMode="External"/><Relationship Id="rId7" Type="http://schemas.openxmlformats.org/officeDocument/2006/relationships/hyperlink" Target="https://developer.mozilla.org/en-US/docs/Web/JavaScript/Guide/Iterators_and_Generators" TargetMode="External"/><Relationship Id="rId2" Type="http://schemas.openxmlformats.org/officeDocument/2006/relationships/hyperlink" Target="https://github.com/lukehoban/es6features" TargetMode="External"/><Relationship Id="rId1" Type="http://schemas.openxmlformats.org/officeDocument/2006/relationships/slideLayout" Target="../slideLayouts/slideLayout2.xml"/><Relationship Id="rId6" Type="http://schemas.openxmlformats.org/officeDocument/2006/relationships/hyperlink" Target="http://nickolus.svbtle.com/understanding-es6-generators" TargetMode="External"/><Relationship Id="rId5" Type="http://schemas.openxmlformats.org/officeDocument/2006/relationships/hyperlink" Target="http://ariya.ofilabs.com/2013/05/es6-and-block-scope.html" TargetMode="External"/><Relationship Id="rId4" Type="http://schemas.openxmlformats.org/officeDocument/2006/relationships/hyperlink" Target="http://davidwalsh.name/es6-generators" TargetMode="External"/><Relationship Id="rId9" Type="http://schemas.openxmlformats.org/officeDocument/2006/relationships/hyperlink" Target="http://www.2ality.com/2013/07/es6-modules.html"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github.com/google/traceur-compiler" TargetMode="External"/><Relationship Id="rId3" Type="http://schemas.openxmlformats.org/officeDocument/2006/relationships/hyperlink" Target="https://github.com/ModuleLoader/es6-module-loader" TargetMode="External"/><Relationship Id="rId7" Type="http://schemas.openxmlformats.org/officeDocument/2006/relationships/hyperlink" Target="https://babeljs.io/" TargetMode="External"/><Relationship Id="rId2" Type="http://schemas.openxmlformats.org/officeDocument/2006/relationships/hyperlink" Target="https://github.com/paulmillr/es6-shim" TargetMode="External"/><Relationship Id="rId1" Type="http://schemas.openxmlformats.org/officeDocument/2006/relationships/slideLayout" Target="../slideLayouts/slideLayout2.xml"/><Relationship Id="rId6" Type="http://schemas.openxmlformats.org/officeDocument/2006/relationships/hyperlink" Target="http://koajs.com/" TargetMode="External"/><Relationship Id="rId5" Type="http://schemas.openxmlformats.org/officeDocument/2006/relationships/hyperlink" Target="https://github.com/mohebifar/xto6" TargetMode="External"/><Relationship Id="rId4" Type="http://schemas.openxmlformats.org/officeDocument/2006/relationships/hyperlink" Target="https://github.com/Benvie/continuu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ointedears.de/scripts/test/es-matrix/"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1500" dirty="0" smtClean="0"/>
              <a:t>The Future of JavaScript</a:t>
            </a:r>
            <a:br>
              <a:rPr lang="en-US" sz="11500" dirty="0" smtClean="0"/>
            </a:br>
            <a:r>
              <a:rPr lang="en-US" sz="4900" dirty="0" smtClean="0">
                <a:solidFill>
                  <a:schemeClr val="bg1">
                    <a:lumMod val="50000"/>
                  </a:schemeClr>
                </a:solidFill>
              </a:rPr>
              <a:t>What’s New in ES6 for Web Developers?</a:t>
            </a:r>
            <a:endParaRPr lang="en-US" sz="4900" dirty="0">
              <a:solidFill>
                <a:schemeClr val="bg1">
                  <a:lumMod val="50000"/>
                </a:schemeClr>
              </a:solidFill>
            </a:endParaRPr>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ES6</a:t>
            </a:r>
            <a:endParaRPr lang="en-US" dirty="0"/>
          </a:p>
        </p:txBody>
      </p:sp>
      <p:sp>
        <p:nvSpPr>
          <p:cNvPr id="3" name="Content Placeholder 2"/>
          <p:cNvSpPr>
            <a:spLocks noGrp="1"/>
          </p:cNvSpPr>
          <p:nvPr>
            <p:ph idx="1"/>
          </p:nvPr>
        </p:nvSpPr>
        <p:spPr/>
        <p:txBody>
          <a:bodyPr>
            <a:normAutofit/>
          </a:bodyPr>
          <a:lstStyle/>
          <a:p>
            <a:r>
              <a:rPr lang="en-US" dirty="0" smtClean="0"/>
              <a:t>ES6 in Node.js</a:t>
            </a:r>
          </a:p>
          <a:p>
            <a:pPr lvl="1"/>
            <a:r>
              <a:rPr lang="en-US" dirty="0" smtClean="0"/>
              <a:t>Need to use </a:t>
            </a:r>
            <a:r>
              <a:rPr lang="en-US" dirty="0" smtClean="0">
                <a:latin typeface="Courier New" panose="02070309020205020404" pitchFamily="49" charset="0"/>
                <a:cs typeface="Courier New" panose="02070309020205020404" pitchFamily="49" charset="0"/>
              </a:rPr>
              <a:t>--v8-options </a:t>
            </a:r>
            <a:r>
              <a:rPr lang="en-US" dirty="0" smtClean="0"/>
              <a:t>flag</a:t>
            </a:r>
          </a:p>
          <a:p>
            <a:pPr lvl="1"/>
            <a:endParaRPr lang="en-US" sz="14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node --v8-options | </a:t>
            </a:r>
            <a:r>
              <a:rPr lang="en-US" sz="1600" dirty="0" err="1">
                <a:latin typeface="Courier New" panose="02070309020205020404" pitchFamily="49" charset="0"/>
                <a:cs typeface="Courier New" panose="02070309020205020404" pitchFamily="49" charset="0"/>
              </a:rPr>
              <a:t>grep</a:t>
            </a:r>
            <a:r>
              <a:rPr lang="en-US" sz="1600" dirty="0">
                <a:latin typeface="Courier New" panose="02070309020205020404" pitchFamily="49" charset="0"/>
                <a:cs typeface="Courier New" panose="02070309020205020404" pitchFamily="49" charset="0"/>
              </a:rPr>
              <a:t> harmony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harmony_typeof</a:t>
            </a:r>
            <a:r>
              <a:rPr lang="en-US" sz="1600" dirty="0">
                <a:latin typeface="Courier New" panose="02070309020205020404" pitchFamily="49" charset="0"/>
                <a:cs typeface="Courier New" panose="02070309020205020404" pitchFamily="49" charset="0"/>
              </a:rPr>
              <a:t> #(enable harmony semantics for </a:t>
            </a:r>
            <a:r>
              <a:rPr lang="en-US" sz="1600" dirty="0" err="1">
                <a:latin typeface="Courier New" panose="02070309020205020404" pitchFamily="49" charset="0"/>
                <a:cs typeface="Courier New" panose="02070309020205020404" pitchFamily="49" charset="0"/>
              </a:rPr>
              <a:t>typeof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harmony_scoping</a:t>
            </a:r>
            <a:r>
              <a:rPr lang="en-US" sz="1600" dirty="0">
                <a:latin typeface="Courier New" panose="02070309020205020404" pitchFamily="49" charset="0"/>
                <a:cs typeface="Courier New" panose="02070309020205020404" pitchFamily="49" charset="0"/>
              </a:rPr>
              <a:t> #(enable harmony block scoping)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harmony_modules</a:t>
            </a:r>
            <a:r>
              <a:rPr lang="en-US" sz="1600" dirty="0">
                <a:latin typeface="Courier New" panose="02070309020205020404" pitchFamily="49" charset="0"/>
                <a:cs typeface="Courier New" panose="02070309020205020404" pitchFamily="49" charset="0"/>
              </a:rPr>
              <a:t> #(enable harmony modules (implies block scoping))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harmony_proxies</a:t>
            </a:r>
            <a:r>
              <a:rPr lang="en-US" sz="1600" dirty="0">
                <a:latin typeface="Courier New" panose="02070309020205020404" pitchFamily="49" charset="0"/>
                <a:cs typeface="Courier New" panose="02070309020205020404" pitchFamily="49" charset="0"/>
              </a:rPr>
              <a:t> #(enable harmony proxies)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harmony_collections</a:t>
            </a:r>
            <a:r>
              <a:rPr lang="en-US" sz="1600" dirty="0">
                <a:latin typeface="Courier New" panose="02070309020205020404" pitchFamily="49" charset="0"/>
                <a:cs typeface="Courier New" panose="02070309020205020404" pitchFamily="49" charset="0"/>
              </a:rPr>
              <a:t> #(enable harmony collections (sets, maps, and weak maps))</a:t>
            </a:r>
          </a:p>
          <a:p>
            <a:pPr marL="0" indent="0">
              <a:buNone/>
            </a:pPr>
            <a:r>
              <a:rPr lang="en-US" sz="1600" b="1" dirty="0">
                <a:latin typeface="Courier New" panose="02070309020205020404" pitchFamily="49" charset="0"/>
                <a:cs typeface="Courier New" panose="02070309020205020404" pitchFamily="49" charset="0"/>
              </a:rPr>
              <a:t>  --harmony #(enable all harmony features (except </a:t>
            </a:r>
            <a:r>
              <a:rPr lang="en-US" sz="1600" b="1" dirty="0" err="1">
                <a:latin typeface="Courier New" panose="02070309020205020404" pitchFamily="49" charset="0"/>
                <a:cs typeface="Courier New" panose="02070309020205020404" pitchFamily="49" charset="0"/>
              </a:rPr>
              <a:t>typeof</a:t>
            </a:r>
            <a:r>
              <a:rPr lang="en-US" sz="1600" b="1" dirty="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9785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take a look!</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21577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Block Scoping</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09684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03379630"/>
              </p:ext>
            </p:extLst>
          </p:nvPr>
        </p:nvGraphicFramePr>
        <p:xfrm>
          <a:off x="838200" y="2377440"/>
          <a:ext cx="10696304" cy="2913190"/>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79934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78" b="7678"/>
          <a:stretch>
            <a:fillRect/>
          </a:stretch>
        </p:blipFill>
        <p:spPr/>
      </p:pic>
      <p:sp>
        <p:nvSpPr>
          <p:cNvPr id="5" name="Title 4"/>
          <p:cNvSpPr>
            <a:spLocks noGrp="1"/>
          </p:cNvSpPr>
          <p:nvPr>
            <p:ph type="title"/>
          </p:nvPr>
        </p:nvSpPr>
        <p:spPr/>
        <p:txBody>
          <a:bodyPr>
            <a:normAutofit/>
          </a:bodyPr>
          <a:lstStyle/>
          <a:p>
            <a:r>
              <a:rPr lang="en-US" dirty="0" smtClean="0">
                <a:solidFill>
                  <a:schemeClr val="bg1"/>
                </a:solidFill>
              </a:rPr>
              <a:t>Wait… What?</a:t>
            </a:r>
            <a:br>
              <a:rPr lang="en-US" dirty="0" smtClean="0">
                <a:solidFill>
                  <a:schemeClr val="bg1"/>
                </a:solidFill>
              </a:rPr>
            </a:br>
            <a:r>
              <a:rPr lang="en-US" sz="2200" dirty="0" smtClean="0">
                <a:solidFill>
                  <a:schemeClr val="bg1"/>
                </a:solidFill>
              </a:rPr>
              <a:t>Copyright of </a:t>
            </a:r>
            <a:r>
              <a:rPr lang="en-US" sz="2200" dirty="0" smtClean="0">
                <a:solidFill>
                  <a:schemeClr val="bg1"/>
                </a:solidFill>
                <a:hlinkClick r:id="rId3"/>
              </a:rPr>
              <a:t>Challiyil Eswaramangalath Pavithran Vipin</a:t>
            </a:r>
            <a:r>
              <a:rPr lang="en-US" sz="2200" dirty="0">
                <a:solidFill>
                  <a:schemeClr val="bg1"/>
                </a:solidFill>
              </a:rPr>
              <a:t>, </a:t>
            </a:r>
            <a:r>
              <a:rPr lang="en-US" sz="2200" dirty="0" smtClean="0">
                <a:solidFill>
                  <a:schemeClr val="bg1"/>
                </a:solidFill>
              </a:rPr>
              <a:t>this </a:t>
            </a:r>
            <a:r>
              <a:rPr lang="en-US" sz="2200" dirty="0">
                <a:solidFill>
                  <a:schemeClr val="bg1"/>
                </a:solidFill>
              </a:rPr>
              <a:t>work is licensed </a:t>
            </a:r>
            <a:r>
              <a:rPr lang="en-US" sz="2200" dirty="0" smtClean="0">
                <a:solidFill>
                  <a:schemeClr val="bg1"/>
                </a:solidFill>
              </a:rPr>
              <a:t>under CC </a:t>
            </a:r>
            <a:r>
              <a:rPr lang="en-US" sz="2200" dirty="0">
                <a:solidFill>
                  <a:schemeClr val="bg1"/>
                </a:solidFill>
                <a:hlinkClick r:id="rId4"/>
              </a:rPr>
              <a:t>Attribution-</a:t>
            </a:r>
            <a:r>
              <a:rPr lang="en-US" sz="2200" dirty="0" err="1">
                <a:solidFill>
                  <a:schemeClr val="bg1"/>
                </a:solidFill>
                <a:hlinkClick r:id="rId4"/>
              </a:rPr>
              <a:t>ShareAlike</a:t>
            </a:r>
            <a:r>
              <a:rPr lang="en-US" sz="2200" dirty="0">
                <a:solidFill>
                  <a:schemeClr val="bg1"/>
                </a:solidFill>
                <a:hlinkClick r:id="rId4"/>
              </a:rPr>
              <a:t> 2.0 Generic </a:t>
            </a:r>
            <a:r>
              <a:rPr lang="en-US" sz="2200" dirty="0" smtClean="0">
                <a:solidFill>
                  <a:schemeClr val="bg1"/>
                </a:solidFill>
                <a:hlinkClick r:id="rId4"/>
              </a:rPr>
              <a:t>License</a:t>
            </a:r>
            <a:r>
              <a:rPr lang="en-US" sz="2200" dirty="0" smtClean="0">
                <a:solidFill>
                  <a:schemeClr val="bg1"/>
                </a:solidFill>
              </a:rPr>
              <a:t>.  </a:t>
            </a:r>
            <a:endParaRPr lang="en-US" sz="2200" dirty="0">
              <a:solidFill>
                <a:schemeClr val="bg1"/>
              </a:solidFill>
            </a:endParaRPr>
          </a:p>
        </p:txBody>
      </p:sp>
      <p:sp>
        <p:nvSpPr>
          <p:cNvPr id="4" name="Footer Placeholder 3"/>
          <p:cNvSpPr>
            <a:spLocks noGrp="1"/>
          </p:cNvSpPr>
          <p:nvPr>
            <p:ph type="ftr" sz="quarter" idx="11"/>
          </p:nvPr>
        </p:nvSpPr>
        <p:spPr/>
        <p:txBody>
          <a:bodyPr/>
          <a:lstStyle/>
          <a:p>
            <a:r>
              <a:rPr lang="en-US" smtClean="0">
                <a:solidFill>
                  <a:schemeClr val="bg1"/>
                </a:solidFill>
              </a:rPr>
              <a:t>FULLSTACK - @RAMISAYAR</a:t>
            </a:r>
            <a:endParaRPr lang="en-US" dirty="0">
              <a:solidFill>
                <a:schemeClr val="bg1"/>
              </a:solidFill>
            </a:endParaRPr>
          </a:p>
        </p:txBody>
      </p:sp>
    </p:spTree>
    <p:extLst>
      <p:ext uri="{BB962C8B-B14F-4D97-AF65-F5344CB8AC3E}">
        <p14:creationId xmlns:p14="http://schemas.microsoft.com/office/powerpoint/2010/main" val="280735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26980567"/>
              </p:ext>
            </p:extLst>
          </p:nvPr>
        </p:nvGraphicFramePr>
        <p:xfrm>
          <a:off x="838200" y="2377440"/>
          <a:ext cx="10696304" cy="3206687"/>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r>
            </a:tbl>
          </a:graphicData>
        </a:graphic>
      </p:graphicFrame>
    </p:spTree>
    <p:extLst>
      <p:ext uri="{BB962C8B-B14F-4D97-AF65-F5344CB8AC3E}">
        <p14:creationId xmlns:p14="http://schemas.microsoft.com/office/powerpoint/2010/main" val="96411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‘Hoisting’ in JavaScript</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41608145"/>
              </p:ext>
            </p:extLst>
          </p:nvPr>
        </p:nvGraphicFramePr>
        <p:xfrm>
          <a:off x="838200" y="2377440"/>
          <a:ext cx="10696304" cy="3699637"/>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undefined'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'2015'</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2015'</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undefined'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'2015'</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 2015'</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r>
            </a:tbl>
          </a:graphicData>
        </a:graphic>
      </p:graphicFrame>
      <p:sp>
        <p:nvSpPr>
          <p:cNvPr id="6" name="TextBox 5"/>
          <p:cNvSpPr txBox="1"/>
          <p:nvPr/>
        </p:nvSpPr>
        <p:spPr>
          <a:xfrm>
            <a:off x="838200" y="5146378"/>
            <a:ext cx="11379462"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Variables are ‘hoisted’ to the top even if they will never be executed</a:t>
            </a:r>
          </a:p>
          <a:p>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 in any statement.</a:t>
            </a:r>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buFont typeface="Arial" panose="020B0604020202020204" pitchFamily="34" charset="0"/>
              <a:buChar char="•"/>
            </a:pP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You can enforce ‘hoisting’ syntactically with </a:t>
            </a:r>
            <a:r>
              <a:rPr lang="en-US" sz="2800" dirty="0" err="1" smtClean="0">
                <a:latin typeface="Open Sans Light" panose="020B0306030504020204" pitchFamily="34" charset="0"/>
                <a:ea typeface="Open Sans Light" panose="020B0306030504020204" pitchFamily="34" charset="0"/>
                <a:cs typeface="Open Sans Light" panose="020B0306030504020204" pitchFamily="34" charset="0"/>
              </a:rPr>
              <a:t>JSLint</a:t>
            </a: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US" sz="2800" dirty="0" err="1" smtClean="0">
                <a:latin typeface="Open Sans Light" panose="020B0306030504020204" pitchFamily="34" charset="0"/>
                <a:ea typeface="Open Sans Light" panose="020B0306030504020204" pitchFamily="34" charset="0"/>
                <a:cs typeface="Open Sans Light" panose="020B0306030504020204" pitchFamily="34" charset="0"/>
              </a:rPr>
              <a:t>onevar</a:t>
            </a:r>
            <a:r>
              <a:rPr lang="en-US" sz="2800" dirty="0" smtClean="0">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219850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Scoping in JS is at the function-level for variables and functions.</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74617737"/>
              </p:ext>
            </p:extLst>
          </p:nvPr>
        </p:nvGraphicFramePr>
        <p:xfrm>
          <a:off x="838200" y="2377440"/>
          <a:ext cx="10696304" cy="3500184"/>
        </p:xfrm>
        <a:graphic>
          <a:graphicData uri="http://schemas.openxmlformats.org/drawingml/2006/table">
            <a:tbl>
              <a:tblPr firstRow="1" bandRow="1">
                <a:tableStyleId>{2D5ABB26-0587-4C30-8999-92F81FD0307C}</a:tableStyleId>
              </a:tblPr>
              <a:tblGrid>
                <a:gridCol w="5348152"/>
                <a:gridCol w="5348152"/>
              </a:tblGrid>
              <a:tr h="370840">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c>
                  <a:txBody>
                    <a:bodyPr/>
                    <a:lstStyle/>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a:txBody>
                  <a:tcPr/>
                </a:tc>
              </a:tr>
            </a:tbl>
          </a:graphicData>
        </a:graphic>
      </p:graphicFrame>
    </p:spTree>
    <p:extLst>
      <p:ext uri="{BB962C8B-B14F-4D97-AF65-F5344CB8AC3E}">
        <p14:creationId xmlns:p14="http://schemas.microsoft.com/office/powerpoint/2010/main" val="413278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4196352"/>
          </a:xfrm>
        </p:spPr>
        <p:txBody>
          <a:bodyPr/>
          <a:lstStyle/>
          <a:p>
            <a:r>
              <a:rPr lang="en-US" dirty="0" smtClean="0"/>
              <a:t>ES6 introduces ‘</a:t>
            </a:r>
            <a:r>
              <a:rPr lang="en-US" b="1" dirty="0" smtClean="0"/>
              <a:t>let</a:t>
            </a:r>
            <a:r>
              <a:rPr lang="en-US" dirty="0" smtClean="0"/>
              <a:t>’ &amp; ‘</a:t>
            </a:r>
            <a:r>
              <a:rPr lang="en-US" b="1" dirty="0" err="1" smtClean="0"/>
              <a:t>const</a:t>
            </a:r>
            <a:r>
              <a:rPr lang="en-US" dirty="0" smtClean="0"/>
              <a:t>’.</a:t>
            </a:r>
          </a:p>
          <a:p>
            <a:endParaRPr lang="en-US" dirty="0"/>
          </a:p>
          <a:p>
            <a:r>
              <a:rPr lang="en-US" dirty="0" smtClean="0"/>
              <a:t>Variables declared with ‘</a:t>
            </a:r>
            <a:r>
              <a:rPr lang="en-US" b="1" dirty="0" smtClean="0"/>
              <a:t>let</a:t>
            </a:r>
            <a:r>
              <a:rPr lang="en-US" dirty="0" smtClean="0"/>
              <a:t>’ are bound to the lexical (in the code) environment as opposed to the variable environment. </a:t>
            </a:r>
          </a:p>
          <a:p>
            <a:r>
              <a:rPr lang="en-US" dirty="0" smtClean="0"/>
              <a:t>All “block” statements (e.g. if, for, etc.) now have a lexical environment context. </a:t>
            </a:r>
          </a:p>
          <a:p>
            <a:r>
              <a:rPr lang="en-US" dirty="0" smtClean="0"/>
              <a:t>Variables declared with ‘let’ are scoped to the block statement. </a:t>
            </a:r>
          </a:p>
          <a:p>
            <a:r>
              <a:rPr lang="en-US" dirty="0" smtClean="0"/>
              <a:t>This is inline with other C-like languages like Java, C++, etc.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6762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Variable ‘foo’ declared with ‘</a:t>
            </a:r>
            <a:r>
              <a:rPr lang="en-US" b="1" dirty="0" smtClean="0"/>
              <a:t>let</a:t>
            </a:r>
            <a:r>
              <a:rPr lang="en-US" dirty="0" smtClean="0"/>
              <a:t>’.</a:t>
            </a:r>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74433848"/>
              </p:ext>
            </p:extLst>
          </p:nvPr>
        </p:nvGraphicFramePr>
        <p:xfrm>
          <a:off x="838200" y="2377440"/>
          <a:ext cx="5348152" cy="2537270"/>
        </p:xfrm>
        <a:graphic>
          <a:graphicData uri="http://schemas.openxmlformats.org/drawingml/2006/table">
            <a:tbl>
              <a:tblPr firstRow="1" bandRow="1">
                <a:tableStyleId>{2D5ABB26-0587-4C30-8999-92F81FD0307C}</a:tableStyleId>
              </a:tblPr>
              <a:tblGrid>
                <a:gridCol w="5348152"/>
              </a:tblGrid>
              <a:tr h="370840">
                <a:tc>
                  <a:txBody>
                    <a:bodyPr/>
                    <a:lstStyle/>
                    <a:p>
                      <a:pPr marL="0" marR="0">
                        <a:lnSpc>
                          <a:spcPct val="107000"/>
                        </a:lnSpc>
                        <a:spcBef>
                          <a:spcPts val="0"/>
                        </a:spcBef>
                        <a:spcAft>
                          <a:spcPts val="0"/>
                        </a:spcAft>
                      </a:pP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6" name="Content Placeholder 2"/>
          <p:cNvSpPr txBox="1">
            <a:spLocks/>
          </p:cNvSpPr>
          <p:nvPr/>
        </p:nvSpPr>
        <p:spPr>
          <a:xfrm>
            <a:off x="838200" y="4655910"/>
            <a:ext cx="10515600"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No ‘hoisting’ of variables when declared with ‘</a:t>
            </a:r>
            <a:r>
              <a:rPr lang="en-US" b="1" dirty="0" smtClean="0"/>
              <a:t>let</a:t>
            </a:r>
            <a:r>
              <a:rPr lang="en-US" dirty="0" smtClean="0"/>
              <a:t>’.</a:t>
            </a:r>
          </a:p>
        </p:txBody>
      </p:sp>
    </p:spTree>
    <p:extLst>
      <p:ext uri="{BB962C8B-B14F-4D97-AF65-F5344CB8AC3E}">
        <p14:creationId xmlns:p14="http://schemas.microsoft.com/office/powerpoint/2010/main" val="1593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smtClean="0"/>
              <a:t>What’s ECMAScript6?</a:t>
            </a:r>
          </a:p>
          <a:p>
            <a:pPr fontAlgn="ctr"/>
            <a:r>
              <a:rPr lang="en-US" dirty="0" smtClean="0"/>
              <a:t>Learning about Block Scoping</a:t>
            </a:r>
          </a:p>
          <a:p>
            <a:pPr fontAlgn="ctr"/>
            <a:r>
              <a:rPr lang="en-US" dirty="0" smtClean="0"/>
              <a:t>Learning about Destructuring</a:t>
            </a:r>
          </a:p>
          <a:p>
            <a:pPr fontAlgn="ctr"/>
            <a:r>
              <a:rPr lang="en-US" dirty="0" smtClean="0"/>
              <a:t>Learning about Modules and Classes</a:t>
            </a:r>
          </a:p>
          <a:p>
            <a:pPr fontAlgn="ctr"/>
            <a:r>
              <a:rPr lang="en-US" dirty="0" smtClean="0"/>
              <a:t>Learning about Iterators and Generators </a:t>
            </a:r>
          </a:p>
          <a:p>
            <a:pPr fontAlgn="ct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FULLSTACK - @RAMISAYAR</a:t>
            </a:r>
            <a:endParaRPr lang="en-US" dirty="0"/>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Block Scoping</a:t>
            </a:r>
            <a:endParaRPr lang="en-US" dirty="0"/>
          </a:p>
        </p:txBody>
      </p:sp>
      <p:sp>
        <p:nvSpPr>
          <p:cNvPr id="3" name="Content Placeholder 2"/>
          <p:cNvSpPr>
            <a:spLocks noGrp="1"/>
          </p:cNvSpPr>
          <p:nvPr>
            <p:ph idx="1"/>
          </p:nvPr>
        </p:nvSpPr>
        <p:spPr>
          <a:xfrm>
            <a:off x="838200" y="1825625"/>
            <a:ext cx="10515600" cy="551815"/>
          </a:xfrm>
        </p:spPr>
        <p:txBody>
          <a:bodyPr/>
          <a:lstStyle/>
          <a:p>
            <a:r>
              <a:rPr lang="en-US" dirty="0" smtClean="0"/>
              <a:t>Variable ‘foo’ declared with ‘</a:t>
            </a:r>
            <a:r>
              <a:rPr lang="en-US" b="1" dirty="0" err="1" smtClean="0"/>
              <a:t>const</a:t>
            </a:r>
            <a:r>
              <a:rPr lang="en-US" dirty="0" smtClean="0"/>
              <a:t>’ is also scoped to the block.</a:t>
            </a: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70630674"/>
              </p:ext>
            </p:extLst>
          </p:nvPr>
        </p:nvGraphicFramePr>
        <p:xfrm>
          <a:off x="838200" y="2377440"/>
          <a:ext cx="11231880" cy="3124264"/>
        </p:xfrm>
        <a:graphic>
          <a:graphicData uri="http://schemas.openxmlformats.org/drawingml/2006/table">
            <a:tbl>
              <a:tblPr firstRow="1" bandRow="1">
                <a:tableStyleId>{2D5ABB26-0587-4C30-8999-92F81FD0307C}</a:tableStyleId>
              </a:tblPr>
              <a:tblGrid>
                <a:gridCol w="11231880"/>
              </a:tblGrid>
              <a:tr h="370840">
                <a:tc>
                  <a:txBody>
                    <a:bodyPr/>
                    <a:lstStyle/>
                    <a:p>
                      <a:pPr marL="0" marR="0">
                        <a:lnSpc>
                          <a:spcPct val="107000"/>
                        </a:lnSpc>
                        <a:spcBef>
                          <a:spcPts val="0"/>
                        </a:spcBef>
                        <a:spcAft>
                          <a:spcPts val="0"/>
                        </a:spcAft>
                      </a:pPr>
                      <a:r>
                        <a:rPr lang="en-US" sz="1800" b="1" i="1" dirty="0" err="1"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'FITC'</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i="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i="1"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let</a:t>
                      </a:r>
                      <a:r>
                        <a:rPr lang="en-US" sz="1800" dirty="0" smtClean="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 </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'BAR'</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foo = 'BAR';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The above line causes “</a:t>
                      </a:r>
                      <a:r>
                        <a:rPr lang="en-US" sz="1800" dirty="0" err="1"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SyntaxError</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Assignment to constant variable.”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18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Prints 'FITC'</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5399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Destructuring </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423314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p>
          <a:p>
            <a:endParaRPr lang="en-US" sz="2400" dirty="0"/>
          </a:p>
          <a:p>
            <a:pPr marL="0" marR="0" indent="0">
              <a:lnSpc>
                <a:spcPct val="107000"/>
              </a:lnSpc>
              <a:spcBef>
                <a:spcPts val="0"/>
              </a:spcBef>
              <a:spcAft>
                <a:spcPts val="0"/>
              </a:spcAft>
              <a:buNone/>
            </a:pPr>
            <a:r>
              <a:rPr lang="en-US" sz="2400"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'bar foo 3'</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ABC</a:t>
            </a:r>
            <a:r>
              <a:rPr lang="en-US"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'bar foo 3'</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09618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endParaRPr lang="en-US" sz="2400" dirty="0"/>
          </a:p>
          <a:p>
            <a:r>
              <a:rPr lang="en-US" dirty="0" smtClean="0"/>
              <a:t>Can be used to swap variables like in Python.</a:t>
            </a:r>
          </a:p>
          <a:p>
            <a:pPr marL="0" indent="0">
              <a:buNone/>
            </a:pPr>
            <a:endParaRPr lang="en-US" sz="2400" dirty="0"/>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foo</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foo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bar</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'foo bar</a:t>
            </a:r>
            <a:r>
              <a:rPr lang="en-U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60614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p>
          <a:p>
            <a:r>
              <a:rPr lang="en-US" dirty="0" smtClean="0"/>
              <a:t>Not limited to arrays, you can apply </a:t>
            </a:r>
            <a:r>
              <a:rPr lang="en-US" dirty="0" err="1" smtClean="0"/>
              <a:t>destructuring</a:t>
            </a:r>
            <a:r>
              <a:rPr lang="en-US" dirty="0" smtClean="0"/>
              <a:t> to objects. </a:t>
            </a:r>
            <a:endParaRPr lang="en-US" dirty="0"/>
          </a:p>
          <a:p>
            <a:pPr marL="0" indent="0">
              <a:buNone/>
            </a:pPr>
            <a:endParaRPr lang="en-US" sz="2400" dirty="0"/>
          </a:p>
          <a:p>
            <a:pPr marL="0" marR="0" indent="0">
              <a:lnSpc>
                <a:spcPct val="107000"/>
              </a:lnSpc>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lhs</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rhs</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getASTNode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2261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a:t>
            </a:r>
          </a:p>
          <a:p>
            <a:r>
              <a:rPr lang="en-US" dirty="0" smtClean="0"/>
              <a:t>Can be used to name parameter positions, </a:t>
            </a:r>
            <a:r>
              <a:rPr lang="en-US" b="1" dirty="0" smtClean="0"/>
              <a:t>AWESOME!</a:t>
            </a:r>
            <a:r>
              <a:rPr lang="en-US" dirty="0" smtClean="0"/>
              <a:t> </a:t>
            </a:r>
            <a:endParaRPr lang="en-US" sz="2400" dirty="0"/>
          </a:p>
          <a:p>
            <a:pPr marL="0" marR="0" indent="0">
              <a:lnSpc>
                <a:spcPct val="107000"/>
              </a:lnSpc>
              <a:spcBef>
                <a:spcPts val="0"/>
              </a:spcBef>
              <a:spcAft>
                <a:spcPts val="0"/>
              </a:spcAft>
              <a:buNone/>
            </a:pPr>
            <a:endPar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console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01465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Destructuring</a:t>
            </a:r>
            <a:endParaRPr lang="en-US" dirty="0"/>
          </a:p>
        </p:txBody>
      </p:sp>
      <p:sp>
        <p:nvSpPr>
          <p:cNvPr id="3" name="Content Placeholder 2"/>
          <p:cNvSpPr>
            <a:spLocks noGrp="1"/>
          </p:cNvSpPr>
          <p:nvPr>
            <p:ph idx="1"/>
          </p:nvPr>
        </p:nvSpPr>
        <p:spPr>
          <a:xfrm>
            <a:off x="838200" y="1825626"/>
            <a:ext cx="10515600" cy="1231084"/>
          </a:xfrm>
        </p:spPr>
        <p:txBody>
          <a:bodyPr>
            <a:noAutofit/>
          </a:bodyPr>
          <a:lstStyle/>
          <a:p>
            <a:r>
              <a:rPr lang="en-US" dirty="0" smtClean="0"/>
              <a:t>Destructuring is a syntax feature that allows you to pattern match values to variables or properties. </a:t>
            </a:r>
            <a:endParaRPr lang="en-US" sz="2400" dirty="0"/>
          </a:p>
          <a:p>
            <a:pPr marL="0" indent="0">
              <a:buNone/>
            </a:pPr>
            <a:endParaRPr lang="en-US" sz="2400" dirty="0"/>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Fail-soft </a:t>
            </a:r>
            <a:r>
              <a:rPr lang="en-U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destructuring</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undefined</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Fail-soft </a:t>
            </a:r>
            <a:r>
              <a:rPr lang="en-U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destructuring</a:t>
            </a: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with defaults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var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00173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Modules &amp; Classes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881224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Frameworks…</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1576" b="3893"/>
          <a:stretch/>
        </p:blipFill>
        <p:spPr>
          <a:xfrm>
            <a:off x="1949631" y="817518"/>
            <a:ext cx="8292738" cy="3813673"/>
          </a:xfrm>
          <a:prstGeom prst="rect">
            <a:avLst/>
          </a:prstGeom>
        </p:spPr>
      </p:pic>
    </p:spTree>
    <p:extLst>
      <p:ext uri="{BB962C8B-B14F-4D97-AF65-F5344CB8AC3E}">
        <p14:creationId xmlns:p14="http://schemas.microsoft.com/office/powerpoint/2010/main" val="220330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Autofit/>
          </a:bodyPr>
          <a:lstStyle/>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class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extends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THREE</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Mesh</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constructor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geometry</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materials</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super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geometry</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materials</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idMatrix</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defaultMatrix</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boneMatrices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4203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410" t="-19844" r="-1" b="2785"/>
          <a:stretch/>
        </p:blipFill>
        <p:spPr/>
      </p:pic>
      <p:sp>
        <p:nvSpPr>
          <p:cNvPr id="2" name="Title 1"/>
          <p:cNvSpPr>
            <a:spLocks noGrp="1"/>
          </p:cNvSpPr>
          <p:nvPr>
            <p:ph type="title"/>
          </p:nvPr>
        </p:nvSpPr>
        <p:spPr>
          <a:xfrm>
            <a:off x="838200" y="0"/>
            <a:ext cx="10515600" cy="1325563"/>
          </a:xfrm>
        </p:spPr>
        <p:txBody>
          <a:bodyPr/>
          <a:lstStyle/>
          <a:p>
            <a:r>
              <a:rPr lang="en-US" dirty="0" smtClean="0"/>
              <a:t>Why Should You Care?</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dirty="0"/>
          </a:p>
        </p:txBody>
      </p:sp>
    </p:spTree>
    <p:extLst>
      <p:ext uri="{BB962C8B-B14F-4D97-AF65-F5344CB8AC3E}">
        <p14:creationId xmlns:p14="http://schemas.microsoft.com/office/powerpoint/2010/main" val="91264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update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camera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super</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update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get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boneCount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bones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length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set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idMatrix</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SkinnedMesh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matrixType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299080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Classes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static</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defaultMatrix</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new</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THREE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Matrix4</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288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r>
              <a:rPr lang="en-US" dirty="0" smtClean="0"/>
              <a:t>Modularization in software architecture is extremely important. </a:t>
            </a:r>
          </a:p>
          <a:p>
            <a:r>
              <a:rPr lang="en-US" dirty="0" smtClean="0"/>
              <a:t>Plenty of attempts to implement modules in JavaScript. </a:t>
            </a:r>
            <a:r>
              <a:rPr lang="en-US" dirty="0" err="1" smtClean="0"/>
              <a:t>CommonJS</a:t>
            </a:r>
            <a:r>
              <a:rPr lang="en-US" dirty="0" smtClean="0"/>
              <a:t> and Asynchronous Module Definition (AMD) patterns had 100s of different implementations. </a:t>
            </a:r>
          </a:p>
          <a:p>
            <a:r>
              <a:rPr lang="en-US" dirty="0" smtClean="0"/>
              <a:t>Node.js had a built-in module system. </a:t>
            </a:r>
          </a:p>
          <a:p>
            <a:r>
              <a:rPr lang="en-US" dirty="0" smtClean="0"/>
              <a:t>ES6 Modules borrow the best concepts from </a:t>
            </a:r>
            <a:r>
              <a:rPr lang="en-US" dirty="0" err="1" smtClean="0"/>
              <a:t>CommonJS</a:t>
            </a:r>
            <a:r>
              <a:rPr lang="en-US" dirty="0" smtClean="0"/>
              <a:t> and AMD.</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51912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r>
              <a:rPr lang="en-US" dirty="0" smtClean="0"/>
              <a:t>The implementation is defined by the JavaScript host. </a:t>
            </a:r>
          </a:p>
          <a:p>
            <a:r>
              <a:rPr lang="en-US" dirty="0" smtClean="0"/>
              <a:t>Implicitly asynchronous loading.</a:t>
            </a:r>
            <a:endParaRPr lang="en-US" dirty="0"/>
          </a:p>
          <a:p>
            <a:r>
              <a:rPr lang="en-US" dirty="0" smtClean="0"/>
              <a:t>Two keywords: “</a:t>
            </a:r>
            <a:r>
              <a:rPr lang="en-US" b="1" dirty="0" smtClean="0"/>
              <a:t>import</a:t>
            </a:r>
            <a:r>
              <a:rPr lang="en-US" dirty="0" smtClean="0"/>
              <a:t>” &amp; “</a:t>
            </a:r>
            <a:r>
              <a:rPr lang="en-US" b="1" dirty="0" smtClean="0"/>
              <a:t>export</a:t>
            </a:r>
            <a:r>
              <a:rPr lang="en-US" dirty="0" smtClean="0"/>
              <a:t>”</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868076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math.js</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3.141593</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add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num1</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num1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num2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export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return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596426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Modules</a:t>
            </a:r>
            <a:endParaRPr 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app.js</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import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as math from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Times New Roman" panose="02020603050405020304" pitchFamily="18" charset="0"/>
              <a:ea typeface="Times New Roman" panose="02020603050405020304" pitchFamily="18" charset="0"/>
            </a:endParaRPr>
          </a:p>
          <a:p>
            <a:pPr marL="0" indent="0">
              <a:spcBef>
                <a:spcPts val="0"/>
              </a:spcBef>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alert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"2π =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add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pi</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pi</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marL="0" indent="0">
              <a:spcBef>
                <a:spcPts val="0"/>
              </a:spcBef>
              <a:buNone/>
            </a:pPr>
            <a:endParaRPr lang="en-US"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otherApp.js</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import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pi</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from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"math"</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Times New Roman" panose="02020603050405020304" pitchFamily="18" charset="0"/>
              <a:ea typeface="Times New Roman" panose="02020603050405020304" pitchFamily="18" charset="0"/>
            </a:endParaRPr>
          </a:p>
          <a:p>
            <a:pPr marL="0" indent="0">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alert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"Area of Circle with Radius of 5 =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circle_area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5</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616992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Module Loading API</a:t>
            </a:r>
            <a:endParaRPr lang="en-US" dirty="0"/>
          </a:p>
        </p:txBody>
      </p:sp>
      <p:sp>
        <p:nvSpPr>
          <p:cNvPr id="3" name="Content Placeholder 2"/>
          <p:cNvSpPr>
            <a:spLocks noGrp="1"/>
          </p:cNvSpPr>
          <p:nvPr>
            <p:ph idx="1"/>
          </p:nvPr>
        </p:nvSpPr>
        <p:spPr/>
        <p:txBody>
          <a:bodyPr>
            <a:normAutofit/>
          </a:bodyPr>
          <a:lstStyle/>
          <a:p>
            <a:pPr>
              <a:spcBef>
                <a:spcPts val="0"/>
              </a:spcBef>
            </a:pPr>
            <a:r>
              <a:rPr lang="en-US" dirty="0" smtClean="0"/>
              <a:t>Programmatically load modules like in AMD with </a:t>
            </a:r>
            <a:r>
              <a:rPr lang="en-US" dirty="0" err="1" smtClean="0"/>
              <a:t>system.import</a:t>
            </a:r>
            <a:endParaRPr lang="en-US" dirty="0"/>
          </a:p>
          <a:p>
            <a:pPr>
              <a:spcBef>
                <a:spcPts val="0"/>
              </a:spcBef>
            </a:pPr>
            <a:endParaRPr lang="en-US" dirty="0" smtClean="0"/>
          </a:p>
          <a:p>
            <a:pPr>
              <a:spcBef>
                <a:spcPts val="0"/>
              </a:spcBef>
            </a:pPr>
            <a:r>
              <a:rPr lang="en-US" dirty="0" smtClean="0"/>
              <a:t>Why?</a:t>
            </a:r>
          </a:p>
          <a:p>
            <a:pPr lvl="1">
              <a:spcBef>
                <a:spcPts val="0"/>
              </a:spcBef>
            </a:pPr>
            <a:r>
              <a:rPr lang="en-US" sz="2800" dirty="0" smtClean="0"/>
              <a:t>Customize how modules are mapped to files.</a:t>
            </a:r>
          </a:p>
          <a:p>
            <a:pPr lvl="1">
              <a:spcBef>
                <a:spcPts val="0"/>
              </a:spcBef>
            </a:pPr>
            <a:r>
              <a:rPr lang="en-US" sz="2800" dirty="0" smtClean="0"/>
              <a:t>Automatically lint modules on import. </a:t>
            </a:r>
          </a:p>
          <a:p>
            <a:pPr lvl="1">
              <a:spcBef>
                <a:spcPts val="0"/>
              </a:spcBef>
            </a:pPr>
            <a:r>
              <a:rPr lang="en-US" sz="2800" dirty="0" smtClean="0"/>
              <a:t>Automatically compile </a:t>
            </a:r>
            <a:r>
              <a:rPr lang="en-US" sz="2800" dirty="0" err="1" smtClean="0"/>
              <a:t>CoffeeScript</a:t>
            </a:r>
            <a:r>
              <a:rPr lang="en-US" sz="2800" dirty="0" smtClean="0"/>
              <a:t>/</a:t>
            </a:r>
            <a:r>
              <a:rPr lang="en-US" sz="2800" dirty="0" err="1" smtClean="0"/>
              <a:t>TypeScript</a:t>
            </a:r>
            <a:r>
              <a:rPr lang="en-US" sz="2800" dirty="0" smtClean="0"/>
              <a:t> on import. </a:t>
            </a:r>
          </a:p>
          <a:p>
            <a:pPr lvl="1">
              <a:spcBef>
                <a:spcPts val="0"/>
              </a:spcBef>
            </a:pPr>
            <a:r>
              <a:rPr lang="en-US" sz="2800" dirty="0" smtClean="0"/>
              <a:t>Use other module systems…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8414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 </a:t>
            </a:r>
            <a:r>
              <a:rPr lang="en-US" smtClean="0"/>
              <a:t>Announced Class </a:t>
            </a:r>
            <a:r>
              <a:rPr lang="en-US" dirty="0" smtClean="0"/>
              <a:t>Support</a:t>
            </a:r>
            <a:endParaRPr lang="en-US" dirty="0"/>
          </a:p>
        </p:txBody>
      </p:sp>
      <p:sp>
        <p:nvSpPr>
          <p:cNvPr id="3" name="Content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31065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ES6 – Iterators &amp; Generators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3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 &amp; Generators</a:t>
            </a:r>
            <a:endParaRPr lang="en-US" dirty="0"/>
          </a:p>
        </p:txBody>
      </p:sp>
      <p:sp>
        <p:nvSpPr>
          <p:cNvPr id="3" name="Content Placeholder 2"/>
          <p:cNvSpPr>
            <a:spLocks noGrp="1"/>
          </p:cNvSpPr>
          <p:nvPr>
            <p:ph idx="1"/>
          </p:nvPr>
        </p:nvSpPr>
        <p:spPr/>
        <p:txBody>
          <a:bodyPr/>
          <a:lstStyle/>
          <a:p>
            <a:pPr marL="0" indent="0">
              <a:buNone/>
            </a:pPr>
            <a:r>
              <a:rPr lang="en-US" dirty="0" smtClean="0"/>
              <a:t>“An </a:t>
            </a:r>
            <a:r>
              <a:rPr lang="en-US" dirty="0"/>
              <a:t>Iterator is an object that knows how to access items from a collection one at a time, while keeping track of its current position within that sequence. In JavaScript an iterator is an object that provides a next() method which returns the next item in the sequence</a:t>
            </a:r>
            <a:r>
              <a:rPr lang="en-US" dirty="0" smtClean="0"/>
              <a:t>.”- </a:t>
            </a:r>
            <a:r>
              <a:rPr lang="en-US" dirty="0" smtClean="0">
                <a:hlinkClick r:id="rId2"/>
              </a:rPr>
              <a:t>MDN</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67596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3" name="Footer Placeholder 2"/>
          <p:cNvSpPr>
            <a:spLocks noGrp="1"/>
          </p:cNvSpPr>
          <p:nvPr>
            <p:ph type="ftr" sz="quarter" idx="11"/>
          </p:nvPr>
        </p:nvSpPr>
        <p:spPr/>
        <p:txBody>
          <a:bodyPr/>
          <a:lstStyle/>
          <a:p>
            <a:r>
              <a:rPr lang="en-US" smtClean="0">
                <a:solidFill>
                  <a:schemeClr val="bg1"/>
                </a:solidFill>
              </a:rPr>
              <a:t>FULLSTACK - @RAMISAYAR</a:t>
            </a:r>
            <a:endParaRPr lang="en-US" dirty="0">
              <a:solidFill>
                <a:schemeClr val="bg1"/>
              </a:solidFill>
            </a:endParaRPr>
          </a:p>
        </p:txBody>
      </p:sp>
    </p:spTree>
    <p:extLst>
      <p:ext uri="{BB962C8B-B14F-4D97-AF65-F5344CB8AC3E}">
        <p14:creationId xmlns:p14="http://schemas.microsoft.com/office/powerpoint/2010/main" val="2184405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sz="2600"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pair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foo</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'bar'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conference</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'FITC'</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iterator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obj</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foo", "bar"]</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conference", "FITC"]</a:t>
            </a:r>
            <a:endParaRPr lang="en-US" sz="2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pair </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it</a:t>
            </a:r>
            <a:r>
              <a:rPr lang="en-US" sz="26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next</a:t>
            </a:r>
            <a:r>
              <a:rPr lang="en-US" sz="2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StopIteration</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2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exception </a:t>
            </a:r>
            <a:r>
              <a:rPr lang="en-US" sz="2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thrown</a:t>
            </a:r>
            <a:endParaRPr lang="en-US" sz="2600" dirty="0">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71254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Iterators</a:t>
            </a:r>
            <a:endParaRPr lang="en-US" dirty="0"/>
          </a:p>
        </p:txBody>
      </p:sp>
      <p:sp>
        <p:nvSpPr>
          <p:cNvPr id="3" name="Content Placeholder 2"/>
          <p:cNvSpPr>
            <a:spLocks noGrp="1"/>
          </p:cNvSpPr>
          <p:nvPr>
            <p:ph idx="1"/>
          </p:nvPr>
        </p:nvSpPr>
        <p:spPr/>
        <p:txBody>
          <a:bodyPr/>
          <a:lstStyle/>
          <a:p>
            <a:r>
              <a:rPr lang="en-US" b="1" dirty="0"/>
              <a:t>f</a:t>
            </a:r>
            <a:r>
              <a:rPr lang="en-US" b="1" dirty="0" smtClean="0"/>
              <a:t>or… in</a:t>
            </a:r>
            <a:r>
              <a:rPr lang="en-US" dirty="0" smtClean="0"/>
              <a:t> loop calls </a:t>
            </a:r>
            <a:r>
              <a:rPr lang="en-US" b="1" dirty="0" smtClean="0"/>
              <a:t>.next()</a:t>
            </a:r>
            <a:r>
              <a:rPr lang="en-US" dirty="0" smtClean="0"/>
              <a:t> for you automatically when used with an iterator. </a:t>
            </a:r>
          </a:p>
          <a:p>
            <a:r>
              <a:rPr lang="en-US" dirty="0" smtClean="0"/>
              <a:t>You can also use iterators with arrays. </a:t>
            </a:r>
          </a:p>
          <a:p>
            <a:pPr marL="0" indent="0">
              <a:buNone/>
            </a:pPr>
            <a:endParaRPr lang="en-US" dirty="0" smtClean="0"/>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evangelists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ramisayar</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tommylee</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scruffyfurn</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evangelists</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for</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index</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item</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0080"/>
                </a:solidFill>
                <a:latin typeface="Courier New" panose="02070309020205020404" pitchFamily="49" charset="0"/>
                <a:ea typeface="Times New Roman" panose="02020603050405020304" pitchFamily="18" charset="0"/>
                <a:cs typeface="Courier New" panose="02070309020205020404" pitchFamily="49" charset="0"/>
              </a:rPr>
              <a:t>in</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iterator</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console</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log</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index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80808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item</a:t>
            </a:r>
            <a:r>
              <a:rPr lang="en-US" b="1"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smtClean="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prints "0: @</a:t>
            </a:r>
            <a:r>
              <a:rPr lang="en-US"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ramisayar</a:t>
            </a:r>
            <a:r>
              <a:rPr lang="en-US"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etc.</a:t>
            </a:r>
            <a:endParaRPr lang="en-US" sz="4000" dirty="0" smtClean="0">
              <a:latin typeface="Times New Roman" panose="02020603050405020304" pitchFamily="18" charset="0"/>
              <a:ea typeface="Times New Roman" panose="02020603050405020304" pitchFamily="18" charset="0"/>
            </a:endParaRP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95921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r>
              <a:rPr lang="en-US" dirty="0" smtClean="0"/>
              <a:t>Generators are factories for iterators. They are functions that continue execution on </a:t>
            </a:r>
            <a:r>
              <a:rPr lang="en-US" b="1" dirty="0" smtClean="0"/>
              <a:t>next() </a:t>
            </a:r>
            <a:r>
              <a:rPr lang="en-US" dirty="0" smtClean="0"/>
              <a:t>and save their context for re-entrances. </a:t>
            </a:r>
            <a:endParaRPr lang="en-US" dirty="0"/>
          </a:p>
          <a:p>
            <a:r>
              <a:rPr lang="en-US" dirty="0" smtClean="0"/>
              <a:t>Generators are familiar to Python programmers. </a:t>
            </a:r>
          </a:p>
          <a:p>
            <a:r>
              <a:rPr lang="en-US" dirty="0" smtClean="0"/>
              <a:t>Generators introduce </a:t>
            </a:r>
            <a:r>
              <a:rPr lang="en-US" b="1" dirty="0" smtClean="0"/>
              <a:t>function *</a:t>
            </a:r>
            <a:r>
              <a:rPr lang="en-US" dirty="0" smtClean="0"/>
              <a:t> and </a:t>
            </a:r>
            <a:r>
              <a:rPr lang="en-US" b="1" dirty="0" smtClean="0"/>
              <a:t>yield</a:t>
            </a:r>
            <a:r>
              <a:rPr lang="en-US" dirty="0" smtClean="0"/>
              <a:t>.</a:t>
            </a:r>
          </a:p>
          <a:p>
            <a:r>
              <a:rPr lang="en-US" dirty="0" smtClean="0"/>
              <a:t>Generators can replace callbacks.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107768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b="1" i="1"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foo</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1</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2</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4</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smtClean="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yield</a:t>
            </a:r>
            <a:r>
              <a:rPr lang="en-US" dirty="0"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5</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782893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 in Koa	</a:t>
            </a:r>
            <a:endParaRPr lang="en-US" dirty="0"/>
          </a:p>
        </p:txBody>
      </p:sp>
      <p:sp>
        <p:nvSpPr>
          <p:cNvPr id="5" name="Text Placeholder 4"/>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37525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Generators</a:t>
            </a: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koa</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require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808080"/>
                </a:solidFill>
                <a:latin typeface="Courier New" panose="02070309020205020404" pitchFamily="49" charset="0"/>
                <a:ea typeface="Times New Roman" panose="02020603050405020304" pitchFamily="18" charset="0"/>
                <a:cs typeface="Courier New" panose="02070309020205020404" pitchFamily="49" charset="0"/>
              </a:rPr>
              <a:t>koa</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var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app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koa</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app</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use</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b="1" i="1" dirty="0">
                <a:solidFill>
                  <a:srgbClr val="000080"/>
                </a:solidFill>
                <a:latin typeface="Courier New" panose="02070309020205020404" pitchFamily="49" charset="0"/>
                <a:ea typeface="Times New Roman" panose="02020603050405020304" pitchFamily="18" charset="0"/>
                <a:cs typeface="Courier New" panose="02070309020205020404" pitchFamily="49" charset="0"/>
              </a:rPr>
              <a:t>function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i="1" dirty="0" err="1">
                <a:solidFill>
                  <a:srgbClr val="000080"/>
                </a:solidFill>
                <a:latin typeface="Courier New" panose="02070309020205020404" pitchFamily="49" charset="0"/>
                <a:ea typeface="Times New Roman" panose="02020603050405020304" pitchFamily="18" charset="0"/>
                <a:cs typeface="Courier New" panose="02070309020205020404" pitchFamily="49" charset="0"/>
              </a:rPr>
              <a:t>this</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body</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808080"/>
                </a:solidFill>
                <a:latin typeface="Courier New" panose="02070309020205020404" pitchFamily="49" charset="0"/>
                <a:ea typeface="Times New Roman" panose="02020603050405020304" pitchFamily="18" charset="0"/>
                <a:cs typeface="Courier New" panose="02070309020205020404" pitchFamily="49" charset="0"/>
              </a:rPr>
              <a:t>'Hello World'</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4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app</a:t>
            </a:r>
            <a:r>
              <a:rPr lang="en-US"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listen</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3000</a:t>
            </a:r>
            <a:r>
              <a:rPr lang="en-US"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4000" dirty="0">
              <a:latin typeface="Times New Roman" panose="02020603050405020304" pitchFamily="18" charset="0"/>
              <a:ea typeface="Times New Roman" panose="02020603050405020304" pitchFamily="18" charset="0"/>
            </a:endParaRP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888129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979" b="6979"/>
          <a:stretch>
            <a:fillRect/>
          </a:stretch>
        </p:blipFill>
        <p:spPr/>
      </p:pic>
      <p:sp>
        <p:nvSpPr>
          <p:cNvPr id="5" name="Title 4"/>
          <p:cNvSpPr>
            <a:spLocks noGrp="1"/>
          </p:cNvSpPr>
          <p:nvPr>
            <p:ph type="title"/>
          </p:nvPr>
        </p:nvSpPr>
        <p:spPr/>
        <p:txBody>
          <a:bodyPr>
            <a:normAutofit/>
          </a:bodyPr>
          <a:lstStyle/>
          <a:p>
            <a:pPr algn="r"/>
            <a:r>
              <a:rPr lang="en-US" dirty="0" smtClean="0">
                <a:solidFill>
                  <a:schemeClr val="bg1"/>
                </a:solidFill>
              </a:rPr>
              <a:t>I WANNNT IT!</a:t>
            </a:r>
            <a:br>
              <a:rPr lang="en-US" dirty="0" smtClean="0">
                <a:solidFill>
                  <a:schemeClr val="bg1"/>
                </a:solidFill>
              </a:rPr>
            </a:br>
            <a:r>
              <a:rPr lang="en-US" sz="2200" dirty="0" smtClean="0">
                <a:solidFill>
                  <a:schemeClr val="bg1"/>
                </a:solidFill>
              </a:rPr>
              <a:t>Copyright of </a:t>
            </a:r>
            <a:r>
              <a:rPr lang="en-US" sz="2200" dirty="0" smtClean="0">
                <a:solidFill>
                  <a:schemeClr val="bg1"/>
                </a:solidFill>
                <a:hlinkClick r:id="rId3"/>
              </a:rPr>
              <a:t>Eva Blue</a:t>
            </a:r>
            <a:r>
              <a:rPr lang="en-US" sz="2200" dirty="0">
                <a:solidFill>
                  <a:schemeClr val="bg1"/>
                </a:solidFill>
              </a:rPr>
              <a:t>, this work is licensed under CC </a:t>
            </a:r>
            <a:r>
              <a:rPr lang="en-US" sz="2200" dirty="0">
                <a:solidFill>
                  <a:schemeClr val="bg1"/>
                </a:solidFill>
                <a:hlinkClick r:id="rId4"/>
              </a:rPr>
              <a:t>Attribution 2.0 Generic</a:t>
            </a:r>
            <a:r>
              <a:rPr lang="en-US" sz="2200" dirty="0">
                <a:solidFill>
                  <a:schemeClr val="bg1"/>
                </a:solidFill>
              </a:rPr>
              <a:t>.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141804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Who Has It?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2864065"/>
              </p:ext>
            </p:extLst>
          </p:nvPr>
        </p:nvGraphicFramePr>
        <p:xfrm>
          <a:off x="838200" y="1825625"/>
          <a:ext cx="10515603" cy="3683000"/>
        </p:xfrm>
        <a:graphic>
          <a:graphicData uri="http://schemas.openxmlformats.org/drawingml/2006/table">
            <a:tbl>
              <a:tblPr firstRow="1" bandRow="1">
                <a:tableStyleId>{5940675A-B579-460E-94D1-54222C63F5DA}</a:tableStyleId>
              </a:tblPr>
              <a:tblGrid>
                <a:gridCol w="1502229"/>
                <a:gridCol w="1502229"/>
                <a:gridCol w="1502229"/>
                <a:gridCol w="1502229"/>
                <a:gridCol w="1502229"/>
                <a:gridCol w="1502229"/>
                <a:gridCol w="1502229"/>
              </a:tblGrid>
              <a:tr h="643255">
                <a:tc>
                  <a:txBody>
                    <a:bodyPr/>
                    <a:lstStyle/>
                    <a:p>
                      <a:endParaRPr lang="en-US" dirty="0"/>
                    </a:p>
                  </a:txBody>
                  <a:tcPr/>
                </a:tc>
                <a:tc>
                  <a:txBody>
                    <a:bodyPr/>
                    <a:lstStyle/>
                    <a:p>
                      <a:r>
                        <a:rPr lang="en-US" dirty="0" smtClean="0"/>
                        <a:t>IE11</a:t>
                      </a:r>
                      <a:endParaRPr lang="en-US" dirty="0"/>
                    </a:p>
                  </a:txBody>
                  <a:tcPr/>
                </a:tc>
                <a:tc>
                  <a:txBody>
                    <a:bodyPr/>
                    <a:lstStyle/>
                    <a:p>
                      <a:r>
                        <a:rPr lang="en-US" dirty="0" smtClean="0"/>
                        <a:t>Project</a:t>
                      </a:r>
                      <a:r>
                        <a:rPr lang="en-US" baseline="0" dirty="0" smtClean="0"/>
                        <a:t> Spartan (IE11+)</a:t>
                      </a:r>
                      <a:endParaRPr lang="en-US" dirty="0"/>
                    </a:p>
                  </a:txBody>
                  <a:tcPr/>
                </a:tc>
                <a:tc>
                  <a:txBody>
                    <a:bodyPr/>
                    <a:lstStyle/>
                    <a:p>
                      <a:r>
                        <a:rPr lang="en-US" dirty="0" smtClean="0"/>
                        <a:t>FF39</a:t>
                      </a:r>
                      <a:endParaRPr lang="en-US" dirty="0"/>
                    </a:p>
                  </a:txBody>
                  <a:tcPr/>
                </a:tc>
                <a:tc>
                  <a:txBody>
                    <a:bodyPr/>
                    <a:lstStyle/>
                    <a:p>
                      <a:r>
                        <a:rPr lang="en-US" dirty="0" smtClean="0"/>
                        <a:t>Chrome 43</a:t>
                      </a:r>
                      <a:endParaRPr lang="en-US" dirty="0"/>
                    </a:p>
                  </a:txBody>
                  <a:tcPr/>
                </a:tc>
                <a:tc>
                  <a:txBody>
                    <a:bodyPr/>
                    <a:lstStyle/>
                    <a:p>
                      <a:r>
                        <a:rPr lang="en-US" dirty="0" smtClean="0"/>
                        <a:t>Node</a:t>
                      </a:r>
                      <a:endParaRPr lang="en-US" dirty="0"/>
                    </a:p>
                  </a:txBody>
                  <a:tcPr/>
                </a:tc>
                <a:tc>
                  <a:txBody>
                    <a:bodyPr/>
                    <a:lstStyle/>
                    <a:p>
                      <a:r>
                        <a:rPr lang="en-US" dirty="0" smtClean="0"/>
                        <a:t>io.js</a:t>
                      </a:r>
                      <a:endParaRPr lang="en-US" dirty="0"/>
                    </a:p>
                  </a:txBody>
                  <a:tcPr/>
                </a:tc>
              </a:tr>
              <a:tr h="370840">
                <a:tc>
                  <a:txBody>
                    <a:bodyPr/>
                    <a:lstStyle/>
                    <a:p>
                      <a:r>
                        <a:rPr lang="en-US" dirty="0" err="1" smtClean="0"/>
                        <a:t>const</a:t>
                      </a:r>
                      <a:endParaRPr lang="en-US" dirty="0"/>
                    </a:p>
                  </a:txBody>
                  <a:tcPr/>
                </a:tc>
                <a:tc>
                  <a:txBody>
                    <a:bodyPr/>
                    <a:lstStyle/>
                    <a:p>
                      <a:r>
                        <a:rPr lang="en-US" b="1" dirty="0" smtClean="0"/>
                        <a:t>8/8</a:t>
                      </a:r>
                      <a:endParaRPr lang="en-US" b="1" dirty="0"/>
                    </a:p>
                  </a:txBody>
                  <a:tcPr>
                    <a:solidFill>
                      <a:srgbClr val="00B050"/>
                    </a:solidFill>
                  </a:tcPr>
                </a:tc>
                <a:tc>
                  <a:txBody>
                    <a:bodyPr/>
                    <a:lstStyle/>
                    <a:p>
                      <a:r>
                        <a:rPr lang="en-US" b="1" dirty="0" smtClean="0"/>
                        <a:t>8/8</a:t>
                      </a:r>
                      <a:endParaRPr lang="en-US" b="1" dirty="0"/>
                    </a:p>
                  </a:txBody>
                  <a:tcPr>
                    <a:solidFill>
                      <a:srgbClr val="00B050"/>
                    </a:solidFill>
                  </a:tcPr>
                </a:tc>
                <a:tc>
                  <a:txBody>
                    <a:bodyPr/>
                    <a:lstStyle/>
                    <a:p>
                      <a:r>
                        <a:rPr lang="en-US" b="1" dirty="0" smtClean="0"/>
                        <a:t>8/8</a:t>
                      </a:r>
                      <a:endParaRPr lang="en-US" b="1" dirty="0"/>
                    </a:p>
                  </a:txBody>
                  <a:tcPr>
                    <a:solidFill>
                      <a:srgbClr val="00B050"/>
                    </a:solidFill>
                  </a:tcPr>
                </a:tc>
                <a:tc>
                  <a:txBody>
                    <a:bodyPr/>
                    <a:lstStyle/>
                    <a:p>
                      <a:r>
                        <a:rPr lang="en-US" b="1" dirty="0" smtClean="0"/>
                        <a:t>5/8</a:t>
                      </a:r>
                      <a:endParaRPr lang="en-US" b="1" dirty="0"/>
                    </a:p>
                  </a:txBody>
                  <a:tcPr>
                    <a:solidFill>
                      <a:srgbClr val="92D050"/>
                    </a:solidFill>
                  </a:tcPr>
                </a:tc>
                <a:tc>
                  <a:txBody>
                    <a:bodyPr/>
                    <a:lstStyle/>
                    <a:p>
                      <a:r>
                        <a:rPr lang="en-US" b="1" dirty="0" smtClean="0"/>
                        <a:t>1/8</a:t>
                      </a:r>
                      <a:endParaRPr lang="en-US" b="1" dirty="0"/>
                    </a:p>
                  </a:txBody>
                  <a:tcPr>
                    <a:solidFill>
                      <a:srgbClr val="C00000"/>
                    </a:solidFill>
                  </a:tcPr>
                </a:tc>
                <a:tc>
                  <a:txBody>
                    <a:bodyPr/>
                    <a:lstStyle/>
                    <a:p>
                      <a:r>
                        <a:rPr lang="en-US" b="1" dirty="0" smtClean="0"/>
                        <a:t>5/8</a:t>
                      </a:r>
                      <a:endParaRPr lang="en-US" b="1" dirty="0"/>
                    </a:p>
                  </a:txBody>
                  <a:tcPr>
                    <a:solidFill>
                      <a:srgbClr val="92D050"/>
                    </a:solidFill>
                  </a:tcPr>
                </a:tc>
              </a:tr>
              <a:tr h="370840">
                <a:tc>
                  <a:txBody>
                    <a:bodyPr/>
                    <a:lstStyle/>
                    <a:p>
                      <a:r>
                        <a:rPr lang="en-US" dirty="0" smtClean="0"/>
                        <a:t>let</a:t>
                      </a:r>
                      <a:endParaRPr lang="en-US" dirty="0"/>
                    </a:p>
                  </a:txBody>
                  <a:tcPr/>
                </a:tc>
                <a:tc>
                  <a:txBody>
                    <a:bodyPr/>
                    <a:lstStyle/>
                    <a:p>
                      <a:r>
                        <a:rPr lang="en-US" b="1" dirty="0" smtClean="0"/>
                        <a:t>8/10</a:t>
                      </a:r>
                      <a:endParaRPr lang="en-US" b="1" dirty="0"/>
                    </a:p>
                  </a:txBody>
                  <a:tcPr>
                    <a:solidFill>
                      <a:srgbClr val="00B050"/>
                    </a:solidFill>
                  </a:tcPr>
                </a:tc>
                <a:tc>
                  <a:txBody>
                    <a:bodyPr/>
                    <a:lstStyle/>
                    <a:p>
                      <a:r>
                        <a:rPr lang="en-US" b="1" dirty="0" smtClean="0"/>
                        <a:t>8/10</a:t>
                      </a:r>
                      <a:endParaRPr lang="en-US" b="1" dirty="0"/>
                    </a:p>
                  </a:txBody>
                  <a:tcPr>
                    <a:solidFill>
                      <a:srgbClr val="00B050"/>
                    </a:solidFill>
                  </a:tcPr>
                </a:tc>
                <a:tc>
                  <a:txBody>
                    <a:bodyPr/>
                    <a:lstStyle/>
                    <a:p>
                      <a:r>
                        <a:rPr lang="en-US" b="1" dirty="0" smtClean="0"/>
                        <a:t>0/10 w/</a:t>
                      </a:r>
                      <a:r>
                        <a:rPr lang="en-US" b="1" baseline="0" dirty="0" smtClean="0"/>
                        <a:t>Flag</a:t>
                      </a:r>
                      <a:endParaRPr lang="en-US" b="1" dirty="0"/>
                    </a:p>
                  </a:txBody>
                  <a:tcPr>
                    <a:solidFill>
                      <a:srgbClr val="92D050"/>
                    </a:solidFill>
                  </a:tcPr>
                </a:tc>
                <a:tc>
                  <a:txBody>
                    <a:bodyPr/>
                    <a:lstStyle/>
                    <a:p>
                      <a:r>
                        <a:rPr lang="en-US" b="1" dirty="0" smtClean="0"/>
                        <a:t>5/10</a:t>
                      </a:r>
                      <a:endParaRPr lang="en-US" b="1" dirty="0"/>
                    </a:p>
                  </a:txBody>
                  <a:tcPr>
                    <a:solidFill>
                      <a:srgbClr val="FFFF00"/>
                    </a:solidFill>
                  </a:tcPr>
                </a:tc>
                <a:tc>
                  <a:txBody>
                    <a:bodyPr/>
                    <a:lstStyle/>
                    <a:p>
                      <a:r>
                        <a:rPr lang="en-US" b="1" dirty="0" smtClean="0"/>
                        <a:t>0/10</a:t>
                      </a:r>
                      <a:endParaRPr lang="en-US" b="1" dirty="0"/>
                    </a:p>
                  </a:txBody>
                  <a:tcPr>
                    <a:solidFill>
                      <a:srgbClr val="C00000"/>
                    </a:solidFill>
                  </a:tcPr>
                </a:tc>
                <a:tc>
                  <a:txBody>
                    <a:bodyPr/>
                    <a:lstStyle/>
                    <a:p>
                      <a:r>
                        <a:rPr lang="en-US" b="1" dirty="0" smtClean="0"/>
                        <a:t>5/10</a:t>
                      </a:r>
                      <a:endParaRPr lang="en-US" b="1" dirty="0"/>
                    </a:p>
                  </a:txBody>
                  <a:tcPr>
                    <a:solidFill>
                      <a:srgbClr val="FFFF00"/>
                    </a:solidFill>
                  </a:tcPr>
                </a:tc>
              </a:tr>
              <a:tr h="370840">
                <a:tc>
                  <a:txBody>
                    <a:bodyPr/>
                    <a:lstStyle/>
                    <a:p>
                      <a:r>
                        <a:rPr lang="en-US" dirty="0" smtClean="0"/>
                        <a:t>block-level function declaration</a:t>
                      </a:r>
                      <a:endParaRPr lang="en-US" dirty="0"/>
                    </a:p>
                  </a:txBody>
                  <a:tcPr/>
                </a:tc>
                <a:tc>
                  <a:txBody>
                    <a:bodyPr/>
                    <a:lstStyle/>
                    <a:p>
                      <a:r>
                        <a:rPr lang="en-US" b="1" dirty="0" smtClean="0"/>
                        <a:t>Yes</a:t>
                      </a:r>
                      <a:endParaRPr lang="en-US" b="1" dirty="0"/>
                    </a:p>
                  </a:txBody>
                  <a:tcPr>
                    <a:solidFill>
                      <a:srgbClr val="00B050"/>
                    </a:solidFill>
                  </a:tcPr>
                </a:tc>
                <a:tc>
                  <a:txBody>
                    <a:bodyPr/>
                    <a:lstStyle/>
                    <a:p>
                      <a:r>
                        <a:rPr lang="en-US" b="1" dirty="0" smtClean="0"/>
                        <a:t>Yes</a:t>
                      </a:r>
                      <a:endParaRPr lang="en-US" b="1" dirty="0"/>
                    </a:p>
                  </a:txBody>
                  <a:tcPr>
                    <a:solidFill>
                      <a:srgbClr val="00B050"/>
                    </a:solidFill>
                  </a:tcPr>
                </a:tc>
                <a:tc>
                  <a:txBody>
                    <a:bodyPr/>
                    <a:lstStyle/>
                    <a:p>
                      <a:r>
                        <a:rPr lang="en-US" b="1" dirty="0" smtClean="0"/>
                        <a:t>No</a:t>
                      </a:r>
                      <a:endParaRPr lang="en-US" b="1" dirty="0"/>
                    </a:p>
                  </a:txBody>
                  <a:tcPr>
                    <a:solidFill>
                      <a:srgbClr val="C00000"/>
                    </a:solidFill>
                  </a:tcPr>
                </a:tc>
                <a:tc>
                  <a:txBody>
                    <a:bodyPr/>
                    <a:lstStyle/>
                    <a:p>
                      <a:r>
                        <a:rPr lang="en-US" b="1" dirty="0" smtClean="0"/>
                        <a:t>Yes</a:t>
                      </a:r>
                      <a:endParaRPr lang="en-US" b="1" dirty="0"/>
                    </a:p>
                  </a:txBody>
                  <a:tcPr>
                    <a:solidFill>
                      <a:srgbClr val="00B050"/>
                    </a:solidFill>
                  </a:tcPr>
                </a:tc>
                <a:tc>
                  <a:txBody>
                    <a:bodyPr/>
                    <a:lstStyle/>
                    <a:p>
                      <a:r>
                        <a:rPr lang="en-US" b="1" dirty="0" smtClean="0"/>
                        <a:t>Flag</a:t>
                      </a:r>
                      <a:endParaRPr lang="en-US" b="1" dirty="0"/>
                    </a:p>
                  </a:txBody>
                  <a:tcPr>
                    <a:solidFill>
                      <a:srgbClr val="92D050"/>
                    </a:solidFill>
                  </a:tcPr>
                </a:tc>
                <a:tc>
                  <a:txBody>
                    <a:bodyPr/>
                    <a:lstStyle/>
                    <a:p>
                      <a:r>
                        <a:rPr lang="en-US" b="1" dirty="0" smtClean="0"/>
                        <a:t>Yes</a:t>
                      </a:r>
                      <a:endParaRPr lang="en-US" b="1" dirty="0"/>
                    </a:p>
                  </a:txBody>
                  <a:tcPr>
                    <a:solidFill>
                      <a:srgbClr val="00B050"/>
                    </a:solidFill>
                  </a:tcPr>
                </a:tc>
              </a:tr>
              <a:tr h="370840">
                <a:tc>
                  <a:txBody>
                    <a:bodyPr/>
                    <a:lstStyle/>
                    <a:p>
                      <a:r>
                        <a:rPr lang="en-US" dirty="0" err="1" smtClean="0"/>
                        <a:t>destructuring</a:t>
                      </a:r>
                      <a:endParaRPr lang="en-US" dirty="0"/>
                    </a:p>
                  </a:txBody>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c>
                  <a:txBody>
                    <a:bodyPr/>
                    <a:lstStyle/>
                    <a:p>
                      <a:r>
                        <a:rPr lang="en-US" b="1" dirty="0" smtClean="0"/>
                        <a:t>22/30</a:t>
                      </a:r>
                      <a:endParaRPr lang="en-US" b="1" dirty="0"/>
                    </a:p>
                  </a:txBody>
                  <a:tcPr>
                    <a:solidFill>
                      <a:srgbClr val="92D050"/>
                    </a:solidFill>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c>
                  <a:txBody>
                    <a:bodyPr/>
                    <a:lstStyle/>
                    <a:p>
                      <a:r>
                        <a:rPr lang="en-US" b="1" dirty="0" smtClean="0"/>
                        <a:t>0/30</a:t>
                      </a:r>
                      <a:endParaRPr lang="en-US" b="1" dirty="0"/>
                    </a:p>
                  </a:txBody>
                  <a:tcPr>
                    <a:solidFill>
                      <a:srgbClr val="C00000"/>
                    </a:solidFill>
                  </a:tcPr>
                </a:tc>
              </a:tr>
              <a:tr h="370840">
                <a:tc>
                  <a:txBody>
                    <a:bodyPr/>
                    <a:lstStyle/>
                    <a:p>
                      <a:r>
                        <a:rPr lang="en-US" dirty="0" smtClean="0"/>
                        <a:t>classes</a:t>
                      </a:r>
                      <a:endParaRPr lang="en-US" dirty="0"/>
                    </a:p>
                  </a:txBody>
                  <a:tcPr/>
                </a:tc>
                <a:tc>
                  <a:txBody>
                    <a:bodyPr/>
                    <a:lstStyle/>
                    <a:p>
                      <a:r>
                        <a:rPr lang="en-US" b="1" dirty="0" smtClean="0"/>
                        <a:t>0/23</a:t>
                      </a:r>
                      <a:endParaRPr lang="en-US" b="1" dirty="0"/>
                    </a:p>
                  </a:txBody>
                  <a:tcPr>
                    <a:solidFill>
                      <a:srgbClr val="C00000"/>
                    </a:solidFill>
                  </a:tcPr>
                </a:tc>
                <a:tc>
                  <a:txBody>
                    <a:bodyPr/>
                    <a:lstStyle/>
                    <a:p>
                      <a:r>
                        <a:rPr lang="en-US" b="1" dirty="0" smtClean="0"/>
                        <a:t>20/23</a:t>
                      </a:r>
                      <a:endParaRPr lang="en-US" b="1" dirty="0"/>
                    </a:p>
                  </a:txBody>
                  <a:tcPr>
                    <a:solidFill>
                      <a:srgbClr val="00B050"/>
                    </a:solidFill>
                  </a:tcPr>
                </a:tc>
                <a:tc>
                  <a:txBody>
                    <a:bodyPr/>
                    <a:lstStyle/>
                    <a:p>
                      <a:r>
                        <a:rPr lang="en-US" b="1" dirty="0" smtClean="0"/>
                        <a:t>20/23</a:t>
                      </a:r>
                      <a:endParaRPr lang="en-US" b="1" dirty="0"/>
                    </a:p>
                  </a:txBody>
                  <a:tcPr>
                    <a:solidFill>
                      <a:srgbClr val="00B050"/>
                    </a:solidFill>
                  </a:tcPr>
                </a:tc>
                <a:tc>
                  <a:txBody>
                    <a:bodyPr/>
                    <a:lstStyle/>
                    <a:p>
                      <a:r>
                        <a:rPr lang="en-US" b="1" dirty="0" smtClean="0"/>
                        <a:t>Flag</a:t>
                      </a:r>
                      <a:endParaRPr lang="en-US" b="1" dirty="0"/>
                    </a:p>
                  </a:txBody>
                  <a:tcPr>
                    <a:solidFill>
                      <a:srgbClr val="92D050"/>
                    </a:solidFill>
                  </a:tcPr>
                </a:tc>
                <a:tc>
                  <a:txBody>
                    <a:bodyPr/>
                    <a:lstStyle/>
                    <a:p>
                      <a:r>
                        <a:rPr lang="en-US" b="1" dirty="0" smtClean="0"/>
                        <a:t>0/23</a:t>
                      </a:r>
                      <a:endParaRPr lang="en-US" b="1" dirty="0"/>
                    </a:p>
                  </a:txBody>
                  <a:tcPr>
                    <a:solidFill>
                      <a:srgbClr val="C00000"/>
                    </a:solidFill>
                  </a:tcPr>
                </a:tc>
                <a:tc>
                  <a:txBody>
                    <a:bodyPr/>
                    <a:lstStyle/>
                    <a:p>
                      <a:r>
                        <a:rPr lang="en-US" b="1" dirty="0" smtClean="0"/>
                        <a:t>Flag</a:t>
                      </a:r>
                      <a:endParaRPr lang="en-US" b="1" dirty="0"/>
                    </a:p>
                  </a:txBody>
                  <a:tcPr>
                    <a:solidFill>
                      <a:srgbClr val="92D050"/>
                    </a:solidFill>
                  </a:tcPr>
                </a:tc>
              </a:tr>
              <a:tr h="370840">
                <a:tc>
                  <a:txBody>
                    <a:bodyPr/>
                    <a:lstStyle/>
                    <a:p>
                      <a:r>
                        <a:rPr lang="en-US" dirty="0" smtClean="0"/>
                        <a:t>generators</a:t>
                      </a:r>
                      <a:endParaRPr lang="en-US" dirty="0"/>
                    </a:p>
                  </a:txBody>
                  <a:tcPr/>
                </a:tc>
                <a:tc>
                  <a:txBody>
                    <a:bodyPr/>
                    <a:lstStyle/>
                    <a:p>
                      <a:r>
                        <a:rPr lang="en-US" b="1" dirty="0" smtClean="0"/>
                        <a:t>0/21</a:t>
                      </a:r>
                      <a:endParaRPr lang="en-US" b="1" dirty="0"/>
                    </a:p>
                  </a:txBody>
                  <a:tcPr>
                    <a:solidFill>
                      <a:srgbClr val="C00000"/>
                    </a:solidFill>
                  </a:tcPr>
                </a:tc>
                <a:tc>
                  <a:txBody>
                    <a:bodyPr/>
                    <a:lstStyle/>
                    <a:p>
                      <a:r>
                        <a:rPr lang="en-US" b="1" dirty="0" smtClean="0"/>
                        <a:t>0/21</a:t>
                      </a:r>
                      <a:endParaRPr lang="en-US" b="1" dirty="0"/>
                    </a:p>
                  </a:txBody>
                  <a:tcPr>
                    <a:solidFill>
                      <a:srgbClr val="C00000"/>
                    </a:solidFill>
                  </a:tcPr>
                </a:tc>
                <a:tc>
                  <a:txBody>
                    <a:bodyPr/>
                    <a:lstStyle/>
                    <a:p>
                      <a:r>
                        <a:rPr lang="en-US" b="1" dirty="0" smtClean="0"/>
                        <a:t>18/21</a:t>
                      </a:r>
                      <a:endParaRPr lang="en-US" b="1" dirty="0"/>
                    </a:p>
                  </a:txBody>
                  <a:tcPr>
                    <a:solidFill>
                      <a:srgbClr val="00B050"/>
                    </a:solidFill>
                  </a:tcPr>
                </a:tc>
                <a:tc>
                  <a:txBody>
                    <a:bodyPr/>
                    <a:lstStyle/>
                    <a:p>
                      <a:r>
                        <a:rPr lang="en-US" b="1" dirty="0" smtClean="0"/>
                        <a:t>14/21</a:t>
                      </a:r>
                      <a:endParaRPr lang="en-US" b="1" dirty="0"/>
                    </a:p>
                  </a:txBody>
                  <a:tcPr>
                    <a:solidFill>
                      <a:srgbClr val="92D050"/>
                    </a:solidFill>
                  </a:tcPr>
                </a:tc>
                <a:tc>
                  <a:txBody>
                    <a:bodyPr/>
                    <a:lstStyle/>
                    <a:p>
                      <a:r>
                        <a:rPr lang="en-US" b="1" dirty="0" smtClean="0"/>
                        <a:t>Flag</a:t>
                      </a:r>
                      <a:endParaRPr lang="en-US" b="1" dirty="0"/>
                    </a:p>
                  </a:txBody>
                  <a:tcPr>
                    <a:solidFill>
                      <a:srgbClr val="92D050"/>
                    </a:solidFill>
                  </a:tcPr>
                </a:tc>
                <a:tc>
                  <a:txBody>
                    <a:bodyPr/>
                    <a:lstStyle/>
                    <a:p>
                      <a:r>
                        <a:rPr lang="en-US" b="1" dirty="0" smtClean="0"/>
                        <a:t>12/21</a:t>
                      </a:r>
                      <a:endParaRPr lang="en-US" b="1" dirty="0"/>
                    </a:p>
                  </a:txBody>
                  <a:tcPr>
                    <a:solidFill>
                      <a:srgbClr val="92D050"/>
                    </a:solidFill>
                  </a:tcPr>
                </a:tc>
              </a:tr>
            </a:tbl>
          </a:graphicData>
        </a:graphic>
      </p:graphicFrame>
      <p:sp>
        <p:nvSpPr>
          <p:cNvPr id="4" name="Footer Placeholder 3"/>
          <p:cNvSpPr>
            <a:spLocks noGrp="1"/>
          </p:cNvSpPr>
          <p:nvPr>
            <p:ph type="ftr" sz="quarter" idx="11"/>
          </p:nvPr>
        </p:nvSpPr>
        <p:spPr/>
        <p:txBody>
          <a:bodyPr/>
          <a:lstStyle/>
          <a:p>
            <a:r>
              <a:rPr lang="en-US" smtClean="0"/>
              <a:t>FULLSTACK - @RAMISAYAR</a:t>
            </a:r>
            <a:endParaRPr lang="en-US"/>
          </a:p>
        </p:txBody>
      </p:sp>
      <p:sp>
        <p:nvSpPr>
          <p:cNvPr id="6" name="TextBox 5"/>
          <p:cNvSpPr txBox="1"/>
          <p:nvPr/>
        </p:nvSpPr>
        <p:spPr>
          <a:xfrm>
            <a:off x="838200" y="5712063"/>
            <a:ext cx="4916923" cy="369332"/>
          </a:xfrm>
          <a:prstGeom prst="rect">
            <a:avLst/>
          </a:prstGeom>
          <a:noFill/>
        </p:spPr>
        <p:txBody>
          <a:bodyPr wrap="none" rtlCol="0">
            <a:spAutoFit/>
          </a:bodyPr>
          <a:lstStyle/>
          <a:p>
            <a:r>
              <a:rPr lang="en-US" dirty="0"/>
              <a:t>Source: </a:t>
            </a:r>
            <a:r>
              <a:rPr lang="en-US" dirty="0">
                <a:hlinkClick r:id="rId2"/>
              </a:rPr>
              <a:t>http://</a:t>
            </a:r>
            <a:r>
              <a:rPr lang="en-US" dirty="0" smtClean="0">
                <a:hlinkClick r:id="rId2"/>
              </a:rPr>
              <a:t>kangax.github.io/compat-table/es6</a:t>
            </a:r>
            <a:r>
              <a:rPr lang="en-US" dirty="0" smtClean="0"/>
              <a:t> </a:t>
            </a:r>
            <a:endParaRPr lang="en-US" dirty="0"/>
          </a:p>
        </p:txBody>
      </p:sp>
    </p:spTree>
    <p:extLst>
      <p:ext uri="{BB962C8B-B14F-4D97-AF65-F5344CB8AC3E}">
        <p14:creationId xmlns:p14="http://schemas.microsoft.com/office/powerpoint/2010/main" val="357449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Going Back In Time</a:t>
            </a:r>
            <a:endParaRPr lang="en-US" dirty="0"/>
          </a:p>
        </p:txBody>
      </p:sp>
      <p:sp>
        <p:nvSpPr>
          <p:cNvPr id="6" name="Content Placeholder 5"/>
          <p:cNvSpPr>
            <a:spLocks noGrp="1"/>
          </p:cNvSpPr>
          <p:nvPr>
            <p:ph idx="1"/>
          </p:nvPr>
        </p:nvSpPr>
        <p:spPr/>
        <p:txBody>
          <a:bodyPr/>
          <a:lstStyle/>
          <a:p>
            <a:r>
              <a:rPr lang="en-US" b="1" dirty="0" smtClean="0"/>
              <a:t>Google </a:t>
            </a:r>
            <a:r>
              <a:rPr lang="en-US" b="1" dirty="0" err="1" smtClean="0"/>
              <a:t>Traceur</a:t>
            </a:r>
            <a:r>
              <a:rPr lang="en-US" dirty="0" smtClean="0"/>
              <a:t>, ES6 Compiler: </a:t>
            </a:r>
            <a:r>
              <a:rPr lang="en-US" dirty="0">
                <a:hlinkClick r:id="rId2"/>
              </a:rPr>
              <a:t>https://</a:t>
            </a:r>
            <a:r>
              <a:rPr lang="en-US" dirty="0" smtClean="0">
                <a:hlinkClick r:id="rId2"/>
              </a:rPr>
              <a:t>github.com/google/traceur-compiler</a:t>
            </a:r>
            <a:endParaRPr lang="en-US" dirty="0" smtClean="0"/>
          </a:p>
          <a:p>
            <a:r>
              <a:rPr lang="en-US" b="1" dirty="0" smtClean="0"/>
              <a:t>Babel</a:t>
            </a:r>
            <a:r>
              <a:rPr lang="en-US" dirty="0" smtClean="0"/>
              <a:t>, ES6 Compiler: </a:t>
            </a:r>
            <a:r>
              <a:rPr lang="en-US" dirty="0">
                <a:hlinkClick r:id="rId3"/>
              </a:rPr>
              <a:t>https://babeljs.io</a:t>
            </a:r>
            <a:r>
              <a:rPr lang="en-US" dirty="0" smtClean="0">
                <a:hlinkClick r:id="rId3"/>
              </a:rPr>
              <a:t>/</a:t>
            </a:r>
            <a:endParaRPr lang="en-US" dirty="0" smtClean="0"/>
          </a:p>
          <a:p>
            <a:pPr lvl="1"/>
            <a:r>
              <a:rPr lang="en-US" dirty="0" smtClean="0"/>
              <a:t>Special support for JSX &amp; React</a:t>
            </a:r>
          </a:p>
          <a:p>
            <a:pPr lvl="1"/>
            <a:r>
              <a:rPr lang="en-US" dirty="0" smtClean="0"/>
              <a:t>Support for extensions and plugins</a:t>
            </a:r>
          </a:p>
          <a:p>
            <a:r>
              <a:rPr lang="en-US" b="1" dirty="0" smtClean="0"/>
              <a:t>Continuum</a:t>
            </a:r>
            <a:r>
              <a:rPr lang="en-US" dirty="0" smtClean="0"/>
              <a:t>, ES6 Virtual Machine written with ES3: </a:t>
            </a:r>
            <a:r>
              <a:rPr lang="en-US" dirty="0">
                <a:hlinkClick r:id="rId4"/>
              </a:rPr>
              <a:t>https://</a:t>
            </a:r>
            <a:r>
              <a:rPr lang="en-US" dirty="0" smtClean="0">
                <a:hlinkClick r:id="rId4"/>
              </a:rPr>
              <a:t>github.com/Benvie/continuum</a:t>
            </a:r>
            <a:endParaRPr lang="en-US" dirty="0" smtClean="0"/>
          </a:p>
          <a:p>
            <a:pPr lvl="1"/>
            <a:r>
              <a:rPr lang="en-US" dirty="0" smtClean="0"/>
              <a:t>Theoretically, support goes all the way back to IE6.</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82300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7700" b="7700"/>
          <a:stretch>
            <a:fillRect/>
          </a:stretch>
        </p:blipFill>
        <p:spPr/>
      </p:pic>
      <p:sp>
        <p:nvSpPr>
          <p:cNvPr id="5" name="Title 4"/>
          <p:cNvSpPr>
            <a:spLocks noGrp="1"/>
          </p:cNvSpPr>
          <p:nvPr>
            <p:ph type="title"/>
          </p:nvPr>
        </p:nvSpPr>
        <p:spPr/>
        <p:txBody>
          <a:bodyPr>
            <a:normAutofit/>
          </a:bodyPr>
          <a:lstStyle/>
          <a:p>
            <a:r>
              <a:rPr lang="en-US" dirty="0" smtClean="0">
                <a:solidFill>
                  <a:schemeClr val="bg1"/>
                </a:solidFill>
              </a:rPr>
              <a:t>BACK TO THE FUTURE!</a:t>
            </a:r>
            <a:r>
              <a:rPr lang="en-US" dirty="0">
                <a:solidFill>
                  <a:schemeClr val="bg1"/>
                </a:solidFill>
              </a:rPr>
              <a:t/>
            </a:r>
            <a:br>
              <a:rPr lang="en-US" dirty="0">
                <a:solidFill>
                  <a:schemeClr val="bg1"/>
                </a:solidFill>
              </a:rPr>
            </a:br>
            <a:r>
              <a:rPr lang="en-US" sz="2200" dirty="0">
                <a:solidFill>
                  <a:schemeClr val="bg1"/>
                </a:solidFill>
              </a:rPr>
              <a:t>Copyright of </a:t>
            </a:r>
            <a:r>
              <a:rPr lang="en-US" sz="2200" dirty="0">
                <a:solidFill>
                  <a:schemeClr val="bg1"/>
                </a:solidFill>
                <a:hlinkClick r:id="rId3"/>
              </a:rPr>
              <a:t>JD Hancock</a:t>
            </a:r>
            <a:r>
              <a:rPr lang="en-US" sz="2200" dirty="0">
                <a:solidFill>
                  <a:schemeClr val="bg1"/>
                </a:solidFill>
              </a:rPr>
              <a:t>, this work is licensed under CC </a:t>
            </a:r>
            <a:r>
              <a:rPr lang="en-US" sz="2200" dirty="0">
                <a:solidFill>
                  <a:schemeClr val="bg1"/>
                </a:solidFill>
                <a:hlinkClick r:id="rId4"/>
              </a:rPr>
              <a:t>Attribution 2.0 Generic</a:t>
            </a:r>
            <a:r>
              <a:rPr lang="en-US" sz="2200" dirty="0">
                <a:solidFill>
                  <a:schemeClr val="bg1"/>
                </a:solidFill>
              </a:rPr>
              <a:t>. </a:t>
            </a:r>
            <a:endParaRPr lang="en-US" sz="2200" dirty="0"/>
          </a:p>
        </p:txBody>
      </p:sp>
      <p:sp>
        <p:nvSpPr>
          <p:cNvPr id="4" name="Footer Placeholder 3"/>
          <p:cNvSpPr>
            <a:spLocks noGrp="1"/>
          </p:cNvSpPr>
          <p:nvPr>
            <p:ph type="ftr" sz="quarter" idx="11"/>
          </p:nvPr>
        </p:nvSpPr>
        <p:spPr/>
        <p:txBody>
          <a:bodyPr/>
          <a:lstStyle/>
          <a:p>
            <a:r>
              <a:rPr lang="en-US" smtClean="0">
                <a:solidFill>
                  <a:schemeClr val="bg1"/>
                </a:solidFill>
              </a:rPr>
              <a:t>FULLSTACK - @RAMISAYAR</a:t>
            </a:r>
            <a:endParaRPr lang="en-US" dirty="0">
              <a:solidFill>
                <a:schemeClr val="bg1"/>
              </a:solidFill>
            </a:endParaRPr>
          </a:p>
        </p:txBody>
      </p:sp>
    </p:spTree>
    <p:extLst>
      <p:ext uri="{BB962C8B-B14F-4D97-AF65-F5344CB8AC3E}">
        <p14:creationId xmlns:p14="http://schemas.microsoft.com/office/powerpoint/2010/main" val="49632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ECMAScript?</a:t>
            </a:r>
            <a:endParaRPr lang="en-US" dirty="0"/>
          </a:p>
        </p:txBody>
      </p:sp>
      <p:sp>
        <p:nvSpPr>
          <p:cNvPr id="4" name="Content Placeholder 3"/>
          <p:cNvSpPr>
            <a:spLocks noGrp="1"/>
          </p:cNvSpPr>
          <p:nvPr>
            <p:ph idx="1"/>
          </p:nvPr>
        </p:nvSpPr>
        <p:spPr/>
        <p:txBody>
          <a:bodyPr/>
          <a:lstStyle/>
          <a:p>
            <a:r>
              <a:rPr lang="en-US" dirty="0" smtClean="0"/>
              <a:t>ECMAScript is the scripting language standardized by </a:t>
            </a:r>
            <a:r>
              <a:rPr lang="en-US" dirty="0" err="1" smtClean="0"/>
              <a:t>Ecma</a:t>
            </a:r>
            <a:r>
              <a:rPr lang="en-US" dirty="0" smtClean="0"/>
              <a:t> International as ECMA-262.</a:t>
            </a:r>
          </a:p>
          <a:p>
            <a:r>
              <a:rPr lang="en-US" dirty="0" smtClean="0"/>
              <a:t>ECMAScript implementations include JavaScript, JScript and ActionScript. </a:t>
            </a:r>
          </a:p>
          <a:p>
            <a:r>
              <a:rPr lang="en-US" dirty="0" smtClean="0"/>
              <a:t>Most commonly used as the basis for client-side scripting on the Web =&gt; JavaScript.</a:t>
            </a:r>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238234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Future</a:t>
            </a:r>
            <a:endParaRPr lang="en-US" dirty="0"/>
          </a:p>
        </p:txBody>
      </p:sp>
      <p:sp>
        <p:nvSpPr>
          <p:cNvPr id="3" name="Content Placeholder 2"/>
          <p:cNvSpPr>
            <a:spLocks noGrp="1"/>
          </p:cNvSpPr>
          <p:nvPr>
            <p:ph idx="1"/>
          </p:nvPr>
        </p:nvSpPr>
        <p:spPr/>
        <p:txBody>
          <a:bodyPr/>
          <a:lstStyle/>
          <a:p>
            <a:r>
              <a:rPr lang="en-US" b="1" dirty="0" smtClean="0"/>
              <a:t>xto6</a:t>
            </a:r>
            <a:r>
              <a:rPr lang="en-US" dirty="0" smtClean="0"/>
              <a:t>, convert JavaScript to ES6: </a:t>
            </a:r>
            <a:r>
              <a:rPr lang="en-US" dirty="0">
                <a:hlinkClick r:id="rId2"/>
              </a:rPr>
              <a:t>https://github.com/mohebifar/xto6</a:t>
            </a:r>
            <a:endParaRPr lang="en-US" dirty="0"/>
          </a:p>
          <a:p>
            <a:r>
              <a:rPr lang="en-US" b="1" dirty="0" smtClean="0"/>
              <a:t>es6-shim</a:t>
            </a:r>
            <a:r>
              <a:rPr lang="en-US" dirty="0" smtClean="0"/>
              <a:t>, adding support for ES6: </a:t>
            </a:r>
            <a:r>
              <a:rPr lang="en-US" dirty="0">
                <a:hlinkClick r:id="rId3"/>
              </a:rPr>
              <a:t>https://github.com/paulmillr/es6-shim</a:t>
            </a:r>
            <a:endParaRPr lang="en-US" dirty="0"/>
          </a:p>
          <a:p>
            <a:r>
              <a:rPr lang="en-US" b="1" dirty="0" smtClean="0"/>
              <a:t>es6-module-loader</a:t>
            </a:r>
            <a:r>
              <a:rPr lang="en-US" dirty="0" smtClean="0"/>
              <a:t>, module loader support: </a:t>
            </a:r>
            <a:r>
              <a:rPr lang="en-US" dirty="0">
                <a:hlinkClick r:id="rId4"/>
              </a:rPr>
              <a:t>https://github.com/ModuleLoader/es6-module-loader</a:t>
            </a:r>
            <a:endParaRPr lang="en-US" dirty="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44296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What’s ECMAScript6?</a:t>
            </a:r>
          </a:p>
          <a:p>
            <a:pPr fontAlgn="ctr"/>
            <a:r>
              <a:rPr lang="en-US" dirty="0" smtClean="0"/>
              <a:t>Block </a:t>
            </a:r>
            <a:r>
              <a:rPr lang="en-US" dirty="0"/>
              <a:t>Scoping</a:t>
            </a:r>
          </a:p>
          <a:p>
            <a:pPr fontAlgn="ctr"/>
            <a:r>
              <a:rPr lang="en-US" dirty="0" err="1" smtClean="0"/>
              <a:t>Destructuring</a:t>
            </a:r>
            <a:endParaRPr lang="en-US" dirty="0"/>
          </a:p>
          <a:p>
            <a:pPr fontAlgn="ctr"/>
            <a:r>
              <a:rPr lang="en-US" dirty="0" smtClean="0"/>
              <a:t>Modules </a:t>
            </a:r>
            <a:r>
              <a:rPr lang="en-US" dirty="0"/>
              <a:t>and Classes</a:t>
            </a:r>
          </a:p>
          <a:p>
            <a:pPr fontAlgn="ctr"/>
            <a:r>
              <a:rPr lang="en-US" dirty="0" smtClean="0"/>
              <a:t>Iterators </a:t>
            </a:r>
            <a:r>
              <a:rPr lang="en-US" dirty="0"/>
              <a:t>and </a:t>
            </a:r>
            <a:r>
              <a:rPr lang="en-US" dirty="0" smtClean="0"/>
              <a:t>Generators</a:t>
            </a:r>
          </a:p>
          <a:p>
            <a:pPr fontAlgn="ctr"/>
            <a:endParaRPr lang="en-US" dirty="0"/>
          </a:p>
          <a:p>
            <a:pPr fontAlgn="ctr"/>
            <a:r>
              <a:rPr lang="en-US" b="1" dirty="0" smtClean="0"/>
              <a:t>There is plenty more in ES6!</a:t>
            </a:r>
            <a:r>
              <a:rPr lang="en-US" dirty="0" smtClean="0"/>
              <a:t> </a:t>
            </a:r>
            <a:endParaRPr lang="en-US" dirty="0"/>
          </a:p>
          <a:p>
            <a:pPr fontAlgn="ctr"/>
            <a:endParaRPr lang="en-US" dirty="0"/>
          </a:p>
          <a:p>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a:xfrm>
            <a:off x="723900" y="3602038"/>
            <a:ext cx="10744200" cy="1655762"/>
          </a:xfrm>
        </p:spPr>
        <p:txBody>
          <a:bodyPr>
            <a:normAutofit fontScale="92500" lnSpcReduction="20000"/>
          </a:bodyPr>
          <a:lstStyle/>
          <a:p>
            <a:pPr marL="0" indent="0">
              <a:buNone/>
            </a:pPr>
            <a:r>
              <a:rPr lang="en-US" sz="4000" dirty="0" err="1"/>
              <a:t>t</a:t>
            </a:r>
            <a:r>
              <a:rPr lang="en-US" sz="4000" dirty="0" err="1" smtClean="0"/>
              <a:t>w</a:t>
            </a:r>
            <a:r>
              <a:rPr lang="en-US" sz="4000" dirty="0" smtClean="0"/>
              <a:t>: </a:t>
            </a:r>
            <a:r>
              <a:rPr lang="en-US" sz="4000" dirty="0" smtClean="0">
                <a:hlinkClick r:id="rId2"/>
              </a:rPr>
              <a:t>@</a:t>
            </a:r>
            <a:r>
              <a:rPr lang="en-US" sz="4000" dirty="0" err="1" smtClean="0">
                <a:hlinkClick r:id="rId2"/>
              </a:rPr>
              <a:t>ramisayar</a:t>
            </a:r>
            <a:r>
              <a:rPr lang="en-US" sz="4000" dirty="0" smtClean="0"/>
              <a:t> | </a:t>
            </a:r>
            <a:r>
              <a:rPr lang="en-US" sz="4000" dirty="0" err="1" smtClean="0"/>
              <a:t>gh</a:t>
            </a:r>
            <a:r>
              <a:rPr lang="en-US" sz="4000" dirty="0" smtClean="0"/>
              <a:t>: </a:t>
            </a:r>
            <a:r>
              <a:rPr lang="en-US" sz="4000" dirty="0" smtClean="0">
                <a:hlinkClick r:id="rId3"/>
              </a:rPr>
              <a:t>@</a:t>
            </a:r>
            <a:r>
              <a:rPr lang="en-US" sz="4000" dirty="0" err="1" smtClean="0">
                <a:hlinkClick r:id="rId3"/>
              </a:rPr>
              <a:t>sayar</a:t>
            </a:r>
            <a:endParaRPr lang="en-US" sz="4000" dirty="0"/>
          </a:p>
          <a:p>
            <a:r>
              <a:rPr lang="en-US" sz="4000" dirty="0" smtClean="0">
                <a:hlinkClick r:id="rId4"/>
              </a:rPr>
              <a:t>gist.github.com/</a:t>
            </a:r>
            <a:r>
              <a:rPr lang="en-US" sz="4000" dirty="0" err="1" smtClean="0">
                <a:hlinkClick r:id="rId4"/>
              </a:rPr>
              <a:t>sayar</a:t>
            </a:r>
            <a:r>
              <a:rPr lang="en-US" sz="4000" dirty="0" smtClean="0">
                <a:hlinkClick r:id="rId4"/>
              </a:rPr>
              <a:t>/d8f64a80d3a410ba5cba</a:t>
            </a:r>
            <a:endParaRPr lang="en-US" sz="4000" dirty="0" smtClean="0"/>
          </a:p>
          <a:p>
            <a:r>
              <a:rPr lang="en-US" sz="4000" dirty="0" smtClean="0">
                <a:hlinkClick r:id="rId5"/>
              </a:rPr>
              <a:t>slideshare.net/</a:t>
            </a:r>
            <a:r>
              <a:rPr lang="en-US" sz="4000" dirty="0" err="1" smtClean="0">
                <a:hlinkClick r:id="rId5"/>
              </a:rPr>
              <a:t>ramisayar</a:t>
            </a:r>
            <a:endParaRPr lang="en-US" sz="4000" dirty="0" smtClean="0"/>
          </a:p>
          <a:p>
            <a:pPr marL="0" indent="0">
              <a:buNone/>
            </a:pPr>
            <a:endParaRPr lang="en-US" sz="4000" dirty="0"/>
          </a:p>
          <a:p>
            <a:pPr marL="0" indent="0">
              <a:buNone/>
            </a:pPr>
            <a:endParaRPr lang="en-US" sz="4800" dirty="0"/>
          </a:p>
        </p:txBody>
      </p:sp>
    </p:spTree>
    <p:extLst>
      <p:ext uri="{BB962C8B-B14F-4D97-AF65-F5344CB8AC3E}">
        <p14:creationId xmlns:p14="http://schemas.microsoft.com/office/powerpoint/2010/main" val="30794624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ES6 Compatibility Table</a:t>
            </a:r>
            <a:endParaRPr lang="en-US" dirty="0" smtClean="0"/>
          </a:p>
          <a:p>
            <a:r>
              <a:rPr lang="en-US" dirty="0" smtClean="0">
                <a:hlinkClick r:id="rId3"/>
              </a:rPr>
              <a:t>ES6 Browser Support</a:t>
            </a:r>
            <a:endParaRPr lang="en-US" dirty="0" smtClean="0"/>
          </a:p>
          <a:p>
            <a:r>
              <a:rPr lang="en-US" dirty="0" smtClean="0">
                <a:hlinkClick r:id="rId4"/>
              </a:rPr>
              <a:t>What’s new in JavaScript?</a:t>
            </a:r>
            <a:endParaRPr lang="en-US" dirty="0" smtClean="0"/>
          </a:p>
          <a:p>
            <a:r>
              <a:rPr lang="en-US" dirty="0">
                <a:hlinkClick r:id="rId5"/>
              </a:rPr>
              <a:t>An introduction to ES6 Part 1: Using ES6 </a:t>
            </a:r>
            <a:r>
              <a:rPr lang="en-US" dirty="0" smtClean="0">
                <a:hlinkClick r:id="rId5"/>
              </a:rPr>
              <a:t>Today</a:t>
            </a:r>
            <a:endParaRPr lang="en-US" dirty="0" smtClean="0"/>
          </a:p>
          <a:p>
            <a:r>
              <a:rPr lang="en-US" dirty="0">
                <a:hlinkClick r:id="rId6"/>
              </a:rPr>
              <a:t>An introduction to ES6 Part 2: Block Scoping</a:t>
            </a:r>
            <a:endParaRPr lang="en-US" dirty="0"/>
          </a:p>
          <a:p>
            <a:r>
              <a:rPr lang="en-US" dirty="0">
                <a:hlinkClick r:id="rId7"/>
              </a:rPr>
              <a:t>An introduction to ES6 Part 3: </a:t>
            </a:r>
            <a:r>
              <a:rPr lang="en-US" dirty="0" smtClean="0">
                <a:hlinkClick r:id="rId7"/>
              </a:rPr>
              <a:t>Destructuring</a:t>
            </a:r>
            <a:endParaRPr lang="en-US" dirty="0" smtClean="0"/>
          </a:p>
          <a:p>
            <a:r>
              <a:rPr lang="en-US" dirty="0">
                <a:hlinkClick r:id="rId8" tooltip="Permalink to Tracking ECMAScript 6 Support"/>
              </a:rPr>
              <a:t>Tracking ECMAScript 6 </a:t>
            </a:r>
            <a:r>
              <a:rPr lang="en-US" dirty="0" smtClean="0">
                <a:hlinkClick r:id="rId8" tooltip="Permalink to Tracking ECMAScript 6 Support"/>
              </a:rPr>
              <a:t>Support</a:t>
            </a:r>
            <a:endParaRPr lang="en-US" dirty="0" smtClean="0"/>
          </a:p>
          <a:p>
            <a:r>
              <a:rPr lang="en-US" dirty="0">
                <a:hlinkClick r:id="rId9"/>
              </a:rPr>
              <a:t>ES6 (a.k.a. Harmony) Features Implemented in V8 and Available in Node</a:t>
            </a:r>
            <a:endParaRPr lang="en-US" dirty="0" smtClean="0"/>
          </a:p>
          <a:p>
            <a:r>
              <a:rPr lang="en-US" dirty="0">
                <a:hlinkClick r:id="rId10"/>
              </a:rPr>
              <a:t>React Introduces Support for ES6 </a:t>
            </a:r>
            <a:r>
              <a:rPr lang="en-US" dirty="0" smtClean="0">
                <a:hlinkClick r:id="rId10"/>
              </a:rPr>
              <a:t>Classes</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57822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a:bodyPr>
          <a:lstStyle/>
          <a:p>
            <a:r>
              <a:rPr lang="en-US" dirty="0">
                <a:hlinkClick r:id="rId2"/>
              </a:rPr>
              <a:t>ECMAScript </a:t>
            </a:r>
            <a:r>
              <a:rPr lang="en-US" dirty="0" smtClean="0">
                <a:hlinkClick r:id="rId2"/>
              </a:rPr>
              <a:t>6 Features - Introduction</a:t>
            </a:r>
            <a:endParaRPr lang="en-US" dirty="0"/>
          </a:p>
          <a:p>
            <a:r>
              <a:rPr lang="en-US" dirty="0">
                <a:hlinkClick r:id="rId3"/>
              </a:rPr>
              <a:t>ECMAScript 6 modules: the final </a:t>
            </a:r>
            <a:r>
              <a:rPr lang="en-US" dirty="0" smtClean="0">
                <a:hlinkClick r:id="rId3"/>
              </a:rPr>
              <a:t>syntax</a:t>
            </a:r>
            <a:endParaRPr lang="en-US" dirty="0" smtClean="0"/>
          </a:p>
          <a:p>
            <a:r>
              <a:rPr lang="en-US" dirty="0">
                <a:hlinkClick r:id="rId4"/>
              </a:rPr>
              <a:t>The Basics Of ES6 Generators</a:t>
            </a:r>
            <a:endParaRPr lang="en-US" dirty="0"/>
          </a:p>
          <a:p>
            <a:r>
              <a:rPr lang="en-US" dirty="0">
                <a:hlinkClick r:id="rId5"/>
              </a:rPr>
              <a:t>ECMAScript 6 and Block </a:t>
            </a:r>
            <a:r>
              <a:rPr lang="en-US" dirty="0" smtClean="0">
                <a:hlinkClick r:id="rId5"/>
              </a:rPr>
              <a:t>Scope</a:t>
            </a:r>
            <a:endParaRPr lang="en-US" dirty="0" smtClean="0"/>
          </a:p>
          <a:p>
            <a:r>
              <a:rPr lang="en-US" dirty="0">
                <a:hlinkClick r:id="rId6"/>
              </a:rPr>
              <a:t>Understanding ES6 Generators</a:t>
            </a:r>
            <a:r>
              <a:rPr lang="en-US" dirty="0"/>
              <a:t> </a:t>
            </a:r>
            <a:endParaRPr lang="en-US" dirty="0" smtClean="0"/>
          </a:p>
          <a:p>
            <a:r>
              <a:rPr lang="en-US" dirty="0" smtClean="0">
                <a:hlinkClick r:id="rId7"/>
              </a:rPr>
              <a:t>MDN - Iterators </a:t>
            </a:r>
            <a:r>
              <a:rPr lang="en-US" dirty="0">
                <a:hlinkClick r:id="rId7"/>
              </a:rPr>
              <a:t>and </a:t>
            </a:r>
            <a:r>
              <a:rPr lang="en-US" dirty="0" smtClean="0">
                <a:hlinkClick r:id="rId7"/>
              </a:rPr>
              <a:t>generators</a:t>
            </a:r>
            <a:endParaRPr lang="en-US" dirty="0" smtClean="0"/>
          </a:p>
          <a:p>
            <a:r>
              <a:rPr lang="en-US" dirty="0">
                <a:hlinkClick r:id="rId8"/>
              </a:rPr>
              <a:t>Classes in </a:t>
            </a:r>
            <a:r>
              <a:rPr lang="en-US" dirty="0" smtClean="0">
                <a:hlinkClick r:id="rId8"/>
              </a:rPr>
              <a:t>JavaScript </a:t>
            </a:r>
            <a:r>
              <a:rPr lang="en-US" dirty="0">
                <a:hlinkClick r:id="rId8"/>
              </a:rPr>
              <a:t>ES6 </a:t>
            </a:r>
            <a:endParaRPr lang="en-US" dirty="0" smtClean="0"/>
          </a:p>
          <a:p>
            <a:r>
              <a:rPr lang="en-US" dirty="0">
                <a:hlinkClick r:id="rId9"/>
              </a:rPr>
              <a:t>ECMAScript 6 modules: the future is now</a:t>
            </a: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216314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es6-shim</a:t>
            </a:r>
            <a:endParaRPr lang="en-US" dirty="0" smtClean="0"/>
          </a:p>
          <a:p>
            <a:r>
              <a:rPr lang="en-US" dirty="0" smtClean="0">
                <a:hlinkClick r:id="rId3"/>
              </a:rPr>
              <a:t>es6-module-loader</a:t>
            </a:r>
            <a:endParaRPr lang="en-US" dirty="0" smtClean="0"/>
          </a:p>
          <a:p>
            <a:r>
              <a:rPr lang="en-US" dirty="0" smtClean="0">
                <a:hlinkClick r:id="rId4"/>
              </a:rPr>
              <a:t>Continuum</a:t>
            </a:r>
            <a:endParaRPr lang="en-US" dirty="0" smtClean="0"/>
          </a:p>
          <a:p>
            <a:r>
              <a:rPr lang="en-US" dirty="0" smtClean="0">
                <a:hlinkClick r:id="rId5"/>
              </a:rPr>
              <a:t>Xto6</a:t>
            </a:r>
            <a:endParaRPr lang="en-US" dirty="0" smtClean="0"/>
          </a:p>
          <a:p>
            <a:r>
              <a:rPr lang="en-US" dirty="0" smtClean="0">
                <a:hlinkClick r:id="rId6"/>
              </a:rPr>
              <a:t>Koa.js</a:t>
            </a:r>
            <a:endParaRPr lang="en-US" dirty="0"/>
          </a:p>
          <a:p>
            <a:r>
              <a:rPr lang="en-US" dirty="0" smtClean="0">
                <a:hlinkClick r:id="rId7"/>
              </a:rPr>
              <a:t>Babel.js</a:t>
            </a:r>
            <a:endParaRPr lang="en-US" dirty="0" smtClean="0"/>
          </a:p>
          <a:p>
            <a:r>
              <a:rPr lang="en-US" dirty="0" err="1">
                <a:hlinkClick r:id="rId8"/>
              </a:rPr>
              <a:t>traceur</a:t>
            </a:r>
            <a:r>
              <a:rPr lang="en-US" dirty="0">
                <a:hlinkClick r:id="rId8"/>
              </a:rPr>
              <a:t>-compiler</a:t>
            </a:r>
            <a:r>
              <a:rPr lang="en-US" dirty="0"/>
              <a:t> </a:t>
            </a:r>
            <a:endParaRPr lang="en-US" dirty="0" smtClean="0"/>
          </a:p>
          <a:p>
            <a:endParaRPr lang="en-US" b="1"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180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ECMAScript Now?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4964091"/>
              </p:ext>
            </p:extLst>
          </p:nvPr>
        </p:nvGraphicFramePr>
        <p:xfrm>
          <a:off x="838200" y="1825625"/>
          <a:ext cx="10515600" cy="3606800"/>
        </p:xfrm>
        <a:graphic>
          <a:graphicData uri="http://schemas.openxmlformats.org/drawingml/2006/table">
            <a:tbl>
              <a:tblPr firstRow="1" bandRow="1">
                <a:tableStyleId>{793D81CF-94F2-401A-BA57-92F5A7B2D0C5}</a:tableStyleId>
              </a:tblPr>
              <a:tblGrid>
                <a:gridCol w="939085"/>
                <a:gridCol w="2562895"/>
                <a:gridCol w="7013620"/>
              </a:tblGrid>
              <a:tr h="370840">
                <a:tc>
                  <a:txBody>
                    <a:bodyPr/>
                    <a:lstStyle/>
                    <a:p>
                      <a:r>
                        <a:rPr lang="en-US" dirty="0" smtClean="0"/>
                        <a:t>Edition</a:t>
                      </a:r>
                      <a:endParaRPr lang="en-US" dirty="0"/>
                    </a:p>
                  </a:txBody>
                  <a:tcPr/>
                </a:tc>
                <a:tc>
                  <a:txBody>
                    <a:bodyPr/>
                    <a:lstStyle/>
                    <a:p>
                      <a:r>
                        <a:rPr lang="en-US" dirty="0" smtClean="0"/>
                        <a:t>Date Published</a:t>
                      </a:r>
                      <a:endParaRPr lang="en-US" dirty="0"/>
                    </a:p>
                  </a:txBody>
                  <a:tcPr/>
                </a:tc>
                <a:tc>
                  <a:txBody>
                    <a:bodyPr/>
                    <a:lstStyle/>
                    <a:p>
                      <a:r>
                        <a:rPr lang="en-US" dirty="0" smtClean="0"/>
                        <a:t>Notes</a:t>
                      </a:r>
                      <a:endParaRPr lang="en-US" dirty="0"/>
                    </a:p>
                  </a:txBody>
                  <a:tcPr/>
                </a:tc>
              </a:tr>
              <a:tr h="370840">
                <a:tc>
                  <a:txBody>
                    <a:bodyPr/>
                    <a:lstStyle/>
                    <a:p>
                      <a:r>
                        <a:rPr lang="en-US" dirty="0" smtClean="0"/>
                        <a:t>1</a:t>
                      </a:r>
                      <a:endParaRPr lang="en-US" dirty="0"/>
                    </a:p>
                  </a:txBody>
                  <a:tcPr/>
                </a:tc>
                <a:tc>
                  <a:txBody>
                    <a:bodyPr/>
                    <a:lstStyle/>
                    <a:p>
                      <a:r>
                        <a:rPr lang="en-US" dirty="0" smtClean="0"/>
                        <a:t>June 1997</a:t>
                      </a:r>
                      <a:endParaRPr lang="en-US" dirty="0"/>
                    </a:p>
                  </a:txBody>
                  <a:tcPr/>
                </a:tc>
                <a:tc>
                  <a:txBody>
                    <a:bodyPr/>
                    <a:lstStyle/>
                    <a:p>
                      <a:r>
                        <a:rPr lang="en-US" dirty="0" smtClean="0"/>
                        <a:t>First edition.</a:t>
                      </a:r>
                      <a:endParaRPr lang="en-US" dirty="0"/>
                    </a:p>
                  </a:txBody>
                  <a:tcPr/>
                </a:tc>
              </a:tr>
              <a:tr h="370840">
                <a:tc>
                  <a:txBody>
                    <a:bodyPr/>
                    <a:lstStyle/>
                    <a:p>
                      <a:r>
                        <a:rPr lang="en-US" dirty="0" smtClean="0"/>
                        <a:t>2</a:t>
                      </a:r>
                      <a:endParaRPr lang="en-US" dirty="0"/>
                    </a:p>
                  </a:txBody>
                  <a:tcPr/>
                </a:tc>
                <a:tc>
                  <a:txBody>
                    <a:bodyPr/>
                    <a:lstStyle/>
                    <a:p>
                      <a:r>
                        <a:rPr lang="en-US" dirty="0" smtClean="0"/>
                        <a:t>June 1998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Editorial changes. Aligning with ISO standard. </a:t>
                      </a:r>
                    </a:p>
                  </a:txBody>
                  <a:tcPr/>
                </a:tc>
              </a:tr>
              <a:tr h="370840">
                <a:tc>
                  <a:txBody>
                    <a:bodyPr/>
                    <a:lstStyle/>
                    <a:p>
                      <a:r>
                        <a:rPr lang="en-US" dirty="0" smtClean="0"/>
                        <a:t>3</a:t>
                      </a:r>
                      <a:endParaRPr lang="en-US" dirty="0"/>
                    </a:p>
                  </a:txBody>
                  <a:tcPr/>
                </a:tc>
                <a:tc>
                  <a:txBody>
                    <a:bodyPr/>
                    <a:lstStyle/>
                    <a:p>
                      <a:r>
                        <a:rPr lang="en-US" dirty="0" smtClean="0"/>
                        <a:t>December 1999</a:t>
                      </a:r>
                      <a:endParaRPr lang="en-US" dirty="0"/>
                    </a:p>
                  </a:txBody>
                  <a:tcPr/>
                </a:tc>
                <a:tc>
                  <a:txBody>
                    <a:bodyPr/>
                    <a:lstStyle/>
                    <a:p>
                      <a:r>
                        <a:rPr lang="en-US" dirty="0" smtClean="0"/>
                        <a:t>Added regex,</a:t>
                      </a:r>
                      <a:r>
                        <a:rPr lang="en-US" baseline="0" dirty="0" smtClean="0"/>
                        <a:t> string handling, new control statements, try/catch, etc. </a:t>
                      </a:r>
                      <a:endParaRPr lang="en-US" dirty="0"/>
                    </a:p>
                  </a:txBody>
                  <a:tcPr/>
                </a:tc>
              </a:tr>
              <a:tr h="370840">
                <a:tc>
                  <a:txBody>
                    <a:bodyPr/>
                    <a:lstStyle/>
                    <a:p>
                      <a:r>
                        <a:rPr lang="en-US" dirty="0" smtClean="0"/>
                        <a:t>4</a:t>
                      </a:r>
                      <a:endParaRPr lang="en-US" dirty="0"/>
                    </a:p>
                  </a:txBody>
                  <a:tcPr/>
                </a:tc>
                <a:tc>
                  <a:txBody>
                    <a:bodyPr/>
                    <a:lstStyle/>
                    <a:p>
                      <a:r>
                        <a:rPr lang="en-US" b="1" dirty="0" smtClean="0"/>
                        <a:t>ABANDONED</a:t>
                      </a:r>
                      <a:endParaRPr lang="en-US" b="1"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December</a:t>
                      </a:r>
                      <a:r>
                        <a:rPr lang="en-US" baseline="0" dirty="0" smtClean="0"/>
                        <a:t> 2009</a:t>
                      </a:r>
                      <a:endParaRPr lang="en-US" dirty="0"/>
                    </a:p>
                  </a:txBody>
                  <a:tcPr/>
                </a:tc>
                <a:tc>
                  <a:txBody>
                    <a:bodyPr/>
                    <a:lstStyle/>
                    <a:p>
                      <a:r>
                        <a:rPr lang="en-US" dirty="0" smtClean="0"/>
                        <a:t>Strict mode subset, clarification</a:t>
                      </a:r>
                      <a:r>
                        <a:rPr lang="en-US" baseline="0" dirty="0" smtClean="0"/>
                        <a:t>, harmonization between real-world and the spec. Added support for JSON and more object reflection.</a:t>
                      </a:r>
                      <a:endParaRPr lang="en-US" dirty="0"/>
                    </a:p>
                  </a:txBody>
                  <a:tcPr/>
                </a:tc>
              </a:tr>
              <a:tr h="370840">
                <a:tc>
                  <a:txBody>
                    <a:bodyPr/>
                    <a:lstStyle/>
                    <a:p>
                      <a:r>
                        <a:rPr lang="en-US" dirty="0" smtClean="0"/>
                        <a:t>5.1</a:t>
                      </a:r>
                      <a:endParaRPr lang="en-US" dirty="0"/>
                    </a:p>
                  </a:txBody>
                  <a:tcPr/>
                </a:tc>
                <a:tc>
                  <a:txBody>
                    <a:bodyPr/>
                    <a:lstStyle/>
                    <a:p>
                      <a:r>
                        <a:rPr lang="en-US" dirty="0" smtClean="0"/>
                        <a:t>June 2011</a:t>
                      </a:r>
                      <a:endParaRPr lang="en-US" dirty="0"/>
                    </a:p>
                  </a:txBody>
                  <a:tcPr/>
                </a:tc>
                <a:tc>
                  <a:txBody>
                    <a:bodyPr/>
                    <a:lstStyle/>
                    <a:p>
                      <a:r>
                        <a:rPr lang="en-US" dirty="0" smtClean="0"/>
                        <a:t>Aligning with ISO standard. </a:t>
                      </a:r>
                      <a:endParaRPr lang="en-US" dirty="0"/>
                    </a:p>
                  </a:txBody>
                  <a:tcPr/>
                </a:tc>
              </a:tr>
              <a:tr h="370840">
                <a:tc>
                  <a:txBody>
                    <a:bodyPr/>
                    <a:lstStyle/>
                    <a:p>
                      <a:r>
                        <a:rPr lang="en-US" dirty="0" smtClean="0"/>
                        <a:t>6</a:t>
                      </a:r>
                      <a:endParaRPr lang="en-US" dirty="0"/>
                    </a:p>
                  </a:txBody>
                  <a:tcPr/>
                </a:tc>
                <a:tc>
                  <a:txBody>
                    <a:bodyPr/>
                    <a:lstStyle/>
                    <a:p>
                      <a:r>
                        <a:rPr lang="en-US" dirty="0" smtClean="0"/>
                        <a:t>Scheduled for Mid-2015</a:t>
                      </a:r>
                      <a:endParaRPr lang="en-US" dirty="0"/>
                    </a:p>
                  </a:txBody>
                  <a:tcPr/>
                </a:tc>
                <a:tc>
                  <a:txBody>
                    <a:bodyPr/>
                    <a:lstStyle/>
                    <a:p>
                      <a:r>
                        <a:rPr lang="en-US" b="1" dirty="0" smtClean="0"/>
                        <a:t>NEW SYNTAX</a:t>
                      </a:r>
                      <a:endParaRPr lang="en-US" b="1" dirty="0"/>
                    </a:p>
                  </a:txBody>
                  <a:tcPr/>
                </a:tc>
              </a:tr>
              <a:tr h="370840">
                <a:tc>
                  <a:txBody>
                    <a:bodyPr/>
                    <a:lstStyle/>
                    <a:p>
                      <a:r>
                        <a:rPr lang="en-US" dirty="0" smtClean="0"/>
                        <a:t>7</a:t>
                      </a:r>
                      <a:endParaRPr lang="en-US" dirty="0"/>
                    </a:p>
                  </a:txBody>
                  <a:tcPr/>
                </a:tc>
                <a:tc>
                  <a:txBody>
                    <a:bodyPr/>
                    <a:lstStyle/>
                    <a:p>
                      <a:r>
                        <a:rPr lang="en-US" dirty="0" smtClean="0"/>
                        <a:t>WIP</a:t>
                      </a:r>
                      <a:endParaRPr lang="en-US" dirty="0"/>
                    </a:p>
                  </a:txBody>
                  <a:tcPr/>
                </a:tc>
                <a:tc>
                  <a:txBody>
                    <a:bodyPr/>
                    <a:lstStyle/>
                    <a:p>
                      <a:r>
                        <a:rPr lang="en-US" dirty="0" smtClean="0"/>
                        <a:t>Very</a:t>
                      </a:r>
                      <a:r>
                        <a:rPr lang="en-US" baseline="0" dirty="0" smtClean="0"/>
                        <a:t> early stage of development.</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055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6</a:t>
            </a:r>
            <a:endParaRPr lang="en-US" dirty="0"/>
          </a:p>
        </p:txBody>
      </p:sp>
      <p:sp>
        <p:nvSpPr>
          <p:cNvPr id="3" name="Content Placeholder 2"/>
          <p:cNvSpPr>
            <a:spLocks noGrp="1"/>
          </p:cNvSpPr>
          <p:nvPr>
            <p:ph idx="1"/>
          </p:nvPr>
        </p:nvSpPr>
        <p:spPr/>
        <p:txBody>
          <a:bodyPr/>
          <a:lstStyle/>
          <a:p>
            <a:r>
              <a:rPr lang="en-US" dirty="0" smtClean="0"/>
              <a:t>ES6 Standard targeted for ratification in June 2015. </a:t>
            </a:r>
          </a:p>
          <a:p>
            <a:r>
              <a:rPr lang="en-US" dirty="0" smtClean="0"/>
              <a:t>Significant update to the language. </a:t>
            </a:r>
          </a:p>
          <a:p>
            <a:r>
              <a:rPr lang="en-US" dirty="0" smtClean="0"/>
              <a:t>Major JavaScript engines are implementing</a:t>
            </a:r>
          </a:p>
          <a:p>
            <a:pPr marL="0" indent="0">
              <a:buNone/>
            </a:pPr>
            <a:r>
              <a:rPr lang="en-US" dirty="0" smtClean="0"/>
              <a:t>features as we speak.</a:t>
            </a:r>
          </a:p>
          <a:p>
            <a:r>
              <a:rPr lang="en-US" dirty="0" smtClean="0"/>
              <a:t>Status Tables:</a:t>
            </a:r>
          </a:p>
          <a:p>
            <a:pPr lvl="1"/>
            <a:r>
              <a:rPr lang="en-US" dirty="0" err="1" smtClean="0">
                <a:hlinkClick r:id="rId2"/>
              </a:rPr>
              <a:t>Kangax</a:t>
            </a:r>
            <a:endParaRPr lang="en-US" dirty="0"/>
          </a:p>
          <a:p>
            <a:pPr lvl="1"/>
            <a:r>
              <a:rPr lang="en-US" dirty="0" smtClean="0">
                <a:hlinkClick r:id="rId3"/>
              </a:rPr>
              <a:t>ES6 Matrix</a:t>
            </a:r>
            <a:r>
              <a:rPr lang="en-US" dirty="0" smtClean="0"/>
              <a:t> by Thomas </a:t>
            </a:r>
            <a:r>
              <a:rPr lang="en-US" dirty="0" err="1" smtClean="0"/>
              <a:t>Lahn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48007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6</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pic>
        <p:nvPicPr>
          <p:cNvPr id="5" name="Picture 4"/>
          <p:cNvPicPr>
            <a:picLocks noChangeAspect="1"/>
          </p:cNvPicPr>
          <p:nvPr/>
        </p:nvPicPr>
        <p:blipFill>
          <a:blip r:embed="rId2"/>
          <a:stretch>
            <a:fillRect/>
          </a:stretch>
        </p:blipFill>
        <p:spPr>
          <a:xfrm>
            <a:off x="1243687" y="1365784"/>
            <a:ext cx="9704626" cy="4990566"/>
          </a:xfrm>
          <a:prstGeom prst="rect">
            <a:avLst/>
          </a:prstGeom>
        </p:spPr>
      </p:pic>
    </p:spTree>
    <p:extLst>
      <p:ext uri="{BB962C8B-B14F-4D97-AF65-F5344CB8AC3E}">
        <p14:creationId xmlns:p14="http://schemas.microsoft.com/office/powerpoint/2010/main" val="27819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ES6</a:t>
            </a:r>
            <a:endParaRPr lang="en-US" dirty="0"/>
          </a:p>
        </p:txBody>
      </p:sp>
      <p:sp>
        <p:nvSpPr>
          <p:cNvPr id="3" name="Content Placeholder 2"/>
          <p:cNvSpPr>
            <a:spLocks noGrp="1"/>
          </p:cNvSpPr>
          <p:nvPr>
            <p:ph idx="1"/>
          </p:nvPr>
        </p:nvSpPr>
        <p:spPr/>
        <p:txBody>
          <a:bodyPr/>
          <a:lstStyle/>
          <a:p>
            <a:r>
              <a:rPr lang="en-US" dirty="0" smtClean="0"/>
              <a:t>ES6 in the Browser</a:t>
            </a:r>
          </a:p>
          <a:p>
            <a:pPr lvl="1"/>
            <a:r>
              <a:rPr lang="en-US" dirty="0" smtClean="0"/>
              <a:t>IE11+ has most complete ES6 support – Try it in Windows 10 TP</a:t>
            </a:r>
          </a:p>
          <a:p>
            <a:pPr lvl="2"/>
            <a:r>
              <a:rPr lang="en-US" dirty="0" smtClean="0"/>
              <a:t>Enable “Experimental JavaScript features” flag</a:t>
            </a:r>
          </a:p>
          <a:p>
            <a:pPr lvl="1"/>
            <a:r>
              <a:rPr lang="en-US" dirty="0" smtClean="0"/>
              <a:t>Chrome Canary</a:t>
            </a:r>
          </a:p>
          <a:p>
            <a:pPr lvl="2"/>
            <a:r>
              <a:rPr lang="en-US" dirty="0" smtClean="0"/>
              <a:t>Go to chrome://flags &amp; turn on “Enable Experimental JavaScript”</a:t>
            </a:r>
          </a:p>
          <a:p>
            <a:pPr lvl="1"/>
            <a:r>
              <a:rPr lang="en-US" dirty="0" smtClean="0"/>
              <a:t>Firefox Nightly or Firefox Developer Edition</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657420386"/>
      </p:ext>
    </p:extLst>
  </p:cSld>
  <p:clrMapOvr>
    <a:masterClrMapping/>
  </p:clrMapOvr>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1D0F85-582A-44D6-AD1E-4CB486C4156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dff2e961-dbd1-4b6a-ab85-d84f915edb70"/>
    <ds:schemaRef ds:uri="http://www.w3.org/XML/1998/namespace"/>
    <ds:schemaRef ds:uri="http://purl.org/dc/elements/1.1/"/>
  </ds:schemaRefs>
</ds:datastoreItem>
</file>

<file path=customXml/itemProps2.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3.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2233</TotalTime>
  <Words>2315</Words>
  <Application>Microsoft Office PowerPoint</Application>
  <PresentationFormat>Widescreen</PresentationFormat>
  <Paragraphs>501</Paragraphs>
  <Slides>56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Consolas</vt:lpstr>
      <vt:lpstr>Courier New</vt:lpstr>
      <vt:lpstr>League Gothic</vt:lpstr>
      <vt:lpstr>Open Sans Light</vt:lpstr>
      <vt:lpstr>Times New Roman</vt:lpstr>
      <vt:lpstr>Rami Sayar Presentation Template</vt:lpstr>
      <vt:lpstr>The Future of JavaScript What’s New in ES6 for Web Developers?</vt:lpstr>
      <vt:lpstr>Agenda</vt:lpstr>
      <vt:lpstr>Why Should You Care?</vt:lpstr>
      <vt:lpstr>PowerPoint Presentation</vt:lpstr>
      <vt:lpstr>What is ECMAScript?</vt:lpstr>
      <vt:lpstr>Where is ECMAScript Now?</vt:lpstr>
      <vt:lpstr>ECMAScript 6</vt:lpstr>
      <vt:lpstr>ECMAScript 6</vt:lpstr>
      <vt:lpstr>Getting ES6</vt:lpstr>
      <vt:lpstr>Getting ES6</vt:lpstr>
      <vt:lpstr>Let’s take a look!</vt:lpstr>
      <vt:lpstr>ES6 – Block Scoping</vt:lpstr>
      <vt:lpstr>ES6 – Block Scoping</vt:lpstr>
      <vt:lpstr>Wait… What? Copyright of Challiyil Eswaramangalath Pavithran Vipin, this work is licensed under CC Attribution-ShareAlike 2.0 Generic License.  </vt:lpstr>
      <vt:lpstr>ES6 – Block Scoping</vt:lpstr>
      <vt:lpstr>ES6 – Block Scoping</vt:lpstr>
      <vt:lpstr>ES6 – Block Scoping</vt:lpstr>
      <vt:lpstr>ES6 – Block Scoping</vt:lpstr>
      <vt:lpstr>ES6 – Block Scoping</vt:lpstr>
      <vt:lpstr>ES6 – Block Scoping</vt:lpstr>
      <vt:lpstr>ES6 – Destructuring </vt:lpstr>
      <vt:lpstr>ES6 – Destructuring</vt:lpstr>
      <vt:lpstr>ES6 – Destructuring</vt:lpstr>
      <vt:lpstr>ES6 – Destructuring</vt:lpstr>
      <vt:lpstr>ES6 – Destructuring</vt:lpstr>
      <vt:lpstr>ES6 – Destructuring</vt:lpstr>
      <vt:lpstr>ES6 – Modules &amp; Classes</vt:lpstr>
      <vt:lpstr>On Frameworks…</vt:lpstr>
      <vt:lpstr>ES6 – Classes</vt:lpstr>
      <vt:lpstr>ES6 – Classes</vt:lpstr>
      <vt:lpstr>ES6 – Classes</vt:lpstr>
      <vt:lpstr>ES6 – Modules</vt:lpstr>
      <vt:lpstr>ES6 – Modules</vt:lpstr>
      <vt:lpstr>ES6 – Modules</vt:lpstr>
      <vt:lpstr>ES6 – Modules</vt:lpstr>
      <vt:lpstr>ES6 – Module Loading API</vt:lpstr>
      <vt:lpstr>React.js Announced Class Support</vt:lpstr>
      <vt:lpstr>ES6 – Iterators &amp; Generators</vt:lpstr>
      <vt:lpstr>ES6 – Iterators &amp; Generators</vt:lpstr>
      <vt:lpstr>ES6 – Iterators</vt:lpstr>
      <vt:lpstr>ES6 – Iterators</vt:lpstr>
      <vt:lpstr>ES6 – Generators</vt:lpstr>
      <vt:lpstr>ES6 – Generators</vt:lpstr>
      <vt:lpstr>ES6 – Generators in Koa </vt:lpstr>
      <vt:lpstr>ES6 – Generators</vt:lpstr>
      <vt:lpstr>I WANNNT IT! Copyright of Eva Blue, this work is licensed under CC Attribution 2.0 Generic. </vt:lpstr>
      <vt:lpstr>ES6 – Who Has It?</vt:lpstr>
      <vt:lpstr>Going Back In Time</vt:lpstr>
      <vt:lpstr>BACK TO THE FUTURE! Copyright of JD Hancock, this work is licensed under CC Attribution 2.0 Generic. </vt:lpstr>
      <vt:lpstr>Back to the Future</vt:lpstr>
      <vt:lpstr>What did we learn?</vt:lpstr>
      <vt:lpstr>Thank You! Questions?</vt:lpstr>
      <vt:lpstr>Resources, References, Links</vt:lpstr>
      <vt:lpstr>Resources, References, Links</vt:lpstr>
      <vt:lpstr>Resources, References,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296</cp:revision>
  <dcterms:created xsi:type="dcterms:W3CDTF">2014-09-13T22:27:19Z</dcterms:created>
  <dcterms:modified xsi:type="dcterms:W3CDTF">2015-05-30T03:31:56Z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