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36"/>
  </p:notesMasterIdLst>
  <p:sldIdLst>
    <p:sldId id="256" r:id="rId5"/>
    <p:sldId id="257" r:id="rId6"/>
    <p:sldId id="312" r:id="rId7"/>
    <p:sldId id="335" r:id="rId8"/>
    <p:sldId id="336" r:id="rId9"/>
    <p:sldId id="313" r:id="rId10"/>
    <p:sldId id="314" r:id="rId11"/>
    <p:sldId id="337" r:id="rId12"/>
    <p:sldId id="315" r:id="rId13"/>
    <p:sldId id="316" r:id="rId14"/>
    <p:sldId id="317" r:id="rId15"/>
    <p:sldId id="318" r:id="rId16"/>
    <p:sldId id="339" r:id="rId17"/>
    <p:sldId id="338" r:id="rId18"/>
    <p:sldId id="319" r:id="rId19"/>
    <p:sldId id="320" r:id="rId20"/>
    <p:sldId id="321" r:id="rId21"/>
    <p:sldId id="322" r:id="rId22"/>
    <p:sldId id="323" r:id="rId23"/>
    <p:sldId id="324" r:id="rId24"/>
    <p:sldId id="325" r:id="rId25"/>
    <p:sldId id="326" r:id="rId26"/>
    <p:sldId id="327" r:id="rId27"/>
    <p:sldId id="328" r:id="rId28"/>
    <p:sldId id="329" r:id="rId29"/>
    <p:sldId id="330" r:id="rId30"/>
    <p:sldId id="331" r:id="rId31"/>
    <p:sldId id="332" r:id="rId32"/>
    <p:sldId id="341" r:id="rId33"/>
    <p:sldId id="340" r:id="rId34"/>
    <p:sldId id="31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ections" id="{FE423CBA-A6FD-45E7-A286-B4FCD122AAB1}">
          <p14:sldIdLst>
            <p14:sldId id="256"/>
            <p14:sldId id="257"/>
          </p14:sldIdLst>
        </p14:section>
        <p14:section name="Introduction" id="{A54B1240-EFC0-410E-9EB5-BB0CC4307AB2}">
          <p14:sldIdLst>
            <p14:sldId id="312"/>
            <p14:sldId id="335"/>
            <p14:sldId id="336"/>
          </p14:sldIdLst>
        </p14:section>
        <p14:section name="Intro to Angular" id="{51F9F384-F166-423A-94FF-F38C4810067D}">
          <p14:sldIdLst>
            <p14:sldId id="313"/>
            <p14:sldId id="314"/>
            <p14:sldId id="337"/>
            <p14:sldId id="315"/>
            <p14:sldId id="316"/>
            <p14:sldId id="317"/>
            <p14:sldId id="318"/>
            <p14:sldId id="339"/>
            <p14:sldId id="338"/>
            <p14:sldId id="319"/>
            <p14:sldId id="320"/>
            <p14:sldId id="321"/>
            <p14:sldId id="322"/>
            <p14:sldId id="323"/>
            <p14:sldId id="324"/>
            <p14:sldId id="325"/>
            <p14:sldId id="326"/>
            <p14:sldId id="327"/>
            <p14:sldId id="328"/>
            <p14:sldId id="329"/>
            <p14:sldId id="330"/>
            <p14:sldId id="331"/>
            <p14:sldId id="332"/>
          </p14:sldIdLst>
        </p14:section>
        <p14:section name="Conclusion" id="{200156D3-C8C5-4D82-B7C3-172BC5B222B9}">
          <p14:sldIdLst>
            <p14:sldId id="341"/>
            <p14:sldId id="340"/>
            <p14:sldId id="31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i Sayar" initials="RS" lastIdx="11" clrIdx="0">
    <p:extLst>
      <p:ext uri="{19B8F6BF-5375-455C-9EA6-DF929625EA0E}">
        <p15:presenceInfo xmlns:p15="http://schemas.microsoft.com/office/powerpoint/2012/main" userId="S-1-5-21-124525095-708259637-1543119021-1353542" providerId="AD"/>
      </p:ext>
    </p:extLst>
  </p:cmAuthor>
  <p:cmAuthor id="2" name="Rami" initials="R" lastIdx="1" clrIdx="1">
    <p:extLst>
      <p:ext uri="{19B8F6BF-5375-455C-9EA6-DF929625EA0E}">
        <p15:presenceInfo xmlns:p15="http://schemas.microsoft.com/office/powerpoint/2012/main" userId="Ram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590" autoAdjust="0"/>
  </p:normalViewPr>
  <p:slideViewPr>
    <p:cSldViewPr snapToGrid="0">
      <p:cViewPr varScale="1">
        <p:scale>
          <a:sx n="61" d="100"/>
          <a:sy n="61" d="100"/>
        </p:scale>
        <p:origin x="1474"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912463-2EB7-42C0-8AD4-F0A02C6EC2BF}" type="datetimeFigureOut">
              <a:rPr lang="en-US" smtClean="0"/>
              <a:t>5/29/2015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1CB3E1-70E1-4960-BDBB-5CE579A48DE2}" type="slidenum">
              <a:rPr lang="en-US" smtClean="0"/>
              <a:t>‹#›</a:t>
            </a:fld>
            <a:endParaRPr lang="en-US"/>
          </a:p>
        </p:txBody>
      </p:sp>
    </p:spTree>
    <p:extLst>
      <p:ext uri="{BB962C8B-B14F-4D97-AF65-F5344CB8AC3E}">
        <p14:creationId xmlns:p14="http://schemas.microsoft.com/office/powerpoint/2010/main" val="2004938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1CB3E1-70E1-4960-BDBB-5CE579A48DE2}" type="slidenum">
              <a:rPr lang="en-US" smtClean="0"/>
              <a:t>1</a:t>
            </a:fld>
            <a:endParaRPr lang="en-US"/>
          </a:p>
        </p:txBody>
      </p:sp>
    </p:spTree>
    <p:extLst>
      <p:ext uri="{BB962C8B-B14F-4D97-AF65-F5344CB8AC3E}">
        <p14:creationId xmlns:p14="http://schemas.microsoft.com/office/powerpoint/2010/main" val="948937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1CB3E1-70E1-4960-BDBB-5CE579A48DE2}" type="slidenum">
              <a:rPr lang="en-US" smtClean="0"/>
              <a:t>19</a:t>
            </a:fld>
            <a:endParaRPr lang="en-US"/>
          </a:p>
        </p:txBody>
      </p:sp>
    </p:spTree>
    <p:extLst>
      <p:ext uri="{BB962C8B-B14F-4D97-AF65-F5344CB8AC3E}">
        <p14:creationId xmlns:p14="http://schemas.microsoft.com/office/powerpoint/2010/main" val="3268357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872468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E2216B-3FEE-4C02-8254-52AF5C5DEF8B}" type="datetime1">
              <a:rPr lang="en-US" smtClean="0"/>
              <a:t>5/29/2015</a:t>
            </a:fld>
            <a:endParaRPr lang="en-US"/>
          </a:p>
        </p:txBody>
      </p:sp>
      <p:sp>
        <p:nvSpPr>
          <p:cNvPr id="5" name="Footer Placeholder 4"/>
          <p:cNvSpPr>
            <a:spLocks noGrp="1"/>
          </p:cNvSpPr>
          <p:nvPr>
            <p:ph type="ftr" sz="quarter" idx="11"/>
          </p:nvPr>
        </p:nvSpPr>
        <p:spPr/>
        <p:txBody>
          <a:bodyPr/>
          <a:lstStyle/>
          <a:p>
            <a:r>
              <a:rPr lang="en-US" smtClean="0"/>
              <a:t>FULLSTACK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8005400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19EDA9-3A04-4EF4-9E92-E6EF9FA39F87}" type="datetime1">
              <a:rPr lang="en-US" smtClean="0"/>
              <a:t>5/29/2015</a:t>
            </a:fld>
            <a:endParaRPr lang="en-US"/>
          </a:p>
        </p:txBody>
      </p:sp>
      <p:sp>
        <p:nvSpPr>
          <p:cNvPr id="5" name="Footer Placeholder 4"/>
          <p:cNvSpPr>
            <a:spLocks noGrp="1"/>
          </p:cNvSpPr>
          <p:nvPr>
            <p:ph type="ftr" sz="quarter" idx="11"/>
          </p:nvPr>
        </p:nvSpPr>
        <p:spPr/>
        <p:txBody>
          <a:bodyPr/>
          <a:lstStyle/>
          <a:p>
            <a:r>
              <a:rPr lang="en-US" smtClean="0"/>
              <a:t>FULLSTACK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80726100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61E6DA-0D52-4B20-B51C-22A61AE28054}" type="datetime1">
              <a:rPr lang="en-US" smtClean="0"/>
              <a:t>5/29/2015</a:t>
            </a:fld>
            <a:endParaRPr lang="en-US"/>
          </a:p>
        </p:txBody>
      </p:sp>
      <p:sp>
        <p:nvSpPr>
          <p:cNvPr id="5" name="Footer Placeholder 4"/>
          <p:cNvSpPr>
            <a:spLocks noGrp="1"/>
          </p:cNvSpPr>
          <p:nvPr>
            <p:ph type="ftr" sz="quarter" idx="11"/>
          </p:nvPr>
        </p:nvSpPr>
        <p:spPr/>
        <p:txBody>
          <a:bodyPr/>
          <a:lstStyle/>
          <a:p>
            <a:r>
              <a:rPr lang="en-US" smtClean="0"/>
              <a:t>FULLSTACK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468598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ull screen Pictur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a:lstStyle/>
          <a:p>
            <a:r>
              <a:rPr lang="en-US" smtClean="0"/>
              <a:t>Click icon to add picture</a:t>
            </a:r>
            <a:endParaRPr lang="en-US"/>
          </a:p>
        </p:txBody>
      </p:sp>
      <p:sp>
        <p:nvSpPr>
          <p:cNvPr id="2" name="Title 1"/>
          <p:cNvSpPr>
            <a:spLocks noGrp="1"/>
          </p:cNvSpPr>
          <p:nvPr>
            <p:ph type="title"/>
          </p:nvPr>
        </p:nvSpPr>
        <p:spPr>
          <a:xfrm>
            <a:off x="838200" y="4830989"/>
            <a:ext cx="10515600" cy="1325563"/>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F5EAD18-917B-43F3-9D95-A7089E38DAF1}" type="datetime1">
              <a:rPr lang="en-US" smtClean="0"/>
              <a:t>5/29/2015</a:t>
            </a:fld>
            <a:endParaRPr lang="en-US"/>
          </a:p>
        </p:txBody>
      </p:sp>
      <p:sp>
        <p:nvSpPr>
          <p:cNvPr id="4" name="Footer Placeholder 3"/>
          <p:cNvSpPr>
            <a:spLocks noGrp="1"/>
          </p:cNvSpPr>
          <p:nvPr>
            <p:ph type="ftr" sz="quarter" idx="11"/>
          </p:nvPr>
        </p:nvSpPr>
        <p:spPr/>
        <p:txBody>
          <a:bodyPr/>
          <a:lstStyle/>
          <a:p>
            <a:r>
              <a:rPr lang="en-US" smtClean="0"/>
              <a:t>FULLSTACK - @RAMISAYAR</a:t>
            </a:r>
            <a:endParaRPr lang="en-US"/>
          </a:p>
        </p:txBody>
      </p:sp>
      <p:sp>
        <p:nvSpPr>
          <p:cNvPr id="5" name="Slide Number Placeholder 4"/>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2201158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ne Word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lstStyle>
            <a:lvl1pPr algn="ct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1B3529A-0C28-4BD5-B3B8-1BA3A5181E7B}" type="datetime1">
              <a:rPr lang="en-US" smtClean="0"/>
              <a:t>5/29/2015</a:t>
            </a:fld>
            <a:endParaRPr lang="en-US"/>
          </a:p>
        </p:txBody>
      </p:sp>
      <p:sp>
        <p:nvSpPr>
          <p:cNvPr id="4" name="Footer Placeholder 3"/>
          <p:cNvSpPr>
            <a:spLocks noGrp="1"/>
          </p:cNvSpPr>
          <p:nvPr>
            <p:ph type="ftr" sz="quarter" idx="11"/>
          </p:nvPr>
        </p:nvSpPr>
        <p:spPr/>
        <p:txBody>
          <a:bodyPr/>
          <a:lstStyle/>
          <a:p>
            <a:r>
              <a:rPr lang="en-US" smtClean="0"/>
              <a:t>FULLSTACK - @RAMISAYAR</a:t>
            </a:r>
            <a:endParaRPr lang="en-US"/>
          </a:p>
        </p:txBody>
      </p:sp>
      <p:sp>
        <p:nvSpPr>
          <p:cNvPr id="5" name="Slide Number Placeholder 4"/>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2825463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3347459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ingle Title">
    <p:spTree>
      <p:nvGrpSpPr>
        <p:cNvPr id="1" name=""/>
        <p:cNvGrpSpPr/>
        <p:nvPr/>
      </p:nvGrpSpPr>
      <p:grpSpPr>
        <a:xfrm>
          <a:off x="0" y="0"/>
          <a:ext cx="0" cy="0"/>
          <a:chOff x="0" y="0"/>
          <a:chExt cx="0" cy="0"/>
        </a:xfrm>
      </p:grpSpPr>
      <p:sp>
        <p:nvSpPr>
          <p:cNvPr id="6" name="Title 1"/>
          <p:cNvSpPr>
            <a:spLocks noGrp="1"/>
          </p:cNvSpPr>
          <p:nvPr>
            <p:ph type="title"/>
          </p:nvPr>
        </p:nvSpPr>
        <p:spPr>
          <a:xfrm>
            <a:off x="457203" y="310896"/>
            <a:ext cx="11277600" cy="914400"/>
          </a:xfrm>
          <a:prstGeom prst="rect">
            <a:avLst/>
          </a:prstGeom>
        </p:spPr>
        <p:txBody>
          <a:bodyPr lIns="0" tIns="0" rIns="0" bIns="0" anchor="ctr">
            <a:normAutofit/>
          </a:bodyPr>
          <a:lstStyle>
            <a:lvl1pPr algn="l">
              <a:defRPr sz="5331" spc="-200" baseline="0">
                <a:solidFill>
                  <a:schemeClr val="tx2"/>
                </a:solidFill>
                <a:latin typeface="Segoe WP SemiLight"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6571490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4A2333-4E27-4897-9ABC-D78A8870338B}" type="datetime1">
              <a:rPr lang="en-US" smtClean="0"/>
              <a:t>5/29/2015</a:t>
            </a:fld>
            <a:endParaRPr lang="en-US"/>
          </a:p>
        </p:txBody>
      </p:sp>
      <p:sp>
        <p:nvSpPr>
          <p:cNvPr id="5" name="Footer Placeholder 4"/>
          <p:cNvSpPr>
            <a:spLocks noGrp="1"/>
          </p:cNvSpPr>
          <p:nvPr>
            <p:ph type="ftr" sz="quarter" idx="11"/>
          </p:nvPr>
        </p:nvSpPr>
        <p:spPr/>
        <p:txBody>
          <a:bodyPr/>
          <a:lstStyle/>
          <a:p>
            <a:r>
              <a:rPr lang="en-US" smtClean="0"/>
              <a:t>FULLSTACK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332015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C3F60D-F249-45CA-85D9-E4F5EAA9DACE}" type="datetime1">
              <a:rPr lang="en-US" smtClean="0"/>
              <a:t>5/29/2015</a:t>
            </a:fld>
            <a:endParaRPr lang="en-US"/>
          </a:p>
        </p:txBody>
      </p:sp>
      <p:sp>
        <p:nvSpPr>
          <p:cNvPr id="5" name="Footer Placeholder 4"/>
          <p:cNvSpPr>
            <a:spLocks noGrp="1"/>
          </p:cNvSpPr>
          <p:nvPr>
            <p:ph type="ftr" sz="quarter" idx="11"/>
          </p:nvPr>
        </p:nvSpPr>
        <p:spPr/>
        <p:txBody>
          <a:bodyPr/>
          <a:lstStyle/>
          <a:p>
            <a:r>
              <a:rPr lang="en-US" smtClean="0"/>
              <a:t>FULLSTACK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7805155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07C9F8-5F8C-48A7-AE89-873A602DE86F}" type="datetime1">
              <a:rPr lang="en-US" smtClean="0"/>
              <a:t>5/29/2015</a:t>
            </a:fld>
            <a:endParaRPr lang="en-US"/>
          </a:p>
        </p:txBody>
      </p:sp>
      <p:sp>
        <p:nvSpPr>
          <p:cNvPr id="6" name="Footer Placeholder 5"/>
          <p:cNvSpPr>
            <a:spLocks noGrp="1"/>
          </p:cNvSpPr>
          <p:nvPr>
            <p:ph type="ftr" sz="quarter" idx="11"/>
          </p:nvPr>
        </p:nvSpPr>
        <p:spPr/>
        <p:txBody>
          <a:bodyPr/>
          <a:lstStyle/>
          <a:p>
            <a:r>
              <a:rPr lang="en-US" smtClean="0"/>
              <a:t>FULLSTACK - @RAMISAYAR</a:t>
            </a:r>
            <a:endParaRPr lang="en-US"/>
          </a:p>
        </p:txBody>
      </p:sp>
      <p:sp>
        <p:nvSpPr>
          <p:cNvPr id="7" name="Slide Number Placeholder 6"/>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23130394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0BD43D-1573-46F2-86E8-E7E0667584B2}" type="datetime1">
              <a:rPr lang="en-US" smtClean="0"/>
              <a:t>5/29/2015</a:t>
            </a:fld>
            <a:endParaRPr lang="en-US"/>
          </a:p>
        </p:txBody>
      </p:sp>
      <p:sp>
        <p:nvSpPr>
          <p:cNvPr id="8" name="Footer Placeholder 7"/>
          <p:cNvSpPr>
            <a:spLocks noGrp="1"/>
          </p:cNvSpPr>
          <p:nvPr>
            <p:ph type="ftr" sz="quarter" idx="11"/>
          </p:nvPr>
        </p:nvSpPr>
        <p:spPr/>
        <p:txBody>
          <a:bodyPr/>
          <a:lstStyle/>
          <a:p>
            <a:r>
              <a:rPr lang="en-US" smtClean="0"/>
              <a:t>FULLSTACK - @RAMISAYAR</a:t>
            </a:r>
            <a:endParaRPr lang="en-US"/>
          </a:p>
        </p:txBody>
      </p:sp>
      <p:sp>
        <p:nvSpPr>
          <p:cNvPr id="9" name="Slide Number Placeholder 8"/>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8803457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163E94-0A7F-4587-BD01-77B0DD29920A}" type="datetime1">
              <a:rPr lang="en-US" smtClean="0"/>
              <a:t>5/29/2015</a:t>
            </a:fld>
            <a:endParaRPr lang="en-US"/>
          </a:p>
        </p:txBody>
      </p:sp>
      <p:sp>
        <p:nvSpPr>
          <p:cNvPr id="4" name="Footer Placeholder 3"/>
          <p:cNvSpPr>
            <a:spLocks noGrp="1"/>
          </p:cNvSpPr>
          <p:nvPr>
            <p:ph type="ftr" sz="quarter" idx="11"/>
          </p:nvPr>
        </p:nvSpPr>
        <p:spPr/>
        <p:txBody>
          <a:bodyPr/>
          <a:lstStyle/>
          <a:p>
            <a:r>
              <a:rPr lang="en-US" smtClean="0"/>
              <a:t>FULLSTACK - @RAMISAYAR</a:t>
            </a:r>
            <a:endParaRPr lang="en-US"/>
          </a:p>
        </p:txBody>
      </p:sp>
      <p:sp>
        <p:nvSpPr>
          <p:cNvPr id="5" name="Slide Number Placeholder 4"/>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149650106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2A154C-1E06-45E5-B2AC-E25B81E86FEB}" type="datetime1">
              <a:rPr lang="en-US" smtClean="0"/>
              <a:t>5/29/2015</a:t>
            </a:fld>
            <a:endParaRPr lang="en-US"/>
          </a:p>
        </p:txBody>
      </p:sp>
      <p:sp>
        <p:nvSpPr>
          <p:cNvPr id="3" name="Footer Placeholder 2"/>
          <p:cNvSpPr>
            <a:spLocks noGrp="1"/>
          </p:cNvSpPr>
          <p:nvPr>
            <p:ph type="ftr" sz="quarter" idx="11"/>
          </p:nvPr>
        </p:nvSpPr>
        <p:spPr/>
        <p:txBody>
          <a:bodyPr/>
          <a:lstStyle/>
          <a:p>
            <a:r>
              <a:rPr lang="en-US" smtClean="0"/>
              <a:t>FULLSTACK - @RAMISAYAR</a:t>
            </a:r>
            <a:endParaRPr lang="en-US"/>
          </a:p>
        </p:txBody>
      </p:sp>
      <p:sp>
        <p:nvSpPr>
          <p:cNvPr id="4" name="Slide Number Placeholder 3"/>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6331654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1E970C-0093-4878-8856-9A274BA21900}" type="datetime1">
              <a:rPr lang="en-US" smtClean="0"/>
              <a:t>5/29/2015</a:t>
            </a:fld>
            <a:endParaRPr lang="en-US"/>
          </a:p>
        </p:txBody>
      </p:sp>
      <p:sp>
        <p:nvSpPr>
          <p:cNvPr id="6" name="Footer Placeholder 5"/>
          <p:cNvSpPr>
            <a:spLocks noGrp="1"/>
          </p:cNvSpPr>
          <p:nvPr>
            <p:ph type="ftr" sz="quarter" idx="11"/>
          </p:nvPr>
        </p:nvSpPr>
        <p:spPr/>
        <p:txBody>
          <a:bodyPr/>
          <a:lstStyle/>
          <a:p>
            <a:r>
              <a:rPr lang="en-US" smtClean="0"/>
              <a:t>FULLSTACK - @RAMISAYAR</a:t>
            </a:r>
            <a:endParaRPr lang="en-US"/>
          </a:p>
        </p:txBody>
      </p:sp>
      <p:sp>
        <p:nvSpPr>
          <p:cNvPr id="7" name="Slide Number Placeholder 6"/>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4136546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AB48B2-CF4A-4D76-852B-361AC41FC9F6}" type="datetime1">
              <a:rPr lang="en-US" smtClean="0"/>
              <a:t>5/29/2015</a:t>
            </a:fld>
            <a:endParaRPr lang="en-US"/>
          </a:p>
        </p:txBody>
      </p:sp>
      <p:sp>
        <p:nvSpPr>
          <p:cNvPr id="6" name="Footer Placeholder 5"/>
          <p:cNvSpPr>
            <a:spLocks noGrp="1"/>
          </p:cNvSpPr>
          <p:nvPr>
            <p:ph type="ftr" sz="quarter" idx="11"/>
          </p:nvPr>
        </p:nvSpPr>
        <p:spPr/>
        <p:txBody>
          <a:bodyPr/>
          <a:lstStyle/>
          <a:p>
            <a:r>
              <a:rPr lang="en-US" smtClean="0"/>
              <a:t>FULLSTACK - @RAMISAYAR</a:t>
            </a:r>
            <a:endParaRPr lang="en-US"/>
          </a:p>
        </p:txBody>
      </p:sp>
      <p:sp>
        <p:nvSpPr>
          <p:cNvPr id="7" name="Slide Number Placeholder 6"/>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2340204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5FCC88-EE4C-40A6-9D8C-4269A7D4F0E3}" type="datetime1">
              <a:rPr lang="en-US" smtClean="0"/>
              <a:t>5/29/2015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2000">
                <a:solidFill>
                  <a:schemeClr val="tx1">
                    <a:tint val="75000"/>
                  </a:schemeClr>
                </a:solidFill>
                <a:latin typeface="League Gothic" panose="00000500000000000000" pitchFamily="50" charset="0"/>
              </a:defRPr>
            </a:lvl1pPr>
          </a:lstStyle>
          <a:p>
            <a:r>
              <a:rPr lang="en-US" smtClean="0"/>
              <a:t>FULLSTACK - @RAMISAYAR</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648022-86AA-4676-BC9C-A79016333CAD}" type="slidenum">
              <a:rPr lang="en-US" smtClean="0"/>
              <a:t>‹#›</a:t>
            </a:fld>
            <a:endParaRPr lang="en-US"/>
          </a:p>
        </p:txBody>
      </p:sp>
    </p:spTree>
    <p:extLst>
      <p:ext uri="{BB962C8B-B14F-4D97-AF65-F5344CB8AC3E}">
        <p14:creationId xmlns:p14="http://schemas.microsoft.com/office/powerpoint/2010/main" val="23070721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6600" kern="1200">
          <a:solidFill>
            <a:schemeClr val="tx1"/>
          </a:solidFill>
          <a:latin typeface="League Gothic" panose="000005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eblogs.asp.net/dwahlin/angularjs-in-60-ish-minutes-the-ebook" TargetMode="External"/><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sayar" TargetMode="External"/><Relationship Id="rId2" Type="http://schemas.openxmlformats.org/officeDocument/2006/relationships/hyperlink" Target="https://twitter.com/ramisayar" TargetMode="External"/><Relationship Id="rId1" Type="http://schemas.openxmlformats.org/officeDocument/2006/relationships/slideLayout" Target="../slideLayouts/slideLayout1.xml"/><Relationship Id="rId4" Type="http://schemas.openxmlformats.org/officeDocument/2006/relationships/hyperlink" Target="http://www.slideshare.net/ramisayar"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en.wikipedia.org/wiki/Single-page_applicatio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hyperlink" Target="http://aka.ms/FullstackVancouverEva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en.wikipedia.org/wiki/Model%E2%80%93view%E2%80%93controller"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8000" dirty="0" smtClean="0"/>
              <a:t>Introduction to AngularJS</a:t>
            </a:r>
            <a:endParaRPr lang="en-US" sz="8000" dirty="0"/>
          </a:p>
        </p:txBody>
      </p:sp>
      <p:sp>
        <p:nvSpPr>
          <p:cNvPr id="3" name="Subtitle 2"/>
          <p:cNvSpPr>
            <a:spLocks noGrp="1"/>
          </p:cNvSpPr>
          <p:nvPr>
            <p:ph type="subTitle" idx="1"/>
          </p:nvPr>
        </p:nvSpPr>
        <p:spPr/>
        <p:txBody>
          <a:bodyPr/>
          <a:lstStyle/>
          <a:p>
            <a:r>
              <a:rPr lang="en-US" dirty="0" smtClean="0"/>
              <a:t>Rami Sayar - @</a:t>
            </a:r>
            <a:r>
              <a:rPr lang="en-US" dirty="0" err="1" smtClean="0"/>
              <a:t>ramisayar</a:t>
            </a:r>
            <a:endParaRPr lang="en-US" dirty="0" smtClean="0"/>
          </a:p>
          <a:p>
            <a:r>
              <a:rPr lang="en-US" dirty="0" smtClean="0"/>
              <a:t>Technical Evangelist</a:t>
            </a:r>
          </a:p>
          <a:p>
            <a:r>
              <a:rPr lang="en-US" dirty="0" smtClean="0"/>
              <a:t>Microsoft Canada</a:t>
            </a:r>
            <a:endParaRPr lang="en-US" dirty="0"/>
          </a:p>
        </p:txBody>
      </p:sp>
    </p:spTree>
    <p:extLst>
      <p:ext uri="{BB962C8B-B14F-4D97-AF65-F5344CB8AC3E}">
        <p14:creationId xmlns:p14="http://schemas.microsoft.com/office/powerpoint/2010/main" val="20818400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in Angular</a:t>
            </a:r>
            <a:endParaRPr lang="en-US" dirty="0"/>
          </a:p>
        </p:txBody>
      </p:sp>
      <p:pic>
        <p:nvPicPr>
          <p:cNvPr id="6" name="Content Placeholder 5"/>
          <p:cNvPicPr>
            <a:picLocks noGrp="1" noChangeAspect="1"/>
          </p:cNvPicPr>
          <p:nvPr>
            <p:ph idx="1"/>
          </p:nvPr>
        </p:nvPicPr>
        <p:blipFill>
          <a:blip r:embed="rId2"/>
          <a:stretch>
            <a:fillRect/>
          </a:stretch>
        </p:blipFill>
        <p:spPr>
          <a:xfrm>
            <a:off x="3227507" y="1825625"/>
            <a:ext cx="5736985" cy="4351338"/>
          </a:xfrm>
          <a:prstGeom prst="rect">
            <a:avLst/>
          </a:prstGeom>
        </p:spPr>
      </p:pic>
      <p:sp>
        <p:nvSpPr>
          <p:cNvPr id="4" name="Footer Placeholder 3"/>
          <p:cNvSpPr>
            <a:spLocks noGrp="1"/>
          </p:cNvSpPr>
          <p:nvPr>
            <p:ph type="ftr" sz="quarter" idx="11"/>
          </p:nvPr>
        </p:nvSpPr>
        <p:spPr/>
        <p:txBody>
          <a:bodyPr/>
          <a:lstStyle/>
          <a:p>
            <a:r>
              <a:rPr lang="en-US" smtClean="0"/>
              <a:t>FULLSTACK - @RAMISAYAR</a:t>
            </a:r>
            <a:endParaRPr lang="en-US"/>
          </a:p>
        </p:txBody>
      </p:sp>
      <p:sp>
        <p:nvSpPr>
          <p:cNvPr id="7" name="TextBox 6"/>
          <p:cNvSpPr txBox="1"/>
          <p:nvPr/>
        </p:nvSpPr>
        <p:spPr>
          <a:xfrm>
            <a:off x="838200" y="5807631"/>
            <a:ext cx="5685146" cy="369332"/>
          </a:xfrm>
          <a:prstGeom prst="rect">
            <a:avLst/>
          </a:prstGeom>
          <a:noFill/>
        </p:spPr>
        <p:txBody>
          <a:bodyPr wrap="none" rtlCol="0">
            <a:spAutoFit/>
          </a:bodyPr>
          <a:lstStyle/>
          <a:p>
            <a:r>
              <a:rPr lang="en-US" dirty="0" smtClean="0">
                <a:latin typeface="Open Sans Light" panose="020B0306030504020204" pitchFamily="34" charset="0"/>
                <a:ea typeface="Open Sans Light" panose="020B0306030504020204" pitchFamily="34" charset="0"/>
                <a:cs typeface="Open Sans Light" panose="020B0306030504020204" pitchFamily="34" charset="0"/>
              </a:rPr>
              <a:t>Reference: </a:t>
            </a:r>
            <a:r>
              <a:rPr lang="en-US" dirty="0" smtClean="0">
                <a:latin typeface="Open Sans Light" panose="020B0306030504020204" pitchFamily="34" charset="0"/>
                <a:ea typeface="Open Sans Light" panose="020B0306030504020204" pitchFamily="34" charset="0"/>
                <a:cs typeface="Open Sans Light" panose="020B0306030504020204" pitchFamily="34" charset="0"/>
                <a:hlinkClick r:id="rId3"/>
              </a:rPr>
              <a:t>AngularJS in 60 Minutes </a:t>
            </a:r>
            <a:r>
              <a:rPr lang="en-US" dirty="0" err="1" smtClean="0">
                <a:latin typeface="Open Sans Light" panose="020B0306030504020204" pitchFamily="34" charset="0"/>
                <a:ea typeface="Open Sans Light" panose="020B0306030504020204" pitchFamily="34" charset="0"/>
                <a:cs typeface="Open Sans Light" panose="020B0306030504020204" pitchFamily="34" charset="0"/>
                <a:hlinkClick r:id="rId3"/>
              </a:rPr>
              <a:t>Ish</a:t>
            </a:r>
            <a:r>
              <a:rPr lang="en-US" dirty="0" smtClean="0">
                <a:latin typeface="Open Sans Light" panose="020B0306030504020204" pitchFamily="34" charset="0"/>
                <a:ea typeface="Open Sans Light" panose="020B0306030504020204" pitchFamily="34" charset="0"/>
                <a:cs typeface="Open Sans Light" panose="020B0306030504020204" pitchFamily="34" charset="0"/>
                <a:hlinkClick r:id="rId3"/>
              </a:rPr>
              <a:t> by Dan </a:t>
            </a:r>
            <a:r>
              <a:rPr lang="en-US" dirty="0" err="1" smtClean="0">
                <a:latin typeface="Open Sans Light" panose="020B0306030504020204" pitchFamily="34" charset="0"/>
                <a:ea typeface="Open Sans Light" panose="020B0306030504020204" pitchFamily="34" charset="0"/>
                <a:cs typeface="Open Sans Light" panose="020B0306030504020204" pitchFamily="34" charset="0"/>
                <a:hlinkClick r:id="rId3"/>
              </a:rPr>
              <a:t>Wahlin</a:t>
            </a: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887103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 in MVC &amp; Angular Directives</a:t>
            </a:r>
            <a:endParaRPr lang="en-US" dirty="0"/>
          </a:p>
        </p:txBody>
      </p:sp>
      <p:sp>
        <p:nvSpPr>
          <p:cNvPr id="3" name="Content Placeholder 2"/>
          <p:cNvSpPr>
            <a:spLocks noGrp="1"/>
          </p:cNvSpPr>
          <p:nvPr>
            <p:ph idx="1"/>
          </p:nvPr>
        </p:nvSpPr>
        <p:spPr/>
        <p:txBody>
          <a:bodyPr/>
          <a:lstStyle/>
          <a:p>
            <a:r>
              <a:rPr lang="en-US" dirty="0" smtClean="0"/>
              <a:t>Angular introduces Directives that do all your DOM manipulations.</a:t>
            </a:r>
          </a:p>
          <a:p>
            <a:r>
              <a:rPr lang="en-US" dirty="0" smtClean="0"/>
              <a:t>Directives teach HTML new tricks by adding new attributes, elements, etc. </a:t>
            </a:r>
          </a:p>
          <a:p>
            <a:r>
              <a:rPr lang="en-US" dirty="0" smtClean="0"/>
              <a:t>Turn HTML from a markup language to a “declarative” language. </a:t>
            </a:r>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3375700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Directives</a:t>
            </a:r>
            <a:endParaRPr lang="en-US" dirty="0"/>
          </a:p>
        </p:txBody>
      </p:sp>
      <p:sp>
        <p:nvSpPr>
          <p:cNvPr id="3" name="Content Placeholder 2"/>
          <p:cNvSpPr>
            <a:spLocks noGrp="1"/>
          </p:cNvSpPr>
          <p:nvPr>
            <p:ph idx="1"/>
          </p:nvPr>
        </p:nvSpPr>
        <p:spPr/>
        <p:txBody>
          <a:bodyPr/>
          <a:lstStyle/>
          <a:p>
            <a:r>
              <a:rPr lang="en-US" dirty="0" smtClean="0"/>
              <a:t>Angular Directives are custom tags and attributes added to your HTML or JavaScript. </a:t>
            </a:r>
          </a:p>
          <a:p>
            <a:r>
              <a:rPr lang="en-US" dirty="0" smtClean="0"/>
              <a:t>Normalized Naming:</a:t>
            </a:r>
          </a:p>
          <a:p>
            <a:pPr lvl="1"/>
            <a:r>
              <a:rPr lang="en-US" dirty="0" err="1" smtClean="0"/>
              <a:t>camelCase</a:t>
            </a:r>
            <a:r>
              <a:rPr lang="en-US" dirty="0" smtClean="0"/>
              <a:t> in JavaScript</a:t>
            </a:r>
          </a:p>
          <a:p>
            <a:pPr lvl="1"/>
            <a:r>
              <a:rPr lang="en-US" dirty="0" smtClean="0"/>
              <a:t>hyphen-case in HTML</a:t>
            </a:r>
          </a:p>
          <a:p>
            <a:pPr lvl="1"/>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3005447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Directives</a:t>
            </a:r>
            <a:endParaRPr lang="en-US" dirty="0"/>
          </a:p>
        </p:txBody>
      </p:sp>
      <p:sp>
        <p:nvSpPr>
          <p:cNvPr id="3" name="Content Placeholder 2"/>
          <p:cNvSpPr>
            <a:spLocks noGrp="1"/>
          </p:cNvSpPr>
          <p:nvPr>
            <p:ph idx="1"/>
          </p:nvPr>
        </p:nvSpPr>
        <p:spPr/>
        <p:txBody>
          <a:bodyPr/>
          <a:lstStyle/>
          <a:p>
            <a:r>
              <a:rPr lang="en-US" b="1" dirty="0" smtClean="0">
                <a:latin typeface="Courier New" panose="02070309020205020404" pitchFamily="49" charset="0"/>
                <a:cs typeface="Courier New" panose="02070309020205020404" pitchFamily="49" charset="0"/>
              </a:rPr>
              <a:t>ng-app</a:t>
            </a:r>
            <a:r>
              <a:rPr lang="en-US" dirty="0" smtClean="0"/>
              <a:t>: auto-bootstraps an AngularJS application. Designates the root element of the app.  Maps to </a:t>
            </a:r>
            <a:r>
              <a:rPr lang="en-US" b="1" dirty="0" err="1" smtClean="0"/>
              <a:t>angular.module</a:t>
            </a:r>
            <a:r>
              <a:rPr lang="en-US" b="1" dirty="0" smtClean="0"/>
              <a:t>()</a:t>
            </a:r>
            <a:r>
              <a:rPr lang="en-US" dirty="0" smtClean="0"/>
              <a:t>.</a:t>
            </a:r>
            <a:endParaRPr lang="en-US" dirty="0"/>
          </a:p>
          <a:p>
            <a:r>
              <a:rPr lang="en-US" b="1" dirty="0" smtClean="0">
                <a:latin typeface="Courier New" panose="02070309020205020404" pitchFamily="49" charset="0"/>
                <a:cs typeface="Courier New" panose="02070309020205020404" pitchFamily="49" charset="0"/>
              </a:rPr>
              <a:t>ng-model</a:t>
            </a:r>
            <a:r>
              <a:rPr lang="en-US" dirty="0" smtClean="0"/>
              <a:t>: binds a view into the model. Normally binds to input, select, </a:t>
            </a:r>
            <a:r>
              <a:rPr lang="en-US" dirty="0" err="1" smtClean="0"/>
              <a:t>textarea</a:t>
            </a:r>
            <a:r>
              <a:rPr lang="en-US" dirty="0" smtClean="0"/>
              <a:t>, etc. elements, provides validation and handles dirty state. </a:t>
            </a:r>
          </a:p>
          <a:p>
            <a:r>
              <a:rPr lang="en-US" b="1" dirty="0" smtClean="0">
                <a:latin typeface="Courier New" panose="02070309020205020404" pitchFamily="49" charset="0"/>
                <a:cs typeface="Courier New" panose="02070309020205020404" pitchFamily="49" charset="0"/>
              </a:rPr>
              <a:t>ng-controller</a:t>
            </a:r>
            <a:r>
              <a:rPr lang="en-US" dirty="0" smtClean="0"/>
              <a:t>: attaches a controller to the view.</a:t>
            </a: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2845884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Directives</a:t>
            </a:r>
            <a:endParaRPr lang="en-US" dirty="0"/>
          </a:p>
        </p:txBody>
      </p:sp>
      <p:sp>
        <p:nvSpPr>
          <p:cNvPr id="3" name="Content Placeholder 2"/>
          <p:cNvSpPr>
            <a:spLocks noGrp="1"/>
          </p:cNvSpPr>
          <p:nvPr>
            <p:ph idx="1"/>
          </p:nvPr>
        </p:nvSpPr>
        <p:spPr/>
        <p:txBody>
          <a:bodyPr/>
          <a:lstStyle/>
          <a:p>
            <a:r>
              <a:rPr lang="en-US" b="1" dirty="0" smtClean="0">
                <a:latin typeface="Courier New" panose="02070309020205020404" pitchFamily="49" charset="0"/>
                <a:cs typeface="Courier New" panose="02070309020205020404" pitchFamily="49" charset="0"/>
              </a:rPr>
              <a:t>ng-if</a:t>
            </a:r>
            <a:r>
              <a:rPr lang="en-US" dirty="0" smtClean="0"/>
              <a:t>: adds/removes elements from DOM</a:t>
            </a:r>
          </a:p>
          <a:p>
            <a:pPr marL="457200" lvl="1" indent="0">
              <a:buNone/>
            </a:pPr>
            <a:r>
              <a:rPr lang="en-US" dirty="0" smtClean="0">
                <a:latin typeface="Courier New" panose="02070309020205020404" pitchFamily="49" charset="0"/>
                <a:cs typeface="Courier New" panose="02070309020205020404" pitchFamily="49" charset="0"/>
              </a:rPr>
              <a:t>&lt;p ng-if=“price &gt; 0”&gt;BUY&lt;/p&gt;</a:t>
            </a:r>
          </a:p>
          <a:p>
            <a:r>
              <a:rPr lang="en-US" b="1" dirty="0" smtClean="0">
                <a:latin typeface="Courier New" panose="02070309020205020404" pitchFamily="49" charset="0"/>
                <a:cs typeface="Courier New" panose="02070309020205020404" pitchFamily="49" charset="0"/>
              </a:rPr>
              <a:t>ng-show/ng-hide</a:t>
            </a:r>
            <a:r>
              <a:rPr lang="en-US" dirty="0" smtClean="0"/>
              <a:t>: CSS show/hide elements</a:t>
            </a:r>
          </a:p>
          <a:p>
            <a:pPr marL="457200" lvl="1" indent="0">
              <a:buNone/>
            </a:pPr>
            <a:r>
              <a:rPr lang="en-US" dirty="0">
                <a:latin typeface="Courier New" panose="02070309020205020404" pitchFamily="49" charset="0"/>
                <a:cs typeface="Courier New" panose="02070309020205020404" pitchFamily="49" charset="0"/>
              </a:rPr>
              <a:t>&lt;p </a:t>
            </a:r>
            <a:r>
              <a:rPr lang="en-US" dirty="0" smtClean="0">
                <a:latin typeface="Courier New" panose="02070309020205020404" pitchFamily="49" charset="0"/>
                <a:cs typeface="Courier New" panose="02070309020205020404" pitchFamily="49" charset="0"/>
              </a:rPr>
              <a:t>ng-show=“</a:t>
            </a:r>
            <a:r>
              <a:rPr lang="en-US" dirty="0">
                <a:latin typeface="Courier New" panose="02070309020205020404" pitchFamily="49" charset="0"/>
                <a:cs typeface="Courier New" panose="02070309020205020404" pitchFamily="49" charset="0"/>
              </a:rPr>
              <a:t>price </a:t>
            </a:r>
            <a:r>
              <a:rPr lang="en-US" dirty="0" smtClean="0">
                <a:latin typeface="Courier New" panose="02070309020205020404" pitchFamily="49" charset="0"/>
                <a:cs typeface="Courier New" panose="02070309020205020404" pitchFamily="49" charset="0"/>
              </a:rPr>
              <a:t>&lt; </a:t>
            </a:r>
            <a:r>
              <a:rPr lang="en-US" dirty="0">
                <a:latin typeface="Courier New" panose="02070309020205020404" pitchFamily="49" charset="0"/>
                <a:cs typeface="Courier New" panose="02070309020205020404" pitchFamily="49" charset="0"/>
              </a:rPr>
              <a:t>0</a:t>
            </a:r>
            <a:r>
              <a:rPr lang="en-US" dirty="0" smtClean="0">
                <a:latin typeface="Courier New" panose="02070309020205020404" pitchFamily="49" charset="0"/>
                <a:cs typeface="Courier New" panose="02070309020205020404" pitchFamily="49" charset="0"/>
              </a:rPr>
              <a:t>”&gt;WARN&lt;/</a:t>
            </a:r>
            <a:r>
              <a:rPr lang="en-US" dirty="0">
                <a:latin typeface="Courier New" panose="02070309020205020404" pitchFamily="49" charset="0"/>
                <a:cs typeface="Courier New" panose="02070309020205020404" pitchFamily="49" charset="0"/>
              </a:rPr>
              <a:t>p&gt;</a:t>
            </a:r>
          </a:p>
          <a:p>
            <a:pPr marL="457200" lvl="1" indent="0">
              <a:buNone/>
            </a:pPr>
            <a:r>
              <a:rPr lang="en-US" dirty="0">
                <a:latin typeface="Courier New" panose="02070309020205020404" pitchFamily="49" charset="0"/>
                <a:cs typeface="Courier New" panose="02070309020205020404" pitchFamily="49" charset="0"/>
              </a:rPr>
              <a:t>&lt;p </a:t>
            </a:r>
            <a:r>
              <a:rPr lang="en-US" dirty="0" smtClean="0">
                <a:latin typeface="Courier New" panose="02070309020205020404" pitchFamily="49" charset="0"/>
                <a:cs typeface="Courier New" panose="02070309020205020404" pitchFamily="49" charset="0"/>
              </a:rPr>
              <a:t>ng-show=“</a:t>
            </a:r>
            <a:r>
              <a:rPr lang="en-US" dirty="0">
                <a:latin typeface="Courier New" panose="02070309020205020404" pitchFamily="49" charset="0"/>
                <a:cs typeface="Courier New" panose="02070309020205020404" pitchFamily="49" charset="0"/>
              </a:rPr>
              <a:t>price &gt; 0</a:t>
            </a:r>
            <a:r>
              <a:rPr lang="en-US" dirty="0" smtClean="0">
                <a:latin typeface="Courier New" panose="02070309020205020404" pitchFamily="49" charset="0"/>
                <a:cs typeface="Courier New" panose="02070309020205020404" pitchFamily="49" charset="0"/>
              </a:rPr>
              <a:t>”&gt;YIKES&lt;/</a:t>
            </a:r>
            <a:r>
              <a:rPr lang="en-US" dirty="0">
                <a:latin typeface="Courier New" panose="02070309020205020404" pitchFamily="49" charset="0"/>
                <a:cs typeface="Courier New" panose="02070309020205020404" pitchFamily="49" charset="0"/>
              </a:rPr>
              <a:t>p&gt;</a:t>
            </a:r>
          </a:p>
          <a:p>
            <a:pPr lvl="1"/>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4066277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Directives</a:t>
            </a:r>
            <a:endParaRPr lang="en-US" dirty="0"/>
          </a:p>
        </p:txBody>
      </p:sp>
      <p:sp>
        <p:nvSpPr>
          <p:cNvPr id="3" name="Content Placeholder 2"/>
          <p:cNvSpPr>
            <a:spLocks noGrp="1"/>
          </p:cNvSpPr>
          <p:nvPr>
            <p:ph idx="1"/>
          </p:nvPr>
        </p:nvSpPr>
        <p:spPr/>
        <p:txBody>
          <a:bodyPr/>
          <a:lstStyle/>
          <a:p>
            <a:r>
              <a:rPr lang="en-US" b="1" dirty="0" smtClean="0">
                <a:latin typeface="Courier New" panose="02070309020205020404" pitchFamily="49" charset="0"/>
                <a:cs typeface="Courier New" panose="02070309020205020404" pitchFamily="49" charset="0"/>
              </a:rPr>
              <a:t>ng-if</a:t>
            </a:r>
            <a:r>
              <a:rPr lang="en-US" dirty="0" smtClean="0"/>
              <a:t>: adds/removes elements from DOM</a:t>
            </a:r>
          </a:p>
          <a:p>
            <a:pPr marL="457200" lvl="1" indent="0">
              <a:buNone/>
            </a:pPr>
            <a:r>
              <a:rPr lang="en-US" dirty="0" smtClean="0">
                <a:latin typeface="Courier New" panose="02070309020205020404" pitchFamily="49" charset="0"/>
                <a:cs typeface="Courier New" panose="02070309020205020404" pitchFamily="49" charset="0"/>
              </a:rPr>
              <a:t>&lt;p ng-if=“price &gt; 0”&gt;BUY&lt;/p&gt;</a:t>
            </a:r>
          </a:p>
          <a:p>
            <a:r>
              <a:rPr lang="en-US" b="1" dirty="0" smtClean="0">
                <a:latin typeface="Courier New" panose="02070309020205020404" pitchFamily="49" charset="0"/>
                <a:cs typeface="Courier New" panose="02070309020205020404" pitchFamily="49" charset="0"/>
              </a:rPr>
              <a:t>ng-show/ng-hide</a:t>
            </a:r>
            <a:r>
              <a:rPr lang="en-US" dirty="0" smtClean="0"/>
              <a:t>: CSS show/hide elements</a:t>
            </a:r>
          </a:p>
          <a:p>
            <a:pPr marL="457200" lvl="1" indent="0">
              <a:buNone/>
            </a:pPr>
            <a:r>
              <a:rPr lang="en-US" dirty="0">
                <a:latin typeface="Courier New" panose="02070309020205020404" pitchFamily="49" charset="0"/>
                <a:cs typeface="Courier New" panose="02070309020205020404" pitchFamily="49" charset="0"/>
              </a:rPr>
              <a:t>&lt;p </a:t>
            </a:r>
            <a:r>
              <a:rPr lang="en-US" dirty="0" smtClean="0">
                <a:latin typeface="Courier New" panose="02070309020205020404" pitchFamily="49" charset="0"/>
                <a:cs typeface="Courier New" panose="02070309020205020404" pitchFamily="49" charset="0"/>
              </a:rPr>
              <a:t>ng-show=“</a:t>
            </a:r>
            <a:r>
              <a:rPr lang="en-US" dirty="0">
                <a:latin typeface="Courier New" panose="02070309020205020404" pitchFamily="49" charset="0"/>
                <a:cs typeface="Courier New" panose="02070309020205020404" pitchFamily="49" charset="0"/>
              </a:rPr>
              <a:t>price </a:t>
            </a:r>
            <a:r>
              <a:rPr lang="en-US" dirty="0" smtClean="0">
                <a:latin typeface="Courier New" panose="02070309020205020404" pitchFamily="49" charset="0"/>
                <a:cs typeface="Courier New" panose="02070309020205020404" pitchFamily="49" charset="0"/>
              </a:rPr>
              <a:t>&lt; </a:t>
            </a:r>
            <a:r>
              <a:rPr lang="en-US" dirty="0">
                <a:latin typeface="Courier New" panose="02070309020205020404" pitchFamily="49" charset="0"/>
                <a:cs typeface="Courier New" panose="02070309020205020404" pitchFamily="49" charset="0"/>
              </a:rPr>
              <a:t>0</a:t>
            </a:r>
            <a:r>
              <a:rPr lang="en-US" dirty="0" smtClean="0">
                <a:latin typeface="Courier New" panose="02070309020205020404" pitchFamily="49" charset="0"/>
                <a:cs typeface="Courier New" panose="02070309020205020404" pitchFamily="49" charset="0"/>
              </a:rPr>
              <a:t>”&gt;WARN&lt;/</a:t>
            </a:r>
            <a:r>
              <a:rPr lang="en-US" dirty="0">
                <a:latin typeface="Courier New" panose="02070309020205020404" pitchFamily="49" charset="0"/>
                <a:cs typeface="Courier New" panose="02070309020205020404" pitchFamily="49" charset="0"/>
              </a:rPr>
              <a:t>p&gt;</a:t>
            </a:r>
          </a:p>
          <a:p>
            <a:pPr marL="457200" lvl="1" indent="0">
              <a:buNone/>
            </a:pPr>
            <a:r>
              <a:rPr lang="en-US" dirty="0">
                <a:latin typeface="Courier New" panose="02070309020205020404" pitchFamily="49" charset="0"/>
                <a:cs typeface="Courier New" panose="02070309020205020404" pitchFamily="49" charset="0"/>
              </a:rPr>
              <a:t>&lt;p </a:t>
            </a:r>
            <a:r>
              <a:rPr lang="en-US" dirty="0" smtClean="0">
                <a:latin typeface="Courier New" panose="02070309020205020404" pitchFamily="49" charset="0"/>
                <a:cs typeface="Courier New" panose="02070309020205020404" pitchFamily="49" charset="0"/>
              </a:rPr>
              <a:t>ng-show=“</a:t>
            </a:r>
            <a:r>
              <a:rPr lang="en-US" dirty="0">
                <a:latin typeface="Courier New" panose="02070309020205020404" pitchFamily="49" charset="0"/>
                <a:cs typeface="Courier New" panose="02070309020205020404" pitchFamily="49" charset="0"/>
              </a:rPr>
              <a:t>price &gt; 0</a:t>
            </a:r>
            <a:r>
              <a:rPr lang="en-US" dirty="0" smtClean="0">
                <a:latin typeface="Courier New" panose="02070309020205020404" pitchFamily="49" charset="0"/>
                <a:cs typeface="Courier New" panose="02070309020205020404" pitchFamily="49" charset="0"/>
              </a:rPr>
              <a:t>”&gt;YIKES&lt;/</a:t>
            </a:r>
            <a:r>
              <a:rPr lang="en-US" dirty="0">
                <a:latin typeface="Courier New" panose="02070309020205020404" pitchFamily="49" charset="0"/>
                <a:cs typeface="Courier New" panose="02070309020205020404" pitchFamily="49" charset="0"/>
              </a:rPr>
              <a:t>p&gt;</a:t>
            </a:r>
          </a:p>
          <a:p>
            <a:pPr lvl="1"/>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3576019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Directives</a:t>
            </a:r>
            <a:endParaRPr lang="en-US" dirty="0"/>
          </a:p>
        </p:txBody>
      </p:sp>
      <p:sp>
        <p:nvSpPr>
          <p:cNvPr id="3" name="Content Placeholder 2"/>
          <p:cNvSpPr>
            <a:spLocks noGrp="1"/>
          </p:cNvSpPr>
          <p:nvPr>
            <p:ph idx="1"/>
          </p:nvPr>
        </p:nvSpPr>
        <p:spPr/>
        <p:txBody>
          <a:bodyPr/>
          <a:lstStyle/>
          <a:p>
            <a:r>
              <a:rPr lang="en-US" b="1" dirty="0" smtClean="0">
                <a:latin typeface="Courier New" panose="02070309020205020404" pitchFamily="49" charset="0"/>
                <a:cs typeface="Courier New" panose="02070309020205020404" pitchFamily="49" charset="0"/>
              </a:rPr>
              <a:t>ng-class:</a:t>
            </a:r>
            <a:r>
              <a:rPr lang="en-US" dirty="0" smtClean="0"/>
              <a:t> Dynamically change CSS class</a:t>
            </a:r>
          </a:p>
          <a:p>
            <a:pPr marL="457200" lvl="1" indent="0">
              <a:buNone/>
            </a:pPr>
            <a:r>
              <a:rPr lang="en-US" dirty="0" smtClean="0">
                <a:latin typeface="Courier New" panose="02070309020205020404" pitchFamily="49" charset="0"/>
                <a:cs typeface="Courier New" panose="02070309020205020404" pitchFamily="49" charset="0"/>
              </a:rPr>
              <a:t>&lt;p ng-class=“</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red:price</a:t>
            </a:r>
            <a:r>
              <a:rPr lang="en-US" b="1" dirty="0" smtClean="0">
                <a:latin typeface="Courier New" panose="02070309020205020404" pitchFamily="49" charset="0"/>
                <a:cs typeface="Courier New" panose="02070309020205020404" pitchFamily="49" charset="0"/>
              </a:rPr>
              <a:t>&lt;0, 		</a:t>
            </a:r>
            <a:r>
              <a:rPr lang="en-US" b="1" dirty="0" err="1" smtClean="0">
                <a:latin typeface="Courier New" panose="02070309020205020404" pitchFamily="49" charset="0"/>
                <a:cs typeface="Courier New" panose="02070309020205020404" pitchFamily="49" charset="0"/>
              </a:rPr>
              <a:t>green:price</a:t>
            </a:r>
            <a:r>
              <a:rPr lang="en-US" b="1" dirty="0" smtClean="0">
                <a:latin typeface="Courier New" panose="02070309020205020404" pitchFamily="49" charset="0"/>
                <a:cs typeface="Courier New" panose="02070309020205020404" pitchFamily="49" charset="0"/>
              </a:rPr>
              <a:t>&gt;5}</a:t>
            </a:r>
            <a:r>
              <a:rPr lang="en-US" dirty="0" smtClean="0">
                <a:latin typeface="Courier New" panose="02070309020205020404" pitchFamily="49" charset="0"/>
                <a:cs typeface="Courier New" panose="02070309020205020404" pitchFamily="49" charset="0"/>
              </a:rPr>
              <a:t>”&gt;</a:t>
            </a:r>
            <a:r>
              <a:rPr lang="en-US" b="1" dirty="0" smtClean="0">
                <a:latin typeface="Courier New" panose="02070309020205020404" pitchFamily="49" charset="0"/>
                <a:cs typeface="Courier New" panose="02070309020205020404" pitchFamily="49" charset="0"/>
              </a:rPr>
              <a:t>{{price}}</a:t>
            </a:r>
            <a:r>
              <a:rPr lang="en-US" dirty="0" smtClean="0">
                <a:latin typeface="Courier New" panose="02070309020205020404" pitchFamily="49" charset="0"/>
                <a:cs typeface="Courier New" panose="02070309020205020404" pitchFamily="49" charset="0"/>
              </a:rPr>
              <a:t>&lt;/p&gt;</a:t>
            </a:r>
          </a:p>
          <a:p>
            <a:pPr marL="457200" lvl="1" indent="0">
              <a:buNone/>
            </a:pPr>
            <a:r>
              <a:rPr lang="en-US" dirty="0">
                <a:latin typeface="Courier New" panose="02070309020205020404" pitchFamily="49" charset="0"/>
                <a:cs typeface="Courier New" panose="02070309020205020404" pitchFamily="49" charset="0"/>
              </a:rPr>
              <a:t>&lt;p ng-class</a:t>
            </a:r>
            <a:r>
              <a:rPr lang="en-US" dirty="0" smtClean="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price &lt; 0 ? ‘red’ : ‘green’</a:t>
            </a:r>
            <a:r>
              <a:rPr lang="en-US" dirty="0" smtClean="0">
                <a:latin typeface="Courier New" panose="02070309020205020404" pitchFamily="49" charset="0"/>
                <a:cs typeface="Courier New" panose="02070309020205020404" pitchFamily="49" charset="0"/>
              </a:rPr>
              <a:t>”&gt; 	</a:t>
            </a:r>
            <a:r>
              <a:rPr lang="en-US" b="1" dirty="0" smtClean="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price}}</a:t>
            </a:r>
            <a:r>
              <a:rPr lang="en-US" dirty="0">
                <a:latin typeface="Courier New" panose="02070309020205020404" pitchFamily="49" charset="0"/>
                <a:cs typeface="Courier New" panose="02070309020205020404" pitchFamily="49" charset="0"/>
              </a:rPr>
              <a:t>&lt;/p&gt;</a:t>
            </a:r>
          </a:p>
          <a:p>
            <a:pPr marL="457200" lvl="1" indent="0">
              <a:buNone/>
            </a:pPr>
            <a:endParaRPr lang="en-US"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ng-style</a:t>
            </a:r>
            <a:r>
              <a:rPr lang="en-US" dirty="0" smtClean="0"/>
              <a:t>: Similar to ng-class but adds styles</a:t>
            </a:r>
            <a:endParaRPr lang="en-US" dirty="0">
              <a:latin typeface="Courier New" panose="02070309020205020404" pitchFamily="49" charset="0"/>
              <a:cs typeface="Courier New" panose="02070309020205020404" pitchFamily="49" charset="0"/>
            </a:endParaRPr>
          </a:p>
          <a:p>
            <a:pPr lvl="1"/>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1027789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Directives</a:t>
            </a:r>
            <a:endParaRPr lang="en-US" dirty="0"/>
          </a:p>
        </p:txBody>
      </p:sp>
      <p:sp>
        <p:nvSpPr>
          <p:cNvPr id="3" name="Content Placeholder 2"/>
          <p:cNvSpPr>
            <a:spLocks noGrp="1"/>
          </p:cNvSpPr>
          <p:nvPr>
            <p:ph idx="1"/>
          </p:nvPr>
        </p:nvSpPr>
        <p:spPr/>
        <p:txBody>
          <a:bodyPr/>
          <a:lstStyle/>
          <a:p>
            <a:r>
              <a:rPr lang="en-US" b="1" dirty="0" smtClean="0">
                <a:latin typeface="Courier New" panose="02070309020205020404" pitchFamily="49" charset="0"/>
                <a:cs typeface="Courier New" panose="02070309020205020404" pitchFamily="49" charset="0"/>
              </a:rPr>
              <a:t>ng-repeat:</a:t>
            </a:r>
            <a:r>
              <a:rPr lang="en-US" dirty="0" smtClean="0"/>
              <a:t> iterates over every element in an array or key-value pairs. </a:t>
            </a:r>
          </a:p>
          <a:p>
            <a:pPr marL="457200" lvl="1" indent="0">
              <a:buNone/>
            </a:pPr>
            <a:r>
              <a:rPr lang="en-US" dirty="0" smtClean="0">
                <a:latin typeface="Courier New" panose="02070309020205020404" pitchFamily="49" charset="0"/>
                <a:cs typeface="Courier New" panose="02070309020205020404" pitchFamily="49" charset="0"/>
              </a:rPr>
              <a:t>&lt;p ng-repeat=“cat in cats”&gt;{{cat.name}}&lt;/p&gt;</a:t>
            </a:r>
          </a:p>
          <a:p>
            <a:pPr marL="457200" lvl="1" indent="0">
              <a:buNone/>
            </a:pPr>
            <a:r>
              <a:rPr lang="en-US" dirty="0">
                <a:latin typeface="Courier New" panose="02070309020205020404" pitchFamily="49" charset="0"/>
                <a:cs typeface="Courier New" panose="02070309020205020404" pitchFamily="49" charset="0"/>
              </a:rPr>
              <a:t>&lt;p ng-class</a:t>
            </a:r>
            <a:r>
              <a:rPr lang="en-US" dirty="0" smtClean="0">
                <a:latin typeface="Courier New" panose="02070309020205020404" pitchFamily="49" charset="0"/>
                <a:cs typeface="Courier New" panose="02070309020205020404" pitchFamily="49" charset="0"/>
              </a:rPr>
              <a:t>=“(key, value) in cat”&gt;{{key}}: {{value}}&lt;/</a:t>
            </a:r>
            <a:r>
              <a:rPr lang="en-US" dirty="0">
                <a:latin typeface="Courier New" panose="02070309020205020404" pitchFamily="49" charset="0"/>
                <a:cs typeface="Courier New" panose="02070309020205020404" pitchFamily="49" charset="0"/>
              </a:rPr>
              <a:t>p</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1792633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Directives</a:t>
            </a:r>
            <a:endParaRPr lang="en-US" dirty="0"/>
          </a:p>
        </p:txBody>
      </p:sp>
      <p:sp>
        <p:nvSpPr>
          <p:cNvPr id="3" name="Content Placeholder 2"/>
          <p:cNvSpPr>
            <a:spLocks noGrp="1"/>
          </p:cNvSpPr>
          <p:nvPr>
            <p:ph idx="1"/>
          </p:nvPr>
        </p:nvSpPr>
        <p:spPr/>
        <p:txBody>
          <a:bodyPr/>
          <a:lstStyle/>
          <a:p>
            <a:r>
              <a:rPr lang="en-US" b="1" dirty="0" smtClean="0">
                <a:latin typeface="Courier New" panose="02070309020205020404" pitchFamily="49" charset="0"/>
                <a:cs typeface="Courier New" panose="02070309020205020404" pitchFamily="49" charset="0"/>
              </a:rPr>
              <a:t>$filters:</a:t>
            </a:r>
            <a:r>
              <a:rPr lang="en-US" dirty="0" smtClean="0"/>
              <a:t> allow you to format and manipulate data piped into $filters.</a:t>
            </a:r>
          </a:p>
          <a:p>
            <a:pPr lvl="1"/>
            <a:r>
              <a:rPr lang="en-US" dirty="0" smtClean="0"/>
              <a:t>Currency</a:t>
            </a:r>
          </a:p>
          <a:p>
            <a:pPr lvl="1"/>
            <a:r>
              <a:rPr lang="en-US" dirty="0" smtClean="0"/>
              <a:t>Date</a:t>
            </a:r>
          </a:p>
          <a:p>
            <a:pPr lvl="1"/>
            <a:r>
              <a:rPr lang="en-US" dirty="0" smtClean="0"/>
              <a:t>Time</a:t>
            </a:r>
          </a:p>
          <a:p>
            <a:pPr lvl="1"/>
            <a:r>
              <a:rPr lang="en-US" dirty="0" smtClean="0"/>
              <a:t>Filter</a:t>
            </a:r>
          </a:p>
          <a:p>
            <a:pPr lvl="1"/>
            <a:r>
              <a:rPr lang="en-US" dirty="0" smtClean="0"/>
              <a:t>Sort</a:t>
            </a:r>
          </a:p>
          <a:p>
            <a:pPr lvl="1"/>
            <a:r>
              <a:rPr lang="en-US" dirty="0" err="1" smtClean="0"/>
              <a:t>OrderBy</a:t>
            </a:r>
            <a:endParaRPr lang="en-US" dirty="0" smtClean="0"/>
          </a:p>
          <a:p>
            <a:pPr lvl="1"/>
            <a:endParaRPr lang="en-US" dirty="0" smtClean="0">
              <a:latin typeface="Courier New" panose="02070309020205020404" pitchFamily="49" charset="0"/>
              <a:cs typeface="Courier New" panose="02070309020205020404" pitchFamily="49" charset="0"/>
            </a:endParaRPr>
          </a:p>
          <a:p>
            <a:pPr marL="457200" lvl="1" indent="0">
              <a:buNone/>
            </a:pPr>
            <a:r>
              <a:rPr lang="en-US" dirty="0" smtClean="0">
                <a:latin typeface="Courier New" panose="02070309020205020404" pitchFamily="49" charset="0"/>
                <a:cs typeface="Courier New" panose="02070309020205020404" pitchFamily="49" charset="0"/>
              </a:rPr>
              <a:t>&lt;p&gt; {{date | </a:t>
            </a:r>
            <a:r>
              <a:rPr lang="en-US" dirty="0" err="1" smtClean="0">
                <a:latin typeface="Courier New" panose="02070309020205020404" pitchFamily="49" charset="0"/>
                <a:cs typeface="Courier New" panose="02070309020205020404" pitchFamily="49" charset="0"/>
              </a:rPr>
              <a:t>date:dd</a:t>
            </a:r>
            <a:r>
              <a:rPr lang="en-US" dirty="0" smtClean="0">
                <a:latin typeface="Courier New" panose="02070309020205020404" pitchFamily="49" charset="0"/>
                <a:cs typeface="Courier New" panose="02070309020205020404" pitchFamily="49" charset="0"/>
              </a:rPr>
              <a:t>/MM/</a:t>
            </a:r>
            <a:r>
              <a:rPr lang="en-US" dirty="0" err="1" smtClean="0">
                <a:latin typeface="Courier New" panose="02070309020205020404" pitchFamily="49" charset="0"/>
                <a:cs typeface="Courier New" panose="02070309020205020404" pitchFamily="49" charset="0"/>
              </a:rPr>
              <a:t>yy</a:t>
            </a:r>
            <a:r>
              <a:rPr lang="en-US" dirty="0" smtClean="0">
                <a:latin typeface="Courier New" panose="02070309020205020404" pitchFamily="49" charset="0"/>
                <a:cs typeface="Courier New" panose="02070309020205020404" pitchFamily="49" charset="0"/>
              </a:rPr>
              <a:t>}} &lt;/p&gt;</a:t>
            </a:r>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2124336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in Angular</a:t>
            </a:r>
            <a:endParaRPr lang="en-US" dirty="0"/>
          </a:p>
        </p:txBody>
      </p:sp>
      <p:sp>
        <p:nvSpPr>
          <p:cNvPr id="3" name="Content Placeholder 2"/>
          <p:cNvSpPr>
            <a:spLocks noGrp="1"/>
          </p:cNvSpPr>
          <p:nvPr>
            <p:ph idx="1"/>
          </p:nvPr>
        </p:nvSpPr>
        <p:spPr/>
        <p:txBody>
          <a:bodyPr/>
          <a:lstStyle/>
          <a:p>
            <a:r>
              <a:rPr lang="en-US" dirty="0" smtClean="0"/>
              <a:t>Models store data. Communication between the Model and the view is handled by the Controller. </a:t>
            </a:r>
          </a:p>
          <a:p>
            <a:r>
              <a:rPr lang="en-US" dirty="0" smtClean="0"/>
              <a:t>Model binds to the View (a.k.a. the HTML) through the $scope with the Controller function. </a:t>
            </a:r>
          </a:p>
          <a:p>
            <a:r>
              <a:rPr lang="en-US" dirty="0" smtClean="0"/>
              <a:t>Binding can be one way, once, or two way.</a:t>
            </a:r>
          </a:p>
          <a:p>
            <a:r>
              <a:rPr lang="en-US" dirty="0" smtClean="0"/>
              <a:t>Updates in View reflected in Controller and vice-versa.</a:t>
            </a: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1398131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fontAlgn="ctr"/>
            <a:r>
              <a:rPr lang="en-US" dirty="0" smtClean="0"/>
              <a:t>What are Single Page Applications?</a:t>
            </a:r>
          </a:p>
          <a:p>
            <a:pPr fontAlgn="ctr"/>
            <a:r>
              <a:rPr lang="en-US" dirty="0" smtClean="0"/>
              <a:t>What is AngularJS?</a:t>
            </a:r>
          </a:p>
          <a:p>
            <a:pPr fontAlgn="ctr"/>
            <a:r>
              <a:rPr lang="en-US" dirty="0" smtClean="0"/>
              <a:t>Angular Directives, Filters &amp; Data Binding</a:t>
            </a:r>
          </a:p>
          <a:p>
            <a:r>
              <a:rPr lang="en-US" dirty="0" smtClean="0"/>
              <a:t>Angular Models</a:t>
            </a:r>
          </a:p>
          <a:p>
            <a:r>
              <a:rPr lang="en-US" dirty="0" smtClean="0"/>
              <a:t>Angular Views</a:t>
            </a:r>
          </a:p>
          <a:p>
            <a:r>
              <a:rPr lang="en-US" dirty="0" smtClean="0"/>
              <a:t>Angular Controllers</a:t>
            </a:r>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15220946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Models</a:t>
            </a:r>
            <a:endParaRPr lang="en-US" dirty="0"/>
          </a:p>
        </p:txBody>
      </p:sp>
      <p:sp>
        <p:nvSpPr>
          <p:cNvPr id="3" name="Content Placeholder 2"/>
          <p:cNvSpPr>
            <a:spLocks noGrp="1"/>
          </p:cNvSpPr>
          <p:nvPr>
            <p:ph idx="1"/>
          </p:nvPr>
        </p:nvSpPr>
        <p:spPr/>
        <p:txBody>
          <a:bodyPr/>
          <a:lstStyle/>
          <a:p>
            <a:r>
              <a:rPr lang="en-US" b="1" dirty="0">
                <a:latin typeface="Courier New" panose="02070309020205020404" pitchFamily="49" charset="0"/>
                <a:cs typeface="Courier New" panose="02070309020205020404" pitchFamily="49" charset="0"/>
              </a:rPr>
              <a:t>n</a:t>
            </a:r>
            <a:r>
              <a:rPr lang="en-US" b="1" dirty="0" smtClean="0">
                <a:latin typeface="Courier New" panose="02070309020205020404" pitchFamily="49" charset="0"/>
                <a:cs typeface="Courier New" panose="02070309020205020404" pitchFamily="49" charset="0"/>
              </a:rPr>
              <a:t>g-model:</a:t>
            </a:r>
            <a:r>
              <a:rPr lang="en-US" dirty="0" smtClean="0"/>
              <a:t> allows you to bind a </a:t>
            </a:r>
            <a:r>
              <a:rPr lang="en-US" dirty="0"/>
              <a:t>model in the </a:t>
            </a:r>
            <a:r>
              <a:rPr lang="en-US" dirty="0" smtClean="0"/>
              <a:t>scope to a view element.</a:t>
            </a:r>
          </a:p>
          <a:p>
            <a:pPr marL="457200" lvl="1" indent="0">
              <a:buNone/>
            </a:pPr>
            <a:r>
              <a:rPr lang="en-US" dirty="0" smtClean="0">
                <a:latin typeface="Courier New" panose="02070309020205020404" pitchFamily="49" charset="0"/>
                <a:cs typeface="Courier New" panose="02070309020205020404" pitchFamily="49" charset="0"/>
              </a:rPr>
              <a:t>&lt;p&gt;My name is {{name}}&lt;/p&gt;</a:t>
            </a:r>
          </a:p>
          <a:p>
            <a:pPr marL="457200" lvl="1" indent="0">
              <a:buNone/>
            </a:pPr>
            <a:r>
              <a:rPr lang="en-US" dirty="0" smtClean="0">
                <a:latin typeface="Courier New" panose="02070309020205020404" pitchFamily="49" charset="0"/>
                <a:cs typeface="Courier New" panose="02070309020205020404" pitchFamily="49" charset="0"/>
              </a:rPr>
              <a:t>&lt;input ng-model=“name” /&gt;</a:t>
            </a: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2430314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 in MVC</a:t>
            </a:r>
            <a:endParaRPr lang="en-US" dirty="0"/>
          </a:p>
        </p:txBody>
      </p:sp>
      <p:sp>
        <p:nvSpPr>
          <p:cNvPr id="3" name="Content Placeholder 2"/>
          <p:cNvSpPr>
            <a:spLocks noGrp="1"/>
          </p:cNvSpPr>
          <p:nvPr>
            <p:ph idx="1"/>
          </p:nvPr>
        </p:nvSpPr>
        <p:spPr/>
        <p:txBody>
          <a:bodyPr/>
          <a:lstStyle/>
          <a:p>
            <a:r>
              <a:rPr lang="en-US" dirty="0" smtClean="0"/>
              <a:t>Controllers coordinate between the view and model. </a:t>
            </a:r>
          </a:p>
          <a:p>
            <a:r>
              <a:rPr lang="en-US" dirty="0" smtClean="0"/>
              <a:t>In Angular, the controller is a function</a:t>
            </a:r>
            <a:r>
              <a:rPr lang="en-US" dirty="0"/>
              <a:t> </a:t>
            </a:r>
            <a:r>
              <a:rPr lang="en-US" dirty="0" smtClean="0"/>
              <a:t>that can be created.</a:t>
            </a:r>
          </a:p>
          <a:p>
            <a:r>
              <a:rPr lang="en-US" dirty="0" smtClean="0"/>
              <a:t>The controller declares a </a:t>
            </a:r>
            <a:r>
              <a:rPr lang="en-US" dirty="0" smtClean="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scope</a:t>
            </a:r>
            <a:r>
              <a:rPr lang="en-US" dirty="0" smtClean="0">
                <a:latin typeface="Courier New" panose="02070309020205020404" pitchFamily="49" charset="0"/>
                <a:cs typeface="Courier New" panose="02070309020205020404" pitchFamily="49" charset="0"/>
              </a:rPr>
              <a:t> </a:t>
            </a:r>
            <a:r>
              <a:rPr lang="en-US" dirty="0" smtClean="0"/>
              <a:t>for the view, normally the scope is the model. </a:t>
            </a:r>
          </a:p>
          <a:p>
            <a:r>
              <a:rPr lang="en-US" dirty="0" smtClean="0"/>
              <a:t>Enriches the </a:t>
            </a:r>
            <a:r>
              <a:rPr lang="en-US" b="1" dirty="0" smtClean="0">
                <a:latin typeface="Courier New" panose="02070309020205020404" pitchFamily="49" charset="0"/>
                <a:cs typeface="Courier New" panose="02070309020205020404" pitchFamily="49" charset="0"/>
              </a:rPr>
              <a:t>$scope </a:t>
            </a:r>
            <a:r>
              <a:rPr lang="en-US" dirty="0" smtClean="0"/>
              <a:t>with </a:t>
            </a:r>
            <a:r>
              <a:rPr lang="en-US" b="1" dirty="0" smtClean="0"/>
              <a:t>functions</a:t>
            </a:r>
            <a:r>
              <a:rPr lang="en-US" dirty="0" smtClean="0"/>
              <a:t> and </a:t>
            </a:r>
            <a:r>
              <a:rPr lang="en-US" b="1" dirty="0" smtClean="0"/>
              <a:t>data</a:t>
            </a:r>
            <a:r>
              <a:rPr lang="en-US" dirty="0" smtClean="0"/>
              <a:t>. </a:t>
            </a: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4184784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 in Angular</a:t>
            </a:r>
            <a:endParaRPr lang="en-US" dirty="0"/>
          </a:p>
        </p:txBody>
      </p:sp>
      <p:sp>
        <p:nvSpPr>
          <p:cNvPr id="3" name="Content Placeholder 2"/>
          <p:cNvSpPr>
            <a:spLocks noGrp="1"/>
          </p:cNvSpPr>
          <p:nvPr>
            <p:ph idx="1"/>
          </p:nvPr>
        </p:nvSpPr>
        <p:spPr/>
        <p:txBody>
          <a:bodyPr/>
          <a:lstStyle/>
          <a:p>
            <a:r>
              <a:rPr lang="en-US" dirty="0" smtClean="0"/>
              <a:t>Controllers are hierarchical: can have parent-child relationships with inheritance (inheritance can apply to $scopes).</a:t>
            </a:r>
          </a:p>
          <a:p>
            <a:r>
              <a:rPr lang="en-US" dirty="0" smtClean="0"/>
              <a:t>Views can read from parent $scopes.</a:t>
            </a:r>
          </a:p>
          <a:p>
            <a:r>
              <a:rPr lang="en-US" dirty="0" smtClean="0"/>
              <a:t>Root in the inheritance tree is the $</a:t>
            </a:r>
            <a:r>
              <a:rPr lang="en-US" dirty="0" err="1" smtClean="0"/>
              <a:t>rootScope</a:t>
            </a:r>
            <a:r>
              <a:rPr lang="en-US" dirty="0" smtClean="0"/>
              <a:t>, created for every Angular app.</a:t>
            </a: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2105490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the $scope</a:t>
            </a:r>
            <a:endParaRPr lang="en-US" dirty="0"/>
          </a:p>
        </p:txBody>
      </p:sp>
      <p:sp>
        <p:nvSpPr>
          <p:cNvPr id="3" name="Content Placeholder 2"/>
          <p:cNvSpPr>
            <a:spLocks noGrp="1"/>
          </p:cNvSpPr>
          <p:nvPr>
            <p:ph idx="1"/>
          </p:nvPr>
        </p:nvSpPr>
        <p:spPr/>
        <p:txBody>
          <a:bodyPr/>
          <a:lstStyle/>
          <a:p>
            <a:r>
              <a:rPr lang="en-US" dirty="0" smtClean="0"/>
              <a:t>The $scope is very similar to the </a:t>
            </a:r>
            <a:r>
              <a:rPr lang="en-US" dirty="0" err="1" smtClean="0"/>
              <a:t>ViewModel</a:t>
            </a:r>
            <a:r>
              <a:rPr lang="en-US" dirty="0" smtClean="0"/>
              <a:t> in MVVM patterns.</a:t>
            </a:r>
          </a:p>
          <a:p>
            <a:r>
              <a:rPr lang="en-US" dirty="0" smtClean="0"/>
              <a:t>Anything you need access to in the View should go on your $scope. </a:t>
            </a:r>
          </a:p>
          <a:p>
            <a:r>
              <a:rPr lang="en-US" dirty="0" smtClean="0"/>
              <a:t>Angular </a:t>
            </a:r>
            <a:r>
              <a:rPr lang="en-US" b="1" dirty="0" smtClean="0"/>
              <a:t>watches</a:t>
            </a:r>
            <a:r>
              <a:rPr lang="en-US" dirty="0" smtClean="0"/>
              <a:t> everything in the scope for changes. It does dirty-state checking on the View automatically.</a:t>
            </a:r>
          </a:p>
          <a:p>
            <a:r>
              <a:rPr lang="en-US" dirty="0" smtClean="0"/>
              <a:t>Don’t add anything to the $scope unless the View needs it. </a:t>
            </a:r>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859031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$scope watching</a:t>
            </a:r>
            <a:endParaRPr lang="en-US" dirty="0"/>
          </a:p>
        </p:txBody>
      </p:sp>
      <p:sp>
        <p:nvSpPr>
          <p:cNvPr id="3" name="Content Placeholder 2"/>
          <p:cNvSpPr>
            <a:spLocks noGrp="1"/>
          </p:cNvSpPr>
          <p:nvPr>
            <p:ph idx="1"/>
          </p:nvPr>
        </p:nvSpPr>
        <p:spPr/>
        <p:txBody>
          <a:bodyPr/>
          <a:lstStyle/>
          <a:p>
            <a:r>
              <a:rPr lang="en-US" dirty="0" smtClean="0"/>
              <a:t>Angular will watch $scope variables</a:t>
            </a:r>
          </a:p>
          <a:p>
            <a:r>
              <a:rPr lang="en-US" dirty="0" smtClean="0"/>
              <a:t>Value changes in JS re-render the relevant DOM element. </a:t>
            </a:r>
          </a:p>
          <a:p>
            <a:r>
              <a:rPr lang="en-US" dirty="0" smtClean="0"/>
              <a:t>Your directives fire the watch action to reflect model changes in the JS.</a:t>
            </a:r>
          </a:p>
          <a:p>
            <a:r>
              <a:rPr lang="en-US" b="1" dirty="0" smtClean="0">
                <a:latin typeface="Courier New" panose="02070309020205020404" pitchFamily="49" charset="0"/>
                <a:cs typeface="Courier New" panose="02070309020205020404" pitchFamily="49" charset="0"/>
              </a:rPr>
              <a:t>$watch:</a:t>
            </a:r>
            <a:r>
              <a:rPr lang="en-US" dirty="0" smtClean="0"/>
              <a:t> you can set a callback function for anything that changes in the </a:t>
            </a:r>
            <a:r>
              <a:rPr lang="en-US" b="1" dirty="0" smtClean="0">
                <a:latin typeface="Courier New" panose="02070309020205020404" pitchFamily="49" charset="0"/>
                <a:cs typeface="Courier New" panose="02070309020205020404" pitchFamily="49" charset="0"/>
              </a:rPr>
              <a:t>$scope</a:t>
            </a:r>
            <a:r>
              <a:rPr lang="en-US" dirty="0" smtClean="0"/>
              <a:t>.</a:t>
            </a:r>
          </a:p>
          <a:p>
            <a:pPr marL="457200" lvl="1" indent="0">
              <a:buNone/>
            </a:pP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scope.$watch</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myvalue</a:t>
            </a:r>
            <a:r>
              <a:rPr lang="en-US" dirty="0" smtClean="0">
                <a:latin typeface="Courier New" panose="02070309020205020404" pitchFamily="49" charset="0"/>
                <a:cs typeface="Courier New" panose="02070309020205020404" pitchFamily="49" charset="0"/>
              </a:rPr>
              <a:t>’, callback);</a:t>
            </a:r>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1743514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$watch</a:t>
            </a:r>
            <a:endParaRPr lang="en-US" dirty="0"/>
          </a:p>
        </p:txBody>
      </p:sp>
      <p:sp>
        <p:nvSpPr>
          <p:cNvPr id="3" name="Content Placeholder 2"/>
          <p:cNvSpPr>
            <a:spLocks noGrp="1"/>
          </p:cNvSpPr>
          <p:nvPr>
            <p:ph idx="1"/>
          </p:nvPr>
        </p:nvSpPr>
        <p:spPr/>
        <p:txBody>
          <a:bodyPr/>
          <a:lstStyle/>
          <a:p>
            <a:pPr marL="0" indent="0">
              <a:buNone/>
            </a:pPr>
            <a:r>
              <a:rPr lang="en-US" dirty="0" smtClean="0">
                <a:latin typeface="Courier New" panose="02070309020205020404" pitchFamily="49" charset="0"/>
                <a:cs typeface="Courier New" panose="02070309020205020404" pitchFamily="49" charset="0"/>
              </a:rPr>
              <a:t>$watch(</a:t>
            </a:r>
            <a:r>
              <a:rPr lang="en-US" dirty="0" err="1" smtClean="0">
                <a:latin typeface="Courier New" panose="02070309020205020404" pitchFamily="49" charset="0"/>
                <a:cs typeface="Courier New" panose="02070309020205020404" pitchFamily="49" charset="0"/>
              </a:rPr>
              <a:t>var</a:t>
            </a:r>
            <a:r>
              <a:rPr lang="en-US" dirty="0" smtClean="0">
                <a:latin typeface="Courier New" panose="02070309020205020404" pitchFamily="49" charset="0"/>
                <a:cs typeface="Courier New" panose="02070309020205020404" pitchFamily="49" charset="0"/>
              </a:rPr>
              <a:t>, function) // watch variable</a:t>
            </a:r>
          </a:p>
          <a:p>
            <a:pPr marL="0" indent="0">
              <a:buNone/>
            </a:pPr>
            <a:r>
              <a:rPr lang="en-US" dirty="0" smtClean="0">
                <a:latin typeface="Courier New" panose="02070309020205020404" pitchFamily="49" charset="0"/>
                <a:cs typeface="Courier New" panose="02070309020205020404" pitchFamily="49" charset="0"/>
              </a:rPr>
              <a:t>$watch(object, f, true) // deep watch</a:t>
            </a:r>
          </a:p>
          <a:p>
            <a:pPr marL="0" indent="0">
              <a:buNone/>
            </a:pP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watchCollection</a:t>
            </a:r>
            <a:r>
              <a:rPr lang="en-US" dirty="0" smtClean="0">
                <a:latin typeface="Courier New" panose="02070309020205020404" pitchFamily="49" charset="0"/>
                <a:cs typeface="Courier New" panose="02070309020205020404" pitchFamily="49" charset="0"/>
              </a:rPr>
              <a:t>(array, f) // watch contents</a:t>
            </a:r>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1124154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$watch works</a:t>
            </a:r>
            <a:endParaRPr lang="en-US" dirty="0"/>
          </a:p>
        </p:txBody>
      </p:sp>
      <p:sp>
        <p:nvSpPr>
          <p:cNvPr id="3" name="Content Placeholder 2"/>
          <p:cNvSpPr>
            <a:spLocks noGrp="1"/>
          </p:cNvSpPr>
          <p:nvPr>
            <p:ph idx="1"/>
          </p:nvPr>
        </p:nvSpPr>
        <p:spPr/>
        <p:txBody>
          <a:bodyPr/>
          <a:lstStyle/>
          <a:p>
            <a:r>
              <a:rPr lang="en-US" b="1" dirty="0" smtClean="0">
                <a:latin typeface="Courier New" panose="02070309020205020404" pitchFamily="49" charset="0"/>
                <a:cs typeface="Courier New" panose="02070309020205020404" pitchFamily="49" charset="0"/>
              </a:rPr>
              <a:t>$digest</a:t>
            </a:r>
            <a:r>
              <a:rPr lang="en-US" dirty="0" smtClean="0"/>
              <a:t>: calls watch on the current </a:t>
            </a:r>
            <a:r>
              <a:rPr lang="en-US" b="1" dirty="0" smtClean="0">
                <a:latin typeface="Courier New" panose="02070309020205020404" pitchFamily="49" charset="0"/>
                <a:cs typeface="Courier New" panose="02070309020205020404" pitchFamily="49" charset="0"/>
              </a:rPr>
              <a:t>$scope</a:t>
            </a:r>
            <a:r>
              <a:rPr lang="en-US" dirty="0" smtClean="0"/>
              <a:t>.</a:t>
            </a:r>
          </a:p>
          <a:p>
            <a:r>
              <a:rPr lang="en-US" b="1" dirty="0" smtClean="0">
                <a:latin typeface="Courier New" panose="02070309020205020404" pitchFamily="49" charset="0"/>
                <a:cs typeface="Courier New" panose="02070309020205020404" pitchFamily="49" charset="0"/>
              </a:rPr>
              <a:t>$apply</a:t>
            </a:r>
            <a:r>
              <a:rPr lang="en-US" dirty="0" smtClean="0"/>
              <a:t>: calls </a:t>
            </a:r>
            <a:r>
              <a:rPr lang="en-US" b="1" dirty="0" smtClean="0">
                <a:latin typeface="Courier New" panose="02070309020205020404" pitchFamily="49" charset="0"/>
                <a:cs typeface="Courier New" panose="02070309020205020404" pitchFamily="49" charset="0"/>
              </a:rPr>
              <a:t>$digest </a:t>
            </a:r>
            <a:r>
              <a:rPr lang="en-US" dirty="0" smtClean="0"/>
              <a:t>on </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rootScope</a:t>
            </a:r>
            <a:r>
              <a:rPr lang="en-US" b="1" dirty="0" smtClean="0">
                <a:latin typeface="Courier New" panose="02070309020205020404" pitchFamily="49" charset="0"/>
                <a:cs typeface="Courier New" panose="02070309020205020404" pitchFamily="49" charset="0"/>
              </a:rPr>
              <a:t> </a:t>
            </a:r>
            <a:r>
              <a:rPr lang="en-US" dirty="0" smtClean="0"/>
              <a:t>and inherited scopes.</a:t>
            </a:r>
          </a:p>
          <a:p>
            <a:endParaRPr lang="en-US" dirty="0"/>
          </a:p>
          <a:p>
            <a:r>
              <a:rPr lang="en-US" dirty="0" smtClean="0"/>
              <a:t>Current suggested limit for number of concurrent watches is approximately 2000 or else slower machines/browsers will fail to function correctly.</a:t>
            </a:r>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3208725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Putting it all together – Angular Modules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Creating a Module allows you to create </a:t>
            </a:r>
            <a:r>
              <a:rPr lang="en-US" dirty="0"/>
              <a:t>C</a:t>
            </a:r>
            <a:r>
              <a:rPr lang="en-US" dirty="0" smtClean="0"/>
              <a:t>ontrollers, Views, Directives, etc. and group the different components together.</a:t>
            </a:r>
          </a:p>
          <a:p>
            <a:r>
              <a:rPr lang="en-US" dirty="0"/>
              <a:t>Modules take a </a:t>
            </a:r>
            <a:r>
              <a:rPr lang="en-US" b="1" dirty="0" err="1"/>
              <a:t>config</a:t>
            </a:r>
            <a:r>
              <a:rPr lang="en-US" dirty="0"/>
              <a:t> object that describes the routes to the different Controllers &amp; </a:t>
            </a:r>
            <a:r>
              <a:rPr lang="en-US" dirty="0" smtClean="0"/>
              <a:t>Views. (</a:t>
            </a:r>
            <a:r>
              <a:rPr lang="en-US" dirty="0"/>
              <a:t>More </a:t>
            </a:r>
            <a:r>
              <a:rPr lang="en-US" dirty="0" smtClean="0"/>
              <a:t>later)</a:t>
            </a:r>
          </a:p>
          <a:p>
            <a:pPr marL="0" indent="0">
              <a:buNone/>
            </a:pPr>
            <a:r>
              <a:rPr lang="en-US" dirty="0" err="1" smtClean="0">
                <a:latin typeface="Courier New" panose="02070309020205020404" pitchFamily="49" charset="0"/>
                <a:cs typeface="Courier New" panose="02070309020205020404" pitchFamily="49" charset="0"/>
              </a:rPr>
              <a:t>angular.module</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appName</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deps</a:t>
            </a:r>
            <a:r>
              <a:rPr lang="en-US" dirty="0" smtClean="0">
                <a:latin typeface="Courier New" panose="02070309020205020404" pitchFamily="49" charset="0"/>
                <a:cs typeface="Courier New" panose="02070309020205020404" pitchFamily="49" charset="0"/>
              </a:rPr>
              <a:t>*/]);</a:t>
            </a:r>
          </a:p>
          <a:p>
            <a:pPr marL="0" indent="0">
              <a:buNone/>
            </a:pPr>
            <a:r>
              <a:rPr lang="en-US" dirty="0" err="1" smtClean="0">
                <a:latin typeface="Courier New" panose="02070309020205020404" pitchFamily="49" charset="0"/>
                <a:cs typeface="Courier New" panose="02070309020205020404" pitchFamily="49" charset="0"/>
              </a:rPr>
              <a:t>angular.module</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appName</a:t>
            </a:r>
            <a:r>
              <a:rPr lang="en-US" dirty="0" smtClean="0">
                <a:latin typeface="Courier New" panose="02070309020205020404" pitchFamily="49" charset="0"/>
                <a:cs typeface="Courier New" panose="02070309020205020404" pitchFamily="49" charset="0"/>
              </a:rPr>
              <a:t>’).controller(‘</a:t>
            </a:r>
            <a:r>
              <a:rPr lang="en-US" dirty="0" err="1" smtClean="0">
                <a:latin typeface="Courier New" panose="02070309020205020404" pitchFamily="49" charset="0"/>
                <a:cs typeface="Courier New" panose="02070309020205020404" pitchFamily="49" charset="0"/>
              </a:rPr>
              <a:t>MainCtrl</a:t>
            </a:r>
            <a:r>
              <a:rPr lang="en-US" dirty="0" smtClean="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[‘$scope’, function($scope){</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scope.title</a:t>
            </a:r>
            <a:r>
              <a:rPr lang="en-US" dirty="0" smtClean="0">
                <a:latin typeface="Courier New" panose="02070309020205020404" pitchFamily="49" charset="0"/>
                <a:cs typeface="Courier New" panose="02070309020205020404" pitchFamily="49" charset="0"/>
              </a:rPr>
              <a:t>= ‘hello world’;</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2522241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All dependencies in Angular are injected based on name: e.g. Directives, Views, Models, Controllers.</a:t>
            </a:r>
          </a:p>
          <a:p>
            <a:r>
              <a:rPr lang="en-US" dirty="0" smtClean="0"/>
              <a:t>Note: Certain JS </a:t>
            </a:r>
            <a:r>
              <a:rPr lang="en-US" dirty="0" err="1" smtClean="0"/>
              <a:t>minifiers</a:t>
            </a:r>
            <a:r>
              <a:rPr lang="en-US" dirty="0" smtClean="0"/>
              <a:t> will change variable names, thus breaking Angular dependency injection. </a:t>
            </a:r>
          </a:p>
          <a:p>
            <a:r>
              <a:rPr lang="en-US" dirty="0" err="1" smtClean="0"/>
              <a:t>Minifiers</a:t>
            </a:r>
            <a:r>
              <a:rPr lang="en-US" dirty="0" smtClean="0"/>
              <a:t> don’t touch strings, so we use strings instead:</a:t>
            </a:r>
          </a:p>
          <a:p>
            <a:pPr marL="457200" lvl="1" indent="0">
              <a:buNone/>
            </a:pPr>
            <a:r>
              <a:rPr lang="en-US" dirty="0" smtClean="0">
                <a:latin typeface="Courier New" panose="02070309020205020404" pitchFamily="49" charset="0"/>
                <a:cs typeface="Courier New" panose="02070309020205020404" pitchFamily="49" charset="0"/>
              </a:rPr>
              <a:t>[‘$scope’, ‘$filter’, function($scope, $filter){}] </a:t>
            </a: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1366243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Thank You!</a:t>
            </a:r>
            <a:r>
              <a:rPr lang="en-US" dirty="0"/>
              <a:t> Questions</a:t>
            </a:r>
            <a:r>
              <a:rPr lang="en-US" dirty="0" smtClean="0"/>
              <a:t>?</a:t>
            </a:r>
            <a:endParaRPr lang="en-US" dirty="0"/>
          </a:p>
        </p:txBody>
      </p:sp>
      <p:sp>
        <p:nvSpPr>
          <p:cNvPr id="4" name="Content Placeholder 3"/>
          <p:cNvSpPr>
            <a:spLocks noGrp="1"/>
          </p:cNvSpPr>
          <p:nvPr>
            <p:ph type="subTitle" idx="1"/>
          </p:nvPr>
        </p:nvSpPr>
        <p:spPr/>
        <p:txBody>
          <a:bodyPr>
            <a:normAutofit/>
          </a:bodyPr>
          <a:lstStyle/>
          <a:p>
            <a:pPr marL="0" indent="0">
              <a:buNone/>
            </a:pPr>
            <a:r>
              <a:rPr lang="en-US" sz="4000" dirty="0" err="1"/>
              <a:t>t</a:t>
            </a:r>
            <a:r>
              <a:rPr lang="en-US" sz="4000" dirty="0" err="1" smtClean="0"/>
              <a:t>w</a:t>
            </a:r>
            <a:r>
              <a:rPr lang="en-US" sz="4000" dirty="0" smtClean="0"/>
              <a:t>: </a:t>
            </a:r>
            <a:r>
              <a:rPr lang="en-US" sz="4000" dirty="0" smtClean="0">
                <a:hlinkClick r:id="rId2"/>
              </a:rPr>
              <a:t>@</a:t>
            </a:r>
            <a:r>
              <a:rPr lang="en-US" sz="4000" dirty="0" err="1" smtClean="0">
                <a:hlinkClick r:id="rId2"/>
              </a:rPr>
              <a:t>ramisayar</a:t>
            </a:r>
            <a:r>
              <a:rPr lang="en-US" sz="4000" dirty="0" smtClean="0"/>
              <a:t> | </a:t>
            </a:r>
            <a:r>
              <a:rPr lang="en-US" sz="4000" dirty="0" err="1" smtClean="0"/>
              <a:t>gh</a:t>
            </a:r>
            <a:r>
              <a:rPr lang="en-US" sz="4000" dirty="0" smtClean="0"/>
              <a:t>: </a:t>
            </a:r>
            <a:r>
              <a:rPr lang="en-US" sz="4000" dirty="0" smtClean="0">
                <a:hlinkClick r:id="rId3"/>
              </a:rPr>
              <a:t>@</a:t>
            </a:r>
            <a:r>
              <a:rPr lang="en-US" sz="4000" dirty="0" err="1" smtClean="0">
                <a:hlinkClick r:id="rId3"/>
              </a:rPr>
              <a:t>sayar</a:t>
            </a:r>
            <a:endParaRPr lang="en-US" sz="4000" dirty="0"/>
          </a:p>
          <a:p>
            <a:r>
              <a:rPr lang="en-US" sz="4000" dirty="0" smtClean="0">
                <a:hlinkClick r:id="rId4"/>
              </a:rPr>
              <a:t>slideshare.net/</a:t>
            </a:r>
            <a:r>
              <a:rPr lang="en-US" sz="4000" dirty="0" err="1" smtClean="0">
                <a:hlinkClick r:id="rId4"/>
              </a:rPr>
              <a:t>ramisayar</a:t>
            </a:r>
            <a:endParaRPr lang="en-US" sz="4000" dirty="0" smtClean="0"/>
          </a:p>
          <a:p>
            <a:pPr marL="0" indent="0">
              <a:buNone/>
            </a:pPr>
            <a:endParaRPr lang="en-US" sz="4000" dirty="0"/>
          </a:p>
          <a:p>
            <a:pPr marL="0" indent="0">
              <a:buNone/>
            </a:pPr>
            <a:endParaRPr lang="en-US" sz="4800" dirty="0"/>
          </a:p>
        </p:txBody>
      </p:sp>
    </p:spTree>
    <p:extLst>
      <p:ext uri="{BB962C8B-B14F-4D97-AF65-F5344CB8AC3E}">
        <p14:creationId xmlns:p14="http://schemas.microsoft.com/office/powerpoint/2010/main" val="19048476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Single Page Applications (SPA)?</a:t>
            </a:r>
            <a:endParaRPr lang="en-US" dirty="0"/>
          </a:p>
        </p:txBody>
      </p:sp>
      <p:sp>
        <p:nvSpPr>
          <p:cNvPr id="3" name="Content Placeholder 2"/>
          <p:cNvSpPr>
            <a:spLocks noGrp="1"/>
          </p:cNvSpPr>
          <p:nvPr>
            <p:ph idx="1"/>
          </p:nvPr>
        </p:nvSpPr>
        <p:spPr/>
        <p:txBody>
          <a:bodyPr/>
          <a:lstStyle/>
          <a:p>
            <a:r>
              <a:rPr lang="en-US" dirty="0" smtClean="0"/>
              <a:t>As web apps become more dynamic and complex, developers want to fit the entire web app in a single page and control the application from JavaScript to provide a more fluid user experience.</a:t>
            </a:r>
          </a:p>
          <a:p>
            <a:r>
              <a:rPr lang="en-US" dirty="0" smtClean="0"/>
              <a:t>Single Page Applications are web apps that load all the HTML, JS, CSS in a single request and then retrieve bits of data. </a:t>
            </a:r>
          </a:p>
          <a:p>
            <a:endParaRPr lang="en-US" dirty="0"/>
          </a:p>
          <a:p>
            <a:pPr marL="0" indent="0">
              <a:buNone/>
            </a:pPr>
            <a:endParaRPr lang="en-US" dirty="0" smtClean="0"/>
          </a:p>
          <a:p>
            <a:pPr marL="0" indent="0">
              <a:buNone/>
            </a:pPr>
            <a:r>
              <a:rPr lang="en-US" sz="1800" dirty="0" smtClean="0"/>
              <a:t>Reference: </a:t>
            </a:r>
            <a:r>
              <a:rPr lang="en-US" sz="1800" dirty="0" smtClean="0">
                <a:hlinkClick r:id="rId2"/>
              </a:rPr>
              <a:t>Wikipedia</a:t>
            </a:r>
            <a:endParaRPr lang="en-US" sz="1800"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1543444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462" y="713756"/>
            <a:ext cx="12677796" cy="7963697"/>
          </a:xfrm>
          <a:prstGeom prst="rect">
            <a:avLst/>
          </a:prstGeom>
        </p:spPr>
      </p:pic>
      <p:sp>
        <p:nvSpPr>
          <p:cNvPr id="2" name="Title 1"/>
          <p:cNvSpPr>
            <a:spLocks noGrp="1"/>
          </p:cNvSpPr>
          <p:nvPr>
            <p:ph type="title"/>
          </p:nvPr>
        </p:nvSpPr>
        <p:spPr>
          <a:xfrm>
            <a:off x="-219462" y="896"/>
            <a:ext cx="12677795" cy="990977"/>
          </a:xfrm>
          <a:solidFill>
            <a:srgbClr val="C00000"/>
          </a:solidFill>
        </p:spPr>
        <p:txBody>
          <a:bodyPr/>
          <a:lstStyle/>
          <a:p>
            <a:pPr algn="ctr"/>
            <a:r>
              <a:rPr lang="en-CA" dirty="0" smtClean="0">
                <a:solidFill>
                  <a:schemeClr val="bg1"/>
                </a:solidFill>
              </a:rPr>
              <a:t>Time for the evaluation</a:t>
            </a:r>
            <a:endParaRPr lang="en-US" dirty="0">
              <a:solidFill>
                <a:schemeClr val="bg1"/>
              </a:solidFill>
            </a:endParaRPr>
          </a:p>
        </p:txBody>
      </p:sp>
      <p:sp>
        <p:nvSpPr>
          <p:cNvPr id="6" name="TextBox 5"/>
          <p:cNvSpPr txBox="1"/>
          <p:nvPr/>
        </p:nvSpPr>
        <p:spPr>
          <a:xfrm>
            <a:off x="313258" y="1147563"/>
            <a:ext cx="11565527" cy="830997"/>
          </a:xfrm>
          <a:prstGeom prst="rect">
            <a:avLst/>
          </a:prstGeom>
          <a:noFill/>
        </p:spPr>
        <p:txBody>
          <a:bodyPr wrap="square" lIns="0" tIns="0" rIns="0" bIns="0" rtlCol="0">
            <a:spAutoFit/>
          </a:bodyPr>
          <a:lstStyle/>
          <a:p>
            <a:pPr algn="ctr"/>
            <a:r>
              <a:rPr lang="en-US" sz="5400" u="sng" dirty="0">
                <a:latin typeface="Segoe UI" panose="020B0502040204020203" pitchFamily="34" charset="0"/>
                <a:cs typeface="Segoe UI" panose="020B0502040204020203" pitchFamily="34" charset="0"/>
                <a:hlinkClick r:id="rId4"/>
              </a:rPr>
              <a:t>http://aka.ms/FullstackVancouverEval</a:t>
            </a:r>
            <a:r>
              <a:rPr lang="en-US" sz="5400" dirty="0">
                <a:latin typeface="Segoe UI" panose="020B0502040204020203" pitchFamily="34" charset="0"/>
                <a:cs typeface="Segoe UI" panose="020B0502040204020203" pitchFamily="34" charset="0"/>
              </a:rPr>
              <a:t> </a:t>
            </a:r>
            <a:endParaRPr lang="en-CA" sz="5400" dirty="0">
              <a:solidFill>
                <a:srgbClr val="C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50218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1267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403241" y="1194816"/>
            <a:ext cx="2093216" cy="4986528"/>
          </a:xfrm>
          <a:prstGeom prst="rect">
            <a:avLst/>
          </a:prstGeom>
          <a:solidFill>
            <a:srgbClr val="1D4380"/>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000" dirty="0">
                <a:gradFill>
                  <a:gsLst>
                    <a:gs pos="0">
                      <a:srgbClr val="FFFFFF"/>
                    </a:gs>
                    <a:gs pos="100000">
                      <a:srgbClr val="FFFFFF"/>
                    </a:gs>
                  </a:gsLst>
                  <a:lin ang="5400000" scaled="0"/>
                </a:gradFill>
              </a:rPr>
              <a:t>Client Browser</a:t>
            </a:r>
          </a:p>
        </p:txBody>
      </p:sp>
      <p:sp>
        <p:nvSpPr>
          <p:cNvPr id="9" name="Rectangle 8"/>
          <p:cNvSpPr/>
          <p:nvPr/>
        </p:nvSpPr>
        <p:spPr bwMode="auto">
          <a:xfrm>
            <a:off x="9796358" y="1194816"/>
            <a:ext cx="2093216" cy="4986528"/>
          </a:xfrm>
          <a:prstGeom prst="rect">
            <a:avLst/>
          </a:prstGeom>
          <a:solidFill>
            <a:srgbClr val="1D4380"/>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000" dirty="0">
                <a:gradFill>
                  <a:gsLst>
                    <a:gs pos="0">
                      <a:srgbClr val="FFFFFF"/>
                    </a:gs>
                    <a:gs pos="100000">
                      <a:srgbClr val="FFFFFF"/>
                    </a:gs>
                  </a:gsLst>
                  <a:lin ang="5400000" scaled="0"/>
                </a:gradFill>
              </a:rPr>
              <a:t>Web</a:t>
            </a:r>
            <a:br>
              <a:rPr lang="en-US" sz="4000" dirty="0">
                <a:gradFill>
                  <a:gsLst>
                    <a:gs pos="0">
                      <a:srgbClr val="FFFFFF"/>
                    </a:gs>
                    <a:gs pos="100000">
                      <a:srgbClr val="FFFFFF"/>
                    </a:gs>
                  </a:gsLst>
                  <a:lin ang="5400000" scaled="0"/>
                </a:gradFill>
              </a:rPr>
            </a:br>
            <a:r>
              <a:rPr lang="en-US" sz="4000" dirty="0">
                <a:gradFill>
                  <a:gsLst>
                    <a:gs pos="0">
                      <a:srgbClr val="FFFFFF"/>
                    </a:gs>
                    <a:gs pos="100000">
                      <a:srgbClr val="FFFFFF"/>
                    </a:gs>
                  </a:gsLst>
                  <a:lin ang="5400000" scaled="0"/>
                </a:gradFill>
              </a:rPr>
              <a:t>Server</a:t>
            </a:r>
          </a:p>
        </p:txBody>
      </p:sp>
      <p:sp>
        <p:nvSpPr>
          <p:cNvPr id="10" name="Right Arrow 9"/>
          <p:cNvSpPr/>
          <p:nvPr/>
        </p:nvSpPr>
        <p:spPr bwMode="auto">
          <a:xfrm>
            <a:off x="3007805" y="1194816"/>
            <a:ext cx="6155354" cy="670282"/>
          </a:xfrm>
          <a:prstGeom prst="rightArrow">
            <a:avLst/>
          </a:prstGeom>
          <a:solidFill>
            <a:srgbClr val="1D4380"/>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gradFill>
                  <a:gsLst>
                    <a:gs pos="0">
                      <a:srgbClr val="FFFFFF"/>
                    </a:gs>
                    <a:gs pos="100000">
                      <a:srgbClr val="FFFFFF"/>
                    </a:gs>
                  </a:gsLst>
                  <a:lin ang="5400000" scaled="0"/>
                </a:gradFill>
              </a:rPr>
              <a:t>Request: http://site.com/products/</a:t>
            </a:r>
          </a:p>
        </p:txBody>
      </p:sp>
      <p:sp>
        <p:nvSpPr>
          <p:cNvPr id="14" name="Right Arrow 13"/>
          <p:cNvSpPr/>
          <p:nvPr/>
        </p:nvSpPr>
        <p:spPr bwMode="auto">
          <a:xfrm flipH="1">
            <a:off x="3007804" y="2015143"/>
            <a:ext cx="6155355"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800" dirty="0">
                <a:gradFill>
                  <a:gsLst>
                    <a:gs pos="0">
                      <a:srgbClr val="FFFFFF"/>
                    </a:gs>
                    <a:gs pos="100000">
                      <a:srgbClr val="FFFFFF"/>
                    </a:gs>
                  </a:gsLst>
                  <a:lin ang="5400000" scaled="0"/>
                </a:gradFill>
              </a:rPr>
              <a:t>          Response: Full page</a:t>
            </a:r>
          </a:p>
        </p:txBody>
      </p:sp>
      <p:sp>
        <p:nvSpPr>
          <p:cNvPr id="19" name="Folded Corner 18"/>
          <p:cNvSpPr/>
          <p:nvPr/>
        </p:nvSpPr>
        <p:spPr bwMode="auto">
          <a:xfrm>
            <a:off x="7400241" y="1968550"/>
            <a:ext cx="1990502" cy="1862496"/>
          </a:xfrm>
          <a:prstGeom prst="foldedCorner">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gradFill>
                  <a:gsLst>
                    <a:gs pos="0">
                      <a:srgbClr val="FFFFFF"/>
                    </a:gs>
                    <a:gs pos="100000">
                      <a:srgbClr val="FFFFFF"/>
                    </a:gs>
                  </a:gsLst>
                  <a:lin ang="5400000" scaled="0"/>
                </a:gradFill>
              </a:rPr>
              <a:t>HTML</a:t>
            </a:r>
          </a:p>
          <a:p>
            <a:pPr algn="ctr" defTabSz="914099" fontAlgn="base">
              <a:spcBef>
                <a:spcPct val="0"/>
              </a:spcBef>
              <a:spcAft>
                <a:spcPct val="0"/>
              </a:spcAft>
            </a:pPr>
            <a:r>
              <a:rPr lang="en-US" sz="2400" dirty="0">
                <a:gradFill>
                  <a:gsLst>
                    <a:gs pos="0">
                      <a:srgbClr val="FFFFFF"/>
                    </a:gs>
                    <a:gs pos="100000">
                      <a:srgbClr val="FFFFFF"/>
                    </a:gs>
                  </a:gsLst>
                  <a:lin ang="5400000" scaled="0"/>
                </a:gradFill>
              </a:rPr>
              <a:t>CSS</a:t>
            </a:r>
          </a:p>
          <a:p>
            <a:pPr algn="ctr" defTabSz="914099" fontAlgn="base">
              <a:spcBef>
                <a:spcPct val="0"/>
              </a:spcBef>
              <a:spcAft>
                <a:spcPct val="0"/>
              </a:spcAft>
            </a:pPr>
            <a:r>
              <a:rPr lang="en-US" sz="2400" dirty="0">
                <a:gradFill>
                  <a:gsLst>
                    <a:gs pos="0">
                      <a:srgbClr val="FFFFFF"/>
                    </a:gs>
                    <a:gs pos="100000">
                      <a:srgbClr val="FFFFFF"/>
                    </a:gs>
                  </a:gsLst>
                  <a:lin ang="5400000" scaled="0"/>
                </a:gradFill>
              </a:rPr>
              <a:t>Images</a:t>
            </a:r>
          </a:p>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JavaScript</a:t>
            </a:r>
            <a:endParaRPr lang="en-US" sz="2400" dirty="0">
              <a:gradFill>
                <a:gsLst>
                  <a:gs pos="0">
                    <a:srgbClr val="FFFFFF"/>
                  </a:gs>
                  <a:gs pos="100000">
                    <a:srgbClr val="FFFFFF"/>
                  </a:gs>
                </a:gsLst>
                <a:lin ang="5400000" scaled="0"/>
              </a:gradFill>
            </a:endParaRPr>
          </a:p>
        </p:txBody>
      </p:sp>
      <p:sp>
        <p:nvSpPr>
          <p:cNvPr id="24" name="Title 1"/>
          <p:cNvSpPr txBox="1">
            <a:spLocks/>
          </p:cNvSpPr>
          <p:nvPr>
            <p:custDataLst>
              <p:tags r:id="rId1"/>
            </p:custDataLst>
          </p:nvPr>
        </p:nvSpPr>
        <p:spPr>
          <a:xfrm>
            <a:off x="520701" y="228601"/>
            <a:ext cx="11149013" cy="747897"/>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z="6600" dirty="0" smtClean="0">
                <a:solidFill>
                  <a:schemeClr val="tx1"/>
                </a:solidFill>
                <a:latin typeface="League Gothic" panose="00000500000000000000" pitchFamily="50" charset="0"/>
              </a:rPr>
              <a:t>Comparison: Standard </a:t>
            </a:r>
            <a:r>
              <a:rPr lang="en-US" sz="6600" dirty="0">
                <a:solidFill>
                  <a:schemeClr val="tx1"/>
                </a:solidFill>
                <a:latin typeface="League Gothic" panose="00000500000000000000" pitchFamily="50" charset="0"/>
              </a:rPr>
              <a:t>P</a:t>
            </a:r>
            <a:r>
              <a:rPr lang="en-US" sz="6600" dirty="0" smtClean="0">
                <a:solidFill>
                  <a:schemeClr val="tx1"/>
                </a:solidFill>
                <a:latin typeface="League Gothic" panose="00000500000000000000" pitchFamily="50" charset="0"/>
              </a:rPr>
              <a:t>age </a:t>
            </a:r>
            <a:r>
              <a:rPr lang="en-US" sz="6600" dirty="0">
                <a:solidFill>
                  <a:schemeClr val="tx1"/>
                </a:solidFill>
                <a:latin typeface="League Gothic" panose="00000500000000000000" pitchFamily="50" charset="0"/>
              </a:rPr>
              <a:t>R</a:t>
            </a:r>
            <a:r>
              <a:rPr lang="en-US" sz="6600" dirty="0" smtClean="0">
                <a:solidFill>
                  <a:schemeClr val="tx1"/>
                </a:solidFill>
                <a:latin typeface="League Gothic" panose="00000500000000000000" pitchFamily="50" charset="0"/>
              </a:rPr>
              <a:t>equests</a:t>
            </a:r>
            <a:endParaRPr lang="en-US" sz="6600" dirty="0">
              <a:solidFill>
                <a:schemeClr val="tx1"/>
              </a:solidFill>
              <a:latin typeface="League Gothic" panose="00000500000000000000" pitchFamily="50" charset="0"/>
            </a:endParaRPr>
          </a:p>
        </p:txBody>
      </p:sp>
      <p:sp>
        <p:nvSpPr>
          <p:cNvPr id="26" name="Right Arrow 25"/>
          <p:cNvSpPr/>
          <p:nvPr/>
        </p:nvSpPr>
        <p:spPr bwMode="auto">
          <a:xfrm>
            <a:off x="3013901" y="4002167"/>
            <a:ext cx="6155354" cy="670282"/>
          </a:xfrm>
          <a:prstGeom prst="rightArrow">
            <a:avLst/>
          </a:prstGeom>
          <a:solidFill>
            <a:srgbClr val="1D4380"/>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gradFill>
                  <a:gsLst>
                    <a:gs pos="0">
                      <a:srgbClr val="FFFFFF"/>
                    </a:gs>
                    <a:gs pos="100000">
                      <a:srgbClr val="FFFFFF"/>
                    </a:gs>
                  </a:gsLst>
                  <a:lin ang="5400000" scaled="0"/>
                </a:gradFill>
              </a:rPr>
              <a:t>Request: http://site.com/products/6</a:t>
            </a:r>
          </a:p>
        </p:txBody>
      </p:sp>
      <p:sp>
        <p:nvSpPr>
          <p:cNvPr id="27" name="Right Arrow 26"/>
          <p:cNvSpPr/>
          <p:nvPr/>
        </p:nvSpPr>
        <p:spPr bwMode="auto">
          <a:xfrm flipH="1">
            <a:off x="3013900" y="4822494"/>
            <a:ext cx="6155355"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800" dirty="0">
                <a:gradFill>
                  <a:gsLst>
                    <a:gs pos="0">
                      <a:srgbClr val="FFFFFF"/>
                    </a:gs>
                    <a:gs pos="100000">
                      <a:srgbClr val="FFFFFF"/>
                    </a:gs>
                  </a:gsLst>
                  <a:lin ang="5400000" scaled="0"/>
                </a:gradFill>
              </a:rPr>
              <a:t>          Response: Full page</a:t>
            </a:r>
          </a:p>
        </p:txBody>
      </p:sp>
      <p:sp>
        <p:nvSpPr>
          <p:cNvPr id="12" name="Folded Corner 11"/>
          <p:cNvSpPr/>
          <p:nvPr/>
        </p:nvSpPr>
        <p:spPr bwMode="auto">
          <a:xfrm>
            <a:off x="7400241" y="4869691"/>
            <a:ext cx="1990502" cy="1862496"/>
          </a:xfrm>
          <a:prstGeom prst="foldedCorner">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gradFill>
                  <a:gsLst>
                    <a:gs pos="0">
                      <a:srgbClr val="FFFFFF"/>
                    </a:gs>
                    <a:gs pos="100000">
                      <a:srgbClr val="FFFFFF"/>
                    </a:gs>
                  </a:gsLst>
                  <a:lin ang="5400000" scaled="0"/>
                </a:gradFill>
              </a:rPr>
              <a:t>HTML</a:t>
            </a:r>
          </a:p>
          <a:p>
            <a:pPr algn="ctr" defTabSz="914099" fontAlgn="base">
              <a:spcBef>
                <a:spcPct val="0"/>
              </a:spcBef>
              <a:spcAft>
                <a:spcPct val="0"/>
              </a:spcAft>
            </a:pPr>
            <a:r>
              <a:rPr lang="en-US" sz="2400" dirty="0">
                <a:gradFill>
                  <a:gsLst>
                    <a:gs pos="0">
                      <a:srgbClr val="FFFFFF"/>
                    </a:gs>
                    <a:gs pos="100000">
                      <a:srgbClr val="FFFFFF"/>
                    </a:gs>
                  </a:gsLst>
                  <a:lin ang="5400000" scaled="0"/>
                </a:gradFill>
              </a:rPr>
              <a:t>CSS</a:t>
            </a:r>
          </a:p>
          <a:p>
            <a:pPr algn="ctr" defTabSz="914099" fontAlgn="base">
              <a:spcBef>
                <a:spcPct val="0"/>
              </a:spcBef>
              <a:spcAft>
                <a:spcPct val="0"/>
              </a:spcAft>
            </a:pPr>
            <a:r>
              <a:rPr lang="en-US" sz="2400" dirty="0">
                <a:gradFill>
                  <a:gsLst>
                    <a:gs pos="0">
                      <a:srgbClr val="FFFFFF"/>
                    </a:gs>
                    <a:gs pos="100000">
                      <a:srgbClr val="FFFFFF"/>
                    </a:gs>
                  </a:gsLst>
                  <a:lin ang="5400000" scaled="0"/>
                </a:gradFill>
              </a:rPr>
              <a:t>Images</a:t>
            </a:r>
          </a:p>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JavaScript</a:t>
            </a:r>
            <a:endParaRPr lang="en-US" sz="24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753957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9" grpId="0" animBg="1"/>
      <p:bldP spid="26" grpId="0" animBg="1"/>
      <p:bldP spid="27"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403241" y="1194816"/>
            <a:ext cx="2093216" cy="4986528"/>
          </a:xfrm>
          <a:prstGeom prst="rect">
            <a:avLst/>
          </a:prstGeom>
          <a:solidFill>
            <a:srgbClr val="1D4380"/>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000" dirty="0">
                <a:gradFill>
                  <a:gsLst>
                    <a:gs pos="0">
                      <a:srgbClr val="FFFFFF"/>
                    </a:gs>
                    <a:gs pos="100000">
                      <a:srgbClr val="FFFFFF"/>
                    </a:gs>
                  </a:gsLst>
                  <a:lin ang="5400000" scaled="0"/>
                </a:gradFill>
              </a:rPr>
              <a:t>Client Browser</a:t>
            </a:r>
          </a:p>
        </p:txBody>
      </p:sp>
      <p:sp>
        <p:nvSpPr>
          <p:cNvPr id="9" name="Rectangle 8"/>
          <p:cNvSpPr/>
          <p:nvPr/>
        </p:nvSpPr>
        <p:spPr bwMode="auto">
          <a:xfrm>
            <a:off x="9796358" y="1194816"/>
            <a:ext cx="2093216" cy="4986528"/>
          </a:xfrm>
          <a:prstGeom prst="rect">
            <a:avLst/>
          </a:prstGeom>
          <a:solidFill>
            <a:srgbClr val="1D4380"/>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000" dirty="0">
                <a:gradFill>
                  <a:gsLst>
                    <a:gs pos="0">
                      <a:srgbClr val="FFFFFF"/>
                    </a:gs>
                    <a:gs pos="100000">
                      <a:srgbClr val="FFFFFF"/>
                    </a:gs>
                  </a:gsLst>
                  <a:lin ang="5400000" scaled="0"/>
                </a:gradFill>
              </a:rPr>
              <a:t>Web</a:t>
            </a:r>
            <a:br>
              <a:rPr lang="en-US" sz="4000" dirty="0">
                <a:gradFill>
                  <a:gsLst>
                    <a:gs pos="0">
                      <a:srgbClr val="FFFFFF"/>
                    </a:gs>
                    <a:gs pos="100000">
                      <a:srgbClr val="FFFFFF"/>
                    </a:gs>
                  </a:gsLst>
                  <a:lin ang="5400000" scaled="0"/>
                </a:gradFill>
              </a:rPr>
            </a:br>
            <a:r>
              <a:rPr lang="en-US" sz="4000" dirty="0">
                <a:gradFill>
                  <a:gsLst>
                    <a:gs pos="0">
                      <a:srgbClr val="FFFFFF"/>
                    </a:gs>
                    <a:gs pos="100000">
                      <a:srgbClr val="FFFFFF"/>
                    </a:gs>
                  </a:gsLst>
                  <a:lin ang="5400000" scaled="0"/>
                </a:gradFill>
              </a:rPr>
              <a:t>Server</a:t>
            </a:r>
          </a:p>
        </p:txBody>
      </p:sp>
      <p:sp>
        <p:nvSpPr>
          <p:cNvPr id="10" name="Right Arrow 9"/>
          <p:cNvSpPr/>
          <p:nvPr/>
        </p:nvSpPr>
        <p:spPr bwMode="auto">
          <a:xfrm>
            <a:off x="3007805" y="1194816"/>
            <a:ext cx="6155354" cy="670282"/>
          </a:xfrm>
          <a:prstGeom prst="rightArrow">
            <a:avLst/>
          </a:prstGeom>
          <a:solidFill>
            <a:srgbClr val="1D4380"/>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gradFill>
                  <a:gsLst>
                    <a:gs pos="0">
                      <a:srgbClr val="FFFFFF"/>
                    </a:gs>
                    <a:gs pos="100000">
                      <a:srgbClr val="FFFFFF"/>
                    </a:gs>
                  </a:gsLst>
                  <a:lin ang="5400000" scaled="0"/>
                </a:gradFill>
              </a:rPr>
              <a:t>Request: http://site.com/products/</a:t>
            </a:r>
          </a:p>
        </p:txBody>
      </p:sp>
      <p:sp>
        <p:nvSpPr>
          <p:cNvPr id="14" name="Right Arrow 13"/>
          <p:cNvSpPr/>
          <p:nvPr/>
        </p:nvSpPr>
        <p:spPr bwMode="auto">
          <a:xfrm flipH="1">
            <a:off x="3007804" y="2015143"/>
            <a:ext cx="6155355"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800" dirty="0">
                <a:gradFill>
                  <a:gsLst>
                    <a:gs pos="0">
                      <a:srgbClr val="FFFFFF"/>
                    </a:gs>
                    <a:gs pos="100000">
                      <a:srgbClr val="FFFFFF"/>
                    </a:gs>
                  </a:gsLst>
                  <a:lin ang="5400000" scaled="0"/>
                </a:gradFill>
              </a:rPr>
              <a:t>          Response: Full page</a:t>
            </a:r>
          </a:p>
        </p:txBody>
      </p:sp>
      <p:sp>
        <p:nvSpPr>
          <p:cNvPr id="19" name="Folded Corner 18"/>
          <p:cNvSpPr/>
          <p:nvPr/>
        </p:nvSpPr>
        <p:spPr bwMode="auto">
          <a:xfrm>
            <a:off x="7400241" y="1968550"/>
            <a:ext cx="1990502" cy="1862496"/>
          </a:xfrm>
          <a:prstGeom prst="foldedCorner">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gradFill>
                  <a:gsLst>
                    <a:gs pos="0">
                      <a:srgbClr val="FFFFFF"/>
                    </a:gs>
                    <a:gs pos="100000">
                      <a:srgbClr val="FFFFFF"/>
                    </a:gs>
                  </a:gsLst>
                  <a:lin ang="5400000" scaled="0"/>
                </a:gradFill>
              </a:rPr>
              <a:t>HTML</a:t>
            </a:r>
          </a:p>
          <a:p>
            <a:pPr algn="ctr" defTabSz="914099" fontAlgn="base">
              <a:spcBef>
                <a:spcPct val="0"/>
              </a:spcBef>
              <a:spcAft>
                <a:spcPct val="0"/>
              </a:spcAft>
            </a:pPr>
            <a:r>
              <a:rPr lang="en-US" sz="2400" dirty="0">
                <a:gradFill>
                  <a:gsLst>
                    <a:gs pos="0">
                      <a:srgbClr val="FFFFFF"/>
                    </a:gs>
                    <a:gs pos="100000">
                      <a:srgbClr val="FFFFFF"/>
                    </a:gs>
                  </a:gsLst>
                  <a:lin ang="5400000" scaled="0"/>
                </a:gradFill>
              </a:rPr>
              <a:t>CSS</a:t>
            </a:r>
          </a:p>
          <a:p>
            <a:pPr algn="ctr" defTabSz="914099" fontAlgn="base">
              <a:spcBef>
                <a:spcPct val="0"/>
              </a:spcBef>
              <a:spcAft>
                <a:spcPct val="0"/>
              </a:spcAft>
            </a:pPr>
            <a:r>
              <a:rPr lang="en-US" sz="2400" dirty="0">
                <a:gradFill>
                  <a:gsLst>
                    <a:gs pos="0">
                      <a:srgbClr val="FFFFFF"/>
                    </a:gs>
                    <a:gs pos="100000">
                      <a:srgbClr val="FFFFFF"/>
                    </a:gs>
                  </a:gsLst>
                  <a:lin ang="5400000" scaled="0"/>
                </a:gradFill>
              </a:rPr>
              <a:t>Images</a:t>
            </a:r>
          </a:p>
          <a:p>
            <a:pPr algn="ctr" defTabSz="914099" fontAlgn="base">
              <a:spcBef>
                <a:spcPct val="0"/>
              </a:spcBef>
              <a:spcAft>
                <a:spcPct val="0"/>
              </a:spcAft>
            </a:pPr>
            <a:r>
              <a:rPr lang="en-US" sz="2400" dirty="0" err="1">
                <a:gradFill>
                  <a:gsLst>
                    <a:gs pos="0">
                      <a:srgbClr val="FFFFFF"/>
                    </a:gs>
                    <a:gs pos="100000">
                      <a:srgbClr val="FFFFFF"/>
                    </a:gs>
                  </a:gsLst>
                  <a:lin ang="5400000" scaled="0"/>
                </a:gradFill>
              </a:rPr>
              <a:t>Javascript</a:t>
            </a:r>
            <a:endParaRPr lang="en-US" sz="2400" dirty="0">
              <a:gradFill>
                <a:gsLst>
                  <a:gs pos="0">
                    <a:srgbClr val="FFFFFF"/>
                  </a:gs>
                  <a:gs pos="100000">
                    <a:srgbClr val="FFFFFF"/>
                  </a:gs>
                </a:gsLst>
                <a:lin ang="5400000" scaled="0"/>
              </a:gradFill>
            </a:endParaRPr>
          </a:p>
        </p:txBody>
      </p:sp>
      <p:sp>
        <p:nvSpPr>
          <p:cNvPr id="24" name="Title 1"/>
          <p:cNvSpPr txBox="1">
            <a:spLocks/>
          </p:cNvSpPr>
          <p:nvPr>
            <p:custDataLst>
              <p:tags r:id="rId1"/>
            </p:custDataLst>
          </p:nvPr>
        </p:nvSpPr>
        <p:spPr>
          <a:xfrm>
            <a:off x="520701" y="228601"/>
            <a:ext cx="11149013" cy="747897"/>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z="6600" dirty="0">
                <a:solidFill>
                  <a:schemeClr val="tx1"/>
                </a:solidFill>
                <a:latin typeface="League Gothic" panose="00000500000000000000" pitchFamily="50" charset="0"/>
              </a:rPr>
              <a:t>Comparison: </a:t>
            </a:r>
            <a:r>
              <a:rPr lang="en-US" sz="6600" dirty="0" smtClean="0">
                <a:solidFill>
                  <a:schemeClr val="tx1"/>
                </a:solidFill>
                <a:latin typeface="League Gothic" panose="00000500000000000000" pitchFamily="50" charset="0"/>
              </a:rPr>
              <a:t>Single Page Application</a:t>
            </a:r>
            <a:endParaRPr lang="en-US" sz="6600" dirty="0">
              <a:solidFill>
                <a:schemeClr val="tx1"/>
              </a:solidFill>
              <a:latin typeface="League Gothic" panose="00000500000000000000" pitchFamily="50" charset="0"/>
            </a:endParaRPr>
          </a:p>
        </p:txBody>
      </p:sp>
      <p:sp>
        <p:nvSpPr>
          <p:cNvPr id="26" name="Right Arrow 25"/>
          <p:cNvSpPr/>
          <p:nvPr/>
        </p:nvSpPr>
        <p:spPr bwMode="auto">
          <a:xfrm>
            <a:off x="3013901" y="4002167"/>
            <a:ext cx="6155354" cy="670282"/>
          </a:xfrm>
          <a:prstGeom prst="rightArrow">
            <a:avLst/>
          </a:prstGeom>
          <a:solidFill>
            <a:srgbClr val="1D4380"/>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gradFill>
                  <a:gsLst>
                    <a:gs pos="0">
                      <a:srgbClr val="FFFFFF"/>
                    </a:gs>
                    <a:gs pos="100000">
                      <a:srgbClr val="FFFFFF"/>
                    </a:gs>
                  </a:gsLst>
                  <a:lin ang="5400000" scaled="0"/>
                </a:gradFill>
              </a:rPr>
              <a:t>Request: http://site.com/products/6</a:t>
            </a:r>
          </a:p>
        </p:txBody>
      </p:sp>
      <p:sp>
        <p:nvSpPr>
          <p:cNvPr id="27" name="Right Arrow 26"/>
          <p:cNvSpPr/>
          <p:nvPr/>
        </p:nvSpPr>
        <p:spPr bwMode="auto">
          <a:xfrm flipH="1">
            <a:off x="3013900" y="4822494"/>
            <a:ext cx="6155355"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800" dirty="0" smtClean="0">
                <a:gradFill>
                  <a:gsLst>
                    <a:gs pos="0">
                      <a:srgbClr val="FFFFFF"/>
                    </a:gs>
                    <a:gs pos="100000">
                      <a:srgbClr val="FFFFFF"/>
                    </a:gs>
                  </a:gsLst>
                  <a:lin ang="5400000" scaled="0"/>
                </a:gradFill>
              </a:rPr>
              <a:t>Response</a:t>
            </a:r>
            <a:r>
              <a:rPr lang="en-US" sz="2800" dirty="0">
                <a:gradFill>
                  <a:gsLst>
                    <a:gs pos="0">
                      <a:srgbClr val="FFFFFF"/>
                    </a:gs>
                    <a:gs pos="100000">
                      <a:srgbClr val="FFFFFF"/>
                    </a:gs>
                  </a:gsLst>
                  <a:lin ang="5400000" scaled="0"/>
                </a:gradFill>
              </a:rPr>
              <a:t>: </a:t>
            </a:r>
            <a:r>
              <a:rPr lang="en-US" sz="2800" dirty="0" smtClean="0">
                <a:gradFill>
                  <a:gsLst>
                    <a:gs pos="0">
                      <a:srgbClr val="FFFFFF"/>
                    </a:gs>
                    <a:gs pos="100000">
                      <a:srgbClr val="FFFFFF"/>
                    </a:gs>
                  </a:gsLst>
                  <a:lin ang="5400000" scaled="0"/>
                </a:gradFill>
              </a:rPr>
              <a:t>Tiny bit of data</a:t>
            </a:r>
            <a:endParaRPr lang="en-US" sz="2800" dirty="0">
              <a:gradFill>
                <a:gsLst>
                  <a:gs pos="0">
                    <a:srgbClr val="FFFFFF"/>
                  </a:gs>
                  <a:gs pos="100000">
                    <a:srgbClr val="FFFFFF"/>
                  </a:gs>
                </a:gsLst>
                <a:lin ang="5400000" scaled="0"/>
              </a:gradFill>
            </a:endParaRPr>
          </a:p>
        </p:txBody>
      </p:sp>
      <p:sp>
        <p:nvSpPr>
          <p:cNvPr id="11" name="Cloud 10"/>
          <p:cNvSpPr/>
          <p:nvPr/>
        </p:nvSpPr>
        <p:spPr bwMode="auto">
          <a:xfrm>
            <a:off x="7441993" y="5095219"/>
            <a:ext cx="2037766" cy="795113"/>
          </a:xfrm>
          <a:prstGeom prst="cloud">
            <a:avLst/>
          </a:prstGeom>
          <a:solidFill>
            <a:srgbClr val="333F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{product}</a:t>
            </a:r>
          </a:p>
        </p:txBody>
      </p:sp>
    </p:spTree>
    <p:extLst>
      <p:ext uri="{BB962C8B-B14F-4D97-AF65-F5344CB8AC3E}">
        <p14:creationId xmlns:p14="http://schemas.microsoft.com/office/powerpoint/2010/main" val="1008849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9" grpId="0" animBg="1"/>
      <p:bldP spid="26" grpId="0" animBg="1"/>
      <p:bldP spid="27"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AngularJS?</a:t>
            </a:r>
            <a:endParaRPr lang="en-US" dirty="0"/>
          </a:p>
        </p:txBody>
      </p:sp>
      <p:sp>
        <p:nvSpPr>
          <p:cNvPr id="5" name="Text Placeholder 4"/>
          <p:cNvSpPr>
            <a:spLocks noGrp="1"/>
          </p:cNvSpPr>
          <p:nvPr>
            <p:ph type="body" idx="1"/>
          </p:nvPr>
        </p:nvSpPr>
        <p:spPr/>
        <p:txBody>
          <a:bodyPr/>
          <a:lstStyle/>
          <a:p>
            <a:r>
              <a:rPr lang="en-US" dirty="0" smtClean="0"/>
              <a:t>It’s not a library… it’s kind of a framework… but really it’s an HTML Extender/Compiler.</a:t>
            </a:r>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208086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FULLSTACK - @RAMISAYAR</a:t>
            </a: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6630" y="0"/>
            <a:ext cx="6638739" cy="6858000"/>
          </a:xfrm>
          <a:prstGeom prst="rect">
            <a:avLst/>
          </a:prstGeom>
        </p:spPr>
      </p:pic>
    </p:spTree>
    <p:extLst>
      <p:ext uri="{BB962C8B-B14F-4D97-AF65-F5344CB8AC3E}">
        <p14:creationId xmlns:p14="http://schemas.microsoft.com/office/powerpoint/2010/main" val="3352516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Why Angular?</a:t>
            </a:r>
            <a:endParaRPr lang="en-US" dirty="0"/>
          </a:p>
        </p:txBody>
      </p:sp>
      <p:sp>
        <p:nvSpPr>
          <p:cNvPr id="4" name="Content Placeholder 3"/>
          <p:cNvSpPr>
            <a:spLocks noGrp="1"/>
          </p:cNvSpPr>
          <p:nvPr>
            <p:ph idx="1"/>
          </p:nvPr>
        </p:nvSpPr>
        <p:spPr/>
        <p:txBody>
          <a:bodyPr/>
          <a:lstStyle/>
          <a:p>
            <a:r>
              <a:rPr lang="en-US" dirty="0" smtClean="0"/>
              <a:t>Building SPAs is difficult. Need to manage state, views, dynamic HTML, URLs, routing, </a:t>
            </a:r>
            <a:r>
              <a:rPr lang="en-US" dirty="0" err="1" smtClean="0"/>
              <a:t>templating</a:t>
            </a:r>
            <a:r>
              <a:rPr lang="en-US" dirty="0" smtClean="0"/>
              <a:t>, etc.</a:t>
            </a:r>
          </a:p>
          <a:p>
            <a:r>
              <a:rPr lang="en-US" dirty="0" smtClean="0"/>
              <a:t>Angular is a framework that handles all of that for you and more including module loading, two-way data binding, handling REST APIs, etc.</a:t>
            </a:r>
          </a:p>
        </p:txBody>
      </p:sp>
      <p:sp>
        <p:nvSpPr>
          <p:cNvPr id="2" name="Footer Placeholder 1"/>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3445390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Angular Design Pattern</a:t>
            </a:r>
            <a:endParaRPr lang="en-US" dirty="0"/>
          </a:p>
        </p:txBody>
      </p:sp>
      <p:sp>
        <p:nvSpPr>
          <p:cNvPr id="4" name="Content Placeholder 3"/>
          <p:cNvSpPr>
            <a:spLocks noGrp="1"/>
          </p:cNvSpPr>
          <p:nvPr>
            <p:ph sz="half" idx="1"/>
          </p:nvPr>
        </p:nvSpPr>
        <p:spPr/>
        <p:txBody>
          <a:bodyPr>
            <a:normAutofit fontScale="92500" lnSpcReduction="10000"/>
          </a:bodyPr>
          <a:lstStyle/>
          <a:p>
            <a:r>
              <a:rPr lang="en-US" sz="3000" dirty="0" smtClean="0"/>
              <a:t>Model-view-controller (MVC) is a common design pattern for implementing web applications. </a:t>
            </a:r>
          </a:p>
          <a:p>
            <a:pPr lvl="1"/>
            <a:r>
              <a:rPr lang="en-US" sz="2600" dirty="0" smtClean="0"/>
              <a:t>A controller manipulates a model and activates the view. </a:t>
            </a:r>
          </a:p>
          <a:p>
            <a:pPr lvl="1"/>
            <a:r>
              <a:rPr lang="en-US" sz="2600" dirty="0" smtClean="0"/>
              <a:t>A model stores data that is retrieved by a controller. </a:t>
            </a:r>
          </a:p>
          <a:p>
            <a:pPr lvl="1"/>
            <a:r>
              <a:rPr lang="en-US" sz="2600" dirty="0" smtClean="0"/>
              <a:t>A view displays data from a model.</a:t>
            </a:r>
          </a:p>
          <a:p>
            <a:pPr lvl="1"/>
            <a:endParaRPr lang="en-US" dirty="0"/>
          </a:p>
          <a:p>
            <a:pPr marL="0" indent="0">
              <a:buNone/>
            </a:pPr>
            <a:r>
              <a:rPr lang="en-US" sz="1900" dirty="0" smtClean="0"/>
              <a:t>Reference: </a:t>
            </a:r>
            <a:r>
              <a:rPr lang="en-US" sz="1900" dirty="0" smtClean="0">
                <a:hlinkClick r:id="rId2"/>
              </a:rPr>
              <a:t>Wikipedia</a:t>
            </a:r>
            <a:endParaRPr lang="en-US" sz="1900" dirty="0" smtClean="0"/>
          </a:p>
        </p:txBody>
      </p:sp>
      <p:sp>
        <p:nvSpPr>
          <p:cNvPr id="2" name="Footer Placeholder 1"/>
          <p:cNvSpPr>
            <a:spLocks noGrp="1"/>
          </p:cNvSpPr>
          <p:nvPr>
            <p:ph type="ftr" sz="quarter" idx="11"/>
          </p:nvPr>
        </p:nvSpPr>
        <p:spPr/>
        <p:txBody>
          <a:bodyPr/>
          <a:lstStyle/>
          <a:p>
            <a:r>
              <a:rPr lang="en-US" smtClean="0"/>
              <a:t>FULLSTACK - @RAMISAYAR</a:t>
            </a:r>
            <a:endParaRPr lang="en-US"/>
          </a:p>
        </p:txBody>
      </p:sp>
      <p:pic>
        <p:nvPicPr>
          <p:cNvPr id="1026" name="Picture 2" descr="http://upload.wikimedia.org/wikipedia/commons/thumb/a/a0/MVC-Process.svg/500px-MVC-Process.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00" y="938213"/>
            <a:ext cx="4762500" cy="523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4665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heme/theme1.xml><?xml version="1.0" encoding="utf-8"?>
<a:theme xmlns:a="http://schemas.openxmlformats.org/drawingml/2006/main" name="Rami Sayar Presentatio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ami Sayar Presentation Template.potx" id="{AC7535AC-8A83-4154-AC02-7B9F92EC1545}" vid="{48D4E653-F70E-4DDC-B110-29889CA2CC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5543771A82ED74A8DEAFE4CE64F06A7" ma:contentTypeVersion="1" ma:contentTypeDescription="Create a new document." ma:contentTypeScope="" ma:versionID="ac6f568d170bc2dd724d1aa801d9270a">
  <xsd:schema xmlns:xsd="http://www.w3.org/2001/XMLSchema" xmlns:xs="http://www.w3.org/2001/XMLSchema" xmlns:p="http://schemas.microsoft.com/office/2006/metadata/properties" xmlns:ns3="dff2e961-dbd1-4b6a-ab85-d84f915edb70" targetNamespace="http://schemas.microsoft.com/office/2006/metadata/properties" ma:root="true" ma:fieldsID="da465e94d1422be17fbc2047479bb196" ns3:_="">
    <xsd:import namespace="dff2e961-dbd1-4b6a-ab85-d84f915edb70"/>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2e961-dbd1-4b6a-ab85-d84f915edb7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2992B1-C7C8-42CD-B309-0658FD0DD9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f2e961-dbd1-4b6a-ab85-d84f915edb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1D0F85-582A-44D6-AD1E-4CB486C41569}">
  <ds:schemaRefs>
    <ds:schemaRef ds:uri="http://purl.org/dc/elements/1.1/"/>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 ds:uri="dff2e961-dbd1-4b6a-ab85-d84f915edb70"/>
    <ds:schemaRef ds:uri="http://purl.org/dc/dcmitype/"/>
    <ds:schemaRef ds:uri="http://purl.org/dc/terms/"/>
  </ds:schemaRefs>
</ds:datastoreItem>
</file>

<file path=customXml/itemProps3.xml><?xml version="1.0" encoding="utf-8"?>
<ds:datastoreItem xmlns:ds="http://schemas.openxmlformats.org/officeDocument/2006/customXml" ds:itemID="{FED2B90E-7551-4737-913C-9E5D5CFD099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Rami Sayar Presentation Template</Template>
  <TotalTime>1468</TotalTime>
  <Words>1280</Words>
  <Application>Microsoft Office PowerPoint</Application>
  <PresentationFormat>Widescreen</PresentationFormat>
  <Paragraphs>188</Paragraphs>
  <Slides>31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Courier New</vt:lpstr>
      <vt:lpstr>League Gothic</vt:lpstr>
      <vt:lpstr>Open Sans Light</vt:lpstr>
      <vt:lpstr>Segoe UI</vt:lpstr>
      <vt:lpstr>Segoe WP SemiLight</vt:lpstr>
      <vt:lpstr>Rami Sayar Presentation Template</vt:lpstr>
      <vt:lpstr>Introduction to AngularJS</vt:lpstr>
      <vt:lpstr>Agenda</vt:lpstr>
      <vt:lpstr>What are Single Page Applications (SPA)?</vt:lpstr>
      <vt:lpstr>PowerPoint Presentation</vt:lpstr>
      <vt:lpstr>PowerPoint Presentation</vt:lpstr>
      <vt:lpstr>What is AngularJS?</vt:lpstr>
      <vt:lpstr>PowerPoint Presentation</vt:lpstr>
      <vt:lpstr>Why Angular?</vt:lpstr>
      <vt:lpstr>Angular Design Pattern</vt:lpstr>
      <vt:lpstr>MVC in Angular</vt:lpstr>
      <vt:lpstr>Views in MVC &amp; Angular Directives</vt:lpstr>
      <vt:lpstr>Angular Directives</vt:lpstr>
      <vt:lpstr>Angular Directives</vt:lpstr>
      <vt:lpstr>Angular Directives</vt:lpstr>
      <vt:lpstr>Angular Directives</vt:lpstr>
      <vt:lpstr>Angular Directives</vt:lpstr>
      <vt:lpstr>Angular Directives</vt:lpstr>
      <vt:lpstr>Angular Directives</vt:lpstr>
      <vt:lpstr>Models in Angular</vt:lpstr>
      <vt:lpstr>Angular Models</vt:lpstr>
      <vt:lpstr>Controllers in MVC</vt:lpstr>
      <vt:lpstr>Controllers in Angular</vt:lpstr>
      <vt:lpstr>On the $scope</vt:lpstr>
      <vt:lpstr>On $scope watching</vt:lpstr>
      <vt:lpstr>More $watch</vt:lpstr>
      <vt:lpstr>How $watch works</vt:lpstr>
      <vt:lpstr>Putting it all together – Angular Modules</vt:lpstr>
      <vt:lpstr>Dependency Injection</vt:lpstr>
      <vt:lpstr>Thank You! Questions?</vt:lpstr>
      <vt:lpstr>Time for the evaluation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Rami Sayar</dc:creator>
  <cp:lastModifiedBy>Rami Sayar</cp:lastModifiedBy>
  <cp:revision>256</cp:revision>
  <dcterms:created xsi:type="dcterms:W3CDTF">2014-09-13T22:27:19Z</dcterms:created>
  <dcterms:modified xsi:type="dcterms:W3CDTF">2015-05-30T03:31:32Z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0x01010055543771A82ED74A8DEAFE4CE64F06A7</vt:lpwstr>
  </property>
</Properties>
</file>