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5" r:id="rId5"/>
  </p:sldMasterIdLst>
  <p:notesMasterIdLst>
    <p:notesMasterId r:id="rId52"/>
  </p:notesMasterIdLst>
  <p:sldIdLst>
    <p:sldId id="256" r:id="rId6"/>
    <p:sldId id="257" r:id="rId7"/>
    <p:sldId id="259" r:id="rId8"/>
    <p:sldId id="302" r:id="rId9"/>
    <p:sldId id="301" r:id="rId10"/>
    <p:sldId id="258" r:id="rId11"/>
    <p:sldId id="303" r:id="rId12"/>
    <p:sldId id="304" r:id="rId13"/>
    <p:sldId id="260" r:id="rId14"/>
    <p:sldId id="278" r:id="rId15"/>
    <p:sldId id="262" r:id="rId16"/>
    <p:sldId id="280" r:id="rId17"/>
    <p:sldId id="281" r:id="rId18"/>
    <p:sldId id="263" r:id="rId19"/>
    <p:sldId id="297" r:id="rId20"/>
    <p:sldId id="299" r:id="rId21"/>
    <p:sldId id="274" r:id="rId22"/>
    <p:sldId id="300" r:id="rId23"/>
    <p:sldId id="267" r:id="rId24"/>
    <p:sldId id="275" r:id="rId25"/>
    <p:sldId id="305" r:id="rId26"/>
    <p:sldId id="276" r:id="rId27"/>
    <p:sldId id="307" r:id="rId28"/>
    <p:sldId id="306" r:id="rId29"/>
    <p:sldId id="298" r:id="rId30"/>
    <p:sldId id="294" r:id="rId31"/>
    <p:sldId id="295" r:id="rId32"/>
    <p:sldId id="291" r:id="rId33"/>
    <p:sldId id="270" r:id="rId34"/>
    <p:sldId id="264" r:id="rId35"/>
    <p:sldId id="285" r:id="rId36"/>
    <p:sldId id="265" r:id="rId37"/>
    <p:sldId id="266" r:id="rId38"/>
    <p:sldId id="268" r:id="rId39"/>
    <p:sldId id="292" r:id="rId40"/>
    <p:sldId id="273" r:id="rId41"/>
    <p:sldId id="286" r:id="rId42"/>
    <p:sldId id="308" r:id="rId43"/>
    <p:sldId id="312" r:id="rId44"/>
    <p:sldId id="313" r:id="rId45"/>
    <p:sldId id="314" r:id="rId46"/>
    <p:sldId id="315" r:id="rId47"/>
    <p:sldId id="316" r:id="rId48"/>
    <p:sldId id="318" r:id="rId49"/>
    <p:sldId id="310" r:id="rId50"/>
    <p:sldId id="31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ections" id="{FE423CBA-A6FD-45E7-A286-B4FCD122AAB1}">
          <p14:sldIdLst>
            <p14:sldId id="256"/>
            <p14:sldId id="257"/>
          </p14:sldIdLst>
        </p14:section>
        <p14:section name="Introduction" id="{936E068D-CC59-48F2-82F0-9B02120A95AF}">
          <p14:sldIdLst>
            <p14:sldId id="259"/>
            <p14:sldId id="302"/>
            <p14:sldId id="301"/>
            <p14:sldId id="258"/>
            <p14:sldId id="303"/>
            <p14:sldId id="304"/>
            <p14:sldId id="260"/>
            <p14:sldId id="278"/>
            <p14:sldId id="262"/>
            <p14:sldId id="280"/>
            <p14:sldId id="281"/>
          </p14:sldIdLst>
        </p14:section>
        <p14:section name="Hello World Example" id="{AEC37EAF-F599-4CE3-BD4C-A3B6394598A4}">
          <p14:sldIdLst>
            <p14:sldId id="263"/>
            <p14:sldId id="297"/>
            <p14:sldId id="299"/>
            <p14:sldId id="274"/>
            <p14:sldId id="300"/>
            <p14:sldId id="267"/>
            <p14:sldId id="275"/>
            <p14:sldId id="305"/>
            <p14:sldId id="276"/>
            <p14:sldId id="307"/>
            <p14:sldId id="306"/>
            <p14:sldId id="298"/>
            <p14:sldId id="294"/>
            <p14:sldId id="295"/>
            <p14:sldId id="291"/>
            <p14:sldId id="270"/>
          </p14:sldIdLst>
        </p14:section>
        <p14:section name="NPM" id="{442C0281-F2F7-4C02-8D54-C2E318B94BD8}">
          <p14:sldIdLst>
            <p14:sldId id="264"/>
            <p14:sldId id="285"/>
            <p14:sldId id="265"/>
            <p14:sldId id="266"/>
          </p14:sldIdLst>
        </p14:section>
        <p14:section name="Popular Modules" id="{91758471-A420-4805-98E4-E5150E7840C8}">
          <p14:sldIdLst>
            <p14:sldId id="268"/>
            <p14:sldId id="292"/>
          </p14:sldIdLst>
        </p14:section>
        <p14:section name="Express" id="{D91920BA-D67E-4D3D-AC46-A9ABADFC2249}">
          <p14:sldIdLst>
            <p14:sldId id="273"/>
            <p14:sldId id="286"/>
            <p14:sldId id="308"/>
          </p14:sldIdLst>
        </p14:section>
        <p14:section name="Yeoman" id="{495B9BA6-F9AA-440F-A9BC-E3B3A41C2556}">
          <p14:sldIdLst>
            <p14:sldId id="312"/>
            <p14:sldId id="313"/>
            <p14:sldId id="314"/>
            <p14:sldId id="315"/>
            <p14:sldId id="316"/>
            <p14:sldId id="318"/>
          </p14:sldIdLst>
        </p14:section>
        <p14:section name="Conclusion" id="{200156D3-C8C5-4D82-B7C3-172BC5B222B9}">
          <p14:sldIdLst>
            <p14:sldId id="310"/>
            <p14:sldId id="31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Sayar" initials="RS" lastIdx="11" clrIdx="0">
    <p:extLst>
      <p:ext uri="{19B8F6BF-5375-455C-9EA6-DF929625EA0E}">
        <p15:presenceInfo xmlns:p15="http://schemas.microsoft.com/office/powerpoint/2012/main" userId="S-1-5-21-124525095-708259637-1543119021-1353542" providerId="AD"/>
      </p:ext>
    </p:extLst>
  </p:cmAuthor>
  <p:cmAuthor id="2" name="Rami" initials="R" lastIdx="1" clrIdx="1">
    <p:extLst>
      <p:ext uri="{19B8F6BF-5375-455C-9EA6-DF929625EA0E}">
        <p15:presenceInfo xmlns:p15="http://schemas.microsoft.com/office/powerpoint/2012/main" userId="Ra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6628" autoAdjust="0"/>
  </p:normalViewPr>
  <p:slideViewPr>
    <p:cSldViewPr snapToGrid="0">
      <p:cViewPr varScale="1">
        <p:scale>
          <a:sx n="74" d="100"/>
          <a:sy n="74" d="100"/>
        </p:scale>
        <p:origin x="18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commentAuthors" Target="commentAuthor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9-14T13:58:11.484" idx="5">
    <p:pos x="7128" y="1181"/>
    <p:text>minimize this.</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12463-2EB7-42C0-8AD4-F0A02C6EC2BF}" type="datetimeFigureOut">
              <a:rPr lang="en-US" smtClean="0"/>
              <a:t>4/23/2015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CB3E1-70E1-4960-BDBB-5CE579A48DE2}" type="slidenum">
              <a:rPr lang="en-US" smtClean="0"/>
              <a:t>‹#›</a:t>
            </a:fld>
            <a:endParaRPr lang="en-US"/>
          </a:p>
        </p:txBody>
      </p:sp>
    </p:spTree>
    <p:extLst>
      <p:ext uri="{BB962C8B-B14F-4D97-AF65-F5344CB8AC3E}">
        <p14:creationId xmlns:p14="http://schemas.microsoft.com/office/powerpoint/2010/main" val="200493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yeoman/yo" TargetMode="External"/><Relationship Id="rId7" Type="http://schemas.openxmlformats.org/officeDocument/2006/relationships/hyperlink" Target="http://npmjs.org/"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bower.io/" TargetMode="External"/><Relationship Id="rId5" Type="http://schemas.openxmlformats.org/officeDocument/2006/relationships/hyperlink" Target="http://gulpjs.com/" TargetMode="External"/><Relationship Id="rId4" Type="http://schemas.openxmlformats.org/officeDocument/2006/relationships/hyperlink" Target="http://gruntjs.com/"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rongloop.com/strongblog/node-js-event-loop/"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1CB3E1-70E1-4960-BDBB-5CE579A48DE2}" type="slidenum">
              <a:rPr lang="en-US" smtClean="0"/>
              <a:t>1</a:t>
            </a:fld>
            <a:endParaRPr lang="en-US"/>
          </a:p>
        </p:txBody>
      </p:sp>
    </p:spTree>
    <p:extLst>
      <p:ext uri="{BB962C8B-B14F-4D97-AF65-F5344CB8AC3E}">
        <p14:creationId xmlns:p14="http://schemas.microsoft.com/office/powerpoint/2010/main" val="948937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32FE5-35CF-4C12-ACBA-E696CED67297}"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1381608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Yeoman helps you standardize your projects alongside best practices and helps you get started with new projects much quicker. Often times, developers will refactor their naming conventions and file/folder patterns as their projects grow more complex. With a tool like Yeoman, you start off on the right track from the beginning and save valuable development time.</a:t>
            </a:r>
          </a:p>
        </p:txBody>
      </p:sp>
      <p:sp>
        <p:nvSpPr>
          <p:cNvPr id="4" name="Slide Number Placeholder 3"/>
          <p:cNvSpPr>
            <a:spLocks noGrp="1"/>
          </p:cNvSpPr>
          <p:nvPr>
            <p:ph type="sldNum" sz="quarter" idx="10"/>
          </p:nvPr>
        </p:nvSpPr>
        <p:spPr/>
        <p:txBody>
          <a:bodyPr/>
          <a:lstStyle/>
          <a:p>
            <a:fld id="{6E532FE5-35CF-4C12-ACBA-E696CED67297}"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388831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Yeoman prescribes a workflow to improve your productivity and reduce your development time. The workflow is composed of three tools: </a:t>
            </a:r>
            <a:r>
              <a:rPr lang="en-US" sz="1200" b="0" i="0" kern="1200" dirty="0" err="1" smtClean="0">
                <a:solidFill>
                  <a:schemeClr val="tx1"/>
                </a:solidFill>
                <a:effectLst/>
                <a:latin typeface="+mn-lt"/>
                <a:ea typeface="+mn-ea"/>
                <a:cs typeface="+mn-cs"/>
              </a:rPr>
              <a:t>yo</a:t>
            </a:r>
            <a:r>
              <a:rPr lang="en-US" sz="1200" b="0" i="0" kern="1200" dirty="0" smtClean="0">
                <a:solidFill>
                  <a:schemeClr val="tx1"/>
                </a:solidFill>
                <a:effectLst/>
                <a:latin typeface="+mn-lt"/>
                <a:ea typeface="+mn-ea"/>
                <a:cs typeface="+mn-cs"/>
              </a:rPr>
              <a:t> (a scaffolding tool), Grunt (a build tool, alternatives are available) and a package manager (Bower, alternatives are available). Although all of the tools below are independent projects, they all work very well together to keep your project in good shape.</a:t>
            </a:r>
          </a:p>
          <a:p>
            <a:r>
              <a:rPr lang="en-US" sz="1200" b="1" i="0" u="none" strike="noStrike" kern="1200" dirty="0" err="1" smtClean="0">
                <a:solidFill>
                  <a:schemeClr val="tx1"/>
                </a:solidFill>
                <a:effectLst/>
                <a:latin typeface="+mn-lt"/>
                <a:ea typeface="+mn-ea"/>
                <a:cs typeface="+mn-cs"/>
                <a:hlinkClick r:id="rId3"/>
              </a:rPr>
              <a:t>Yo</a:t>
            </a:r>
            <a:r>
              <a:rPr lang="en-US" sz="1200" b="0" i="0" kern="1200" dirty="0" smtClean="0">
                <a:solidFill>
                  <a:schemeClr val="tx1"/>
                </a:solidFill>
                <a:effectLst/>
                <a:latin typeface="+mn-lt"/>
                <a:ea typeface="+mn-ea"/>
                <a:cs typeface="+mn-cs"/>
              </a:rPr>
              <a:t> is a tool written by the Yeomen team. It scaffolds out your new application, i.e. creates all the folders according to a best practice and sets up basic files like </a:t>
            </a:r>
            <a:r>
              <a:rPr lang="en-US" sz="1200" b="0" i="0" kern="1200" dirty="0" err="1" smtClean="0">
                <a:solidFill>
                  <a:schemeClr val="tx1"/>
                </a:solidFill>
                <a:effectLst/>
                <a:latin typeface="+mn-lt"/>
                <a:ea typeface="+mn-ea"/>
                <a:cs typeface="+mn-cs"/>
              </a:rPr>
              <a:t>package.json</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bower.json</a:t>
            </a:r>
            <a:r>
              <a:rPr lang="en-US" sz="1200" b="0" i="0" kern="1200" dirty="0" smtClean="0">
                <a:solidFill>
                  <a:schemeClr val="tx1"/>
                </a:solidFill>
                <a:effectLst/>
                <a:latin typeface="+mn-lt"/>
                <a:ea typeface="+mn-ea"/>
                <a:cs typeface="+mn-cs"/>
              </a:rPr>
              <a:t>, etc.</a:t>
            </a:r>
          </a:p>
          <a:p>
            <a:r>
              <a:rPr lang="en-US" sz="1200" b="1" i="0" u="none" strike="noStrike" kern="1200" dirty="0" smtClean="0">
                <a:solidFill>
                  <a:schemeClr val="tx1"/>
                </a:solidFill>
                <a:effectLst/>
                <a:latin typeface="+mn-lt"/>
                <a:ea typeface="+mn-ea"/>
                <a:cs typeface="+mn-cs"/>
                <a:hlinkClick r:id="rId4"/>
              </a:rPr>
              <a:t>Grunt</a:t>
            </a:r>
            <a:r>
              <a:rPr lang="en-US" sz="1200" b="0" i="0" kern="1200" dirty="0" smtClean="0">
                <a:solidFill>
                  <a:schemeClr val="tx1"/>
                </a:solidFill>
                <a:effectLst/>
                <a:latin typeface="+mn-lt"/>
                <a:ea typeface="+mn-ea"/>
                <a:cs typeface="+mn-cs"/>
              </a:rPr>
              <a:t> is used to build, preview, serve and test your front-end app. You can also use </a:t>
            </a:r>
            <a:r>
              <a:rPr lang="en-US" sz="1200" b="1" i="0" u="none" strike="noStrike" kern="1200" dirty="0" smtClean="0">
                <a:solidFill>
                  <a:schemeClr val="tx1"/>
                </a:solidFill>
                <a:effectLst/>
                <a:latin typeface="+mn-lt"/>
                <a:ea typeface="+mn-ea"/>
                <a:cs typeface="+mn-cs"/>
                <a:hlinkClick r:id="rId5"/>
              </a:rPr>
              <a:t>Gulp</a:t>
            </a:r>
            <a:r>
              <a:rPr lang="en-US" sz="1200" b="0" i="0" kern="1200" dirty="0" smtClean="0">
                <a:solidFill>
                  <a:schemeClr val="tx1"/>
                </a:solidFill>
                <a:effectLst/>
                <a:latin typeface="+mn-lt"/>
                <a:ea typeface="+mn-ea"/>
                <a:cs typeface="+mn-cs"/>
              </a:rPr>
              <a:t>.</a:t>
            </a:r>
          </a:p>
          <a:p>
            <a:r>
              <a:rPr lang="en-US" sz="1200" b="1" i="0" u="none" strike="noStrike" kern="1200" dirty="0" smtClean="0">
                <a:solidFill>
                  <a:schemeClr val="tx1"/>
                </a:solidFill>
                <a:effectLst/>
                <a:latin typeface="+mn-lt"/>
                <a:ea typeface="+mn-ea"/>
                <a:cs typeface="+mn-cs"/>
                <a:hlinkClick r:id="rId6"/>
              </a:rPr>
              <a:t>Bower</a:t>
            </a:r>
            <a:r>
              <a:rPr lang="en-US" sz="1200" b="0" i="0" kern="1200" dirty="0" smtClean="0">
                <a:solidFill>
                  <a:schemeClr val="tx1"/>
                </a:solidFill>
                <a:effectLst/>
                <a:latin typeface="+mn-lt"/>
                <a:ea typeface="+mn-ea"/>
                <a:cs typeface="+mn-cs"/>
              </a:rPr>
              <a:t> is used for dependency manager so that you don’t have to manually download and manage your scripts or just even manager the versions required. Bower will also take care keeping your scripts up to date with a simple command. You can also use </a:t>
            </a:r>
            <a:r>
              <a:rPr lang="en-US" sz="1200" b="1" i="0" u="none" strike="noStrike" kern="1200" dirty="0" err="1" smtClean="0">
                <a:solidFill>
                  <a:schemeClr val="tx1"/>
                </a:solidFill>
                <a:effectLst/>
                <a:latin typeface="+mn-lt"/>
                <a:ea typeface="+mn-ea"/>
                <a:cs typeface="+mn-cs"/>
                <a:hlinkClick r:id="rId7"/>
              </a:rPr>
              <a:t>npm</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6E532FE5-35CF-4C12-ACBA-E696CED67297}"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2213217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Yeoman helps you standardize your projects alongside best practices and helps you get started with new projects much quicker. Often times, developers will refactor their naming conventions and file/folder patterns as their projects grow more complex. With a tool like Yeoman, you start off on the right track from the beginning and save valuable development time.</a:t>
            </a:r>
          </a:p>
        </p:txBody>
      </p:sp>
      <p:sp>
        <p:nvSpPr>
          <p:cNvPr id="4" name="Slide Number Placeholder 3"/>
          <p:cNvSpPr>
            <a:spLocks noGrp="1"/>
          </p:cNvSpPr>
          <p:nvPr>
            <p:ph type="sldNum" sz="quarter" idx="10"/>
          </p:nvPr>
        </p:nvSpPr>
        <p:spPr/>
        <p:txBody>
          <a:bodyPr/>
          <a:lstStyle/>
          <a:p>
            <a:fld id="{6E532FE5-35CF-4C12-ACBA-E696CED67297}"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113001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3</a:t>
            </a:fld>
            <a:endParaRPr lang="en-US"/>
          </a:p>
        </p:txBody>
      </p:sp>
    </p:spTree>
    <p:extLst>
      <p:ext uri="{BB962C8B-B14F-4D97-AF65-F5344CB8AC3E}">
        <p14:creationId xmlns:p14="http://schemas.microsoft.com/office/powerpoint/2010/main" val="390320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 is an extremely popular language and is credited with being one of the driving forces that turned the web into the dynamic wonderland that it is today. What you can do in a browser nowadays, rivals all others.</a:t>
            </a:r>
          </a:p>
        </p:txBody>
      </p:sp>
      <p:sp>
        <p:nvSpPr>
          <p:cNvPr id="4" name="Slide Number Placeholder 3"/>
          <p:cNvSpPr>
            <a:spLocks noGrp="1"/>
          </p:cNvSpPr>
          <p:nvPr>
            <p:ph type="sldNum" sz="quarter" idx="10"/>
          </p:nvPr>
        </p:nvSpPr>
        <p:spPr/>
        <p:txBody>
          <a:bodyPr/>
          <a:lstStyle/>
          <a:p>
            <a:fld id="{1A1CB3E1-70E1-4960-BDBB-5CE579A48DE2}" type="slidenum">
              <a:rPr lang="en-US" smtClean="0"/>
              <a:t>4</a:t>
            </a:fld>
            <a:endParaRPr lang="en-US"/>
          </a:p>
        </p:txBody>
      </p:sp>
    </p:spTree>
    <p:extLst>
      <p:ext uri="{BB962C8B-B14F-4D97-AF65-F5344CB8AC3E}">
        <p14:creationId xmlns:p14="http://schemas.microsoft.com/office/powerpoint/2010/main" val="277327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Node.js lets you unify the programming language used by your app - no longer do you need a different language for your backend, you can use JavaScript throughout. If your background is in building and design websites and web app frontends in HTML, CSS and JavaScript, you don’t need to pick up another language to develop complex data-driven back-ends for your apps.</a:t>
            </a:r>
          </a:p>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5</a:t>
            </a:fld>
            <a:endParaRPr lang="en-US"/>
          </a:p>
        </p:txBody>
      </p:sp>
    </p:spTree>
    <p:extLst>
      <p:ext uri="{BB962C8B-B14F-4D97-AF65-F5344CB8AC3E}">
        <p14:creationId xmlns:p14="http://schemas.microsoft.com/office/powerpoint/2010/main" val="1070995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V8 is an open source JavaScript engine developed by Google.</a:t>
            </a:r>
          </a:p>
          <a:p>
            <a:r>
              <a:rPr lang="en-US" dirty="0" smtClean="0"/>
              <a:t>V8 is written in C++ and is embedded in Google Chrome.</a:t>
            </a:r>
          </a:p>
          <a:p>
            <a:r>
              <a:rPr lang="en-US" dirty="0" smtClean="0"/>
              <a:t>Node.js runs on V8.</a:t>
            </a:r>
          </a:p>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7</a:t>
            </a:fld>
            <a:endParaRPr lang="en-US"/>
          </a:p>
        </p:txBody>
      </p:sp>
    </p:spTree>
    <p:extLst>
      <p:ext uri="{BB962C8B-B14F-4D97-AF65-F5344CB8AC3E}">
        <p14:creationId xmlns:p14="http://schemas.microsoft.com/office/powerpoint/2010/main" val="53392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http://strongloop.com/strongblog/node-js-event-loop/</a:t>
            </a:r>
            <a:endParaRPr lang="en-US" dirty="0" smtClean="0"/>
          </a:p>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17</a:t>
            </a:fld>
            <a:endParaRPr lang="en-US"/>
          </a:p>
        </p:txBody>
      </p:sp>
    </p:spTree>
    <p:extLst>
      <p:ext uri="{BB962C8B-B14F-4D97-AF65-F5344CB8AC3E}">
        <p14:creationId xmlns:p14="http://schemas.microsoft.com/office/powerpoint/2010/main" val="1949329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21</a:t>
            </a:fld>
            <a:endParaRPr lang="en-US"/>
          </a:p>
        </p:txBody>
      </p:sp>
    </p:spTree>
    <p:extLst>
      <p:ext uri="{BB962C8B-B14F-4D97-AF65-F5344CB8AC3E}">
        <p14:creationId xmlns:p14="http://schemas.microsoft.com/office/powerpoint/2010/main" val="960962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idea behind Promise-based APIs is that a function will return a promise for an object in the future. Promises can be chained together and as each promise is fulfilled the next promise in line is executed. If a promise can’t be fulfilled it raises an error which can be handled, otherwise the chain of promises stops execution.</a:t>
            </a:r>
          </a:p>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22</a:t>
            </a:fld>
            <a:endParaRPr lang="en-US"/>
          </a:p>
        </p:txBody>
      </p:sp>
    </p:spTree>
    <p:extLst>
      <p:ext uri="{BB962C8B-B14F-4D97-AF65-F5344CB8AC3E}">
        <p14:creationId xmlns:p14="http://schemas.microsoft.com/office/powerpoint/2010/main" val="168704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32FE5-35CF-4C12-ACBA-E696CED67297}"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196448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169024-CE64-4117-9F12-9D9D2D06A7C8}" type="datetime1">
              <a:rPr lang="en-US" smtClean="0"/>
              <a:t>4/23/2015</a:t>
            </a:fld>
            <a:endParaRPr lang="en-US"/>
          </a:p>
        </p:txBody>
      </p:sp>
      <p:sp>
        <p:nvSpPr>
          <p:cNvPr id="5" name="Footer Placeholder 4"/>
          <p:cNvSpPr>
            <a:spLocks noGrp="1"/>
          </p:cNvSpPr>
          <p:nvPr>
            <p:ph type="ftr" sz="quarter" idx="11"/>
          </p:nvPr>
        </p:nvSpPr>
        <p:spPr/>
        <p:txBody>
          <a:bodyPr/>
          <a:lstStyle/>
          <a:p>
            <a:r>
              <a:rPr lang="en-US" smtClean="0"/>
              <a:t>McFullStack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005400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AF8C18-9050-40B8-B6DA-E2E5D4C725E1}" type="datetime1">
              <a:rPr lang="en-US" smtClean="0"/>
              <a:t>4/23/2015</a:t>
            </a:fld>
            <a:endParaRPr lang="en-US"/>
          </a:p>
        </p:txBody>
      </p:sp>
      <p:sp>
        <p:nvSpPr>
          <p:cNvPr id="5" name="Footer Placeholder 4"/>
          <p:cNvSpPr>
            <a:spLocks noGrp="1"/>
          </p:cNvSpPr>
          <p:nvPr>
            <p:ph type="ftr" sz="quarter" idx="11"/>
          </p:nvPr>
        </p:nvSpPr>
        <p:spPr/>
        <p:txBody>
          <a:bodyPr/>
          <a:lstStyle/>
          <a:p>
            <a:r>
              <a:rPr lang="en-US" smtClean="0"/>
              <a:t>McFullStack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072610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3C34C-57E8-4C5B-A3A1-B168390B58A7}" type="datetime1">
              <a:rPr lang="en-US" smtClean="0"/>
              <a:t>4/23/2015</a:t>
            </a:fld>
            <a:endParaRPr lang="en-US"/>
          </a:p>
        </p:txBody>
      </p:sp>
      <p:sp>
        <p:nvSpPr>
          <p:cNvPr id="5" name="Footer Placeholder 4"/>
          <p:cNvSpPr>
            <a:spLocks noGrp="1"/>
          </p:cNvSpPr>
          <p:nvPr>
            <p:ph type="ftr" sz="quarter" idx="11"/>
          </p:nvPr>
        </p:nvSpPr>
        <p:spPr/>
        <p:txBody>
          <a:bodyPr/>
          <a:lstStyle/>
          <a:p>
            <a:r>
              <a:rPr lang="en-US" smtClean="0"/>
              <a:t>McFullStack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468598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screen Pictur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a:lstStyle/>
          <a:p>
            <a:r>
              <a:rPr lang="en-US" smtClean="0"/>
              <a:t>Click icon to add picture</a:t>
            </a:r>
            <a:endParaRPr lang="en-US"/>
          </a:p>
        </p:txBody>
      </p:sp>
      <p:sp>
        <p:nvSpPr>
          <p:cNvPr id="2" name="Title 1"/>
          <p:cNvSpPr>
            <a:spLocks noGrp="1"/>
          </p:cNvSpPr>
          <p:nvPr>
            <p:ph type="title"/>
          </p:nvPr>
        </p:nvSpPr>
        <p:spPr>
          <a:xfrm>
            <a:off x="838200" y="4830989"/>
            <a:ext cx="10515600" cy="132556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3AEA21-C69A-4982-9826-EEFEAC6BEE2F}" type="datetime1">
              <a:rPr lang="en-US" smtClean="0"/>
              <a:t>4/23/2015</a:t>
            </a:fld>
            <a:endParaRPr lang="en-US"/>
          </a:p>
        </p:txBody>
      </p:sp>
      <p:sp>
        <p:nvSpPr>
          <p:cNvPr id="4" name="Footer Placeholder 3"/>
          <p:cNvSpPr>
            <a:spLocks noGrp="1"/>
          </p:cNvSpPr>
          <p:nvPr>
            <p:ph type="ftr" sz="quarter" idx="11"/>
          </p:nvPr>
        </p:nvSpPr>
        <p:spPr/>
        <p:txBody>
          <a:bodyPr/>
          <a:lstStyle/>
          <a:p>
            <a:r>
              <a:rPr lang="en-US" smtClean="0"/>
              <a:t>McFullStack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201158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ne Word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lvl1pPr algn="ct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24ECD9-8E35-481E-86CC-D34F991620B8}" type="datetime1">
              <a:rPr lang="en-US" smtClean="0"/>
              <a:t>4/23/2015</a:t>
            </a:fld>
            <a:endParaRPr lang="en-US"/>
          </a:p>
        </p:txBody>
      </p:sp>
      <p:sp>
        <p:nvSpPr>
          <p:cNvPr id="4" name="Footer Placeholder 3"/>
          <p:cNvSpPr>
            <a:spLocks noGrp="1"/>
          </p:cNvSpPr>
          <p:nvPr>
            <p:ph type="ftr" sz="quarter" idx="11"/>
          </p:nvPr>
        </p:nvSpPr>
        <p:spPr/>
        <p:txBody>
          <a:bodyPr/>
          <a:lstStyle/>
          <a:p>
            <a:r>
              <a:rPr lang="en-US" smtClean="0"/>
              <a:t>McFullStack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825463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347459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EA2595-148D-4571-93CD-E544CD43FE7C}" type="datetime1">
              <a:rPr lang="en-US" smtClean="0">
                <a:solidFill>
                  <a:prstClr val="black">
                    <a:tint val="75000"/>
                  </a:prstClr>
                </a:solidFill>
              </a:rPr>
              <a:t>4/23/2015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McFullStack - @RAMISAYAR</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189386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AF5898-B3E8-46D5-9F19-733923EDA236}" type="datetime1">
              <a:rPr lang="en-US" smtClean="0">
                <a:solidFill>
                  <a:prstClr val="black">
                    <a:tint val="75000"/>
                  </a:prstClr>
                </a:solidFill>
              </a:rPr>
              <a:t>4/23/2015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McFullStack - @RAMISAYAR</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244094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920CCE-D0F4-44EE-A015-C74E694ED41B}" type="datetime1">
              <a:rPr lang="en-US" smtClean="0">
                <a:solidFill>
                  <a:prstClr val="black">
                    <a:tint val="75000"/>
                  </a:prstClr>
                </a:solidFill>
              </a:rPr>
              <a:t>4/23/2015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McFullStack - @RAMISAYAR</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084980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6415EC-87EE-4FA8-B8DB-906164779CEE}" type="datetime1">
              <a:rPr lang="en-US" smtClean="0">
                <a:solidFill>
                  <a:prstClr val="black">
                    <a:tint val="75000"/>
                  </a:prstClr>
                </a:solidFill>
              </a:rPr>
              <a:t>4/23/2015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McFullStack - @RAMISAYAR</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2886332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293ECB-A71E-4CE1-8407-212D2C8E0812}" type="datetime1">
              <a:rPr lang="en-US" smtClean="0">
                <a:solidFill>
                  <a:prstClr val="black">
                    <a:tint val="75000"/>
                  </a:prstClr>
                </a:solidFill>
              </a:rPr>
              <a:t>4/23/2015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McFullStack - @RAMISAYAR</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07821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5C1705-A7DF-4836-9B75-B0AD43429200}" type="datetime1">
              <a:rPr lang="en-US" smtClean="0"/>
              <a:t>4/23/2015</a:t>
            </a:fld>
            <a:endParaRPr lang="en-US"/>
          </a:p>
        </p:txBody>
      </p:sp>
      <p:sp>
        <p:nvSpPr>
          <p:cNvPr id="5" name="Footer Placeholder 4"/>
          <p:cNvSpPr>
            <a:spLocks noGrp="1"/>
          </p:cNvSpPr>
          <p:nvPr>
            <p:ph type="ftr" sz="quarter" idx="11"/>
          </p:nvPr>
        </p:nvSpPr>
        <p:spPr/>
        <p:txBody>
          <a:bodyPr/>
          <a:lstStyle/>
          <a:p>
            <a:r>
              <a:rPr lang="en-US" smtClean="0"/>
              <a:t>McFullStack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3320158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28C093-AAF0-4919-B6F5-4ECEE0B1F2BE}" type="datetime1">
              <a:rPr lang="en-US" smtClean="0">
                <a:solidFill>
                  <a:prstClr val="black">
                    <a:tint val="75000"/>
                  </a:prstClr>
                </a:solidFill>
              </a:rPr>
              <a:t>4/23/2015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McFullStack - @RAMISAYAR</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404191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F0986-B996-4288-B30D-D5843AF7BD8F}" type="datetime1">
              <a:rPr lang="en-US" smtClean="0">
                <a:solidFill>
                  <a:prstClr val="black">
                    <a:tint val="75000"/>
                  </a:prstClr>
                </a:solidFill>
              </a:rPr>
              <a:t>4/23/2015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McFullStack - @RAMISAYAR</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609508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EF5F10-EE2D-4F17-B232-69D64062C5F8}" type="datetime1">
              <a:rPr lang="en-US" smtClean="0">
                <a:solidFill>
                  <a:prstClr val="black">
                    <a:tint val="75000"/>
                  </a:prstClr>
                </a:solidFill>
              </a:rPr>
              <a:t>4/23/2015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McFullStack - @RAMISAYAR</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1983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7C985F-4244-46FC-9393-C61DA5F900D9}" type="datetime1">
              <a:rPr lang="en-US" smtClean="0">
                <a:solidFill>
                  <a:prstClr val="black">
                    <a:tint val="75000"/>
                  </a:prstClr>
                </a:solidFill>
              </a:rPr>
              <a:t>4/23/2015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McFullStack - @RAMISAYAR</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28126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E27DC-4F94-4558-BAE9-46BADF754F01}" type="datetime1">
              <a:rPr lang="en-US" smtClean="0">
                <a:solidFill>
                  <a:prstClr val="black">
                    <a:tint val="75000"/>
                  </a:prstClr>
                </a:solidFill>
              </a:rPr>
              <a:t>4/23/2015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McFullStack - @RAMISAYAR</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8076299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C3C48C-3B9B-425E-9FB2-5D7957CCB10B}" type="datetime1">
              <a:rPr lang="en-US" smtClean="0">
                <a:solidFill>
                  <a:prstClr val="black">
                    <a:tint val="75000"/>
                  </a:prstClr>
                </a:solidFill>
              </a:rPr>
              <a:t>4/23/2015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McFullStack - @RAMISAYAR</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06357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ull screen Pictur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a:lstStyle/>
          <a:p>
            <a:r>
              <a:rPr lang="en-US" smtClean="0"/>
              <a:t>Click icon to add picture</a:t>
            </a:r>
            <a:endParaRPr lang="en-US"/>
          </a:p>
        </p:txBody>
      </p:sp>
      <p:sp>
        <p:nvSpPr>
          <p:cNvPr id="2" name="Title 1"/>
          <p:cNvSpPr>
            <a:spLocks noGrp="1"/>
          </p:cNvSpPr>
          <p:nvPr>
            <p:ph type="title"/>
          </p:nvPr>
        </p:nvSpPr>
        <p:spPr>
          <a:xfrm>
            <a:off x="838200" y="4830989"/>
            <a:ext cx="10515600" cy="132556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FA682C-C499-47C2-95FE-7DC1FC277D52}" type="datetime1">
              <a:rPr lang="en-US" smtClean="0">
                <a:solidFill>
                  <a:prstClr val="black">
                    <a:tint val="75000"/>
                  </a:prstClr>
                </a:solidFill>
              </a:rPr>
              <a:t>4/23/2015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McFullStack - @RAMISAYAR</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76752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One Word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lvl1pPr algn="ct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16B108F-6074-487E-8E21-3E53BF8C38FC}" type="datetime1">
              <a:rPr lang="en-US" smtClean="0">
                <a:solidFill>
                  <a:prstClr val="black">
                    <a:tint val="75000"/>
                  </a:prstClr>
                </a:solidFill>
              </a:rPr>
              <a:t>4/23/2015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McFullStack - @RAMISAYAR</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32111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939498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AE2E0-C716-4C45-8AFE-7A5CC56DB9F4}" type="datetime1">
              <a:rPr lang="en-US" smtClean="0"/>
              <a:t>4/23/2015</a:t>
            </a:fld>
            <a:endParaRPr lang="en-US"/>
          </a:p>
        </p:txBody>
      </p:sp>
      <p:sp>
        <p:nvSpPr>
          <p:cNvPr id="5" name="Footer Placeholder 4"/>
          <p:cNvSpPr>
            <a:spLocks noGrp="1"/>
          </p:cNvSpPr>
          <p:nvPr>
            <p:ph type="ftr" sz="quarter" idx="11"/>
          </p:nvPr>
        </p:nvSpPr>
        <p:spPr/>
        <p:txBody>
          <a:bodyPr/>
          <a:lstStyle/>
          <a:p>
            <a:r>
              <a:rPr lang="en-US" smtClean="0"/>
              <a:t>McFullStack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7805155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950ABF-86EF-4301-8984-A1AA71265A8B}" type="datetime1">
              <a:rPr lang="en-US" smtClean="0"/>
              <a:t>4/23/2015</a:t>
            </a:fld>
            <a:endParaRPr lang="en-US"/>
          </a:p>
        </p:txBody>
      </p:sp>
      <p:sp>
        <p:nvSpPr>
          <p:cNvPr id="6" name="Footer Placeholder 5"/>
          <p:cNvSpPr>
            <a:spLocks noGrp="1"/>
          </p:cNvSpPr>
          <p:nvPr>
            <p:ph type="ftr" sz="quarter" idx="11"/>
          </p:nvPr>
        </p:nvSpPr>
        <p:spPr/>
        <p:txBody>
          <a:bodyPr/>
          <a:lstStyle/>
          <a:p>
            <a:r>
              <a:rPr lang="en-US" smtClean="0"/>
              <a:t>McFullStack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3130394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006444-1452-4DE5-B5D0-6AF915AA00DF}" type="datetime1">
              <a:rPr lang="en-US" smtClean="0"/>
              <a:t>4/23/2015</a:t>
            </a:fld>
            <a:endParaRPr lang="en-US"/>
          </a:p>
        </p:txBody>
      </p:sp>
      <p:sp>
        <p:nvSpPr>
          <p:cNvPr id="8" name="Footer Placeholder 7"/>
          <p:cNvSpPr>
            <a:spLocks noGrp="1"/>
          </p:cNvSpPr>
          <p:nvPr>
            <p:ph type="ftr" sz="quarter" idx="11"/>
          </p:nvPr>
        </p:nvSpPr>
        <p:spPr/>
        <p:txBody>
          <a:bodyPr/>
          <a:lstStyle/>
          <a:p>
            <a:r>
              <a:rPr lang="en-US" smtClean="0"/>
              <a:t>McFullStack - @RAMISAYAR</a:t>
            </a:r>
            <a:endParaRPr lang="en-US"/>
          </a:p>
        </p:txBody>
      </p:sp>
      <p:sp>
        <p:nvSpPr>
          <p:cNvPr id="9" name="Slide Number Placeholder 8"/>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80345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1ECB4B-C6E4-4657-9F92-C33ED908132D}" type="datetime1">
              <a:rPr lang="en-US" smtClean="0"/>
              <a:t>4/23/2015</a:t>
            </a:fld>
            <a:endParaRPr lang="en-US"/>
          </a:p>
        </p:txBody>
      </p:sp>
      <p:sp>
        <p:nvSpPr>
          <p:cNvPr id="4" name="Footer Placeholder 3"/>
          <p:cNvSpPr>
            <a:spLocks noGrp="1"/>
          </p:cNvSpPr>
          <p:nvPr>
            <p:ph type="ftr" sz="quarter" idx="11"/>
          </p:nvPr>
        </p:nvSpPr>
        <p:spPr/>
        <p:txBody>
          <a:bodyPr/>
          <a:lstStyle/>
          <a:p>
            <a:r>
              <a:rPr lang="en-US" smtClean="0"/>
              <a:t>McFullStack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14965010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C82C8-2581-4403-87F4-32D04D4551AC}" type="datetime1">
              <a:rPr lang="en-US" smtClean="0"/>
              <a:t>4/23/2015</a:t>
            </a:fld>
            <a:endParaRPr lang="en-US"/>
          </a:p>
        </p:txBody>
      </p:sp>
      <p:sp>
        <p:nvSpPr>
          <p:cNvPr id="3" name="Footer Placeholder 2"/>
          <p:cNvSpPr>
            <a:spLocks noGrp="1"/>
          </p:cNvSpPr>
          <p:nvPr>
            <p:ph type="ftr" sz="quarter" idx="11"/>
          </p:nvPr>
        </p:nvSpPr>
        <p:spPr/>
        <p:txBody>
          <a:bodyPr/>
          <a:lstStyle/>
          <a:p>
            <a:r>
              <a:rPr lang="en-US" smtClean="0"/>
              <a:t>McFullStack - @RAMISAYAR</a:t>
            </a:r>
            <a:endParaRPr lang="en-US"/>
          </a:p>
        </p:txBody>
      </p:sp>
      <p:sp>
        <p:nvSpPr>
          <p:cNvPr id="4" name="Slide Number Placeholder 3"/>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6331654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71C441-07E4-472A-BE12-1D385BAAE2F6}" type="datetime1">
              <a:rPr lang="en-US" smtClean="0"/>
              <a:t>4/23/2015</a:t>
            </a:fld>
            <a:endParaRPr lang="en-US"/>
          </a:p>
        </p:txBody>
      </p:sp>
      <p:sp>
        <p:nvSpPr>
          <p:cNvPr id="6" name="Footer Placeholder 5"/>
          <p:cNvSpPr>
            <a:spLocks noGrp="1"/>
          </p:cNvSpPr>
          <p:nvPr>
            <p:ph type="ftr" sz="quarter" idx="11"/>
          </p:nvPr>
        </p:nvSpPr>
        <p:spPr/>
        <p:txBody>
          <a:bodyPr/>
          <a:lstStyle/>
          <a:p>
            <a:r>
              <a:rPr lang="en-US" smtClean="0"/>
              <a:t>McFullStack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413654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3D5085-BC87-4FE7-8097-AD37104D0E49}" type="datetime1">
              <a:rPr lang="en-US" smtClean="0"/>
              <a:t>4/23/2015</a:t>
            </a:fld>
            <a:endParaRPr lang="en-US"/>
          </a:p>
        </p:txBody>
      </p:sp>
      <p:sp>
        <p:nvSpPr>
          <p:cNvPr id="6" name="Footer Placeholder 5"/>
          <p:cNvSpPr>
            <a:spLocks noGrp="1"/>
          </p:cNvSpPr>
          <p:nvPr>
            <p:ph type="ftr" sz="quarter" idx="11"/>
          </p:nvPr>
        </p:nvSpPr>
        <p:spPr/>
        <p:txBody>
          <a:bodyPr/>
          <a:lstStyle/>
          <a:p>
            <a:r>
              <a:rPr lang="en-US" smtClean="0"/>
              <a:t>McFullStack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34020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47DCD-756B-42DA-A43E-BB6419B8055D}" type="datetime1">
              <a:rPr lang="en-US" smtClean="0"/>
              <a:t>4/23/2015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2000">
                <a:solidFill>
                  <a:schemeClr val="tx1">
                    <a:tint val="75000"/>
                  </a:schemeClr>
                </a:solidFill>
                <a:latin typeface="League Gothic" panose="00000500000000000000" pitchFamily="50" charset="0"/>
              </a:defRPr>
            </a:lvl1pPr>
          </a:lstStyle>
          <a:p>
            <a:r>
              <a:rPr lang="en-US" smtClean="0"/>
              <a:t>McFullStack - @RAMISAYAR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48022-86AA-4676-BC9C-A79016333CAD}" type="slidenum">
              <a:rPr lang="en-US" smtClean="0"/>
              <a:t>‹#›</a:t>
            </a:fld>
            <a:endParaRPr lang="en-US"/>
          </a:p>
        </p:txBody>
      </p:sp>
    </p:spTree>
    <p:extLst>
      <p:ext uri="{BB962C8B-B14F-4D97-AF65-F5344CB8AC3E}">
        <p14:creationId xmlns:p14="http://schemas.microsoft.com/office/powerpoint/2010/main" val="2307072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6600" kern="1200">
          <a:solidFill>
            <a:schemeClr val="tx1"/>
          </a:solidFill>
          <a:latin typeface="League Gothic"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F7B25-86F1-453C-9915-0C009A692A63}" type="datetime1">
              <a:rPr lang="en-US" smtClean="0">
                <a:solidFill>
                  <a:prstClr val="black">
                    <a:tint val="75000"/>
                  </a:prstClr>
                </a:solidFill>
              </a:rPr>
              <a:t>4/23/2015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McFullStack - @RAMISAYAR</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099421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6600" kern="1200">
          <a:solidFill>
            <a:schemeClr val="tx1"/>
          </a:solidFill>
          <a:latin typeface="League Gothic"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trongloop.com/node-js/infographi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aka.ms/node-101"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en.wikipedia.org/wiki/Event-driven_programm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callbackhell.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pin.atomicobject.com/2012/03/14/nodejs-and-asynchronous-programming-with-promis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blog.jcoglan.com/2013/03/30/callbacks-are-imperative-promises-are-functional-nodes-biggest-missed-opportunit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code.tutsplus.com/tutorials/using-nodes-event-module--net-35941"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www.npmjs.org/package/optimist" TargetMode="External"/><Relationship Id="rId3" Type="http://schemas.openxmlformats.org/officeDocument/2006/relationships/hyperlink" Target="https://www.npmjs.org/package/async" TargetMode="External"/><Relationship Id="rId7" Type="http://schemas.openxmlformats.org/officeDocument/2006/relationships/hyperlink" Target="https://www.npmjs.org/package/express" TargetMode="External"/><Relationship Id="rId2" Type="http://schemas.openxmlformats.org/officeDocument/2006/relationships/hyperlink" Target="https://www.npmjs.org/package/underscore" TargetMode="External"/><Relationship Id="rId1" Type="http://schemas.openxmlformats.org/officeDocument/2006/relationships/slideLayout" Target="../slideLayouts/slideLayout2.xml"/><Relationship Id="rId6" Type="http://schemas.openxmlformats.org/officeDocument/2006/relationships/hyperlink" Target="https://www.npmjs.org/package/commander" TargetMode="External"/><Relationship Id="rId5" Type="http://schemas.openxmlformats.org/officeDocument/2006/relationships/hyperlink" Target="https://www.npmjs.org/package/lodash" TargetMode="External"/><Relationship Id="rId4" Type="http://schemas.openxmlformats.org/officeDocument/2006/relationships/hyperlink" Target="https://www.npmjs.org/package/request" TargetMode="External"/><Relationship Id="rId9" Type="http://schemas.openxmlformats.org/officeDocument/2006/relationships/hyperlink" Target="https://www.npmjs.org/package/coffee-scrip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8000" dirty="0" smtClean="0"/>
              <a:t>Introduction to Node.JS </a:t>
            </a:r>
            <a:r>
              <a:rPr lang="en-US" sz="8000" smtClean="0"/>
              <a:t>&amp; Express</a:t>
            </a:r>
            <a:endParaRPr lang="en-US" sz="8000" dirty="0"/>
          </a:p>
        </p:txBody>
      </p:sp>
      <p:sp>
        <p:nvSpPr>
          <p:cNvPr id="3" name="Subtitle 2"/>
          <p:cNvSpPr>
            <a:spLocks noGrp="1"/>
          </p:cNvSpPr>
          <p:nvPr>
            <p:ph type="subTitle" idx="1"/>
          </p:nvPr>
        </p:nvSpPr>
        <p:spPr/>
        <p:txBody>
          <a:bodyPr/>
          <a:lstStyle/>
          <a:p>
            <a:r>
              <a:rPr lang="en-US" dirty="0" smtClean="0"/>
              <a:t>Rami Sayar - @</a:t>
            </a:r>
            <a:r>
              <a:rPr lang="en-US" dirty="0" err="1" smtClean="0"/>
              <a:t>ramisayar</a:t>
            </a:r>
            <a:endParaRPr lang="en-US" dirty="0" smtClean="0"/>
          </a:p>
          <a:p>
            <a:r>
              <a:rPr lang="en-US" dirty="0" smtClean="0"/>
              <a:t>Technical Evangelist</a:t>
            </a:r>
          </a:p>
          <a:p>
            <a:r>
              <a:rPr lang="en-US" dirty="0" smtClean="0"/>
              <a:t>Microsoft Canada</a:t>
            </a:r>
            <a:endParaRPr lang="en-US" dirty="0"/>
          </a:p>
        </p:txBody>
      </p:sp>
    </p:spTree>
    <p:extLst>
      <p:ext uri="{BB962C8B-B14F-4D97-AF65-F5344CB8AC3E}">
        <p14:creationId xmlns:p14="http://schemas.microsoft.com/office/powerpoint/2010/main" val="2081840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Node?</a:t>
            </a:r>
            <a:endParaRPr lang="en-US" dirty="0"/>
          </a:p>
        </p:txBody>
      </p:sp>
      <p:sp>
        <p:nvSpPr>
          <p:cNvPr id="3" name="Content Placeholder 2"/>
          <p:cNvSpPr>
            <a:spLocks noGrp="1"/>
          </p:cNvSpPr>
          <p:nvPr>
            <p:ph idx="1"/>
          </p:nvPr>
        </p:nvSpPr>
        <p:spPr/>
        <p:txBody>
          <a:bodyPr>
            <a:normAutofit lnSpcReduction="10000"/>
          </a:bodyPr>
          <a:lstStyle/>
          <a:p>
            <a:r>
              <a:rPr lang="en-US" dirty="0" smtClean="0"/>
              <a:t>Node is great for streaming or event-based real-time applications like:</a:t>
            </a:r>
          </a:p>
          <a:p>
            <a:pPr lvl="1"/>
            <a:r>
              <a:rPr lang="en-US" dirty="0" smtClean="0"/>
              <a:t>Chat Applications</a:t>
            </a:r>
          </a:p>
          <a:p>
            <a:pPr lvl="1"/>
            <a:r>
              <a:rPr lang="en-US" dirty="0" smtClean="0"/>
              <a:t>Dashboards</a:t>
            </a:r>
          </a:p>
          <a:p>
            <a:pPr lvl="1"/>
            <a:r>
              <a:rPr lang="en-US" dirty="0" smtClean="0"/>
              <a:t>Game Servers</a:t>
            </a:r>
          </a:p>
          <a:p>
            <a:pPr lvl="1"/>
            <a:r>
              <a:rPr lang="en-US" dirty="0" smtClean="0"/>
              <a:t>Ad Servers</a:t>
            </a:r>
          </a:p>
          <a:p>
            <a:pPr lvl="1"/>
            <a:r>
              <a:rPr lang="en-US" dirty="0" smtClean="0"/>
              <a:t>Streaming Servers</a:t>
            </a:r>
          </a:p>
          <a:p>
            <a:pPr lvl="1"/>
            <a:r>
              <a:rPr lang="en-US" dirty="0" smtClean="0"/>
              <a:t>Online </a:t>
            </a:r>
            <a:r>
              <a:rPr lang="en-US" dirty="0"/>
              <a:t>games, collaboration tools or anything </a:t>
            </a:r>
            <a:r>
              <a:rPr lang="en-US" dirty="0" smtClean="0"/>
              <a:t>meant </a:t>
            </a:r>
            <a:r>
              <a:rPr lang="en-US" dirty="0"/>
              <a:t>to be real-time</a:t>
            </a:r>
            <a:r>
              <a:rPr lang="en-US" dirty="0" smtClean="0"/>
              <a:t>.</a:t>
            </a:r>
          </a:p>
          <a:p>
            <a:r>
              <a:rPr lang="en-US" dirty="0" smtClean="0"/>
              <a:t>Node is great for when you need high levels of concurrency but little dedicated CPU time.</a:t>
            </a:r>
          </a:p>
          <a:p>
            <a:r>
              <a:rPr lang="en-US" dirty="0" smtClean="0"/>
              <a:t>Great for writing JavaScript code everywhere!</a:t>
            </a:r>
            <a:endParaRPr lang="en-US" dirty="0"/>
          </a:p>
        </p:txBody>
      </p:sp>
      <p:sp>
        <p:nvSpPr>
          <p:cNvPr id="4" name="Footer Placeholder 3"/>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118146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uses Node?</a:t>
            </a:r>
            <a:endParaRPr lang="en-US" dirty="0"/>
          </a:p>
        </p:txBody>
      </p:sp>
      <p:sp>
        <p:nvSpPr>
          <p:cNvPr id="3" name="Content Placeholder 2"/>
          <p:cNvSpPr>
            <a:spLocks noGrp="1"/>
          </p:cNvSpPr>
          <p:nvPr>
            <p:ph idx="1"/>
          </p:nvPr>
        </p:nvSpPr>
        <p:spPr/>
        <p:txBody>
          <a:bodyPr/>
          <a:lstStyle/>
          <a:p>
            <a:r>
              <a:rPr lang="en-US" dirty="0" smtClean="0"/>
              <a:t>Microsoft</a:t>
            </a:r>
          </a:p>
          <a:p>
            <a:r>
              <a:rPr lang="en-US" dirty="0" smtClean="0"/>
              <a:t>Yahoo!</a:t>
            </a:r>
          </a:p>
          <a:p>
            <a:r>
              <a:rPr lang="en-US" dirty="0" smtClean="0"/>
              <a:t>LinkedIn</a:t>
            </a:r>
          </a:p>
          <a:p>
            <a:r>
              <a:rPr lang="en-US" dirty="0" smtClean="0"/>
              <a:t>eBay</a:t>
            </a:r>
          </a:p>
          <a:p>
            <a:r>
              <a:rPr lang="en-US" dirty="0" smtClean="0"/>
              <a:t>Dow Jones</a:t>
            </a:r>
          </a:p>
          <a:p>
            <a:r>
              <a:rPr lang="en-US" dirty="0" smtClean="0"/>
              <a:t>Cloud9</a:t>
            </a:r>
          </a:p>
          <a:p>
            <a:r>
              <a:rPr lang="en-US" dirty="0" smtClean="0"/>
              <a:t>The New York Times, etc…</a:t>
            </a:r>
            <a:endParaRPr lang="en-US" dirty="0"/>
          </a:p>
        </p:txBody>
      </p:sp>
      <p:sp>
        <p:nvSpPr>
          <p:cNvPr id="4" name="Footer Placeholder 3"/>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2624321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Node Community</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Five years after its debut, Node is the third most popular project on </a:t>
            </a:r>
            <a:r>
              <a:rPr lang="en-US" dirty="0" smtClean="0"/>
              <a:t>GitHub.</a:t>
            </a:r>
            <a:endParaRPr lang="en-US" dirty="0"/>
          </a:p>
          <a:p>
            <a:pPr fontAlgn="base"/>
            <a:r>
              <a:rPr lang="en-US" dirty="0"/>
              <a:t>Over 2 million downloads per </a:t>
            </a:r>
            <a:r>
              <a:rPr lang="en-US" dirty="0" smtClean="0"/>
              <a:t>month.</a:t>
            </a:r>
            <a:endParaRPr lang="en-US" dirty="0"/>
          </a:p>
          <a:p>
            <a:pPr fontAlgn="base"/>
            <a:r>
              <a:rPr lang="en-US" dirty="0"/>
              <a:t>Over 20 million downloads of </a:t>
            </a:r>
            <a:r>
              <a:rPr lang="en-US" dirty="0" smtClean="0"/>
              <a:t>v0.10x.</a:t>
            </a:r>
            <a:endParaRPr lang="en-US" dirty="0"/>
          </a:p>
          <a:p>
            <a:pPr fontAlgn="base"/>
            <a:r>
              <a:rPr lang="en-US" dirty="0"/>
              <a:t>Over 81,000 modules on </a:t>
            </a:r>
            <a:r>
              <a:rPr lang="en-US" dirty="0" err="1" smtClean="0"/>
              <a:t>npm</a:t>
            </a:r>
            <a:r>
              <a:rPr lang="en-US" dirty="0" smtClean="0"/>
              <a:t>.</a:t>
            </a:r>
            <a:endParaRPr lang="en-US" dirty="0"/>
          </a:p>
          <a:p>
            <a:pPr fontAlgn="base"/>
            <a:r>
              <a:rPr lang="en-US" dirty="0"/>
              <a:t>Over 475 </a:t>
            </a:r>
            <a:r>
              <a:rPr lang="en-US" dirty="0" err="1" smtClean="0"/>
              <a:t>meetups</a:t>
            </a:r>
            <a:r>
              <a:rPr lang="en-US" dirty="0"/>
              <a:t> worldwide talking about </a:t>
            </a:r>
            <a:r>
              <a:rPr lang="en-US" dirty="0" smtClean="0"/>
              <a:t>Node.</a:t>
            </a:r>
          </a:p>
          <a:p>
            <a:pPr fontAlgn="base"/>
            <a:endParaRPr lang="en-US" dirty="0"/>
          </a:p>
          <a:p>
            <a:pPr fontAlgn="base"/>
            <a:endParaRPr lang="en-US" dirty="0" smtClean="0"/>
          </a:p>
          <a:p>
            <a:pPr marL="0" indent="0" fontAlgn="base">
              <a:buNone/>
            </a:pPr>
            <a:r>
              <a:rPr lang="en-US" dirty="0" smtClean="0"/>
              <a:t>Reference: </a:t>
            </a:r>
            <a:r>
              <a:rPr lang="en-US" dirty="0">
                <a:hlinkClick r:id="rId2"/>
              </a:rPr>
              <a:t>http://strongloop.com/node-js/infographic</a:t>
            </a:r>
            <a:r>
              <a:rPr lang="en-US" dirty="0" smtClean="0">
                <a:hlinkClick r:id="rId2"/>
              </a:rPr>
              <a:t>/</a:t>
            </a:r>
            <a:endParaRPr lang="en-US" dirty="0" smtClean="0"/>
          </a:p>
          <a:p>
            <a:pPr fontAlgn="base"/>
            <a:endParaRPr lang="en-US" dirty="0"/>
          </a:p>
        </p:txBody>
      </p:sp>
      <p:sp>
        <p:nvSpPr>
          <p:cNvPr id="4" name="Footer Placeholder 3"/>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7086061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Installing Node on Windows</a:t>
            </a:r>
            <a:endParaRPr lang="en-US" dirty="0"/>
          </a:p>
        </p:txBody>
      </p:sp>
      <p:sp>
        <p:nvSpPr>
          <p:cNvPr id="3" name="Content Placeholder 2"/>
          <p:cNvSpPr>
            <a:spLocks noGrp="1"/>
          </p:cNvSpPr>
          <p:nvPr>
            <p:ph type="body" idx="1"/>
          </p:nvPr>
        </p:nvSpPr>
        <p:spPr/>
        <p:txBody>
          <a:bodyPr/>
          <a:lstStyle/>
          <a:p>
            <a:pPr marL="0" indent="0" algn="ctr">
              <a:buNone/>
            </a:pPr>
            <a:r>
              <a:rPr lang="en-US" dirty="0" smtClean="0">
                <a:hlinkClick r:id="rId2"/>
              </a:rPr>
              <a:t>aka.ms/node-101</a:t>
            </a:r>
            <a:endParaRPr lang="en-US" dirty="0"/>
          </a:p>
        </p:txBody>
      </p:sp>
      <p:sp>
        <p:nvSpPr>
          <p:cNvPr id="4" name="Footer Placeholder 3"/>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2051015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 Hello World</a:t>
            </a:r>
            <a:endParaRPr lang="en-US" dirty="0"/>
          </a:p>
        </p:txBody>
      </p:sp>
      <p:sp>
        <p:nvSpPr>
          <p:cNvPr id="3" name="Footer Placeholder 2"/>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4802629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 Hello World HTTP</a:t>
            </a:r>
            <a:endParaRPr lang="en-US" dirty="0"/>
          </a:p>
        </p:txBody>
      </p:sp>
      <p:sp>
        <p:nvSpPr>
          <p:cNvPr id="3" name="Footer Placeholder 2"/>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2788012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Programming</a:t>
            </a:r>
            <a:endParaRPr lang="en-US" dirty="0"/>
          </a:p>
        </p:txBody>
      </p:sp>
      <p:sp>
        <p:nvSpPr>
          <p:cNvPr id="3" name="Content Placeholder 2"/>
          <p:cNvSpPr>
            <a:spLocks noGrp="1"/>
          </p:cNvSpPr>
          <p:nvPr>
            <p:ph idx="1"/>
          </p:nvPr>
        </p:nvSpPr>
        <p:spPr/>
        <p:txBody>
          <a:bodyPr anchor="ctr"/>
          <a:lstStyle/>
          <a:p>
            <a:pPr marL="0" indent="0" algn="ctr">
              <a:buNone/>
            </a:pPr>
            <a:r>
              <a:rPr lang="en-US" dirty="0" smtClean="0"/>
              <a:t>“A programming paradigm in which the flow of the program is determined by events such as user actions (mouse clicks, key presses) or messages from other programs.” – </a:t>
            </a:r>
            <a:r>
              <a:rPr lang="en-US" dirty="0" smtClean="0">
                <a:hlinkClick r:id="rId2"/>
              </a:rPr>
              <a:t>Wikipedia</a:t>
            </a:r>
            <a:endParaRPr lang="en-US" dirty="0" smtClean="0"/>
          </a:p>
        </p:txBody>
      </p:sp>
      <p:sp>
        <p:nvSpPr>
          <p:cNvPr id="4" name="Footer Placeholder 3"/>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4053199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Event Loop</a:t>
            </a:r>
            <a:endParaRPr lang="en-US" dirty="0"/>
          </a:p>
        </p:txBody>
      </p:sp>
      <p:sp>
        <p:nvSpPr>
          <p:cNvPr id="3" name="Content Placeholder 2"/>
          <p:cNvSpPr>
            <a:spLocks noGrp="1"/>
          </p:cNvSpPr>
          <p:nvPr>
            <p:ph idx="1"/>
          </p:nvPr>
        </p:nvSpPr>
        <p:spPr/>
        <p:txBody>
          <a:bodyPr/>
          <a:lstStyle/>
          <a:p>
            <a:r>
              <a:rPr lang="en-US" dirty="0" smtClean="0"/>
              <a:t>Node provides the event loop as part of the language.</a:t>
            </a:r>
          </a:p>
          <a:p>
            <a:r>
              <a:rPr lang="en-US" dirty="0" smtClean="0"/>
              <a:t>With Node, there is no call to start the loop.</a:t>
            </a:r>
          </a:p>
          <a:p>
            <a:r>
              <a:rPr lang="en-US" dirty="0" smtClean="0"/>
              <a:t>The loop starts and doesn’t end until the last callback is complete. </a:t>
            </a:r>
          </a:p>
          <a:p>
            <a:r>
              <a:rPr lang="en-US" dirty="0" smtClean="0"/>
              <a:t>Event loop is run under a single thread therefore sleep() makes everything halt. </a:t>
            </a:r>
            <a:endParaRPr lang="en-US" dirty="0"/>
          </a:p>
        </p:txBody>
      </p:sp>
      <p:sp>
        <p:nvSpPr>
          <p:cNvPr id="4" name="Footer Placeholder 3"/>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391679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I/O</a:t>
            </a:r>
            <a:endParaRPr lang="en-US" dirty="0"/>
          </a:p>
        </p:txBody>
      </p:sp>
      <p:sp>
        <p:nvSpPr>
          <p:cNvPr id="5" name="Rectangle 2"/>
          <p:cNvSpPr>
            <a:spLocks noGrp="1" noChangeArrowheads="1"/>
          </p:cNvSpPr>
          <p:nvPr>
            <p:ph idx="1"/>
          </p:nvPr>
        </p:nvSpPr>
        <p:spPr bwMode="auto">
          <a:xfrm>
            <a:off x="838200" y="2613392"/>
            <a:ext cx="10039928"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var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fs = require(</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'fs'</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var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contents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fs.readFileSync</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package.json</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toString</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console.log(contents);</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7270054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IO</a:t>
            </a:r>
            <a:endParaRPr lang="en-US" dirty="0"/>
          </a:p>
        </p:txBody>
      </p:sp>
      <p:sp>
        <p:nvSpPr>
          <p:cNvPr id="5" name="Rectangle 2"/>
          <p:cNvSpPr>
            <a:spLocks noGrp="1" noChangeArrowheads="1"/>
          </p:cNvSpPr>
          <p:nvPr>
            <p:ph idx="1"/>
          </p:nvPr>
        </p:nvSpPr>
        <p:spPr bwMode="auto">
          <a:xfrm>
            <a:off x="838200" y="2459504"/>
            <a:ext cx="8510663"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var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fs = require(</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'fs'</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fs.readFile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package.json</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(err,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buf</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console.log(</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buf.toString</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1593329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fontAlgn="ctr"/>
            <a:r>
              <a:rPr lang="en-US" dirty="0"/>
              <a:t>Node.js </a:t>
            </a:r>
            <a:r>
              <a:rPr lang="en-US" dirty="0" smtClean="0"/>
              <a:t>Basics and Environment</a:t>
            </a:r>
            <a:endParaRPr lang="en-US" dirty="0"/>
          </a:p>
          <a:p>
            <a:pPr fontAlgn="ctr"/>
            <a:r>
              <a:rPr lang="en-US" dirty="0"/>
              <a:t>Node Package Manager </a:t>
            </a:r>
            <a:r>
              <a:rPr lang="en-US" dirty="0" smtClean="0"/>
              <a:t>Overview</a:t>
            </a:r>
            <a:endParaRPr lang="en-US" dirty="0"/>
          </a:p>
          <a:p>
            <a:pPr fontAlgn="ctr"/>
            <a:r>
              <a:rPr lang="en-US" dirty="0"/>
              <a:t>Web </a:t>
            </a:r>
            <a:r>
              <a:rPr lang="en-US" dirty="0" smtClean="0"/>
              <a:t>Framework Express Basics</a:t>
            </a:r>
            <a:endParaRPr lang="en-US" dirty="0"/>
          </a:p>
          <a:p>
            <a:pPr fontAlgn="ctr"/>
            <a:r>
              <a:rPr lang="en-US" dirty="0" smtClean="0"/>
              <a:t>Building a REST API with Node.js</a:t>
            </a:r>
          </a:p>
          <a:p>
            <a:pPr fontAlgn="ctr"/>
            <a:r>
              <a:rPr lang="en-US" dirty="0" smtClean="0"/>
              <a:t>Introduction to Yeoman</a:t>
            </a:r>
          </a:p>
          <a:p>
            <a:endParaRPr lang="en-US" dirty="0"/>
          </a:p>
        </p:txBody>
      </p:sp>
      <p:sp>
        <p:nvSpPr>
          <p:cNvPr id="4" name="Footer Placeholder 3"/>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1522094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Callback-Style Programming</a:t>
            </a:r>
            <a:endParaRPr lang="en-US" dirty="0"/>
          </a:p>
        </p:txBody>
      </p:sp>
      <p:sp>
        <p:nvSpPr>
          <p:cNvPr id="3" name="Content Placeholder 2"/>
          <p:cNvSpPr>
            <a:spLocks noGrp="1"/>
          </p:cNvSpPr>
          <p:nvPr>
            <p:ph idx="1"/>
          </p:nvPr>
        </p:nvSpPr>
        <p:spPr/>
        <p:txBody>
          <a:bodyPr/>
          <a:lstStyle/>
          <a:p>
            <a:r>
              <a:rPr lang="en-US" dirty="0" smtClean="0"/>
              <a:t>Event loops result in callback-style programming where you break apart a program into its underlying data flow. </a:t>
            </a:r>
          </a:p>
          <a:p>
            <a:r>
              <a:rPr lang="en-US" dirty="0" smtClean="0"/>
              <a:t>In other words, you end up splitting your program into smaller and smaller chunks until each chuck is mapped to operation with data.</a:t>
            </a:r>
          </a:p>
          <a:p>
            <a:r>
              <a:rPr lang="en-US" dirty="0" smtClean="0"/>
              <a:t>Why? So that you don’t freeze the event loop on long-running operations (such as disk or network I/O).</a:t>
            </a:r>
          </a:p>
        </p:txBody>
      </p:sp>
      <p:sp>
        <p:nvSpPr>
          <p:cNvPr id="4" name="Footer Placeholder 3"/>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26587932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67051" y="1462456"/>
            <a:ext cx="10649331" cy="5159855"/>
          </a:xfrm>
          <a:prstGeom prst="rect">
            <a:avLst/>
          </a:prstGeom>
        </p:spPr>
      </p:pic>
      <p:sp>
        <p:nvSpPr>
          <p:cNvPr id="2" name="Title 1"/>
          <p:cNvSpPr>
            <a:spLocks noGrp="1"/>
          </p:cNvSpPr>
          <p:nvPr>
            <p:ph type="title"/>
          </p:nvPr>
        </p:nvSpPr>
        <p:spPr/>
        <p:txBody>
          <a:bodyPr/>
          <a:lstStyle/>
          <a:p>
            <a:r>
              <a:rPr lang="en-US" dirty="0" smtClean="0"/>
              <a:t>Callback Hell</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endParaRPr lang="en-US" dirty="0" smtClean="0">
              <a:hlinkClick r:id="rId4"/>
            </a:endParaRPr>
          </a:p>
          <a:p>
            <a:pPr marL="0" indent="0">
              <a:buNone/>
            </a:pPr>
            <a:endParaRPr lang="en-US" dirty="0" smtClean="0">
              <a:hlinkClick r:id="rId4"/>
            </a:endParaRPr>
          </a:p>
          <a:p>
            <a:pPr marL="0" indent="0">
              <a:buNone/>
            </a:pPr>
            <a:endParaRPr lang="en-US" dirty="0">
              <a:hlinkClick r:id="rId4"/>
            </a:endParaRPr>
          </a:p>
          <a:p>
            <a:pPr marL="0" indent="0">
              <a:buNone/>
            </a:pPr>
            <a:endParaRPr lang="en-US" dirty="0" smtClean="0">
              <a:hlinkClick r:id="rId4"/>
            </a:endParaRPr>
          </a:p>
          <a:p>
            <a:pPr marL="0" indent="0">
              <a:buNone/>
            </a:pPr>
            <a:endParaRPr lang="en-US" dirty="0">
              <a:hlinkClick r:id="rId4"/>
            </a:endParaRPr>
          </a:p>
          <a:p>
            <a:pPr marL="0" indent="0">
              <a:buNone/>
            </a:pPr>
            <a:endParaRPr lang="en-US" dirty="0" smtClean="0">
              <a:hlinkClick r:id="rId4"/>
            </a:endParaRPr>
          </a:p>
          <a:p>
            <a:pPr marL="0" indent="0">
              <a:buNone/>
            </a:pPr>
            <a:endParaRPr lang="en-US" dirty="0">
              <a:hlinkClick r:id="rId4"/>
            </a:endParaRPr>
          </a:p>
          <a:p>
            <a:pPr marL="0" indent="0">
              <a:buNone/>
            </a:pPr>
            <a:endParaRPr lang="en-US" dirty="0">
              <a:hlinkClick r:id="rId4"/>
            </a:endParaRPr>
          </a:p>
          <a:p>
            <a:pPr marL="0" indent="0">
              <a:buNone/>
            </a:pPr>
            <a:endParaRPr lang="en-US" dirty="0">
              <a:hlinkClick r:id="rId4"/>
            </a:endParaRPr>
          </a:p>
          <a:p>
            <a:pPr marL="0" indent="0">
              <a:buNone/>
            </a:pPr>
            <a:endParaRPr lang="en-US" dirty="0" smtClean="0">
              <a:hlinkClick r:id="rId4"/>
            </a:endParaRPr>
          </a:p>
          <a:p>
            <a:pPr marL="0" indent="0">
              <a:buNone/>
            </a:pPr>
            <a:endParaRPr lang="en-US" dirty="0">
              <a:hlinkClick r:id="rId4"/>
            </a:endParaRPr>
          </a:p>
          <a:p>
            <a:pPr marL="0" indent="0">
              <a:buNone/>
            </a:pPr>
            <a:endParaRPr lang="en-US" dirty="0" smtClean="0">
              <a:hlinkClick r:id="rId4"/>
            </a:endParaRPr>
          </a:p>
          <a:p>
            <a:pPr marL="0" indent="0">
              <a:buNone/>
            </a:pPr>
            <a:r>
              <a:rPr lang="en-US" dirty="0"/>
              <a:t>	</a:t>
            </a:r>
            <a:r>
              <a:rPr lang="en-US" dirty="0" smtClean="0"/>
              <a:t>							</a:t>
            </a:r>
            <a:r>
              <a:rPr lang="en-US" dirty="0" smtClean="0">
                <a:hlinkClick r:id="rId4"/>
              </a:rPr>
              <a:t>http</a:t>
            </a:r>
            <a:r>
              <a:rPr lang="en-US" dirty="0">
                <a:hlinkClick r:id="rId4"/>
              </a:rPr>
              <a:t>://callbackhell.com/</a:t>
            </a:r>
            <a:endParaRPr lang="en-US" dirty="0"/>
          </a:p>
        </p:txBody>
      </p:sp>
      <p:sp>
        <p:nvSpPr>
          <p:cNvPr id="4" name="Footer Placeholder 3"/>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654461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Promises-Style Programming</a:t>
            </a:r>
            <a:endParaRPr lang="en-US" dirty="0"/>
          </a:p>
        </p:txBody>
      </p:sp>
      <p:sp>
        <p:nvSpPr>
          <p:cNvPr id="3" name="Content Placeholder 2"/>
          <p:cNvSpPr>
            <a:spLocks noGrp="1"/>
          </p:cNvSpPr>
          <p:nvPr>
            <p:ph idx="1"/>
          </p:nvPr>
        </p:nvSpPr>
        <p:spPr/>
        <p:txBody>
          <a:bodyPr>
            <a:normAutofit/>
          </a:bodyPr>
          <a:lstStyle/>
          <a:p>
            <a:r>
              <a:rPr lang="en-US" dirty="0" smtClean="0"/>
              <a:t>A function will return a promise for an object in the future. </a:t>
            </a:r>
          </a:p>
          <a:p>
            <a:r>
              <a:rPr lang="en-US" dirty="0" smtClean="0"/>
              <a:t>Promises can be chained together. </a:t>
            </a:r>
          </a:p>
          <a:p>
            <a:endParaRPr lang="en-US" dirty="0"/>
          </a:p>
          <a:p>
            <a:r>
              <a:rPr lang="en-US" dirty="0" smtClean="0"/>
              <a:t>Simplify programming of </a:t>
            </a:r>
            <a:r>
              <a:rPr lang="en-US" dirty="0" err="1" smtClean="0"/>
              <a:t>async</a:t>
            </a:r>
            <a:r>
              <a:rPr lang="en-US" dirty="0" smtClean="0"/>
              <a:t> systems.</a:t>
            </a:r>
          </a:p>
          <a:p>
            <a:endParaRPr lang="en-US" dirty="0"/>
          </a:p>
          <a:p>
            <a:pPr marL="0" indent="0">
              <a:buNone/>
            </a:pPr>
            <a:endParaRPr lang="en-US" dirty="0" smtClean="0"/>
          </a:p>
          <a:p>
            <a:pPr marL="0" indent="0">
              <a:buNone/>
            </a:pPr>
            <a:r>
              <a:rPr lang="en-US" dirty="0" smtClean="0"/>
              <a:t>Read More: </a:t>
            </a:r>
            <a:r>
              <a:rPr lang="en-US" dirty="0" smtClean="0">
                <a:hlinkClick r:id="rId3"/>
              </a:rPr>
              <a:t>http</a:t>
            </a:r>
            <a:r>
              <a:rPr lang="en-US" dirty="0">
                <a:hlinkClick r:id="rId3"/>
              </a:rPr>
              <a:t>://spin.atomicobject.com/2012/03/14/nodejs-and-asynchronous-programming-with-promises</a:t>
            </a:r>
            <a:r>
              <a:rPr lang="en-US" dirty="0" smtClean="0">
                <a:hlinkClick r:id="rId3"/>
              </a:rPr>
              <a:t>/</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34020247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Library</a:t>
            </a:r>
            <a:endParaRPr lang="en-US" dirty="0"/>
          </a:p>
        </p:txBody>
      </p:sp>
      <p:sp>
        <p:nvSpPr>
          <p:cNvPr id="9" name="Rectangle 4"/>
          <p:cNvSpPr>
            <a:spLocks noGrp="1" noChangeArrowheads="1"/>
          </p:cNvSpPr>
          <p:nvPr>
            <p:ph sz="half" idx="1"/>
          </p:nvPr>
        </p:nvSpPr>
        <p:spPr bwMode="auto">
          <a:xfrm>
            <a:off x="312107" y="1825625"/>
            <a:ext cx="5346335"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step1(</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step2(value1,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step3(value2,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step4(value3,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6"/>
          <p:cNvSpPr>
            <a:spLocks noGrp="1" noChangeArrowheads="1"/>
          </p:cNvSpPr>
          <p:nvPr>
            <p:ph sz="half" idx="2"/>
          </p:nvPr>
        </p:nvSpPr>
        <p:spPr bwMode="auto">
          <a:xfrm>
            <a:off x="6007465" y="1825625"/>
            <a:ext cx="5346335"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Q.fcall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(promisedStep1)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catch</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(error)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Handle any error from all above steps</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.done();</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1431624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Up Reading</a:t>
            </a:r>
            <a:endParaRPr lang="en-US" dirty="0"/>
          </a:p>
        </p:txBody>
      </p:sp>
      <p:sp>
        <p:nvSpPr>
          <p:cNvPr id="3" name="Content Placeholder 2"/>
          <p:cNvSpPr>
            <a:spLocks noGrp="1"/>
          </p:cNvSpPr>
          <p:nvPr>
            <p:ph idx="1"/>
          </p:nvPr>
        </p:nvSpPr>
        <p:spPr/>
        <p:txBody>
          <a:bodyPr>
            <a:normAutofit/>
          </a:bodyPr>
          <a:lstStyle/>
          <a:p>
            <a:r>
              <a:rPr lang="en-US" sz="3600" dirty="0" smtClean="0"/>
              <a:t>James </a:t>
            </a:r>
            <a:r>
              <a:rPr lang="en-US" sz="3600" dirty="0" err="1" smtClean="0"/>
              <a:t>Coglan</a:t>
            </a:r>
            <a:r>
              <a:rPr lang="en-US" sz="3600" dirty="0" smtClean="0"/>
              <a:t> – “Callbacks are imperative, promises are functional: Node’s biggest missed opportunity”</a:t>
            </a:r>
          </a:p>
          <a:p>
            <a:pPr lvl="1"/>
            <a:r>
              <a:rPr lang="en-US" sz="3200" dirty="0">
                <a:hlinkClick r:id="rId2"/>
              </a:rPr>
              <a:t>https://blog.jcoglan.com/2013/03/30/callbacks-are-imperative-promises-are-functional-nodes-biggest-missed-opportunity/</a:t>
            </a:r>
            <a:endParaRPr lang="en-US" sz="3200" dirty="0"/>
          </a:p>
          <a:p>
            <a:endParaRPr lang="en-US" sz="3600" dirty="0"/>
          </a:p>
        </p:txBody>
      </p:sp>
      <p:sp>
        <p:nvSpPr>
          <p:cNvPr id="4" name="Footer Placeholder 3"/>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24447696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3 - Basic TCP Server</a:t>
            </a:r>
            <a:endParaRPr lang="en-US" dirty="0"/>
          </a:p>
        </p:txBody>
      </p:sp>
      <p:sp>
        <p:nvSpPr>
          <p:cNvPr id="3" name="Footer Placeholder 2"/>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3366813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Emitters</a:t>
            </a:r>
            <a:endParaRPr lang="en-US" dirty="0"/>
          </a:p>
        </p:txBody>
      </p:sp>
      <p:sp>
        <p:nvSpPr>
          <p:cNvPr id="3" name="Content Placeholder 2"/>
          <p:cNvSpPr>
            <a:spLocks noGrp="1"/>
          </p:cNvSpPr>
          <p:nvPr>
            <p:ph idx="1"/>
          </p:nvPr>
        </p:nvSpPr>
        <p:spPr/>
        <p:txBody>
          <a:bodyPr/>
          <a:lstStyle/>
          <a:p>
            <a:r>
              <a:rPr lang="en-US" dirty="0" smtClean="0"/>
              <a:t>Allows you to listen for “events” and assign functions to run when events occur. </a:t>
            </a:r>
          </a:p>
          <a:p>
            <a:r>
              <a:rPr lang="en-US" dirty="0" smtClean="0"/>
              <a:t>Each emitter can emit different types of events.</a:t>
            </a:r>
          </a:p>
          <a:p>
            <a:r>
              <a:rPr lang="en-US" dirty="0" smtClean="0"/>
              <a:t>The “error” event is special.</a:t>
            </a:r>
          </a:p>
          <a:p>
            <a:endParaRPr lang="en-US" dirty="0"/>
          </a:p>
          <a:p>
            <a:endParaRPr lang="en-US" dirty="0" smtClean="0"/>
          </a:p>
          <a:p>
            <a:endParaRPr lang="en-US" dirty="0"/>
          </a:p>
          <a:p>
            <a:r>
              <a:rPr lang="en-US" dirty="0"/>
              <a:t>Read More: </a:t>
            </a:r>
            <a:r>
              <a:rPr lang="en-US" dirty="0">
                <a:hlinkClick r:id="rId2"/>
              </a:rPr>
              <a:t>http://code.tutsplus.com/tutorials/using-nodes-event-module--net-35941</a:t>
            </a:r>
            <a:endParaRPr lang="en-US" dirty="0" smtClean="0"/>
          </a:p>
        </p:txBody>
      </p:sp>
      <p:sp>
        <p:nvSpPr>
          <p:cNvPr id="4" name="Footer Placeholder 3"/>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4005747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p:txBody>
          <a:bodyPr>
            <a:normAutofit/>
          </a:bodyPr>
          <a:lstStyle/>
          <a:p>
            <a:r>
              <a:rPr lang="en-US" dirty="0" smtClean="0"/>
              <a:t>Streams represent data streams such as I/O. </a:t>
            </a:r>
          </a:p>
          <a:p>
            <a:r>
              <a:rPr lang="en-US" dirty="0" smtClean="0"/>
              <a:t>Streams can be piped together like in Unix. </a:t>
            </a:r>
          </a:p>
          <a:p>
            <a:endParaRPr lang="en-US" dirty="0"/>
          </a:p>
          <a:p>
            <a:pPr marL="0" lvl="0" indent="0">
              <a:spcBef>
                <a:spcPts val="0"/>
              </a:spcBef>
              <a:buNone/>
            </a:pPr>
            <a:r>
              <a:rPr lang="en-US" altLang="en-US" dirty="0">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fs = require(</a:t>
            </a:r>
            <a:r>
              <a:rPr lang="en-US" altLang="en-US" dirty="0">
                <a:solidFill>
                  <a:srgbClr val="A31515"/>
                </a:solidFill>
                <a:latin typeface="Consolas" panose="020B0609020204030204" pitchFamily="49" charset="0"/>
                <a:cs typeface="Consolas" panose="020B0609020204030204" pitchFamily="49" charset="0"/>
              </a:rPr>
              <a:t>"fs</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dirty="0" smtClean="0">
                <a:solidFill>
                  <a:srgbClr val="008000"/>
                </a:solidFill>
                <a:latin typeface="Consolas" panose="020B0609020204030204" pitchFamily="49" charset="0"/>
                <a:cs typeface="Consolas" panose="020B0609020204030204" pitchFamily="49" charset="0"/>
              </a:rPr>
              <a:t>//</a:t>
            </a:r>
            <a:r>
              <a:rPr lang="en-US" altLang="en-US" dirty="0">
                <a:solidFill>
                  <a:srgbClr val="008000"/>
                </a:solidFill>
                <a:latin typeface="Consolas" panose="020B0609020204030204" pitchFamily="49" charset="0"/>
                <a:cs typeface="Consolas" panose="020B0609020204030204" pitchFamily="49" charset="0"/>
              </a:rPr>
              <a:t> Read </a:t>
            </a:r>
            <a:r>
              <a:rPr lang="en-US" altLang="en-US"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dirty="0" err="1" smtClean="0">
                <a:solidFill>
                  <a:srgbClr val="000000"/>
                </a:solidFill>
                <a:latin typeface="Consolas" panose="020B0609020204030204" pitchFamily="49" charset="0"/>
                <a:cs typeface="Consolas" panose="020B0609020204030204" pitchFamily="49" charset="0"/>
              </a:rPr>
              <a:t>fs.createReadStream</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package.json</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8000"/>
                </a:solidFill>
                <a:latin typeface="Consolas" panose="020B0609020204030204" pitchFamily="49" charset="0"/>
                <a:cs typeface="Consolas" panose="020B0609020204030204" pitchFamily="49" charset="0"/>
              </a:rPr>
              <a:t>// Write </a:t>
            </a:r>
            <a:r>
              <a:rPr lang="en-US" altLang="en-US"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.pipe(</a:t>
            </a:r>
            <a:r>
              <a:rPr lang="en-US" altLang="en-US" dirty="0" err="1">
                <a:solidFill>
                  <a:srgbClr val="000000"/>
                </a:solidFill>
                <a:latin typeface="Consolas" panose="020B0609020204030204" pitchFamily="49" charset="0"/>
                <a:cs typeface="Consolas" panose="020B0609020204030204" pitchFamily="49" charset="0"/>
              </a:rPr>
              <a:t>fs.createWriteStream</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smtClean="0">
                <a:solidFill>
                  <a:srgbClr val="A31515"/>
                </a:solidFill>
                <a:latin typeface="Consolas" panose="020B0609020204030204" pitchFamily="49" charset="0"/>
                <a:cs typeface="Consolas" panose="020B0609020204030204" pitchFamily="49" charset="0"/>
              </a:rPr>
              <a:t>out.json</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endParaRPr lang="en-US" altLang="en-US" sz="6000" dirty="0">
              <a:latin typeface="Arial" panose="020B0604020202020204" pitchFamily="34" charset="0"/>
            </a:endParaRPr>
          </a:p>
          <a:p>
            <a:pPr marL="0" indent="0">
              <a:buNone/>
            </a:pPr>
            <a:endParaRPr lang="en-US"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Footer Placeholder 4"/>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42148767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and Export</a:t>
            </a:r>
            <a:endParaRPr lang="en-US" dirty="0"/>
          </a:p>
        </p:txBody>
      </p:sp>
      <p:sp>
        <p:nvSpPr>
          <p:cNvPr id="3" name="Content Placeholder 2"/>
          <p:cNvSpPr>
            <a:spLocks noGrp="1"/>
          </p:cNvSpPr>
          <p:nvPr>
            <p:ph idx="1"/>
          </p:nvPr>
        </p:nvSpPr>
        <p:spPr/>
        <p:txBody>
          <a:bodyPr/>
          <a:lstStyle/>
          <a:p>
            <a:r>
              <a:rPr lang="en-US" dirty="0"/>
              <a:t>Node.js has a simple module and dependencies loading system. </a:t>
            </a:r>
            <a:endParaRPr lang="en-US" dirty="0" smtClean="0"/>
          </a:p>
          <a:p>
            <a:r>
              <a:rPr lang="en-US" dirty="0" smtClean="0"/>
              <a:t>Unix philosophy -&gt; Node philosophy</a:t>
            </a:r>
          </a:p>
          <a:p>
            <a:pPr lvl="1"/>
            <a:r>
              <a:rPr lang="en-US" dirty="0" smtClean="0"/>
              <a:t>Write </a:t>
            </a:r>
            <a:r>
              <a:rPr lang="en-US" dirty="0"/>
              <a:t>programs that do one thing and do it </a:t>
            </a:r>
            <a:r>
              <a:rPr lang="en-US" dirty="0" smtClean="0"/>
              <a:t>well</a:t>
            </a:r>
            <a:r>
              <a:rPr lang="en-US" dirty="0"/>
              <a:t> </a:t>
            </a:r>
            <a:r>
              <a:rPr lang="en-US" dirty="0" smtClean="0"/>
              <a:t>-&gt; Write modules that do one thing and do it well.</a:t>
            </a:r>
          </a:p>
        </p:txBody>
      </p:sp>
      <p:sp>
        <p:nvSpPr>
          <p:cNvPr id="4" name="Footer Placeholder 3"/>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39467804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Module Loading System</a:t>
            </a:r>
            <a:endParaRPr lang="en-US" dirty="0"/>
          </a:p>
        </p:txBody>
      </p:sp>
      <p:sp>
        <p:nvSpPr>
          <p:cNvPr id="3" name="Content Placeholder 2"/>
          <p:cNvSpPr>
            <a:spLocks noGrp="1"/>
          </p:cNvSpPr>
          <p:nvPr>
            <p:ph idx="1"/>
          </p:nvPr>
        </p:nvSpPr>
        <p:spPr/>
        <p:txBody>
          <a:bodyPr/>
          <a:lstStyle/>
          <a:p>
            <a:r>
              <a:rPr lang="en-US" dirty="0"/>
              <a:t>C</a:t>
            </a:r>
            <a:r>
              <a:rPr lang="en-US" dirty="0" smtClean="0"/>
              <a:t>all </a:t>
            </a:r>
            <a:r>
              <a:rPr lang="en-US" dirty="0"/>
              <a:t>the function “require” with the path of the file or directory containing the module you would like to </a:t>
            </a:r>
            <a:r>
              <a:rPr lang="en-US" dirty="0" smtClean="0"/>
              <a:t>load.</a:t>
            </a:r>
          </a:p>
          <a:p>
            <a:r>
              <a:rPr lang="en-US" dirty="0" smtClean="0"/>
              <a:t>Returns a </a:t>
            </a:r>
            <a:r>
              <a:rPr lang="en-US" dirty="0"/>
              <a:t>variable </a:t>
            </a:r>
            <a:r>
              <a:rPr lang="en-US" dirty="0" smtClean="0"/>
              <a:t>containing </a:t>
            </a:r>
            <a:r>
              <a:rPr lang="en-US" dirty="0"/>
              <a:t>all the exported </a:t>
            </a:r>
            <a:r>
              <a:rPr lang="en-US" dirty="0" smtClean="0"/>
              <a:t>functions.</a:t>
            </a:r>
          </a:p>
          <a:p>
            <a:endParaRPr lang="en-US" dirty="0"/>
          </a:p>
          <a:p>
            <a:pPr marL="0" lvl="0" indent="0">
              <a:buNone/>
            </a:pPr>
            <a:r>
              <a:rPr lang="en-US" altLang="en-US" dirty="0">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fs = require(</a:t>
            </a:r>
            <a:r>
              <a:rPr lang="en-US" altLang="en-US" dirty="0">
                <a:solidFill>
                  <a:srgbClr val="A31515"/>
                </a:solidFill>
                <a:latin typeface="Consolas" panose="020B0609020204030204" pitchFamily="49" charset="0"/>
                <a:cs typeface="Consolas" panose="020B0609020204030204" pitchFamily="49" charset="0"/>
              </a:rPr>
              <a:t>"fs"</a:t>
            </a:r>
            <a:r>
              <a:rPr lang="en-US" altLang="en-US" dirty="0">
                <a:solidFill>
                  <a:srgbClr val="000000"/>
                </a:solidFill>
                <a:latin typeface="Consolas" panose="020B0609020204030204" pitchFamily="49" charset="0"/>
                <a:cs typeface="Consolas" panose="020B0609020204030204" pitchFamily="49" charset="0"/>
              </a:rPr>
              <a:t>); </a:t>
            </a:r>
            <a:endParaRPr lang="en-US" altLang="en-US" sz="6000" dirty="0">
              <a:latin typeface="Arial" panose="020B0604020202020204" pitchFamily="34" charset="0"/>
            </a:endParaRPr>
          </a:p>
          <a:p>
            <a:endParaRPr lang="en-US" dirty="0"/>
          </a:p>
        </p:txBody>
      </p:sp>
      <p:sp>
        <p:nvSpPr>
          <p:cNvPr id="4" name="Footer Placeholder 3"/>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3166229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You Care?</a:t>
            </a:r>
            <a:endParaRPr lang="en-US" dirty="0"/>
          </a:p>
        </p:txBody>
      </p:sp>
      <p:sp>
        <p:nvSpPr>
          <p:cNvPr id="3" name="Footer Placeholder 2"/>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912648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NPM?</a:t>
            </a:r>
            <a:endParaRPr lang="en-US" dirty="0"/>
          </a:p>
        </p:txBody>
      </p:sp>
      <p:sp>
        <p:nvSpPr>
          <p:cNvPr id="3" name="Content Placeholder 2"/>
          <p:cNvSpPr>
            <a:spLocks noGrp="1"/>
          </p:cNvSpPr>
          <p:nvPr>
            <p:ph idx="1"/>
          </p:nvPr>
        </p:nvSpPr>
        <p:spPr/>
        <p:txBody>
          <a:bodyPr/>
          <a:lstStyle/>
          <a:p>
            <a:r>
              <a:rPr lang="en-US" dirty="0" smtClean="0"/>
              <a:t>Official package manager for Node.</a:t>
            </a:r>
          </a:p>
          <a:p>
            <a:r>
              <a:rPr lang="en-US" dirty="0" smtClean="0"/>
              <a:t>Bundled and installed automatically with the environment.</a:t>
            </a:r>
          </a:p>
          <a:p>
            <a:pPr marL="0" indent="0">
              <a:buNone/>
            </a:pPr>
            <a:endParaRPr lang="en-US" dirty="0"/>
          </a:p>
          <a:p>
            <a:pPr marL="0" indent="0">
              <a:buNone/>
            </a:pPr>
            <a:r>
              <a:rPr lang="en-US" dirty="0" smtClean="0"/>
              <a:t>Frequent Usage:</a:t>
            </a:r>
          </a:p>
          <a:p>
            <a:r>
              <a:rPr lang="en-US" dirty="0" err="1"/>
              <a:t>n</a:t>
            </a:r>
            <a:r>
              <a:rPr lang="en-US" dirty="0" err="1" smtClean="0"/>
              <a:t>pm</a:t>
            </a:r>
            <a:r>
              <a:rPr lang="en-US" dirty="0" smtClean="0"/>
              <a:t> install --save </a:t>
            </a:r>
            <a:r>
              <a:rPr lang="en-US" i="1" dirty="0" err="1" smtClean="0"/>
              <a:t>package_name</a:t>
            </a:r>
            <a:endParaRPr lang="en-US" i="1" dirty="0" smtClean="0"/>
          </a:p>
          <a:p>
            <a:r>
              <a:rPr lang="en-US" dirty="0" err="1" smtClean="0"/>
              <a:t>npm</a:t>
            </a:r>
            <a:r>
              <a:rPr lang="en-US" dirty="0" smtClean="0"/>
              <a:t> update</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33134235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t>
            </a:r>
            <a:r>
              <a:rPr lang="en-US" dirty="0" err="1" smtClean="0"/>
              <a:t>ackage.json</a:t>
            </a:r>
            <a:endParaRPr lang="en-US" dirty="0"/>
          </a:p>
        </p:txBody>
      </p:sp>
      <p:sp>
        <p:nvSpPr>
          <p:cNvPr id="5" name="Rectangle 2"/>
          <p:cNvSpPr>
            <a:spLocks noGrp="1" noChangeArrowheads="1"/>
          </p:cNvSpPr>
          <p:nvPr>
            <p:ph idx="1"/>
          </p:nvPr>
        </p:nvSpPr>
        <p:spPr bwMode="auto">
          <a:xfrm>
            <a:off x="838200" y="1800696"/>
            <a:ext cx="10634643"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"Node101"</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"version"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"0.1.0"</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"description"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dirty="0" smtClean="0">
                <a:solidFill>
                  <a:srgbClr val="A31515"/>
                </a:solidFill>
                <a:latin typeface="Consolas" panose="020B0609020204030204" pitchFamily="49" charset="0"/>
                <a:cs typeface="Consolas" panose="020B0609020204030204" pitchFamily="49" charset="0"/>
              </a:rPr>
              <a:t>"FITC Node101 Presentation Code</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"main"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"1_hello_world.js"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"author"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"Rami Sayar"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"email"</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dirty="0" smtClean="0">
                <a:solidFill>
                  <a:srgbClr val="A31515"/>
                </a:solidFill>
                <a:latin typeface="Consolas" panose="020B0609020204030204" pitchFamily="49" charset="0"/>
                <a:cs typeface="Consolas" panose="020B0609020204030204" pitchFamily="49" charset="0"/>
              </a:rPr>
              <a:t>""</a:t>
            </a:r>
            <a:endPar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5443464" y="5717777"/>
            <a:ext cx="5910336" cy="523220"/>
          </a:xfrm>
          <a:prstGeom prst="rect">
            <a:avLst/>
          </a:prstGeom>
          <a:noFill/>
        </p:spPr>
        <p:txBody>
          <a:bodyPr wrap="none" rtlCol="0">
            <a:spAutoFit/>
          </a:bodyPr>
          <a:lstStyle/>
          <a:p>
            <a:r>
              <a:rPr lang="en-US" sz="2800" dirty="0">
                <a:latin typeface="Open Sans Light" panose="020B0306030504020204" pitchFamily="34" charset="0"/>
                <a:ea typeface="Open Sans Light" panose="020B0306030504020204" pitchFamily="34" charset="0"/>
                <a:cs typeface="Open Sans Light" panose="020B0306030504020204" pitchFamily="34" charset="0"/>
              </a:rPr>
              <a:t>http://browsenpm.org/package.json</a:t>
            </a:r>
          </a:p>
        </p:txBody>
      </p:sp>
      <p:sp>
        <p:nvSpPr>
          <p:cNvPr id="3" name="Footer Placeholder 2"/>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33377045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NPM Modules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Most Depended Upon</a:t>
            </a:r>
          </a:p>
          <a:p>
            <a:r>
              <a:rPr lang="en-US" dirty="0"/>
              <a:t>7053 </a:t>
            </a:r>
            <a:r>
              <a:rPr lang="en-US" dirty="0">
                <a:hlinkClick r:id="rId2"/>
              </a:rPr>
              <a:t>underscore</a:t>
            </a:r>
            <a:endParaRPr lang="en-US" dirty="0"/>
          </a:p>
          <a:p>
            <a:r>
              <a:rPr lang="en-US" dirty="0"/>
              <a:t>6458 </a:t>
            </a:r>
            <a:r>
              <a:rPr lang="en-US" dirty="0" err="1">
                <a:hlinkClick r:id="rId3"/>
              </a:rPr>
              <a:t>async</a:t>
            </a:r>
            <a:endParaRPr lang="en-US" dirty="0"/>
          </a:p>
          <a:p>
            <a:r>
              <a:rPr lang="en-US" dirty="0"/>
              <a:t>5591 </a:t>
            </a:r>
            <a:r>
              <a:rPr lang="en-US" dirty="0">
                <a:hlinkClick r:id="rId4"/>
              </a:rPr>
              <a:t>request</a:t>
            </a:r>
            <a:endParaRPr lang="en-US" dirty="0"/>
          </a:p>
          <a:p>
            <a:r>
              <a:rPr lang="en-US" dirty="0"/>
              <a:t>4931 </a:t>
            </a:r>
            <a:r>
              <a:rPr lang="en-US" dirty="0" err="1">
                <a:hlinkClick r:id="rId5"/>
              </a:rPr>
              <a:t>lodash</a:t>
            </a:r>
            <a:endParaRPr lang="en-US" dirty="0"/>
          </a:p>
          <a:p>
            <a:r>
              <a:rPr lang="en-US" dirty="0"/>
              <a:t>3630 </a:t>
            </a:r>
            <a:r>
              <a:rPr lang="en-US" dirty="0">
                <a:hlinkClick r:id="rId6"/>
              </a:rPr>
              <a:t>commander</a:t>
            </a:r>
            <a:endParaRPr lang="en-US" dirty="0"/>
          </a:p>
          <a:p>
            <a:r>
              <a:rPr lang="en-US" dirty="0"/>
              <a:t>3543 </a:t>
            </a:r>
            <a:r>
              <a:rPr lang="en-US" dirty="0">
                <a:hlinkClick r:id="rId7"/>
              </a:rPr>
              <a:t>express</a:t>
            </a:r>
            <a:endParaRPr lang="en-US" dirty="0"/>
          </a:p>
          <a:p>
            <a:r>
              <a:rPr lang="en-US" dirty="0"/>
              <a:t>2708 </a:t>
            </a:r>
            <a:r>
              <a:rPr lang="en-US" dirty="0">
                <a:hlinkClick r:id="rId8"/>
              </a:rPr>
              <a:t>optimist</a:t>
            </a:r>
            <a:endParaRPr lang="en-US" dirty="0"/>
          </a:p>
          <a:p>
            <a:r>
              <a:rPr lang="en-US" dirty="0"/>
              <a:t>2634 </a:t>
            </a:r>
            <a:r>
              <a:rPr lang="en-US" dirty="0" smtClean="0">
                <a:hlinkClick r:id="rId9"/>
              </a:rPr>
              <a:t>coffee-script</a:t>
            </a:r>
            <a:endParaRPr lang="en-US" dirty="0"/>
          </a:p>
          <a:p>
            <a:pPr marL="0" indent="0" algn="r">
              <a:buNone/>
            </a:pPr>
            <a:r>
              <a:rPr lang="en-US" dirty="0"/>
              <a:t>https://www.npmjs.org/</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33857693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p:txBody>
          <a:bodyPr/>
          <a:lstStyle/>
          <a:p>
            <a:r>
              <a:rPr lang="en-US" dirty="0" smtClean="0"/>
              <a:t>Reads </a:t>
            </a:r>
            <a:r>
              <a:rPr lang="en-US" dirty="0" err="1" smtClean="0"/>
              <a:t>package.json</a:t>
            </a:r>
            <a:endParaRPr lang="en-US" dirty="0"/>
          </a:p>
          <a:p>
            <a:r>
              <a:rPr lang="en-US" dirty="0" smtClean="0"/>
              <a:t>Installs the dependencies in the local </a:t>
            </a:r>
            <a:r>
              <a:rPr lang="en-US" dirty="0" err="1" smtClean="0"/>
              <a:t>node_modules</a:t>
            </a:r>
            <a:r>
              <a:rPr lang="en-US" dirty="0" smtClean="0"/>
              <a:t> folder</a:t>
            </a:r>
          </a:p>
          <a:p>
            <a:r>
              <a:rPr lang="en-US" dirty="0" smtClean="0"/>
              <a:t>In global mode, it makes a node module accessible to all.</a:t>
            </a:r>
          </a:p>
          <a:p>
            <a:endParaRPr lang="en-US" dirty="0" smtClean="0"/>
          </a:p>
          <a:p>
            <a:r>
              <a:rPr lang="en-US" dirty="0" smtClean="0"/>
              <a:t>Can install from a folder, </a:t>
            </a:r>
            <a:r>
              <a:rPr lang="en-US" dirty="0" err="1" smtClean="0"/>
              <a:t>tarball</a:t>
            </a:r>
            <a:r>
              <a:rPr lang="en-US" dirty="0" smtClean="0"/>
              <a:t>, web, etc… </a:t>
            </a:r>
          </a:p>
          <a:p>
            <a:r>
              <a:rPr lang="en-US" dirty="0" smtClean="0"/>
              <a:t>Can specify </a:t>
            </a:r>
            <a:r>
              <a:rPr lang="en-US" dirty="0" err="1" smtClean="0"/>
              <a:t>dev</a:t>
            </a:r>
            <a:r>
              <a:rPr lang="en-US" dirty="0" smtClean="0"/>
              <a:t> or optional dependencies. </a:t>
            </a:r>
          </a:p>
        </p:txBody>
      </p:sp>
      <p:sp>
        <p:nvSpPr>
          <p:cNvPr id="4" name="Footer Placeholder 3"/>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28727481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Module</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sz="9800" dirty="0" err="1"/>
              <a:t>Async</a:t>
            </a:r>
            <a:r>
              <a:rPr lang="en-US" sz="9800" dirty="0"/>
              <a:t> is a utility module which provides straight-forward, powerful functions for working with asynchronous JavaScript</a:t>
            </a:r>
            <a:r>
              <a:rPr lang="en-US" sz="9800" dirty="0" smtClean="0"/>
              <a:t>.</a:t>
            </a:r>
          </a:p>
          <a:p>
            <a:pPr marL="0" indent="0">
              <a:buNone/>
            </a:pPr>
            <a:endParaRPr lang="en-US" dirty="0" smtClean="0"/>
          </a:p>
          <a:p>
            <a:pPr marL="0" lvl="0" indent="0">
              <a:buNone/>
            </a:pPr>
            <a:r>
              <a:rPr lang="en-US" altLang="en-US" sz="5600" dirty="0" err="1">
                <a:solidFill>
                  <a:srgbClr val="000000"/>
                </a:solidFill>
                <a:latin typeface="Consolas" panose="020B0609020204030204" pitchFamily="49" charset="0"/>
                <a:cs typeface="Consolas" panose="020B0609020204030204" pitchFamily="49" charset="0"/>
              </a:rPr>
              <a:t>async.map</a:t>
            </a:r>
            <a:r>
              <a:rPr lang="en-US" altLang="en-US" sz="5600" dirty="0">
                <a:solidFill>
                  <a:srgbClr val="000000"/>
                </a:solidFill>
                <a:latin typeface="Consolas" panose="020B0609020204030204" pitchFamily="49" charset="0"/>
                <a:cs typeface="Consolas" panose="020B0609020204030204" pitchFamily="49" charset="0"/>
              </a:rPr>
              <a:t>([</a:t>
            </a:r>
            <a:r>
              <a:rPr lang="en-US" altLang="en-US" sz="5600" dirty="0">
                <a:solidFill>
                  <a:srgbClr val="A31515"/>
                </a:solidFill>
                <a:latin typeface="Consolas" panose="020B0609020204030204" pitchFamily="49" charset="0"/>
                <a:cs typeface="Consolas" panose="020B0609020204030204" pitchFamily="49" charset="0"/>
              </a:rPr>
              <a:t>'file1'</a:t>
            </a:r>
            <a:r>
              <a:rPr lang="en-US" altLang="en-US" sz="5600" dirty="0">
                <a:solidFill>
                  <a:srgbClr val="000000"/>
                </a:solidFill>
                <a:latin typeface="Consolas" panose="020B0609020204030204" pitchFamily="49" charset="0"/>
                <a:cs typeface="Consolas" panose="020B0609020204030204" pitchFamily="49" charset="0"/>
              </a:rPr>
              <a:t>,</a:t>
            </a:r>
            <a:r>
              <a:rPr lang="en-US" altLang="en-US" sz="5600" dirty="0">
                <a:solidFill>
                  <a:srgbClr val="A31515"/>
                </a:solidFill>
                <a:latin typeface="Consolas" panose="020B0609020204030204" pitchFamily="49" charset="0"/>
                <a:cs typeface="Consolas" panose="020B0609020204030204" pitchFamily="49" charset="0"/>
              </a:rPr>
              <a:t>'file2'</a:t>
            </a:r>
            <a:r>
              <a:rPr lang="en-US" altLang="en-US" sz="5600" dirty="0">
                <a:solidFill>
                  <a:srgbClr val="000000"/>
                </a:solidFill>
                <a:latin typeface="Consolas" panose="020B0609020204030204" pitchFamily="49" charset="0"/>
                <a:cs typeface="Consolas" panose="020B0609020204030204" pitchFamily="49" charset="0"/>
              </a:rPr>
              <a:t>,</a:t>
            </a:r>
            <a:r>
              <a:rPr lang="en-US" altLang="en-US" sz="5600" dirty="0">
                <a:solidFill>
                  <a:srgbClr val="A31515"/>
                </a:solidFill>
                <a:latin typeface="Consolas" panose="020B0609020204030204" pitchFamily="49" charset="0"/>
                <a:cs typeface="Consolas" panose="020B0609020204030204" pitchFamily="49" charset="0"/>
              </a:rPr>
              <a:t>'file3'</a:t>
            </a:r>
            <a:r>
              <a:rPr lang="en-US" altLang="en-US" sz="5600" dirty="0">
                <a:solidFill>
                  <a:srgbClr val="000000"/>
                </a:solidFill>
                <a:latin typeface="Consolas" panose="020B0609020204030204" pitchFamily="49" charset="0"/>
                <a:cs typeface="Consolas" panose="020B0609020204030204" pitchFamily="49" charset="0"/>
              </a:rPr>
              <a:t>], </a:t>
            </a:r>
            <a:r>
              <a:rPr lang="en-US" altLang="en-US" sz="5600" dirty="0" err="1">
                <a:solidFill>
                  <a:srgbClr val="000000"/>
                </a:solidFill>
                <a:latin typeface="Consolas" panose="020B0609020204030204" pitchFamily="49" charset="0"/>
                <a:cs typeface="Consolas" panose="020B0609020204030204" pitchFamily="49" charset="0"/>
              </a:rPr>
              <a:t>fs.stat</a:t>
            </a:r>
            <a:r>
              <a:rPr lang="en-US" altLang="en-US" sz="5600" dirty="0">
                <a:solidFill>
                  <a:srgbClr val="000000"/>
                </a:solidFill>
                <a:latin typeface="Consolas" panose="020B0609020204030204" pitchFamily="49" charset="0"/>
                <a:cs typeface="Consolas" panose="020B0609020204030204" pitchFamily="49" charset="0"/>
              </a:rPr>
              <a:t>, </a:t>
            </a:r>
            <a:r>
              <a:rPr lang="en-US" altLang="en-US" sz="5600" dirty="0">
                <a:solidFill>
                  <a:srgbClr val="0000FF"/>
                </a:solidFill>
                <a:latin typeface="Consolas" panose="020B0609020204030204" pitchFamily="49" charset="0"/>
                <a:cs typeface="Consolas" panose="020B0609020204030204" pitchFamily="49" charset="0"/>
              </a:rPr>
              <a:t>function</a:t>
            </a:r>
            <a:r>
              <a:rPr lang="en-US" altLang="en-US" sz="5600" dirty="0">
                <a:solidFill>
                  <a:srgbClr val="000000"/>
                </a:solidFill>
                <a:latin typeface="Consolas" panose="020B0609020204030204" pitchFamily="49" charset="0"/>
                <a:cs typeface="Consolas" panose="020B0609020204030204" pitchFamily="49" charset="0"/>
              </a:rPr>
              <a:t> (err, results) </a:t>
            </a:r>
            <a:r>
              <a:rPr lang="en-US" altLang="en-US" sz="5600"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sz="5600" dirty="0" smtClean="0">
                <a:solidFill>
                  <a:srgbClr val="000000"/>
                </a:solidFill>
                <a:latin typeface="Consolas" panose="020B0609020204030204" pitchFamily="49" charset="0"/>
                <a:cs typeface="Consolas" panose="020B0609020204030204" pitchFamily="49" charset="0"/>
              </a:rPr>
              <a:t> </a:t>
            </a:r>
            <a:r>
              <a:rPr lang="en-US" altLang="en-US" sz="5600" dirty="0">
                <a:solidFill>
                  <a:srgbClr val="000000"/>
                </a:solidFill>
                <a:latin typeface="Consolas" panose="020B0609020204030204" pitchFamily="49" charset="0"/>
                <a:cs typeface="Consolas" panose="020B0609020204030204" pitchFamily="49" charset="0"/>
              </a:rPr>
              <a:t>    </a:t>
            </a:r>
            <a:r>
              <a:rPr lang="en-US" altLang="en-US" sz="5600" dirty="0">
                <a:solidFill>
                  <a:srgbClr val="008000"/>
                </a:solidFill>
                <a:latin typeface="Consolas" panose="020B0609020204030204" pitchFamily="49" charset="0"/>
                <a:cs typeface="Consolas" panose="020B0609020204030204" pitchFamily="49" charset="0"/>
              </a:rPr>
              <a:t>// results is now an array of stats for each file</a:t>
            </a:r>
            <a:r>
              <a:rPr lang="en-US" altLang="en-US" sz="5600" dirty="0">
                <a:solidFill>
                  <a:srgbClr val="000000"/>
                </a:solidFill>
                <a:latin typeface="Consolas" panose="020B0609020204030204" pitchFamily="49" charset="0"/>
                <a:cs typeface="Consolas" panose="020B0609020204030204" pitchFamily="49" charset="0"/>
              </a:rPr>
              <a:t> </a:t>
            </a:r>
            <a:endParaRPr lang="en-US" altLang="en-US" sz="56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en-US" sz="5600"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sz="5600" dirty="0" err="1" smtClean="0">
                <a:solidFill>
                  <a:srgbClr val="000000"/>
                </a:solidFill>
                <a:latin typeface="Consolas" panose="020B0609020204030204" pitchFamily="49" charset="0"/>
                <a:cs typeface="Consolas" panose="020B0609020204030204" pitchFamily="49" charset="0"/>
              </a:rPr>
              <a:t>async.filter</a:t>
            </a:r>
            <a:r>
              <a:rPr lang="en-US" altLang="en-US" sz="5600" dirty="0">
                <a:solidFill>
                  <a:srgbClr val="000000"/>
                </a:solidFill>
                <a:latin typeface="Consolas" panose="020B0609020204030204" pitchFamily="49" charset="0"/>
                <a:cs typeface="Consolas" panose="020B0609020204030204" pitchFamily="49" charset="0"/>
              </a:rPr>
              <a:t>([</a:t>
            </a:r>
            <a:r>
              <a:rPr lang="en-US" altLang="en-US" sz="5600" dirty="0">
                <a:solidFill>
                  <a:srgbClr val="A31515"/>
                </a:solidFill>
                <a:latin typeface="Consolas" panose="020B0609020204030204" pitchFamily="49" charset="0"/>
                <a:cs typeface="Consolas" panose="020B0609020204030204" pitchFamily="49" charset="0"/>
              </a:rPr>
              <a:t>'file1'</a:t>
            </a:r>
            <a:r>
              <a:rPr lang="en-US" altLang="en-US" sz="5600" dirty="0">
                <a:solidFill>
                  <a:srgbClr val="000000"/>
                </a:solidFill>
                <a:latin typeface="Consolas" panose="020B0609020204030204" pitchFamily="49" charset="0"/>
                <a:cs typeface="Consolas" panose="020B0609020204030204" pitchFamily="49" charset="0"/>
              </a:rPr>
              <a:t>,</a:t>
            </a:r>
            <a:r>
              <a:rPr lang="en-US" altLang="en-US" sz="5600" dirty="0">
                <a:solidFill>
                  <a:srgbClr val="A31515"/>
                </a:solidFill>
                <a:latin typeface="Consolas" panose="020B0609020204030204" pitchFamily="49" charset="0"/>
                <a:cs typeface="Consolas" panose="020B0609020204030204" pitchFamily="49" charset="0"/>
              </a:rPr>
              <a:t>'file2'</a:t>
            </a:r>
            <a:r>
              <a:rPr lang="en-US" altLang="en-US" sz="5600" dirty="0">
                <a:solidFill>
                  <a:srgbClr val="000000"/>
                </a:solidFill>
                <a:latin typeface="Consolas" panose="020B0609020204030204" pitchFamily="49" charset="0"/>
                <a:cs typeface="Consolas" panose="020B0609020204030204" pitchFamily="49" charset="0"/>
              </a:rPr>
              <a:t>,</a:t>
            </a:r>
            <a:r>
              <a:rPr lang="en-US" altLang="en-US" sz="5600" dirty="0">
                <a:solidFill>
                  <a:srgbClr val="A31515"/>
                </a:solidFill>
                <a:latin typeface="Consolas" panose="020B0609020204030204" pitchFamily="49" charset="0"/>
                <a:cs typeface="Consolas" panose="020B0609020204030204" pitchFamily="49" charset="0"/>
              </a:rPr>
              <a:t>'file3'</a:t>
            </a:r>
            <a:r>
              <a:rPr lang="en-US" altLang="en-US" sz="5600" dirty="0">
                <a:solidFill>
                  <a:srgbClr val="000000"/>
                </a:solidFill>
                <a:latin typeface="Consolas" panose="020B0609020204030204" pitchFamily="49" charset="0"/>
                <a:cs typeface="Consolas" panose="020B0609020204030204" pitchFamily="49" charset="0"/>
              </a:rPr>
              <a:t>], </a:t>
            </a:r>
            <a:r>
              <a:rPr lang="en-US" altLang="en-US" sz="5600" dirty="0" err="1">
                <a:solidFill>
                  <a:srgbClr val="000000"/>
                </a:solidFill>
                <a:latin typeface="Consolas" panose="020B0609020204030204" pitchFamily="49" charset="0"/>
                <a:cs typeface="Consolas" panose="020B0609020204030204" pitchFamily="49" charset="0"/>
              </a:rPr>
              <a:t>fs.exists</a:t>
            </a:r>
            <a:r>
              <a:rPr lang="en-US" altLang="en-US" sz="5600" dirty="0">
                <a:solidFill>
                  <a:srgbClr val="000000"/>
                </a:solidFill>
                <a:latin typeface="Consolas" panose="020B0609020204030204" pitchFamily="49" charset="0"/>
                <a:cs typeface="Consolas" panose="020B0609020204030204" pitchFamily="49" charset="0"/>
              </a:rPr>
              <a:t>, </a:t>
            </a:r>
            <a:r>
              <a:rPr lang="en-US" altLang="en-US" sz="5600" dirty="0">
                <a:solidFill>
                  <a:srgbClr val="0000FF"/>
                </a:solidFill>
                <a:latin typeface="Consolas" panose="020B0609020204030204" pitchFamily="49" charset="0"/>
                <a:cs typeface="Consolas" panose="020B0609020204030204" pitchFamily="49" charset="0"/>
              </a:rPr>
              <a:t>function</a:t>
            </a:r>
            <a:r>
              <a:rPr lang="en-US" altLang="en-US" sz="5600" dirty="0">
                <a:solidFill>
                  <a:srgbClr val="000000"/>
                </a:solidFill>
                <a:latin typeface="Consolas" panose="020B0609020204030204" pitchFamily="49" charset="0"/>
                <a:cs typeface="Consolas" panose="020B0609020204030204" pitchFamily="49" charset="0"/>
              </a:rPr>
              <a:t> (results) {     </a:t>
            </a:r>
            <a:endParaRPr lang="en-US" altLang="en-US" sz="56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en-US" sz="5600" dirty="0">
                <a:solidFill>
                  <a:srgbClr val="008000"/>
                </a:solidFill>
                <a:latin typeface="Consolas" panose="020B0609020204030204" pitchFamily="49" charset="0"/>
                <a:cs typeface="Consolas" panose="020B0609020204030204" pitchFamily="49" charset="0"/>
              </a:rPr>
              <a:t> </a:t>
            </a:r>
            <a:r>
              <a:rPr lang="en-US" altLang="en-US" sz="5600" dirty="0" smtClean="0">
                <a:solidFill>
                  <a:srgbClr val="008000"/>
                </a:solidFill>
                <a:latin typeface="Consolas" panose="020B0609020204030204" pitchFamily="49" charset="0"/>
                <a:cs typeface="Consolas" panose="020B0609020204030204" pitchFamily="49" charset="0"/>
              </a:rPr>
              <a:t>    //</a:t>
            </a:r>
            <a:r>
              <a:rPr lang="en-US" altLang="en-US" sz="5600" dirty="0">
                <a:solidFill>
                  <a:srgbClr val="008000"/>
                </a:solidFill>
                <a:latin typeface="Consolas" panose="020B0609020204030204" pitchFamily="49" charset="0"/>
                <a:cs typeface="Consolas" panose="020B0609020204030204" pitchFamily="49" charset="0"/>
              </a:rPr>
              <a:t> results now equals an array of the existing files</a:t>
            </a:r>
            <a:r>
              <a:rPr lang="en-US" altLang="en-US" sz="5600" dirty="0">
                <a:solidFill>
                  <a:srgbClr val="000000"/>
                </a:solidFill>
                <a:latin typeface="Consolas" panose="020B0609020204030204" pitchFamily="49" charset="0"/>
                <a:cs typeface="Consolas" panose="020B0609020204030204" pitchFamily="49" charset="0"/>
              </a:rPr>
              <a:t> </a:t>
            </a:r>
            <a:endParaRPr lang="en-US" altLang="en-US" sz="56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en-US" sz="5600" dirty="0" smtClean="0">
                <a:solidFill>
                  <a:srgbClr val="000000"/>
                </a:solidFill>
                <a:latin typeface="Consolas" panose="020B0609020204030204" pitchFamily="49" charset="0"/>
                <a:cs typeface="Consolas" panose="020B0609020204030204" pitchFamily="49" charset="0"/>
              </a:rPr>
              <a:t>}); </a:t>
            </a:r>
          </a:p>
          <a:p>
            <a:pPr marL="0" lvl="0" indent="0">
              <a:buNone/>
            </a:pPr>
            <a:r>
              <a:rPr lang="en-US" altLang="en-US" sz="5600" dirty="0" err="1" smtClean="0">
                <a:solidFill>
                  <a:srgbClr val="000000"/>
                </a:solidFill>
                <a:latin typeface="Consolas" panose="020B0609020204030204" pitchFamily="49" charset="0"/>
                <a:cs typeface="Consolas" panose="020B0609020204030204" pitchFamily="49" charset="0"/>
              </a:rPr>
              <a:t>async.parallel</a:t>
            </a:r>
            <a:r>
              <a:rPr lang="en-US" altLang="en-US" sz="5600"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sz="5600" dirty="0" smtClean="0">
                <a:solidFill>
                  <a:srgbClr val="000000"/>
                </a:solidFill>
                <a:latin typeface="Consolas" panose="020B0609020204030204" pitchFamily="49" charset="0"/>
                <a:cs typeface="Consolas" panose="020B0609020204030204" pitchFamily="49" charset="0"/>
              </a:rPr>
              <a:t> </a:t>
            </a:r>
            <a:r>
              <a:rPr lang="en-US" altLang="en-US" sz="5600" dirty="0">
                <a:solidFill>
                  <a:srgbClr val="000000"/>
                </a:solidFill>
                <a:latin typeface="Consolas" panose="020B0609020204030204" pitchFamily="49" charset="0"/>
                <a:cs typeface="Consolas" panose="020B0609020204030204" pitchFamily="49" charset="0"/>
              </a:rPr>
              <a:t>    </a:t>
            </a:r>
            <a:r>
              <a:rPr lang="en-US" altLang="en-US" sz="5600" dirty="0" smtClean="0">
                <a:solidFill>
                  <a:srgbClr val="0000FF"/>
                </a:solidFill>
                <a:latin typeface="Consolas" panose="020B0609020204030204" pitchFamily="49" charset="0"/>
                <a:cs typeface="Consolas" panose="020B0609020204030204" pitchFamily="49" charset="0"/>
              </a:rPr>
              <a:t>function</a:t>
            </a:r>
            <a:r>
              <a:rPr lang="en-US" altLang="en-US" sz="5600" dirty="0">
                <a:solidFill>
                  <a:srgbClr val="000000"/>
                </a:solidFill>
                <a:latin typeface="Consolas" panose="020B0609020204030204" pitchFamily="49" charset="0"/>
                <a:cs typeface="Consolas" panose="020B0609020204030204" pitchFamily="49" charset="0"/>
              </a:rPr>
              <a:t> () {  </a:t>
            </a:r>
            <a:r>
              <a:rPr lang="en-US" altLang="en-US" sz="5600"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sz="5600" dirty="0" smtClean="0">
                <a:solidFill>
                  <a:srgbClr val="000000"/>
                </a:solidFill>
                <a:latin typeface="Consolas" panose="020B0609020204030204" pitchFamily="49" charset="0"/>
                <a:cs typeface="Consolas" panose="020B0609020204030204" pitchFamily="49" charset="0"/>
              </a:rPr>
              <a:t> </a:t>
            </a:r>
            <a:r>
              <a:rPr lang="en-US" altLang="en-US" sz="5600" dirty="0">
                <a:solidFill>
                  <a:srgbClr val="000000"/>
                </a:solidFill>
                <a:latin typeface="Consolas" panose="020B0609020204030204" pitchFamily="49" charset="0"/>
                <a:cs typeface="Consolas" panose="020B0609020204030204" pitchFamily="49" charset="0"/>
              </a:rPr>
              <a:t>    </a:t>
            </a:r>
            <a:r>
              <a:rPr lang="en-US" altLang="en-US" sz="5600" dirty="0">
                <a:solidFill>
                  <a:srgbClr val="0000FF"/>
                </a:solidFill>
                <a:latin typeface="Consolas" panose="020B0609020204030204" pitchFamily="49" charset="0"/>
                <a:cs typeface="Consolas" panose="020B0609020204030204" pitchFamily="49" charset="0"/>
              </a:rPr>
              <a:t>function</a:t>
            </a:r>
            <a:r>
              <a:rPr lang="en-US" altLang="en-US" sz="5600" dirty="0">
                <a:solidFill>
                  <a:srgbClr val="000000"/>
                </a:solidFill>
                <a:latin typeface="Consolas" panose="020B0609020204030204" pitchFamily="49" charset="0"/>
                <a:cs typeface="Consolas" panose="020B0609020204030204" pitchFamily="49" charset="0"/>
              </a:rPr>
              <a:t> () {  </a:t>
            </a:r>
            <a:r>
              <a:rPr lang="en-US" altLang="en-US" sz="5600"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sz="5600" dirty="0" smtClean="0">
                <a:solidFill>
                  <a:srgbClr val="000000"/>
                </a:solidFill>
                <a:latin typeface="Consolas" panose="020B0609020204030204" pitchFamily="49" charset="0"/>
                <a:cs typeface="Consolas" panose="020B0609020204030204" pitchFamily="49" charset="0"/>
              </a:rPr>
              <a:t>],</a:t>
            </a:r>
            <a:r>
              <a:rPr lang="en-US" altLang="en-US" sz="5600" dirty="0">
                <a:solidFill>
                  <a:srgbClr val="000000"/>
                </a:solidFill>
                <a:latin typeface="Consolas" panose="020B0609020204030204" pitchFamily="49" charset="0"/>
                <a:cs typeface="Consolas" panose="020B0609020204030204" pitchFamily="49" charset="0"/>
              </a:rPr>
              <a:t> callback</a:t>
            </a:r>
            <a:r>
              <a:rPr lang="en-US" altLang="en-US" sz="5600"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sz="5600" dirty="0" err="1" smtClean="0">
                <a:solidFill>
                  <a:srgbClr val="000000"/>
                </a:solidFill>
                <a:latin typeface="Consolas" panose="020B0609020204030204" pitchFamily="49" charset="0"/>
                <a:cs typeface="Consolas" panose="020B0609020204030204" pitchFamily="49" charset="0"/>
              </a:rPr>
              <a:t>async.series</a:t>
            </a:r>
            <a:r>
              <a:rPr lang="en-US" altLang="en-US" sz="5600"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sz="5600" dirty="0" smtClean="0">
                <a:solidFill>
                  <a:srgbClr val="000000"/>
                </a:solidFill>
                <a:latin typeface="Consolas" panose="020B0609020204030204" pitchFamily="49" charset="0"/>
                <a:cs typeface="Consolas" panose="020B0609020204030204" pitchFamily="49" charset="0"/>
              </a:rPr>
              <a:t> </a:t>
            </a:r>
            <a:r>
              <a:rPr lang="en-US" altLang="en-US" sz="5600" dirty="0">
                <a:solidFill>
                  <a:srgbClr val="000000"/>
                </a:solidFill>
                <a:latin typeface="Consolas" panose="020B0609020204030204" pitchFamily="49" charset="0"/>
                <a:cs typeface="Consolas" panose="020B0609020204030204" pitchFamily="49" charset="0"/>
              </a:rPr>
              <a:t>    </a:t>
            </a:r>
            <a:r>
              <a:rPr lang="en-US" altLang="en-US" sz="5600" dirty="0">
                <a:solidFill>
                  <a:srgbClr val="0000FF"/>
                </a:solidFill>
                <a:latin typeface="Consolas" panose="020B0609020204030204" pitchFamily="49" charset="0"/>
                <a:cs typeface="Consolas" panose="020B0609020204030204" pitchFamily="49" charset="0"/>
              </a:rPr>
              <a:t>function</a:t>
            </a:r>
            <a:r>
              <a:rPr lang="en-US" altLang="en-US" sz="5600" dirty="0">
                <a:solidFill>
                  <a:srgbClr val="000000"/>
                </a:solidFill>
                <a:latin typeface="Consolas" panose="020B0609020204030204" pitchFamily="49" charset="0"/>
                <a:cs typeface="Consolas" panose="020B0609020204030204" pitchFamily="49" charset="0"/>
              </a:rPr>
              <a:t> () {  </a:t>
            </a:r>
            <a:r>
              <a:rPr lang="en-US" altLang="en-US" sz="5600"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sz="5600" dirty="0" smtClean="0">
                <a:solidFill>
                  <a:srgbClr val="000000"/>
                </a:solidFill>
                <a:latin typeface="Consolas" panose="020B0609020204030204" pitchFamily="49" charset="0"/>
                <a:cs typeface="Consolas" panose="020B0609020204030204" pitchFamily="49" charset="0"/>
              </a:rPr>
              <a:t> </a:t>
            </a:r>
            <a:r>
              <a:rPr lang="en-US" altLang="en-US" sz="5600" dirty="0">
                <a:solidFill>
                  <a:srgbClr val="000000"/>
                </a:solidFill>
                <a:latin typeface="Consolas" panose="020B0609020204030204" pitchFamily="49" charset="0"/>
                <a:cs typeface="Consolas" panose="020B0609020204030204" pitchFamily="49" charset="0"/>
              </a:rPr>
              <a:t>    </a:t>
            </a:r>
            <a:r>
              <a:rPr lang="en-US" altLang="en-US" sz="5600" dirty="0">
                <a:solidFill>
                  <a:srgbClr val="0000FF"/>
                </a:solidFill>
                <a:latin typeface="Consolas" panose="020B0609020204030204" pitchFamily="49" charset="0"/>
                <a:cs typeface="Consolas" panose="020B0609020204030204" pitchFamily="49" charset="0"/>
              </a:rPr>
              <a:t>function</a:t>
            </a:r>
            <a:r>
              <a:rPr lang="en-US" altLang="en-US" sz="5600" dirty="0">
                <a:solidFill>
                  <a:srgbClr val="000000"/>
                </a:solidFill>
                <a:latin typeface="Consolas" panose="020B0609020204030204" pitchFamily="49" charset="0"/>
                <a:cs typeface="Consolas" panose="020B0609020204030204" pitchFamily="49" charset="0"/>
              </a:rPr>
              <a:t> () {  </a:t>
            </a:r>
            <a:r>
              <a:rPr lang="en-US" altLang="en-US" sz="5600"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sz="5600" dirty="0" smtClean="0">
                <a:solidFill>
                  <a:srgbClr val="000000"/>
                </a:solidFill>
                <a:latin typeface="Consolas" panose="020B0609020204030204" pitchFamily="49" charset="0"/>
                <a:cs typeface="Consolas" panose="020B0609020204030204" pitchFamily="49" charset="0"/>
              </a:rPr>
              <a:t>]);</a:t>
            </a:r>
            <a:endParaRPr lang="en-US" altLang="en-US" sz="12800" dirty="0">
              <a:latin typeface="Arial" panose="020B0604020202020204" pitchFamily="34" charset="0"/>
            </a:endParaRPr>
          </a:p>
          <a:p>
            <a:pPr marL="0" indent="0">
              <a:buNone/>
            </a:pPr>
            <a:endParaRPr lang="en-US" sz="5600" dirty="0"/>
          </a:p>
          <a:p>
            <a:pPr marL="0" indent="0">
              <a:buNone/>
            </a:pPr>
            <a:endParaRPr lang="en-US" sz="5600" dirty="0" smtClean="0"/>
          </a:p>
          <a:p>
            <a:endParaRPr lang="en-US" dirty="0"/>
          </a:p>
          <a:p>
            <a:endParaRPr lang="en-US" dirty="0"/>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5465044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Module</a:t>
            </a:r>
            <a:endParaRPr lang="en-US" dirty="0"/>
          </a:p>
        </p:txBody>
      </p:sp>
      <p:sp>
        <p:nvSpPr>
          <p:cNvPr id="3" name="Content Placeholder 2"/>
          <p:cNvSpPr>
            <a:spLocks noGrp="1"/>
          </p:cNvSpPr>
          <p:nvPr>
            <p:ph idx="1"/>
          </p:nvPr>
        </p:nvSpPr>
        <p:spPr/>
        <p:txBody>
          <a:bodyPr>
            <a:normAutofit/>
          </a:bodyPr>
          <a:lstStyle/>
          <a:p>
            <a:pPr marL="0" indent="0">
              <a:buNone/>
            </a:pPr>
            <a:r>
              <a:rPr lang="en-US" dirty="0"/>
              <a:t>Request is designed to be the simplest way possible to make http calls. It supports </a:t>
            </a:r>
            <a:r>
              <a:rPr lang="en-US" dirty="0" smtClean="0"/>
              <a:t>HTTPS, streaming </a:t>
            </a:r>
            <a:r>
              <a:rPr lang="en-US" dirty="0"/>
              <a:t>and follows redirects by default</a:t>
            </a:r>
            <a:r>
              <a:rPr lang="en-US" dirty="0" smtClean="0"/>
              <a:t>.</a:t>
            </a:r>
          </a:p>
          <a:p>
            <a:pPr marL="0" indent="0">
              <a:buNone/>
            </a:pPr>
            <a:endParaRPr lang="en-US" dirty="0"/>
          </a:p>
          <a:p>
            <a:pPr marL="0" lvl="0" indent="0">
              <a:lnSpc>
                <a:spcPct val="110000"/>
              </a:lnSpc>
              <a:spcBef>
                <a:spcPts val="0"/>
              </a:spcBef>
              <a:buNone/>
            </a:pPr>
            <a:r>
              <a:rPr lang="en-US" altLang="en-US" sz="2000" dirty="0">
                <a:solidFill>
                  <a:srgbClr val="0000FF"/>
                </a:solidFill>
                <a:latin typeface="Consolas" panose="020B0609020204030204" pitchFamily="49" charset="0"/>
                <a:cs typeface="Consolas" panose="020B0609020204030204" pitchFamily="49" charset="0"/>
              </a:rPr>
              <a:t>var</a:t>
            </a:r>
            <a:r>
              <a:rPr lang="en-US" altLang="en-US" sz="2000" dirty="0">
                <a:solidFill>
                  <a:srgbClr val="000000"/>
                </a:solidFill>
                <a:latin typeface="Consolas" panose="020B0609020204030204" pitchFamily="49" charset="0"/>
                <a:cs typeface="Consolas" panose="020B0609020204030204" pitchFamily="49" charset="0"/>
              </a:rPr>
              <a:t> request = require(</a:t>
            </a:r>
            <a:r>
              <a:rPr lang="en-US" altLang="en-US" sz="2000" dirty="0">
                <a:solidFill>
                  <a:srgbClr val="A31515"/>
                </a:solidFill>
                <a:latin typeface="Consolas" panose="020B0609020204030204" pitchFamily="49" charset="0"/>
                <a:cs typeface="Consolas" panose="020B0609020204030204" pitchFamily="49" charset="0"/>
              </a:rPr>
              <a:t>'request'</a:t>
            </a:r>
            <a:r>
              <a:rPr lang="en-US" altLang="en-US" sz="2000" dirty="0">
                <a:solidFill>
                  <a:srgbClr val="000000"/>
                </a:solidFill>
                <a:latin typeface="Consolas" panose="020B0609020204030204" pitchFamily="49" charset="0"/>
                <a:cs typeface="Consolas" panose="020B0609020204030204" pitchFamily="49" charset="0"/>
              </a:rPr>
              <a:t>); request(</a:t>
            </a:r>
            <a:r>
              <a:rPr lang="en-US" altLang="en-US" sz="2000" dirty="0">
                <a:solidFill>
                  <a:srgbClr val="A31515"/>
                </a:solidFill>
                <a:latin typeface="Consolas" panose="020B0609020204030204" pitchFamily="49" charset="0"/>
                <a:cs typeface="Consolas" panose="020B0609020204030204" pitchFamily="49" charset="0"/>
              </a:rPr>
              <a:t>'http://www.microsoft.com'</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(error, response, body) </a:t>
            </a:r>
            <a:r>
              <a:rPr lang="en-US" altLang="en-US" sz="2000" dirty="0" smtClean="0">
                <a:solidFill>
                  <a:srgbClr val="000000"/>
                </a:solidFill>
                <a:latin typeface="Consolas" panose="020B0609020204030204" pitchFamily="49" charset="0"/>
                <a:cs typeface="Consolas" panose="020B0609020204030204" pitchFamily="49" charset="0"/>
              </a:rPr>
              <a:t>{</a:t>
            </a:r>
          </a:p>
          <a:p>
            <a:pPr marL="0" lvl="0" indent="0">
              <a:lnSpc>
                <a:spcPct val="110000"/>
              </a:lnSpc>
              <a:spcBef>
                <a:spcPts val="0"/>
              </a:spcBef>
              <a:buNone/>
            </a:pPr>
            <a:r>
              <a:rPr lang="en-US" altLang="en-US" sz="2000" dirty="0" smtClean="0">
                <a:solidFill>
                  <a:srgbClr val="000000"/>
                </a:solidFill>
                <a:latin typeface="Consolas" panose="020B0609020204030204" pitchFamily="49" charset="0"/>
                <a:cs typeface="Consolas" panose="020B0609020204030204" pitchFamily="49" charset="0"/>
              </a:rPr>
              <a:t> </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if</a:t>
            </a:r>
            <a:r>
              <a:rPr lang="en-US" altLang="en-US" sz="2000" dirty="0">
                <a:solidFill>
                  <a:srgbClr val="000000"/>
                </a:solidFill>
                <a:latin typeface="Consolas" panose="020B0609020204030204" pitchFamily="49" charset="0"/>
                <a:cs typeface="Consolas" panose="020B0609020204030204" pitchFamily="49" charset="0"/>
              </a:rPr>
              <a:t> (!error &amp;&amp; </a:t>
            </a:r>
            <a:r>
              <a:rPr lang="en-US" altLang="en-US" sz="2000" dirty="0" err="1">
                <a:solidFill>
                  <a:srgbClr val="000000"/>
                </a:solidFill>
                <a:latin typeface="Consolas" panose="020B0609020204030204" pitchFamily="49" charset="0"/>
                <a:cs typeface="Consolas" panose="020B0609020204030204" pitchFamily="49" charset="0"/>
              </a:rPr>
              <a:t>response.statusCode</a:t>
            </a:r>
            <a:r>
              <a:rPr lang="en-US" altLang="en-US" sz="2000" dirty="0">
                <a:solidFill>
                  <a:srgbClr val="000000"/>
                </a:solidFill>
                <a:latin typeface="Consolas" panose="020B0609020204030204" pitchFamily="49" charset="0"/>
                <a:cs typeface="Consolas" panose="020B0609020204030204" pitchFamily="49" charset="0"/>
              </a:rPr>
              <a:t> == 200) </a:t>
            </a:r>
            <a:r>
              <a:rPr lang="en-US" altLang="en-US" sz="2000" dirty="0" smtClean="0">
                <a:solidFill>
                  <a:srgbClr val="000000"/>
                </a:solidFill>
                <a:latin typeface="Consolas" panose="020B0609020204030204" pitchFamily="49" charset="0"/>
                <a:cs typeface="Consolas" panose="020B0609020204030204" pitchFamily="49" charset="0"/>
              </a:rPr>
              <a:t>{</a:t>
            </a:r>
          </a:p>
          <a:p>
            <a:pPr marL="0" lvl="0" indent="0">
              <a:lnSpc>
                <a:spcPct val="110000"/>
              </a:lnSpc>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00"/>
                </a:solidFill>
                <a:latin typeface="Consolas" panose="020B0609020204030204" pitchFamily="49" charset="0"/>
                <a:cs typeface="Consolas" panose="020B0609020204030204" pitchFamily="49" charset="0"/>
              </a:rPr>
              <a:t>	console.log(body);</a:t>
            </a:r>
          </a:p>
          <a:p>
            <a:pPr marL="0" lvl="0" indent="0">
              <a:lnSpc>
                <a:spcPct val="110000"/>
              </a:lnSpc>
              <a:spcBef>
                <a:spcPts val="0"/>
              </a:spcBef>
              <a:buNone/>
            </a:pPr>
            <a:r>
              <a:rPr lang="en-US" altLang="en-US" sz="2000" dirty="0" smtClean="0">
                <a:solidFill>
                  <a:srgbClr val="000000"/>
                </a:solidFill>
                <a:latin typeface="Consolas" panose="020B0609020204030204" pitchFamily="49" charset="0"/>
                <a:cs typeface="Consolas" panose="020B0609020204030204" pitchFamily="49" charset="0"/>
              </a:rPr>
              <a:t> </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00"/>
                </a:solidFill>
                <a:latin typeface="Consolas" panose="020B0609020204030204" pitchFamily="49" charset="0"/>
                <a:cs typeface="Consolas" panose="020B0609020204030204" pitchFamily="49" charset="0"/>
              </a:rPr>
              <a:t>}</a:t>
            </a:r>
          </a:p>
          <a:p>
            <a:pPr marL="0" lvl="0" indent="0">
              <a:lnSpc>
                <a:spcPct val="110000"/>
              </a:lnSpc>
              <a:spcBef>
                <a:spcPts val="0"/>
              </a:spcBef>
              <a:buNone/>
            </a:pPr>
            <a:r>
              <a:rPr lang="en-US" altLang="en-US" sz="2000" dirty="0" smtClean="0">
                <a:solidFill>
                  <a:srgbClr val="000000"/>
                </a:solidFill>
                <a:latin typeface="Consolas" panose="020B0609020204030204" pitchFamily="49" charset="0"/>
                <a:cs typeface="Consolas" panose="020B0609020204030204" pitchFamily="49" charset="0"/>
              </a:rPr>
              <a:t>});</a:t>
            </a:r>
            <a:endParaRPr lang="en-US" altLang="en-US" sz="4800" dirty="0">
              <a:latin typeface="Arial" panose="020B0604020202020204" pitchFamily="34"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36157158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Express?</a:t>
            </a:r>
            <a:endParaRPr lang="en-US" dirty="0"/>
          </a:p>
        </p:txBody>
      </p:sp>
      <p:sp>
        <p:nvSpPr>
          <p:cNvPr id="3" name="Content Placeholder 2"/>
          <p:cNvSpPr>
            <a:spLocks noGrp="1"/>
          </p:cNvSpPr>
          <p:nvPr>
            <p:ph idx="1"/>
          </p:nvPr>
        </p:nvSpPr>
        <p:spPr/>
        <p:txBody>
          <a:bodyPr/>
          <a:lstStyle/>
          <a:p>
            <a:r>
              <a:rPr lang="en-US" dirty="0"/>
              <a:t>Express is a minimal, open source and flexible node.js web app framework designed to make developing websites, web apps and APIs much easier</a:t>
            </a:r>
            <a:r>
              <a:rPr lang="en-US" dirty="0" smtClean="0"/>
              <a:t>.</a:t>
            </a:r>
            <a:endParaRPr lang="en-US" dirty="0"/>
          </a:p>
          <a:p>
            <a:r>
              <a:rPr lang="en-US" dirty="0"/>
              <a:t>Express helps you respond to requests with route support so that you may write responses to specific URLs. Express allows you to support multiple </a:t>
            </a:r>
            <a:r>
              <a:rPr lang="en-US" dirty="0" err="1"/>
              <a:t>templating</a:t>
            </a:r>
            <a:r>
              <a:rPr lang="en-US" dirty="0"/>
              <a:t> engines to simplify generating HTML.</a:t>
            </a:r>
          </a:p>
          <a:p>
            <a:pPr marL="0" indent="0">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7445580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REST API</a:t>
            </a:r>
            <a:endParaRPr lang="en-US" dirty="0"/>
          </a:p>
        </p:txBody>
      </p:sp>
      <p:sp>
        <p:nvSpPr>
          <p:cNvPr id="5" name="Rectangle 2"/>
          <p:cNvSpPr>
            <a:spLocks noGrp="1" noChangeArrowheads="1"/>
          </p:cNvSpPr>
          <p:nvPr>
            <p:ph idx="1"/>
          </p:nvPr>
        </p:nvSpPr>
        <p:spPr bwMode="auto">
          <a:xfrm>
            <a:off x="838200" y="2231585"/>
            <a:ext cx="1083181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var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express = require(</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'express'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var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app = express();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app.</a:t>
            </a:r>
            <a:r>
              <a:rPr kumimoji="0" lang="en-US" alt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get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req</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res)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res.json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a:t>
            </a:r>
            <a:r>
              <a:rPr kumimoji="0" lang="en-US" altLang="en-US"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'hooray</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welcome to our </a:t>
            </a:r>
            <a:r>
              <a:rPr kumimoji="0" lang="en-US" altLang="en-US"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api</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app.listen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process.env.PORT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8080);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18292558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4 – Sample Express App</a:t>
            </a:r>
            <a:endParaRPr lang="en-US" dirty="0"/>
          </a:p>
        </p:txBody>
      </p:sp>
      <p:sp>
        <p:nvSpPr>
          <p:cNvPr id="2" name="Footer Placeholder 1"/>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18729496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Yeoman?</a:t>
            </a:r>
            <a:br>
              <a:rPr lang="en-US" dirty="0" smtClean="0"/>
            </a:br>
            <a:r>
              <a:rPr lang="en-US" dirty="0"/>
              <a:t/>
            </a:r>
            <a:br>
              <a:rPr lang="en-US" dirty="0"/>
            </a:br>
            <a:endParaRPr lang="en-US" dirty="0"/>
          </a:p>
        </p:txBody>
      </p:sp>
      <p:sp>
        <p:nvSpPr>
          <p:cNvPr id="7" name="Text Placeholder 6"/>
          <p:cNvSpPr>
            <a:spLocks noGrp="1"/>
          </p:cNvSpPr>
          <p:nvPr>
            <p:ph type="body" idx="1"/>
          </p:nvPr>
        </p:nvSpPr>
        <p:spPr/>
        <p:txBody>
          <a:bodyPr/>
          <a:lstStyle/>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0" y="1709738"/>
            <a:ext cx="8572500" cy="4800600"/>
          </a:xfrm>
          <a:prstGeom prst="rect">
            <a:avLst/>
          </a:prstGeom>
        </p:spPr>
      </p:pic>
      <p:sp>
        <p:nvSpPr>
          <p:cNvPr id="3" name="Footer Placeholder 2"/>
          <p:cNvSpPr>
            <a:spLocks noGrp="1"/>
          </p:cNvSpPr>
          <p:nvPr>
            <p:ph type="ftr" sz="quarter" idx="11"/>
          </p:nvPr>
        </p:nvSpPr>
        <p:spPr/>
        <p:txBody>
          <a:bodyPr/>
          <a:lstStyle/>
          <a:p>
            <a:r>
              <a:rPr lang="en-US" smtClean="0">
                <a:solidFill>
                  <a:prstClr val="black">
                    <a:tint val="75000"/>
                  </a:prstClr>
                </a:solidFill>
              </a:rPr>
              <a:t>McFullStack - @RAMISAYAR</a:t>
            </a:r>
            <a:endParaRPr lang="en-US">
              <a:solidFill>
                <a:prstClr val="black">
                  <a:tint val="75000"/>
                </a:prstClr>
              </a:solidFill>
            </a:endParaRPr>
          </a:p>
        </p:txBody>
      </p:sp>
    </p:spTree>
    <p:extLst>
      <p:ext uri="{BB962C8B-B14F-4D97-AF65-F5344CB8AC3E}">
        <p14:creationId xmlns:p14="http://schemas.microsoft.com/office/powerpoint/2010/main" val="4167209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JavaScript</a:t>
            </a:r>
            <a:endParaRPr lang="en-US" dirty="0"/>
          </a:p>
        </p:txBody>
      </p:sp>
      <p:sp>
        <p:nvSpPr>
          <p:cNvPr id="3" name="Footer Placeholder 2"/>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21844055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Yeoman?</a:t>
            </a:r>
            <a:endParaRPr lang="en-US" dirty="0"/>
          </a:p>
        </p:txBody>
      </p:sp>
      <p:sp>
        <p:nvSpPr>
          <p:cNvPr id="2" name="Content Placeholder 1"/>
          <p:cNvSpPr>
            <a:spLocks noGrp="1"/>
          </p:cNvSpPr>
          <p:nvPr>
            <p:ph idx="1"/>
          </p:nvPr>
        </p:nvSpPr>
        <p:spPr/>
        <p:txBody>
          <a:bodyPr/>
          <a:lstStyle/>
          <a:p>
            <a:r>
              <a:rPr lang="en-US" dirty="0" smtClean="0"/>
              <a:t>Yeoman is a tool designed for front-end web developers. </a:t>
            </a:r>
          </a:p>
          <a:p>
            <a:r>
              <a:rPr lang="en-US" dirty="0" smtClean="0"/>
              <a:t>Scaffolding tools similar to those in Rails.</a:t>
            </a:r>
          </a:p>
          <a:p>
            <a:r>
              <a:rPr lang="en-US" dirty="0" smtClean="0"/>
              <a:t>Provides you a standardized starting project.</a:t>
            </a:r>
          </a:p>
          <a:p>
            <a:r>
              <a:rPr lang="en-US" dirty="0" smtClean="0"/>
              <a:t>Helps you setup tasks with Grunt/Gulp and Package management with Bower/NPM.</a:t>
            </a:r>
          </a:p>
          <a:p>
            <a:endParaRPr lang="en-US" dirty="0"/>
          </a:p>
        </p:txBody>
      </p:sp>
      <p:sp>
        <p:nvSpPr>
          <p:cNvPr id="3" name="Footer Placeholder 2"/>
          <p:cNvSpPr>
            <a:spLocks noGrp="1"/>
          </p:cNvSpPr>
          <p:nvPr>
            <p:ph type="ftr" sz="quarter" idx="11"/>
          </p:nvPr>
        </p:nvSpPr>
        <p:spPr/>
        <p:txBody>
          <a:bodyPr/>
          <a:lstStyle/>
          <a:p>
            <a:r>
              <a:rPr lang="en-US" smtClean="0">
                <a:solidFill>
                  <a:prstClr val="black">
                    <a:tint val="75000"/>
                  </a:prstClr>
                </a:solidFill>
              </a:rPr>
              <a:t>McFullStack - @RAMISAYAR</a:t>
            </a:r>
            <a:endParaRPr lang="en-US">
              <a:solidFill>
                <a:prstClr val="black">
                  <a:tint val="75000"/>
                </a:prstClr>
              </a:solidFill>
            </a:endParaRPr>
          </a:p>
        </p:txBody>
      </p:sp>
    </p:spTree>
    <p:extLst>
      <p:ext uri="{BB962C8B-B14F-4D97-AF65-F5344CB8AC3E}">
        <p14:creationId xmlns:p14="http://schemas.microsoft.com/office/powerpoint/2010/main" val="4225640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Yeoman?</a:t>
            </a:r>
            <a:endParaRPr lang="en-US" dirty="0"/>
          </a:p>
        </p:txBody>
      </p:sp>
      <p:sp>
        <p:nvSpPr>
          <p:cNvPr id="2" name="Text Placeholder 1"/>
          <p:cNvSpPr>
            <a:spLocks noGrp="1"/>
          </p:cNvSpPr>
          <p:nvPr>
            <p:ph type="body" idx="1"/>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solidFill>
                  <a:prstClr val="black">
                    <a:tint val="75000"/>
                  </a:prstClr>
                </a:solidFill>
              </a:rPr>
              <a:t>McFullStack - @RAMISAYAR</a:t>
            </a:r>
            <a:endParaRPr lang="en-US">
              <a:solidFill>
                <a:prstClr val="black">
                  <a:tint val="75000"/>
                </a:prstClr>
              </a:solidFill>
            </a:endParaRPr>
          </a:p>
        </p:txBody>
      </p:sp>
    </p:spTree>
    <p:extLst>
      <p:ext uri="{BB962C8B-B14F-4D97-AF65-F5344CB8AC3E}">
        <p14:creationId xmlns:p14="http://schemas.microsoft.com/office/powerpoint/2010/main" val="8276921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Yeoman Workflow</a:t>
            </a:r>
            <a:endParaRPr lang="en-US" dirty="0"/>
          </a:p>
        </p:txBody>
      </p:sp>
      <p:sp>
        <p:nvSpPr>
          <p:cNvPr id="7" name="Content Placeholder 6"/>
          <p:cNvSpPr>
            <a:spLocks noGrp="1"/>
          </p:cNvSpPr>
          <p:nvPr>
            <p:ph idx="1"/>
          </p:nvPr>
        </p:nvSpPr>
        <p:spPr/>
        <p:txBody>
          <a:bodyPr/>
          <a:lstStyle/>
          <a:p>
            <a:r>
              <a:rPr lang="en-US" dirty="0"/>
              <a:t>Yeoman prescribes a workflow to improve your productivity and reduce your development time</a:t>
            </a:r>
            <a:r>
              <a:rPr lang="en-US" dirty="0" smtClean="0"/>
              <a:t>.</a:t>
            </a:r>
          </a:p>
          <a:p>
            <a:endParaRPr lang="en-US" dirty="0"/>
          </a:p>
          <a:p>
            <a:endParaRPr lang="en-US" dirty="0"/>
          </a:p>
        </p:txBody>
      </p:sp>
      <p:pic>
        <p:nvPicPr>
          <p:cNvPr id="8" name="Picture 7"/>
          <p:cNvPicPr>
            <a:picLocks noChangeAspect="1"/>
          </p:cNvPicPr>
          <p:nvPr/>
        </p:nvPicPr>
        <p:blipFill>
          <a:blip r:embed="rId3"/>
          <a:stretch>
            <a:fillRect/>
          </a:stretch>
        </p:blipFill>
        <p:spPr>
          <a:xfrm>
            <a:off x="2886075" y="3425825"/>
            <a:ext cx="6419850" cy="1657350"/>
          </a:xfrm>
          <a:prstGeom prst="rect">
            <a:avLst/>
          </a:prstGeom>
        </p:spPr>
      </p:pic>
      <p:sp>
        <p:nvSpPr>
          <p:cNvPr id="2" name="Footer Placeholder 1"/>
          <p:cNvSpPr>
            <a:spLocks noGrp="1"/>
          </p:cNvSpPr>
          <p:nvPr>
            <p:ph type="ftr" sz="quarter" idx="11"/>
          </p:nvPr>
        </p:nvSpPr>
        <p:spPr/>
        <p:txBody>
          <a:bodyPr/>
          <a:lstStyle/>
          <a:p>
            <a:r>
              <a:rPr lang="en-US" smtClean="0">
                <a:solidFill>
                  <a:prstClr val="black">
                    <a:tint val="75000"/>
                  </a:prstClr>
                </a:solidFill>
              </a:rPr>
              <a:t>McFullStack - @RAMISAYAR</a:t>
            </a:r>
            <a:endParaRPr lang="en-US">
              <a:solidFill>
                <a:prstClr val="black">
                  <a:tint val="75000"/>
                </a:prstClr>
              </a:solidFill>
            </a:endParaRPr>
          </a:p>
        </p:txBody>
      </p:sp>
    </p:spTree>
    <p:extLst>
      <p:ext uri="{BB962C8B-B14F-4D97-AF65-F5344CB8AC3E}">
        <p14:creationId xmlns:p14="http://schemas.microsoft.com/office/powerpoint/2010/main" val="25009225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Yeoman</a:t>
            </a:r>
            <a:endParaRPr lang="en-US" dirty="0"/>
          </a:p>
        </p:txBody>
      </p:sp>
      <p:sp>
        <p:nvSpPr>
          <p:cNvPr id="3" name="Content Placeholder 2"/>
          <p:cNvSpPr>
            <a:spLocks noGrp="1"/>
          </p:cNvSpPr>
          <p:nvPr>
            <p:ph idx="1"/>
          </p:nvPr>
        </p:nvSpPr>
        <p:spPr/>
        <p:txBody>
          <a:bodyPr>
            <a:normAutofit/>
          </a:bodyPr>
          <a:lstStyle/>
          <a:p>
            <a:pPr marL="0" indent="0">
              <a:buNone/>
            </a:pPr>
            <a:r>
              <a:rPr lang="en-US" sz="5400" dirty="0" err="1" smtClean="0"/>
              <a:t>npm</a:t>
            </a:r>
            <a:r>
              <a:rPr lang="en-US" sz="5400" dirty="0" smtClean="0"/>
              <a:t> install -g </a:t>
            </a:r>
            <a:r>
              <a:rPr lang="en-US" sz="5400" dirty="0" err="1" smtClean="0"/>
              <a:t>yo</a:t>
            </a:r>
            <a:endParaRPr lang="en-US" sz="5400" dirty="0" smtClean="0"/>
          </a:p>
          <a:p>
            <a:pPr marL="0" indent="0">
              <a:buNone/>
            </a:pPr>
            <a:r>
              <a:rPr lang="en-US" sz="5400" dirty="0" err="1"/>
              <a:t>npm</a:t>
            </a:r>
            <a:r>
              <a:rPr lang="en-US" sz="5400" dirty="0"/>
              <a:t> install -g </a:t>
            </a:r>
            <a:r>
              <a:rPr lang="en-US" sz="5400" dirty="0" smtClean="0"/>
              <a:t>bower (or nothing)</a:t>
            </a:r>
            <a:endParaRPr lang="en-US" sz="5400" dirty="0"/>
          </a:p>
          <a:p>
            <a:pPr marL="0" indent="0">
              <a:buNone/>
            </a:pPr>
            <a:r>
              <a:rPr lang="en-US" sz="5400" dirty="0" err="1"/>
              <a:t>npm</a:t>
            </a:r>
            <a:r>
              <a:rPr lang="en-US" sz="5400" dirty="0"/>
              <a:t> install -g </a:t>
            </a:r>
            <a:r>
              <a:rPr lang="en-US" sz="5400" dirty="0" smtClean="0"/>
              <a:t>grunt-cli (or gulp)</a:t>
            </a:r>
            <a:endParaRPr lang="en-US" sz="5400" dirty="0"/>
          </a:p>
          <a:p>
            <a:pPr marL="0" indent="0">
              <a:buNone/>
            </a:pPr>
            <a:endParaRPr lang="en-US" sz="5400" dirty="0" smtClean="0"/>
          </a:p>
          <a:p>
            <a:pPr marL="0" indent="0">
              <a:buNone/>
            </a:pPr>
            <a:r>
              <a:rPr lang="en-US" sz="5400" dirty="0" err="1"/>
              <a:t>npm</a:t>
            </a:r>
            <a:r>
              <a:rPr lang="en-US" sz="5400" dirty="0"/>
              <a:t> install -g </a:t>
            </a:r>
            <a:r>
              <a:rPr lang="en-US" sz="5400" dirty="0" err="1" smtClean="0"/>
              <a:t>yo</a:t>
            </a:r>
            <a:r>
              <a:rPr lang="en-US" sz="5400" dirty="0" smtClean="0"/>
              <a:t> bower grunt-cli</a:t>
            </a:r>
            <a:endParaRPr lang="en-US" sz="5400"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McFullStack - @RAMISAYAR</a:t>
            </a:r>
            <a:endParaRPr lang="en-US">
              <a:solidFill>
                <a:prstClr val="black">
                  <a:tint val="75000"/>
                </a:prstClr>
              </a:solidFill>
            </a:endParaRPr>
          </a:p>
        </p:txBody>
      </p:sp>
    </p:spTree>
    <p:extLst>
      <p:ext uri="{BB962C8B-B14F-4D97-AF65-F5344CB8AC3E}">
        <p14:creationId xmlns:p14="http://schemas.microsoft.com/office/powerpoint/2010/main" val="772841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yo</a:t>
            </a:r>
            <a:r>
              <a:rPr lang="en-US" dirty="0" smtClean="0"/>
              <a:t> angular-</a:t>
            </a:r>
            <a:r>
              <a:rPr lang="en-US" dirty="0" err="1" smtClean="0"/>
              <a:t>fullstack</a:t>
            </a:r>
            <a:r>
              <a:rPr lang="en-US" dirty="0" smtClean="0"/>
              <a:t> [app-name]</a:t>
            </a:r>
            <a:endParaRPr lang="en-US" dirty="0"/>
          </a:p>
        </p:txBody>
      </p:sp>
      <p:sp>
        <p:nvSpPr>
          <p:cNvPr id="2" name="Text Placeholder 1"/>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McFullStack - @RAMISAYAR</a:t>
            </a:r>
            <a:endParaRPr lang="en-US">
              <a:solidFill>
                <a:prstClr val="black">
                  <a:tint val="75000"/>
                </a:prstClr>
              </a:solidFill>
            </a:endParaRPr>
          </a:p>
        </p:txBody>
      </p:sp>
    </p:spTree>
    <p:extLst>
      <p:ext uri="{BB962C8B-B14F-4D97-AF65-F5344CB8AC3E}">
        <p14:creationId xmlns:p14="http://schemas.microsoft.com/office/powerpoint/2010/main" val="2958677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learn?</a:t>
            </a:r>
            <a:endParaRPr lang="en-US" dirty="0"/>
          </a:p>
        </p:txBody>
      </p:sp>
      <p:sp>
        <p:nvSpPr>
          <p:cNvPr id="4" name="Content Placeholder 3"/>
          <p:cNvSpPr>
            <a:spLocks noGrp="1"/>
          </p:cNvSpPr>
          <p:nvPr>
            <p:ph idx="1"/>
          </p:nvPr>
        </p:nvSpPr>
        <p:spPr/>
        <p:txBody>
          <a:bodyPr/>
          <a:lstStyle/>
          <a:p>
            <a:pPr fontAlgn="ctr"/>
            <a:r>
              <a:rPr lang="en-US" dirty="0"/>
              <a:t>Node.js Basics and Environment</a:t>
            </a:r>
          </a:p>
          <a:p>
            <a:pPr fontAlgn="ctr"/>
            <a:r>
              <a:rPr lang="en-US" dirty="0"/>
              <a:t>Node Package Manager Overview</a:t>
            </a:r>
          </a:p>
          <a:p>
            <a:pPr fontAlgn="ctr"/>
            <a:r>
              <a:rPr lang="en-US" dirty="0"/>
              <a:t>Web Framework Express Basics</a:t>
            </a:r>
          </a:p>
          <a:p>
            <a:r>
              <a:rPr lang="en-US" dirty="0" smtClean="0"/>
              <a:t>Introduction to Yeoman</a:t>
            </a:r>
          </a:p>
          <a:p>
            <a:r>
              <a:rPr lang="en-US" dirty="0" smtClean="0"/>
              <a:t>Building REST APIs</a:t>
            </a:r>
            <a:endParaRPr lang="en-US" dirty="0"/>
          </a:p>
          <a:p>
            <a:endParaRPr lang="en-US" dirty="0"/>
          </a:p>
        </p:txBody>
      </p:sp>
      <p:sp>
        <p:nvSpPr>
          <p:cNvPr id="2" name="Footer Placeholder 1"/>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29518155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1267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 Unified Development Environment / Language</a:t>
            </a:r>
            <a:endParaRPr lang="en-US" dirty="0"/>
          </a:p>
        </p:txBody>
      </p:sp>
      <p:sp>
        <p:nvSpPr>
          <p:cNvPr id="3" name="Footer Placeholder 2"/>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1314993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Circumstances Resulting in Node.js</a:t>
            </a:r>
            <a:endParaRPr lang="en-US" dirty="0"/>
          </a:p>
        </p:txBody>
      </p:sp>
      <p:sp>
        <p:nvSpPr>
          <p:cNvPr id="3" name="Footer Placeholder 2"/>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3092225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High-Performance JavaScript Engines - V8</a:t>
            </a:r>
            <a:endParaRPr lang="en-US" dirty="0"/>
          </a:p>
        </p:txBody>
      </p:sp>
      <p:sp>
        <p:nvSpPr>
          <p:cNvPr id="2" name="Footer Placeholder 1"/>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2326861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Where is Node.js Now?</a:t>
            </a:r>
            <a:endParaRPr lang="en-US" dirty="0"/>
          </a:p>
        </p:txBody>
      </p:sp>
      <p:sp>
        <p:nvSpPr>
          <p:cNvPr id="4" name="Content Placeholder 3"/>
          <p:cNvSpPr>
            <a:spLocks noGrp="1"/>
          </p:cNvSpPr>
          <p:nvPr>
            <p:ph idx="1"/>
          </p:nvPr>
        </p:nvSpPr>
        <p:spPr/>
        <p:txBody>
          <a:bodyPr/>
          <a:lstStyle/>
          <a:p>
            <a:r>
              <a:rPr lang="en-US" dirty="0"/>
              <a:t>It was created by Ryan Dahl in 2009.</a:t>
            </a:r>
          </a:p>
          <a:p>
            <a:r>
              <a:rPr lang="en-US" dirty="0"/>
              <a:t>Still considered in beta phase. </a:t>
            </a:r>
            <a:endParaRPr lang="en-US" dirty="0" smtClean="0"/>
          </a:p>
          <a:p>
            <a:r>
              <a:rPr lang="en-US" dirty="0" smtClean="0"/>
              <a:t>Latest </a:t>
            </a:r>
            <a:r>
              <a:rPr lang="en-US" dirty="0"/>
              <a:t>version is </a:t>
            </a:r>
            <a:r>
              <a:rPr lang="en-US" dirty="0" smtClean="0"/>
              <a:t>v0.10.31.</a:t>
            </a:r>
            <a:endParaRPr lang="en-US" dirty="0"/>
          </a:p>
          <a:p>
            <a:r>
              <a:rPr lang="en-US" dirty="0" smtClean="0"/>
              <a:t>Open-source!</a:t>
            </a:r>
          </a:p>
          <a:p>
            <a:r>
              <a:rPr lang="en-US" dirty="0" smtClean="0"/>
              <a:t>Supports Windows, Linux, Mac OSX</a:t>
            </a:r>
          </a:p>
          <a:p>
            <a:endParaRPr lang="en-US" dirty="0"/>
          </a:p>
          <a:p>
            <a:endParaRPr lang="en-US" dirty="0"/>
          </a:p>
        </p:txBody>
      </p:sp>
      <p:sp>
        <p:nvSpPr>
          <p:cNvPr id="2" name="Footer Placeholder 1"/>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923823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Node?</a:t>
            </a:r>
            <a:endParaRPr lang="en-US" dirty="0"/>
          </a:p>
        </p:txBody>
      </p:sp>
      <p:sp>
        <p:nvSpPr>
          <p:cNvPr id="3" name="Content Placeholder 2"/>
          <p:cNvSpPr>
            <a:spLocks noGrp="1"/>
          </p:cNvSpPr>
          <p:nvPr>
            <p:ph idx="1"/>
          </p:nvPr>
        </p:nvSpPr>
        <p:spPr/>
        <p:txBody>
          <a:bodyPr anchor="ctr"/>
          <a:lstStyle/>
          <a:p>
            <a:pPr marL="0" indent="0" algn="ctr">
              <a:buNone/>
            </a:pPr>
            <a:r>
              <a:rPr lang="en-US" dirty="0"/>
              <a:t>Node.js is a runtime environment and library for running JavaScript applications outside the browser. </a:t>
            </a:r>
            <a:endParaRPr lang="en-US" dirty="0" smtClean="0"/>
          </a:p>
          <a:p>
            <a:pPr marL="0" indent="0" algn="ctr">
              <a:buNone/>
            </a:pPr>
            <a:endParaRPr lang="en-US" dirty="0"/>
          </a:p>
          <a:p>
            <a:pPr marL="0" indent="0" algn="ctr">
              <a:buNone/>
            </a:pPr>
            <a:r>
              <a:rPr lang="en-US" dirty="0" smtClean="0"/>
              <a:t>Node.js </a:t>
            </a:r>
            <a:r>
              <a:rPr lang="en-US" dirty="0"/>
              <a:t>is mostly used to run real-time server applications and shines through its performance using non-blocking I/O and asynchronous events</a:t>
            </a:r>
            <a:r>
              <a:rPr lang="en-US" dirty="0" smtClean="0"/>
              <a:t>.</a:t>
            </a:r>
          </a:p>
          <a:p>
            <a:endParaRPr lang="en-US" dirty="0" smtClean="0"/>
          </a:p>
        </p:txBody>
      </p:sp>
      <p:sp>
        <p:nvSpPr>
          <p:cNvPr id="4" name="Footer Placeholder 3"/>
          <p:cNvSpPr>
            <a:spLocks noGrp="1"/>
          </p:cNvSpPr>
          <p:nvPr>
            <p:ph type="ftr" sz="quarter" idx="11"/>
          </p:nvPr>
        </p:nvSpPr>
        <p:spPr/>
        <p:txBody>
          <a:bodyPr/>
          <a:lstStyle/>
          <a:p>
            <a:r>
              <a:rPr lang="en-US" smtClean="0"/>
              <a:t>McFullStack - @RAMISAYAR</a:t>
            </a:r>
            <a:endParaRPr lang="en-US"/>
          </a:p>
        </p:txBody>
      </p:sp>
    </p:spTree>
    <p:extLst>
      <p:ext uri="{BB962C8B-B14F-4D97-AF65-F5344CB8AC3E}">
        <p14:creationId xmlns:p14="http://schemas.microsoft.com/office/powerpoint/2010/main" val="4088823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Rami Sayar Presentatio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ami Sayar Presentation Template.potx" id="{AC7535AC-8A83-4154-AC02-7B9F92EC1545}" vid="{48D4E653-F70E-4DDC-B110-29889CA2CC4E}"/>
    </a:ext>
  </a:extLst>
</a:theme>
</file>

<file path=ppt/theme/theme2.xml><?xml version="1.0" encoding="utf-8"?>
<a:theme xmlns:a="http://schemas.openxmlformats.org/drawingml/2006/main" name="1_Rami Sayar Presentatio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ami Sayar Presentation Template.potx" id="{AC7535AC-8A83-4154-AC02-7B9F92EC1545}" vid="{48D4E653-F70E-4DDC-B110-29889CA2CC4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5543771A82ED74A8DEAFE4CE64F06A7" ma:contentTypeVersion="1" ma:contentTypeDescription="Create a new document." ma:contentTypeScope="" ma:versionID="ac6f568d170bc2dd724d1aa801d9270a">
  <xsd:schema xmlns:xsd="http://www.w3.org/2001/XMLSchema" xmlns:xs="http://www.w3.org/2001/XMLSchema" xmlns:p="http://schemas.microsoft.com/office/2006/metadata/properties" xmlns:ns3="dff2e961-dbd1-4b6a-ab85-d84f915edb70" targetNamespace="http://schemas.microsoft.com/office/2006/metadata/properties" ma:root="true" ma:fieldsID="da465e94d1422be17fbc2047479bb196" ns3:_="">
    <xsd:import namespace="dff2e961-dbd1-4b6a-ab85-d84f915edb70"/>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2e961-dbd1-4b6a-ab85-d84f915edb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D2B90E-7551-4737-913C-9E5D5CFD0995}">
  <ds:schemaRefs>
    <ds:schemaRef ds:uri="http://schemas.microsoft.com/sharepoint/v3/contenttype/forms"/>
  </ds:schemaRefs>
</ds:datastoreItem>
</file>

<file path=customXml/itemProps2.xml><?xml version="1.0" encoding="utf-8"?>
<ds:datastoreItem xmlns:ds="http://schemas.openxmlformats.org/officeDocument/2006/customXml" ds:itemID="{4F2992B1-C7C8-42CD-B309-0658FD0DD9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f2e961-dbd1-4b6a-ab85-d84f915edb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1D0F85-582A-44D6-AD1E-4CB486C41569}">
  <ds:schemaRefs>
    <ds:schemaRef ds:uri="http://purl.org/dc/elements/1.1/"/>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dff2e961-dbd1-4b6a-ab85-d84f915edb70"/>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Rami Sayar Presentation Template</Template>
  <TotalTime>615</TotalTime>
  <Words>1568</Words>
  <Application>Microsoft Office PowerPoint</Application>
  <PresentationFormat>Widescreen</PresentationFormat>
  <Paragraphs>321</Paragraphs>
  <Slides>46</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46</vt:i4>
      </vt:variant>
    </vt:vector>
  </HeadingPairs>
  <TitlesOfParts>
    <vt:vector size="53" baseType="lpstr">
      <vt:lpstr>Arial</vt:lpstr>
      <vt:lpstr>Calibri</vt:lpstr>
      <vt:lpstr>Consolas</vt:lpstr>
      <vt:lpstr>League Gothic</vt:lpstr>
      <vt:lpstr>Open Sans Light</vt:lpstr>
      <vt:lpstr>Rami Sayar Presentation Template</vt:lpstr>
      <vt:lpstr>1_Rami Sayar Presentation Template</vt:lpstr>
      <vt:lpstr>Introduction to Node.JS &amp; Express</vt:lpstr>
      <vt:lpstr>Agenda</vt:lpstr>
      <vt:lpstr>Why Should You Care?</vt:lpstr>
      <vt:lpstr>1 – JavaScript</vt:lpstr>
      <vt:lpstr>2 – Unified Development Environment / Language</vt:lpstr>
      <vt:lpstr>The Circumstances Resulting in Node.js</vt:lpstr>
      <vt:lpstr>High-Performance JavaScript Engines - V8</vt:lpstr>
      <vt:lpstr>Where is Node.js Now?</vt:lpstr>
      <vt:lpstr>What is Node?</vt:lpstr>
      <vt:lpstr>When to use Node?</vt:lpstr>
      <vt:lpstr>Who uses Node?</vt:lpstr>
      <vt:lpstr>The Node Community</vt:lpstr>
      <vt:lpstr>Installing Node on Windows</vt:lpstr>
      <vt:lpstr>Demo 1: Hello World</vt:lpstr>
      <vt:lpstr>Demo 2: Hello World HTTP</vt:lpstr>
      <vt:lpstr>Event-Driven Programming</vt:lpstr>
      <vt:lpstr>Node Event Loop</vt:lpstr>
      <vt:lpstr>Blocking I/O</vt:lpstr>
      <vt:lpstr>Non-Blocking IO</vt:lpstr>
      <vt:lpstr>Callback-Style Programming</vt:lpstr>
      <vt:lpstr>Callback Hell</vt:lpstr>
      <vt:lpstr>Promises-Style Programming</vt:lpstr>
      <vt:lpstr>Q Library</vt:lpstr>
      <vt:lpstr>Follow Up Reading</vt:lpstr>
      <vt:lpstr>Demo 3 - Basic TCP Server</vt:lpstr>
      <vt:lpstr>Event Emitters</vt:lpstr>
      <vt:lpstr>Streams</vt:lpstr>
      <vt:lpstr>Modules and Export</vt:lpstr>
      <vt:lpstr>Require() Module Loading System</vt:lpstr>
      <vt:lpstr>What is NPM?</vt:lpstr>
      <vt:lpstr>package.json</vt:lpstr>
      <vt:lpstr>Popular NPM Modules</vt:lpstr>
      <vt:lpstr>How Does It Work?</vt:lpstr>
      <vt:lpstr>Async Module</vt:lpstr>
      <vt:lpstr>Request Module</vt:lpstr>
      <vt:lpstr>What is Express?</vt:lpstr>
      <vt:lpstr>Creating a Simple REST API</vt:lpstr>
      <vt:lpstr>Demo 4 – Sample Express App</vt:lpstr>
      <vt:lpstr>What is Yeoman?  </vt:lpstr>
      <vt:lpstr>What is Yeoman?</vt:lpstr>
      <vt:lpstr>Why Yeoman?</vt:lpstr>
      <vt:lpstr>The Yeoman Workflow</vt:lpstr>
      <vt:lpstr>Installing Yeoman</vt:lpstr>
      <vt:lpstr>yo angular-fullstack [app-name]</vt:lpstr>
      <vt:lpstr>What did we learn?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Rami Sayar</dc:creator>
  <cp:lastModifiedBy>Rami Sayar</cp:lastModifiedBy>
  <cp:revision>146</cp:revision>
  <dcterms:created xsi:type="dcterms:W3CDTF">2014-09-13T22:27:19Z</dcterms:created>
  <dcterms:modified xsi:type="dcterms:W3CDTF">2015-04-23T12:47:31Z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0x01010055543771A82ED74A8DEAFE4CE64F06A7</vt:lpwstr>
  </property>
</Properties>
</file>