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518" r:id="rId3"/>
    <p:sldId id="284" r:id="rId4"/>
    <p:sldId id="491" r:id="rId5"/>
    <p:sldId id="492" r:id="rId6"/>
    <p:sldId id="519" r:id="rId7"/>
    <p:sldId id="494" r:id="rId8"/>
    <p:sldId id="520" r:id="rId9"/>
    <p:sldId id="322" r:id="rId10"/>
    <p:sldId id="523" r:id="rId11"/>
    <p:sldId id="524" r:id="rId12"/>
    <p:sldId id="525" r:id="rId13"/>
    <p:sldId id="526" r:id="rId14"/>
    <p:sldId id="521" r:id="rId15"/>
    <p:sldId id="527" r:id="rId16"/>
    <p:sldId id="528" r:id="rId17"/>
    <p:sldId id="529" r:id="rId18"/>
    <p:sldId id="530" r:id="rId19"/>
    <p:sldId id="5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1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C00000"/>
    <a:srgbClr val="D24726"/>
    <a:srgbClr val="F2F2F2"/>
    <a:srgbClr val="404040"/>
    <a:srgbClr val="FF9B45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E53D9-DD3D-43EE-A8F5-5658C051FF30}" v="26" dt="2020-01-30T21:07:03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2112" autoAdjust="0"/>
  </p:normalViewPr>
  <p:slideViewPr>
    <p:cSldViewPr snapToGrid="0">
      <p:cViewPr varScale="1">
        <p:scale>
          <a:sx n="165" d="100"/>
          <a:sy n="165" d="100"/>
        </p:scale>
        <p:origin x="412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programming_with_sq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nield/oreilly_programming_with_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hyperlink" Target="https://aws.amazon.com/corret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github.com/thomasnield/oreilly_programming_with_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Programming with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Bringing Data to Your Codebase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retrieve PRODUCT records with a PRICE of at least 100 and print them.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41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sqlalchemy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, text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engine =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sqlite</a:t>
            </a:r>
            <a:r>
              <a:rPr lang="en-US" dirty="0">
                <a:latin typeface="Consolas" panose="020B0609020204030204" pitchFamily="49" charset="0"/>
              </a:rPr>
              <a:t>:///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latin typeface="Consolas" panose="020B0609020204030204" pitchFamily="49" charset="0"/>
              </a:rPr>
              <a:t>conn = </a:t>
            </a:r>
            <a:r>
              <a:rPr lang="en-US" dirty="0" err="1">
                <a:latin typeface="Consolas" panose="020B0609020204030204" pitchFamily="49" charset="0"/>
              </a:rPr>
              <a:t>engine.connect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= text("SELECT * FROM PRODUCT WHERE PRICE &gt;= 100")</a:t>
            </a:r>
          </a:p>
          <a:p>
            <a:r>
              <a:rPr lang="en-US" dirty="0">
                <a:latin typeface="Consolas" panose="020B0609020204030204" pitchFamily="49" charset="0"/>
              </a:rPr>
              <a:t>results = </a:t>
            </a:r>
            <a:r>
              <a:rPr lang="en-US" dirty="0" err="1">
                <a:latin typeface="Consolas" panose="020B0609020204030204" pitchFamily="49" charset="0"/>
              </a:rPr>
              <a:t>conn.execute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record in results: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print(record)</a:t>
            </a:r>
          </a:p>
        </p:txBody>
      </p:sp>
    </p:spTree>
    <p:extLst>
      <p:ext uri="{BB962C8B-B14F-4D97-AF65-F5344CB8AC3E}">
        <p14:creationId xmlns:p14="http://schemas.microsoft.com/office/powerpoint/2010/main" val="254389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1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9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Writing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228319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create a new PRODUCT with a name of “</a:t>
            </a:r>
            <a:r>
              <a:rPr lang="en-US" sz="1600" b="1" dirty="0" err="1"/>
              <a:t>NiteHawk</a:t>
            </a:r>
            <a:r>
              <a:rPr lang="en-US" sz="1600" b="1" dirty="0"/>
              <a:t>”, a product group of “BETA”, and a price of “41”. </a:t>
            </a:r>
          </a:p>
          <a:p>
            <a:r>
              <a:rPr lang="en-US" sz="1600" b="1" dirty="0"/>
              <a:t>However, do it in a transaction but never complete the transaction. Do a query of the PRODUCT table to see if it was inserted temporarily.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54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521207" y="1406672"/>
            <a:ext cx="113644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, text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engine =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sqlite</a:t>
            </a:r>
            <a:r>
              <a:rPr lang="en-US" sz="1400" dirty="0">
                <a:latin typeface="Consolas" panose="020B0609020204030204" pitchFamily="49" charset="0"/>
              </a:rPr>
              <a:t>:///</a:t>
            </a:r>
            <a:r>
              <a:rPr lang="en-US" sz="14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4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conn = </a:t>
            </a:r>
            <a:r>
              <a:rPr lang="en-US" sz="1400" dirty="0" err="1">
                <a:latin typeface="Consolas" panose="020B0609020204030204" pitchFamily="49" charset="0"/>
              </a:rPr>
              <a:t>engine.connect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Create a transaction, but do not commit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transaction = </a:t>
            </a:r>
            <a:r>
              <a:rPr lang="en-US" sz="1400" dirty="0" err="1">
                <a:latin typeface="Consolas" panose="020B0609020204030204" pitchFamily="49" charset="0"/>
              </a:rPr>
              <a:t>conn.begin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INSERT a new record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 = text("INSERT INTO PRODUCT (PRODUCT_NAME,PRODUCT_GROUP,PRICE) VALUES (: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,: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,:price)")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</a:rPr>
              <a:t>NiteHawk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="BETA",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price=41.0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Check records to see if last one inserted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 r in </a:t>
            </a:r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(text("SELECT * FROM PRODUCT")):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print(r)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Close connection, don't commit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conn.close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08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62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2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IV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Pooling and Design Strategy</a:t>
            </a:r>
          </a:p>
        </p:txBody>
      </p:sp>
    </p:spTree>
    <p:extLst>
      <p:ext uri="{BB962C8B-B14F-4D97-AF65-F5344CB8AC3E}">
        <p14:creationId xmlns:p14="http://schemas.microsoft.com/office/powerpoint/2010/main" val="14008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next 3 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Expectations and Setup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Reading Data in Python, R, and Java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Writing Data in Python, R, and Java 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Management and Design Strategy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We are going to learn how to leverage SQL from programming platforms like Python, R, and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we will not cover each functionality encyclopedically, we will learn enough functionalities to create fully functional database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cover connection pooling, design strategy, and other considerations when making a SQL database talk to a coded application.</a:t>
            </a:r>
          </a:p>
        </p:txBody>
      </p:sp>
      <p:pic>
        <p:nvPicPr>
          <p:cNvPr id="5" name="Picture 4" descr="A picture containing dark, computer, man, front&#10;&#10;Description automatically generated">
            <a:extLst>
              <a:ext uri="{FF2B5EF4-FFF2-40B4-BE49-F238E27FC236}">
                <a16:creationId xmlns:a16="http://schemas.microsoft.com/office/drawing/2014/main" id="{5D0A6A9A-D842-4D4E-A71C-9D9AD6D4F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8" y="1435609"/>
            <a:ext cx="3992745" cy="26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5422392"/>
          </a:xfrm>
        </p:spPr>
        <p:txBody>
          <a:bodyPr>
            <a:normAutofit/>
          </a:bodyPr>
          <a:lstStyle/>
          <a:p>
            <a:r>
              <a:rPr lang="en-US" b="1" dirty="0"/>
              <a:t>We obviously cannot cover programming with SQL on every platform like Go, Swift, Rust, .NET, Julia, or </a:t>
            </a:r>
            <a:r>
              <a:rPr lang="en-US" b="1" i="1" dirty="0"/>
              <a:t>&lt;put favorite language 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Hopefully the knowledge we gain from using Python, R, and Java will give a good starting point to transfer knowledge to these other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principles and design philosophy we learn here should be largely translatable from these three platforms.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ign sitting on the side of a building&#10;&#10;Description automatically generated">
            <a:extLst>
              <a:ext uri="{FF2B5EF4-FFF2-40B4-BE49-F238E27FC236}">
                <a16:creationId xmlns:a16="http://schemas.microsoft.com/office/drawing/2014/main" id="{254E5278-3CAB-496D-98AF-53192A394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1435607"/>
            <a:ext cx="3698594" cy="24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If you want to follow along, have your favorite R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https://www.python.org/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SQLite (already included with Python library)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SQLAlchemy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picture containing indoor, laptop, computer, person&#10;&#10;Description automatically generated">
            <a:extLst>
              <a:ext uri="{FF2B5EF4-FFF2-40B4-BE49-F238E27FC236}">
                <a16:creationId xmlns:a16="http://schemas.microsoft.com/office/drawing/2014/main" id="{069BDE41-EE60-4AB0-9581-4D5BBE6C5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75" y="1435607"/>
            <a:ext cx="3149897" cy="2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1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R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https://www.r-project.org/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https://rstudio.com/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packages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DBI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RSQLite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3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Java 8 (or later)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https://aws.amazon.com/corretto/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https://www.jetbrains.com/idea/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 (Maven or Gradle build system recommended):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com.zaxxer:HikariCP:3.4.1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org.xerial:sqlite-jdbc:3.30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tech.tablesaw:tablesaw-core:0.36.0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cup of coffee&#10;&#10;Description automatically generated">
            <a:extLst>
              <a:ext uri="{FF2B5EF4-FFF2-40B4-BE49-F238E27FC236}">
                <a16:creationId xmlns:a16="http://schemas.microsoft.com/office/drawing/2014/main" id="{6A8A761D-0A95-4C84-8D34-6D2D38E40C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81" y="1435607"/>
            <a:ext cx="2986102" cy="19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Reading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11765503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7960</TotalTime>
  <Words>1275</Words>
  <Application>Microsoft Office PowerPoint</Application>
  <PresentationFormat>Widescreen</PresentationFormat>
  <Paragraphs>217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WelcomeDoc</vt:lpstr>
      <vt:lpstr>Programming with SQL</vt:lpstr>
      <vt:lpstr>Section I Overview</vt:lpstr>
      <vt:lpstr>Agenda</vt:lpstr>
      <vt:lpstr>What to Expect </vt:lpstr>
      <vt:lpstr>What Not to Expect </vt:lpstr>
      <vt:lpstr>Setting Up Python</vt:lpstr>
      <vt:lpstr>Setting Up R</vt:lpstr>
      <vt:lpstr>Setting Up Java</vt:lpstr>
      <vt:lpstr>Section II Reading Data in Python, R, and Java</vt:lpstr>
      <vt:lpstr>EXERCISE</vt:lpstr>
      <vt:lpstr>EXERCISE – Python Solution </vt:lpstr>
      <vt:lpstr>EXERCISE – R Solution </vt:lpstr>
      <vt:lpstr>EXERCISE – Java Solution </vt:lpstr>
      <vt:lpstr>Section III Writing Data in Python, R, and Java</vt:lpstr>
      <vt:lpstr>EXERCISE</vt:lpstr>
      <vt:lpstr>EXERCISE – Python Solution </vt:lpstr>
      <vt:lpstr>EXERCISE – R Solution </vt:lpstr>
      <vt:lpstr>EXERCISE – Java Solution </vt:lpstr>
      <vt:lpstr>Section IV Pooling and Design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295</cp:revision>
  <dcterms:created xsi:type="dcterms:W3CDTF">2019-03-03T21:22:54Z</dcterms:created>
  <dcterms:modified xsi:type="dcterms:W3CDTF">2020-02-24T20:08:30Z</dcterms:modified>
  <cp:version/>
</cp:coreProperties>
</file>