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518" r:id="rId3"/>
    <p:sldId id="284" r:id="rId4"/>
    <p:sldId id="491" r:id="rId5"/>
    <p:sldId id="492" r:id="rId6"/>
    <p:sldId id="519" r:id="rId7"/>
    <p:sldId id="494" r:id="rId8"/>
    <p:sldId id="520" r:id="rId9"/>
    <p:sldId id="322" r:id="rId10"/>
    <p:sldId id="523" r:id="rId11"/>
    <p:sldId id="524" r:id="rId12"/>
    <p:sldId id="525" r:id="rId13"/>
    <p:sldId id="526" r:id="rId14"/>
    <p:sldId id="521" r:id="rId15"/>
    <p:sldId id="527" r:id="rId16"/>
    <p:sldId id="528" r:id="rId17"/>
    <p:sldId id="529" r:id="rId18"/>
    <p:sldId id="530" r:id="rId19"/>
    <p:sldId id="522" r:id="rId20"/>
    <p:sldId id="531" r:id="rId21"/>
    <p:sldId id="532" r:id="rId22"/>
    <p:sldId id="533" r:id="rId23"/>
    <p:sldId id="535" r:id="rId24"/>
    <p:sldId id="534" r:id="rId25"/>
    <p:sldId id="346" r:id="rId26"/>
    <p:sldId id="347" r:id="rId27"/>
    <p:sldId id="350" r:id="rId28"/>
    <p:sldId id="351" r:id="rId29"/>
    <p:sldId id="536" r:id="rId30"/>
    <p:sldId id="537" r:id="rId31"/>
    <p:sldId id="538" r:id="rId32"/>
    <p:sldId id="539" r:id="rId33"/>
    <p:sldId id="540" r:id="rId34"/>
    <p:sldId id="35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user" initials="u" lastIdx="1" clrIdx="2">
    <p:extLst>
      <p:ext uri="{19B8F6BF-5375-455C-9EA6-DF929625EA0E}">
        <p15:presenceInfo xmlns:p15="http://schemas.microsoft.com/office/powerpoint/2012/main" userId="user" providerId="None"/>
      </p:ext>
    </p:extLst>
  </p:cmAuthor>
  <p:cmAuthor id="4" name="Thomas Nield" initials="TN" lastIdx="1" clrIdx="3">
    <p:extLst>
      <p:ext uri="{19B8F6BF-5375-455C-9EA6-DF929625EA0E}">
        <p15:presenceInfo xmlns:p15="http://schemas.microsoft.com/office/powerpoint/2012/main" userId="e7924354f0a44a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C00000"/>
    <a:srgbClr val="D24726"/>
    <a:srgbClr val="F2F2F2"/>
    <a:srgbClr val="404040"/>
    <a:srgbClr val="FF9B45"/>
    <a:srgbClr val="F8CFB6"/>
    <a:srgbClr val="F8CAB6"/>
    <a:srgbClr val="92392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E53D9-DD3D-43EE-A8F5-5658C051FF30}" v="26" dt="2020-01-30T21:07:03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5" autoAdjust="0"/>
    <p:restoredTop sz="92112" autoAdjust="0"/>
  </p:normalViewPr>
  <p:slideViewPr>
    <p:cSldViewPr snapToGrid="0">
      <p:cViewPr varScale="1">
        <p:scale>
          <a:sx n="165" d="100"/>
          <a:sy n="165" d="100"/>
        </p:scale>
        <p:origin x="412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64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7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84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4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2" y="1431014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7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qlalchemy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dbc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marcobehler.com/make-it-so-java-db-connections-and-transaction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story/null-license-plate-landed-one-hacker-ticket-hell/" TargetMode="External"/><Relationship Id="rId2" Type="http://schemas.openxmlformats.org/officeDocument/2006/relationships/hyperlink" Target="https://securityboulevard.com/2019/09/simple-voice-command-sql-injection-hack-into-alexa-application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henextweb.com/insider/2016/03/27/last-name-null-is-tough-for-computer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search/?query=%22intermediate%20sql%20for%20data%20analysis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2" Type="http://schemas.openxmlformats.org/officeDocument/2006/relationships/hyperlink" Target="https://learning.oreilly.com/search/?query=%22sql%20fundamentals%20for%20data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learning.oreilly.com/search/?query=%22machine%20learning%20from%20scratch%22%20%22thomas%20nield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4" Type="http://schemas.openxmlformats.org/officeDocument/2006/relationships/hyperlink" Target="https://learning.oreilly.com/search/?query=%22Intro%20to%20Mathematical%20Optimization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nield/oreilly_programming_with_sql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omasnield/oreilly_programming_with_sq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hyperlink" Target="https://aws.amazon.com/corrett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github.com/thomasnield/oreilly_programming_with_sq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Programming with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Bringing Data to Your Codebase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Use Python, R, or Java to retrieve PRODUCT records with a PRICE of at least 100 and print them.</a:t>
            </a:r>
          </a:p>
          <a:p>
            <a:endParaRPr lang="en-US" sz="1600" b="1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414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Python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914400" y="1736549"/>
            <a:ext cx="106487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sqlalchemy</a:t>
            </a:r>
            <a:r>
              <a:rPr lang="en-US" dirty="0">
                <a:latin typeface="Consolas" panose="020B0609020204030204" pitchFamily="49" charset="0"/>
              </a:rPr>
              <a:t> import </a:t>
            </a:r>
            <a:r>
              <a:rPr lang="en-US" dirty="0" err="1">
                <a:latin typeface="Consolas" panose="020B0609020204030204" pitchFamily="49" charset="0"/>
              </a:rPr>
              <a:t>create_engine</a:t>
            </a:r>
            <a:r>
              <a:rPr lang="en-US" dirty="0">
                <a:latin typeface="Consolas" panose="020B0609020204030204" pitchFamily="49" charset="0"/>
              </a:rPr>
              <a:t>, text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engine = </a:t>
            </a:r>
            <a:r>
              <a:rPr lang="en-US" dirty="0" err="1">
                <a:latin typeface="Consolas" panose="020B0609020204030204" pitchFamily="49" charset="0"/>
              </a:rPr>
              <a:t>create_engine</a:t>
            </a:r>
            <a:r>
              <a:rPr lang="en-US" dirty="0">
                <a:latin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</a:rPr>
              <a:t>sqlite</a:t>
            </a:r>
            <a:r>
              <a:rPr lang="en-US" dirty="0">
                <a:latin typeface="Consolas" panose="020B0609020204030204" pitchFamily="49" charset="0"/>
              </a:rPr>
              <a:t>:///</a:t>
            </a:r>
            <a:r>
              <a:rPr lang="en-US" dirty="0" err="1">
                <a:latin typeface="Consolas" panose="020B0609020204030204" pitchFamily="49" charset="0"/>
              </a:rPr>
              <a:t>thunderbird_manufacturing.db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  <a:p>
            <a:r>
              <a:rPr lang="en-US" dirty="0">
                <a:latin typeface="Consolas" panose="020B0609020204030204" pitchFamily="49" charset="0"/>
              </a:rPr>
              <a:t>conn = </a:t>
            </a:r>
            <a:r>
              <a:rPr lang="en-US" dirty="0" err="1">
                <a:latin typeface="Consolas" panose="020B0609020204030204" pitchFamily="49" charset="0"/>
              </a:rPr>
              <a:t>engine.connect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stmt</a:t>
            </a:r>
            <a:r>
              <a:rPr lang="en-US" dirty="0">
                <a:latin typeface="Consolas" panose="020B0609020204030204" pitchFamily="49" charset="0"/>
              </a:rPr>
              <a:t> = text("SELECT * FROM PRODUCT WHERE PRICE &gt;= 100")</a:t>
            </a:r>
          </a:p>
          <a:p>
            <a:r>
              <a:rPr lang="en-US" dirty="0">
                <a:latin typeface="Consolas" panose="020B0609020204030204" pitchFamily="49" charset="0"/>
              </a:rPr>
              <a:t>results = </a:t>
            </a:r>
            <a:r>
              <a:rPr lang="en-US" dirty="0" err="1">
                <a:latin typeface="Consolas" panose="020B0609020204030204" pitchFamily="49" charset="0"/>
              </a:rPr>
              <a:t>conn.execute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stmt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for record in results: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print(record)</a:t>
            </a:r>
          </a:p>
        </p:txBody>
      </p:sp>
    </p:spTree>
    <p:extLst>
      <p:ext uri="{BB962C8B-B14F-4D97-AF65-F5344CB8AC3E}">
        <p14:creationId xmlns:p14="http://schemas.microsoft.com/office/powerpoint/2010/main" val="254389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R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914400" y="1736549"/>
            <a:ext cx="106487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library(DBI)</a:t>
            </a:r>
          </a:p>
          <a:p>
            <a:r>
              <a:rPr lang="en-US" dirty="0">
                <a:latin typeface="Consolas" panose="020B0609020204030204" pitchFamily="49" charset="0"/>
              </a:rPr>
              <a:t>library(</a:t>
            </a:r>
            <a:r>
              <a:rPr lang="en-US" dirty="0" err="1">
                <a:latin typeface="Consolas" panose="020B0609020204030204" pitchFamily="49" charset="0"/>
              </a:rPr>
              <a:t>RSQLite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dbConnect</a:t>
            </a:r>
            <a:r>
              <a:rPr lang="en-US" dirty="0">
                <a:latin typeface="Consolas" panose="020B0609020204030204" pitchFamily="49" charset="0"/>
              </a:rPr>
              <a:t>(SQLite(), </a:t>
            </a:r>
            <a:r>
              <a:rPr lang="en-US" dirty="0" err="1">
                <a:latin typeface="Consolas" panose="020B0609020204030204" pitchFamily="49" charset="0"/>
              </a:rPr>
              <a:t>dbname</a:t>
            </a:r>
            <a:r>
              <a:rPr lang="en-US" dirty="0">
                <a:latin typeface="Consolas" panose="020B0609020204030204" pitchFamily="49" charset="0"/>
              </a:rPr>
              <a:t>='</a:t>
            </a:r>
            <a:r>
              <a:rPr lang="en-US" dirty="0" err="1">
                <a:latin typeface="Consolas" panose="020B0609020204030204" pitchFamily="49" charset="0"/>
              </a:rPr>
              <a:t>thunderbird_manufacturing.db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dbSendQuery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, "SELECT * FROM PRODUCT WHERE PRICE &gt;= 100")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my_data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dbFetch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, n = -1)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dbClearResult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my_data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remove(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dbDisconnect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416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Java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910541" y="1516297"/>
            <a:ext cx="105020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java.sql.Connection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java.sql.DriverManager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java.sql.ResultSet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java.sql.Statement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public class </a:t>
            </a:r>
            <a:r>
              <a:rPr lang="en-US" sz="1200" dirty="0" err="1">
                <a:latin typeface="Consolas" panose="020B0609020204030204" pitchFamily="49" charset="0"/>
              </a:rPr>
              <a:t>JavaLauncher</a:t>
            </a:r>
            <a:r>
              <a:rPr lang="en-US" sz="1200" dirty="0">
                <a:latin typeface="Consolas" panose="020B0609020204030204" pitchFamily="49" charset="0"/>
              </a:rPr>
              <a:t>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200" dirty="0" err="1">
                <a:latin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try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Connection conn = </a:t>
            </a:r>
            <a:r>
              <a:rPr lang="en-US" sz="1200" dirty="0" err="1">
                <a:latin typeface="Consolas" panose="020B0609020204030204" pitchFamily="49" charset="0"/>
              </a:rPr>
              <a:t>DriverManager.getConnection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jdbc:sqlite</a:t>
            </a:r>
            <a:r>
              <a:rPr lang="en-US" sz="1200" dirty="0">
                <a:latin typeface="Consolas" panose="020B0609020204030204" pitchFamily="49" charset="0"/>
              </a:rPr>
              <a:t>:/c:/</a:t>
            </a:r>
            <a:r>
              <a:rPr lang="en-US" sz="1200" dirty="0" err="1">
                <a:latin typeface="Consolas" panose="020B0609020204030204" pitchFamily="49" charset="0"/>
              </a:rPr>
              <a:t>my_folder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thunderbird_manufacturing.db</a:t>
            </a:r>
            <a:r>
              <a:rPr lang="en-US" sz="1200" dirty="0">
                <a:latin typeface="Consolas" panose="020B0609020204030204" pitchFamily="49" charset="0"/>
              </a:rPr>
              <a:t>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Statement </a:t>
            </a:r>
            <a:r>
              <a:rPr lang="en-US" sz="1200" dirty="0" err="1">
                <a:latin typeface="Consolas" panose="020B0609020204030204" pitchFamily="49" charset="0"/>
              </a:rPr>
              <a:t>stmt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conn.createStatement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ResultSet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stmt.executeQuery</a:t>
            </a:r>
            <a:r>
              <a:rPr lang="en-US" sz="1200" dirty="0">
                <a:latin typeface="Consolas" panose="020B0609020204030204" pitchFamily="49" charset="0"/>
              </a:rPr>
              <a:t>("SELECT * from PRODUCT WHERE PRICE &gt;= 100");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    while (</a:t>
            </a:r>
            <a:r>
              <a:rPr lang="en-US" sz="1200" dirty="0" err="1">
                <a:latin typeface="Consolas" panose="020B0609020204030204" pitchFamily="49" charset="0"/>
              </a:rPr>
              <a:t>rs.next</a:t>
            </a:r>
            <a:r>
              <a:rPr lang="en-US" sz="1200" dirty="0">
                <a:latin typeface="Consolas" panose="020B0609020204030204" pitchFamily="49" charset="0"/>
              </a:rPr>
              <a:t>())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rs.getString</a:t>
            </a:r>
            <a:r>
              <a:rPr lang="en-US" sz="1200" dirty="0">
                <a:latin typeface="Consolas" panose="020B0609020204030204" pitchFamily="49" charset="0"/>
              </a:rPr>
              <a:t>("PRODUCT_NAME") + " " + </a:t>
            </a:r>
            <a:r>
              <a:rPr lang="en-US" sz="1200" dirty="0" err="1">
                <a:latin typeface="Consolas" panose="020B0609020204030204" pitchFamily="49" charset="0"/>
              </a:rPr>
              <a:t>rs.getString</a:t>
            </a:r>
            <a:r>
              <a:rPr lang="en-US" sz="1200" dirty="0">
                <a:latin typeface="Consolas" panose="020B0609020204030204" pitchFamily="49" charset="0"/>
              </a:rPr>
              <a:t>("PRICE"));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//release connection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conn.close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} catch (Exception e)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e.printStackTrace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5986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Section III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Writing Data in Python, R, and Java</a:t>
            </a:r>
          </a:p>
        </p:txBody>
      </p:sp>
    </p:spTree>
    <p:extLst>
      <p:ext uri="{BB962C8B-B14F-4D97-AF65-F5344CB8AC3E}">
        <p14:creationId xmlns:p14="http://schemas.microsoft.com/office/powerpoint/2010/main" val="2283198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Use Python, R, or Java to create a new PRODUCT with a name of “</a:t>
            </a:r>
            <a:r>
              <a:rPr lang="en-US" sz="1600" b="1" dirty="0" err="1"/>
              <a:t>NiteHawk</a:t>
            </a:r>
            <a:r>
              <a:rPr lang="en-US" sz="1600" b="1" dirty="0"/>
              <a:t>”, a product group of “BETA”, and a price of “41”. </a:t>
            </a:r>
          </a:p>
          <a:p>
            <a:r>
              <a:rPr lang="en-US" sz="1600" b="1" dirty="0"/>
              <a:t>However, do it in a transaction but never complete the transaction. Do a query of the PRODUCT table to see if it was inserted temporarily. 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054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Python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521207" y="1406672"/>
            <a:ext cx="113644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</a:rPr>
              <a:t>sqlalchemy</a:t>
            </a:r>
            <a:r>
              <a:rPr lang="en-US" sz="1400" dirty="0">
                <a:latin typeface="Consolas" panose="020B0609020204030204" pitchFamily="49" charset="0"/>
              </a:rPr>
              <a:t> import </a:t>
            </a:r>
            <a:r>
              <a:rPr lang="en-US" sz="1400" dirty="0" err="1">
                <a:latin typeface="Consolas" panose="020B0609020204030204" pitchFamily="49" charset="0"/>
              </a:rPr>
              <a:t>create_engine</a:t>
            </a:r>
            <a:r>
              <a:rPr lang="en-US" sz="1400" dirty="0">
                <a:latin typeface="Consolas" panose="020B0609020204030204" pitchFamily="49" charset="0"/>
              </a:rPr>
              <a:t>, text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engine = </a:t>
            </a:r>
            <a:r>
              <a:rPr lang="en-US" sz="1400" dirty="0" err="1">
                <a:latin typeface="Consolas" panose="020B0609020204030204" pitchFamily="49" charset="0"/>
              </a:rPr>
              <a:t>create_engine</a:t>
            </a:r>
            <a:r>
              <a:rPr lang="en-US" sz="1400" dirty="0">
                <a:latin typeface="Consolas" panose="020B0609020204030204" pitchFamily="49" charset="0"/>
              </a:rPr>
              <a:t>('</a:t>
            </a:r>
            <a:r>
              <a:rPr lang="en-US" sz="1400" dirty="0" err="1">
                <a:latin typeface="Consolas" panose="020B0609020204030204" pitchFamily="49" charset="0"/>
              </a:rPr>
              <a:t>sqlite</a:t>
            </a:r>
            <a:r>
              <a:rPr lang="en-US" sz="1400" dirty="0">
                <a:latin typeface="Consolas" panose="020B0609020204030204" pitchFamily="49" charset="0"/>
              </a:rPr>
              <a:t>:///</a:t>
            </a:r>
            <a:r>
              <a:rPr lang="en-US" sz="1400" dirty="0" err="1">
                <a:latin typeface="Consolas" panose="020B0609020204030204" pitchFamily="49" charset="0"/>
              </a:rPr>
              <a:t>thunderbird_manufacturing.db</a:t>
            </a:r>
            <a:r>
              <a:rPr lang="en-US" sz="14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conn = </a:t>
            </a:r>
            <a:r>
              <a:rPr lang="en-US" sz="1400" dirty="0" err="1">
                <a:latin typeface="Consolas" panose="020B0609020204030204" pitchFamily="49" charset="0"/>
              </a:rPr>
              <a:t>engine.connect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# Create a transaction, but do not commit it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transaction = </a:t>
            </a:r>
            <a:r>
              <a:rPr lang="en-US" sz="1400" dirty="0" err="1">
                <a:latin typeface="Consolas" panose="020B0609020204030204" pitchFamily="49" charset="0"/>
              </a:rPr>
              <a:t>conn.begin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# INSERT a new record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stmt</a:t>
            </a:r>
            <a:r>
              <a:rPr lang="en-US" sz="1400" dirty="0">
                <a:latin typeface="Consolas" panose="020B0609020204030204" pitchFamily="49" charset="0"/>
              </a:rPr>
              <a:t> = text("INSERT INTO PRODUCT (PRODUCT_NAME,PRODUCT_GROUP,PRICE) VALUES (:</a:t>
            </a:r>
            <a:r>
              <a:rPr lang="en-US" sz="1400" dirty="0" err="1">
                <a:latin typeface="Consolas" panose="020B0609020204030204" pitchFamily="49" charset="0"/>
              </a:rPr>
              <a:t>productName</a:t>
            </a:r>
            <a:r>
              <a:rPr lang="en-US" sz="1400" dirty="0">
                <a:latin typeface="Consolas" panose="020B0609020204030204" pitchFamily="49" charset="0"/>
              </a:rPr>
              <a:t>,:</a:t>
            </a:r>
            <a:r>
              <a:rPr lang="en-US" sz="1400" dirty="0" err="1">
                <a:latin typeface="Consolas" panose="020B0609020204030204" pitchFamily="49" charset="0"/>
              </a:rPr>
              <a:t>productGroup</a:t>
            </a:r>
            <a:r>
              <a:rPr lang="en-US" sz="1400" dirty="0">
                <a:latin typeface="Consolas" panose="020B0609020204030204" pitchFamily="49" charset="0"/>
              </a:rPr>
              <a:t>,:price)")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conn.execute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stmt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productName</a:t>
            </a:r>
            <a:r>
              <a:rPr lang="en-US" sz="1400" dirty="0">
                <a:latin typeface="Consolas" panose="020B0609020204030204" pitchFamily="49" charset="0"/>
              </a:rPr>
              <a:t>="</a:t>
            </a:r>
            <a:r>
              <a:rPr lang="en-US" sz="1400" dirty="0" err="1">
                <a:latin typeface="Consolas" panose="020B0609020204030204" pitchFamily="49" charset="0"/>
              </a:rPr>
              <a:t>NiteHawk</a:t>
            </a:r>
            <a:r>
              <a:rPr lang="en-US" sz="14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productGroup</a:t>
            </a:r>
            <a:r>
              <a:rPr lang="en-US" sz="1400" dirty="0">
                <a:latin typeface="Consolas" panose="020B0609020204030204" pitchFamily="49" charset="0"/>
              </a:rPr>
              <a:t>="BETA",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price=41.0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# Check records to see if last one inserted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for r in </a:t>
            </a:r>
            <a:r>
              <a:rPr lang="en-US" sz="1400" dirty="0" err="1">
                <a:latin typeface="Consolas" panose="020B0609020204030204" pitchFamily="49" charset="0"/>
              </a:rPr>
              <a:t>conn.execute</a:t>
            </a:r>
            <a:r>
              <a:rPr lang="en-US" sz="1400" dirty="0">
                <a:latin typeface="Consolas" panose="020B0609020204030204" pitchFamily="49" charset="0"/>
              </a:rPr>
              <a:t>(text("SELECT * FROM PRODUCT")):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print(r)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# Close connection, don't commit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conn.close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60888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R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914400" y="1736549"/>
            <a:ext cx="106487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library(DBI)</a:t>
            </a:r>
          </a:p>
          <a:p>
            <a:r>
              <a:rPr lang="en-US" dirty="0">
                <a:latin typeface="Consolas" panose="020B0609020204030204" pitchFamily="49" charset="0"/>
              </a:rPr>
              <a:t>library(</a:t>
            </a:r>
            <a:r>
              <a:rPr lang="en-US" dirty="0" err="1">
                <a:latin typeface="Consolas" panose="020B0609020204030204" pitchFamily="49" charset="0"/>
              </a:rPr>
              <a:t>RSQLite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dbConnect</a:t>
            </a:r>
            <a:r>
              <a:rPr lang="en-US" dirty="0">
                <a:latin typeface="Consolas" panose="020B0609020204030204" pitchFamily="49" charset="0"/>
              </a:rPr>
              <a:t>(SQLite(), </a:t>
            </a:r>
            <a:r>
              <a:rPr lang="en-US" dirty="0" err="1">
                <a:latin typeface="Consolas" panose="020B0609020204030204" pitchFamily="49" charset="0"/>
              </a:rPr>
              <a:t>dbname</a:t>
            </a:r>
            <a:r>
              <a:rPr lang="en-US" dirty="0">
                <a:latin typeface="Consolas" panose="020B0609020204030204" pitchFamily="49" charset="0"/>
              </a:rPr>
              <a:t>='</a:t>
            </a:r>
            <a:r>
              <a:rPr lang="en-US" dirty="0" err="1">
                <a:latin typeface="Consolas" panose="020B0609020204030204" pitchFamily="49" charset="0"/>
              </a:rPr>
              <a:t>thunderbird_manufacturing.db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dbSendQuery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, "SELECT * FROM PRODUCT WHERE PRICE &gt;= 100")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my_data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dbFetch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, n = -1)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dbClearResult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my_data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remove(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dbDisconnect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9628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Java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910541" y="1516297"/>
            <a:ext cx="105020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java.sql.Connection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java.sql.DriverManager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java.sql.ResultSet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java.sql.Statement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public class </a:t>
            </a:r>
            <a:r>
              <a:rPr lang="en-US" sz="1200" dirty="0" err="1">
                <a:latin typeface="Consolas" panose="020B0609020204030204" pitchFamily="49" charset="0"/>
              </a:rPr>
              <a:t>JavaLauncher</a:t>
            </a:r>
            <a:r>
              <a:rPr lang="en-US" sz="1200" dirty="0">
                <a:latin typeface="Consolas" panose="020B0609020204030204" pitchFamily="49" charset="0"/>
              </a:rPr>
              <a:t>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200" dirty="0" err="1">
                <a:latin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try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Connection conn = </a:t>
            </a:r>
            <a:r>
              <a:rPr lang="en-US" sz="1200" dirty="0" err="1">
                <a:latin typeface="Consolas" panose="020B0609020204030204" pitchFamily="49" charset="0"/>
              </a:rPr>
              <a:t>DriverManager.getConnection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jdbc:sqlite</a:t>
            </a:r>
            <a:r>
              <a:rPr lang="en-US" sz="1200" dirty="0">
                <a:latin typeface="Consolas" panose="020B0609020204030204" pitchFamily="49" charset="0"/>
              </a:rPr>
              <a:t>:/c:/</a:t>
            </a:r>
            <a:r>
              <a:rPr lang="en-US" sz="1200" dirty="0" err="1">
                <a:latin typeface="Consolas" panose="020B0609020204030204" pitchFamily="49" charset="0"/>
              </a:rPr>
              <a:t>my_folder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thunderbird_manufacturing.db</a:t>
            </a:r>
            <a:r>
              <a:rPr lang="en-US" sz="1200" dirty="0">
                <a:latin typeface="Consolas" panose="020B0609020204030204" pitchFamily="49" charset="0"/>
              </a:rPr>
              <a:t>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Statement </a:t>
            </a:r>
            <a:r>
              <a:rPr lang="en-US" sz="1200" dirty="0" err="1">
                <a:latin typeface="Consolas" panose="020B0609020204030204" pitchFamily="49" charset="0"/>
              </a:rPr>
              <a:t>stmt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conn.createStatement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ResultSet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stmt.executeQuery</a:t>
            </a:r>
            <a:r>
              <a:rPr lang="en-US" sz="1200" dirty="0">
                <a:latin typeface="Consolas" panose="020B0609020204030204" pitchFamily="49" charset="0"/>
              </a:rPr>
              <a:t>("SELECT * from PRODUCT WHERE PRICE &gt;= 100");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    while (</a:t>
            </a:r>
            <a:r>
              <a:rPr lang="en-US" sz="1200" dirty="0" err="1">
                <a:latin typeface="Consolas" panose="020B0609020204030204" pitchFamily="49" charset="0"/>
              </a:rPr>
              <a:t>rs.next</a:t>
            </a:r>
            <a:r>
              <a:rPr lang="en-US" sz="1200" dirty="0">
                <a:latin typeface="Consolas" panose="020B0609020204030204" pitchFamily="49" charset="0"/>
              </a:rPr>
              <a:t>())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rs.getString</a:t>
            </a:r>
            <a:r>
              <a:rPr lang="en-US" sz="1200" dirty="0">
                <a:latin typeface="Consolas" panose="020B0609020204030204" pitchFamily="49" charset="0"/>
              </a:rPr>
              <a:t>("PRODUCT_NAME") + " " + </a:t>
            </a:r>
            <a:r>
              <a:rPr lang="en-US" sz="1200" dirty="0" err="1">
                <a:latin typeface="Consolas" panose="020B0609020204030204" pitchFamily="49" charset="0"/>
              </a:rPr>
              <a:t>rs.getString</a:t>
            </a:r>
            <a:r>
              <a:rPr lang="en-US" sz="1200" dirty="0">
                <a:latin typeface="Consolas" panose="020B0609020204030204" pitchFamily="49" charset="0"/>
              </a:rPr>
              <a:t>("PRICE"));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//release connection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conn.close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} catch (Exception e)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e.printStackTrace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12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Section IV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Pooling and Design Strategy</a:t>
            </a:r>
          </a:p>
        </p:txBody>
      </p:sp>
    </p:spTree>
    <p:extLst>
      <p:ext uri="{BB962C8B-B14F-4D97-AF65-F5344CB8AC3E}">
        <p14:creationId xmlns:p14="http://schemas.microsoft.com/office/powerpoint/2010/main" val="140089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Section I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15721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 - Onus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002621" cy="542239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When using SQL with a programming platform like Python, Java, or R, you will constantly be making a decision where the onus of processing will happen.</a:t>
            </a:r>
          </a:p>
          <a:p>
            <a:r>
              <a:rPr lang="en-US" b="1" dirty="0"/>
              <a:t>Should the database engine do the computation work, or the programming platform?</a:t>
            </a:r>
          </a:p>
          <a:p>
            <a:pPr marL="383540" lvl="1"/>
            <a:r>
              <a:rPr lang="en-US" dirty="0"/>
              <a:t>You can simply pull in data and have your Python/Java/R codebase do the heavy-lifting.</a:t>
            </a:r>
          </a:p>
          <a:p>
            <a:pPr marL="383540" lvl="1"/>
            <a:r>
              <a:rPr lang="en-US" dirty="0"/>
              <a:t>You can also leverage more complex SQL against the database, and have Python/Java/R consume the results.</a:t>
            </a:r>
          </a:p>
          <a:p>
            <a:pPr marL="383540" lvl="1"/>
            <a:r>
              <a:rPr lang="en-US" dirty="0"/>
              <a:t>With a very large, expensive and calculated dataset you can save it to a temporary table and use it to support your Python/R/Java application.</a:t>
            </a:r>
          </a:p>
          <a:p>
            <a:r>
              <a:rPr lang="en-US" b="1" dirty="0"/>
              <a:t>A good rule of thumb: start with the simplest solution with minimal code/SQL that liberally hits the database as-needed, and gradually introduce caching strategies as performance starts to warrant it.</a:t>
            </a:r>
          </a:p>
          <a:p>
            <a:r>
              <a:rPr lang="en-US" b="1" dirty="0"/>
              <a:t>Never concatenate parameters, and use established SQL libraries to inject parameters safely to prevent SQL injection.</a:t>
            </a:r>
          </a:p>
          <a:p>
            <a:endParaRPr lang="en-US" dirty="0"/>
          </a:p>
          <a:p>
            <a:pPr marL="383540" lvl="1"/>
            <a:endParaRPr lang="en-US" dirty="0"/>
          </a:p>
        </p:txBody>
      </p:sp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EC62D3EE-0C85-47DD-BE9D-CE16B99F3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69" y="1299258"/>
            <a:ext cx="2839656" cy="425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7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01C7-4215-4BB1-8432-A1F9A678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 – Connection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5A31-96D4-4B0B-AC8D-634022A4FA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7429675" cy="497433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Modern applications (whether they are client side or server side), can be enormously complex.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design and modules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Several services can be running simultaneously.</a:t>
            </a:r>
          </a:p>
          <a:p>
            <a:r>
              <a:rPr lang="en-US" b="1" dirty="0"/>
              <a:t>Typically multiple threads are executing code simultaneously to parallelize 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Having multiple threads accessing a single database connection can be hazardous, unless only one thread accesses and uses the connection at a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helpful to have multiple connections to support multiple threads safely.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more efficient to reuse a connection rather than create/dispose it for each task.</a:t>
            </a:r>
          </a:p>
          <a:p>
            <a:endParaRPr lang="en-US" dirty="0"/>
          </a:p>
        </p:txBody>
      </p:sp>
      <p:pic>
        <p:nvPicPr>
          <p:cNvPr id="9" name="Picture 8" descr="A picture containing cable, blue, table, sitting&#10;&#10;Description automatically generated">
            <a:extLst>
              <a:ext uri="{FF2B5EF4-FFF2-40B4-BE49-F238E27FC236}">
                <a16:creationId xmlns:a16="http://schemas.microsoft.com/office/drawing/2014/main" id="{8481146B-3FA7-405B-A434-D0F694386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76" y="1435608"/>
            <a:ext cx="3374221" cy="224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6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01C7-4215-4BB1-8432-A1F9A678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 – Connection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5A31-96D4-4B0B-AC8D-634022A4FA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7504910" cy="527770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Because most applications are </a:t>
            </a:r>
            <a:r>
              <a:rPr lang="en-US" b="1" dirty="0">
                <a:solidFill>
                  <a:srgbClr val="FF0000"/>
                </a:solidFill>
              </a:rPr>
              <a:t>multithreaded</a:t>
            </a:r>
            <a:r>
              <a:rPr lang="en-US" b="1" dirty="0"/>
              <a:t>, or running several tasks simultaneously, it can be necessary to use a </a:t>
            </a:r>
            <a:r>
              <a:rPr lang="en-US" b="1" dirty="0">
                <a:solidFill>
                  <a:srgbClr val="FF0000"/>
                </a:solidFill>
              </a:rPr>
              <a:t>connection pool </a:t>
            </a:r>
            <a:r>
              <a:rPr lang="en-US" b="1" dirty="0"/>
              <a:t>that maintains several threads.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 pools are set up to maintain a fixed number of connections, and reuse them as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course, threads and database connections are expensive, so we must be conservative in how many we allow.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are more threads than there are connections, then threads may be queued to wait for an available database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connection expires, the thread pool will dispose and replace it. </a:t>
            </a:r>
          </a:p>
          <a:p>
            <a:r>
              <a:rPr lang="en-US" b="1" dirty="0"/>
              <a:t>For example, we can choose to have up to five database connections in </a:t>
            </a:r>
            <a:r>
              <a:rPr lang="en-US" sz="1900" b="1" dirty="0"/>
              <a:t>a connection pool, and have threads use them as needed.</a:t>
            </a:r>
            <a:endParaRPr lang="en-US" b="1" dirty="0"/>
          </a:p>
          <a:p>
            <a:r>
              <a:rPr lang="en-US" b="1" dirty="0"/>
              <a:t>Connection pools can be set up dynamically to increase and decrease the number of connections based on needs.</a:t>
            </a:r>
          </a:p>
        </p:txBody>
      </p:sp>
      <p:pic>
        <p:nvPicPr>
          <p:cNvPr id="9" name="Picture 8" descr="A picture containing cable, blue, table, sitting&#10;&#10;Description automatically generated">
            <a:extLst>
              <a:ext uri="{FF2B5EF4-FFF2-40B4-BE49-F238E27FC236}">
                <a16:creationId xmlns:a16="http://schemas.microsoft.com/office/drawing/2014/main" id="{8481146B-3FA7-405B-A434-D0F694386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76" y="1435608"/>
            <a:ext cx="3374221" cy="224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73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01C7-4215-4BB1-8432-A1F9A678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Pooling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5A31-96D4-4B0B-AC8D-634022A4FA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7429675" cy="4974336"/>
          </a:xfrm>
        </p:spPr>
        <p:txBody>
          <a:bodyPr>
            <a:normAutofit/>
          </a:bodyPr>
          <a:lstStyle/>
          <a:p>
            <a:r>
              <a:rPr lang="en-US" b="1" dirty="0"/>
              <a:t>Java – </a:t>
            </a:r>
            <a:r>
              <a:rPr lang="en-US" dirty="0" err="1"/>
              <a:t>HikariCP</a:t>
            </a:r>
            <a:r>
              <a:rPr lang="en-US" dirty="0"/>
              <a:t> (fastest and recommended), </a:t>
            </a:r>
            <a:r>
              <a:rPr lang="en-US" dirty="0" err="1"/>
              <a:t>Vibur</a:t>
            </a:r>
            <a:r>
              <a:rPr lang="en-US" dirty="0"/>
              <a:t>, </a:t>
            </a:r>
            <a:r>
              <a:rPr lang="en-US" dirty="0" err="1"/>
              <a:t>TomCat</a:t>
            </a:r>
            <a:r>
              <a:rPr lang="en-US" dirty="0"/>
              <a:t>, C3PO</a:t>
            </a:r>
          </a:p>
          <a:p>
            <a:r>
              <a:rPr lang="en-US" b="1" dirty="0"/>
              <a:t>Python- 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b="1" dirty="0"/>
              <a:t>R – </a:t>
            </a:r>
            <a:r>
              <a:rPr lang="en-US" dirty="0"/>
              <a:t>Pool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9625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9B7A-5DAF-4AFD-BD86-0CAF9A3C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 – Error Handling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5F1B-9BCF-4E0E-9255-754F2B0DD5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6568206" cy="5028853"/>
          </a:xfrm>
        </p:spPr>
        <p:txBody>
          <a:bodyPr/>
          <a:lstStyle/>
          <a:p>
            <a:r>
              <a:rPr lang="en-US" dirty="0"/>
              <a:t>One thing we did not talk about is </a:t>
            </a:r>
            <a:r>
              <a:rPr lang="en-US" b="1" dirty="0">
                <a:solidFill>
                  <a:srgbClr val="FF0000"/>
                </a:solidFill>
              </a:rPr>
              <a:t>error handling</a:t>
            </a:r>
            <a:r>
              <a:rPr lang="en-US" dirty="0"/>
              <a:t>, and how this can cause connection leaks. </a:t>
            </a:r>
          </a:p>
          <a:p>
            <a:r>
              <a:rPr lang="en-US" dirty="0"/>
              <a:t>When a block of code fails using a database connection, it may skip over the line of code releasing the database connection.</a:t>
            </a:r>
          </a:p>
          <a:p>
            <a:r>
              <a:rPr lang="en-US" dirty="0"/>
              <a:t>To handle this, we can always make sure to dispose the connection in a </a:t>
            </a:r>
            <a:r>
              <a:rPr lang="en-US" b="1" dirty="0"/>
              <a:t>try-catch-finally</a:t>
            </a:r>
            <a:r>
              <a:rPr lang="en-US" dirty="0"/>
              <a:t> block so the connection is let go regardless if the operation is successful. </a:t>
            </a:r>
          </a:p>
          <a:p>
            <a:r>
              <a:rPr lang="en-US" dirty="0"/>
              <a:t>When available, libraries and specialized language features can automatically handle the disposal of connections in a block of code as well. </a:t>
            </a:r>
          </a:p>
        </p:txBody>
      </p:sp>
      <p:pic>
        <p:nvPicPr>
          <p:cNvPr id="7" name="Picture 6" descr="A red car parked in a parking lot&#10;&#10;Description automatically generated">
            <a:extLst>
              <a:ext uri="{FF2B5EF4-FFF2-40B4-BE49-F238E27FC236}">
                <a16:creationId xmlns:a16="http://schemas.microsoft.com/office/drawing/2014/main" id="{1460BFDA-37D9-4BD7-AD3B-8B68E69A54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702" y="1435608"/>
            <a:ext cx="4437051" cy="279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58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644333" cy="3978275"/>
          </a:xfrm>
        </p:spPr>
        <p:txBody>
          <a:bodyPr/>
          <a:lstStyle/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To prevent SQL injection, </a:t>
            </a: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never</a:t>
            </a:r>
            <a:r>
              <a:rPr lang="en-US" dirty="0">
                <a:solidFill>
                  <a:srgbClr val="404040"/>
                </a:solidFill>
                <a:latin typeface="Segoe UI" pitchFamily="34"/>
              </a:rPr>
              <a:t> concatenate a SQL string with parameters</a:t>
            </a:r>
          </a:p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Instead, use the right tools and libraries to safely inject parameters for you</a:t>
            </a:r>
          </a:p>
          <a:p>
            <a:pPr lvl="0">
              <a:tabLst>
                <a:tab pos="0" algn="l"/>
              </a:tabLst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Python, use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SQLAlchemy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11198" y="2967418"/>
            <a:ext cx="6905160" cy="222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85944" y="2391417"/>
            <a:ext cx="2138400" cy="28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335990" y="5224623"/>
            <a:ext cx="2980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More info at: </a:t>
            </a:r>
            <a:endParaRPr lang="en-US" dirty="0"/>
          </a:p>
          <a:p>
            <a:r>
              <a:rPr lang="en-US" dirty="0">
                <a:hlinkClick r:id="rId4"/>
              </a:rPr>
              <a:t>http://www.sqlalchemy.org/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79225" cy="397827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Java, Scala, Kotlin, and other JVM languages use JDBC’s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PreparedStatement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1612" y="2079762"/>
            <a:ext cx="7955280" cy="2870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1612" y="5004553"/>
            <a:ext cx="8152786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More info at: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http://tutorials.jenkov.com/jdbc/index.html</a:t>
            </a:r>
            <a:endParaRPr lang="en-US" sz="1800" b="0" i="1" u="none" strike="noStrike" kern="1200" cap="none" dirty="0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lvl="0"/>
            <a:r>
              <a:rPr lang="en-US" i="1" dirty="0">
                <a:latin typeface="Source Sans Pro" pitchFamily="34"/>
                <a:ea typeface="源ノ角ゴシック Normal" pitchFamily="2"/>
                <a:cs typeface="FreeSans" pitchFamily="2"/>
                <a:hlinkClick r:id="rId4"/>
              </a:rPr>
              <a:t>http://www.marcobehler.com/make-it-so-java-db-connections-and-transactions</a:t>
            </a:r>
            <a:endParaRPr lang="en-US" i="1" dirty="0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8795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488060-F89A-4683-98CE-EC4F0F03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Humor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82F8B-A096-4A4D-91D5-C9E4EE414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1474470"/>
            <a:ext cx="5048250" cy="181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2FB91-B8EF-463A-B9AA-1228E54BD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1441134"/>
            <a:ext cx="5244551" cy="2970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24049F-EDB5-4C7A-9352-53FEC9489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993638"/>
            <a:ext cx="4495800" cy="2489549"/>
          </a:xfrm>
          <a:prstGeom prst="rect">
            <a:avLst/>
          </a:prstGeom>
        </p:spPr>
      </p:pic>
      <p:pic>
        <p:nvPicPr>
          <p:cNvPr id="11" name="Picture 10" descr="sdfsda">
            <a:extLst>
              <a:ext uri="{FF2B5EF4-FFF2-40B4-BE49-F238E27FC236}">
                <a16:creationId xmlns:a16="http://schemas.microsoft.com/office/drawing/2014/main" id="{8628AE07-3A7F-4118-81C4-3F88B9319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08" y="4654026"/>
            <a:ext cx="5942543" cy="1829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E8F8C9-0599-44D0-AEA7-D4DBFDCD7855}"/>
              </a:ext>
            </a:extLst>
          </p:cNvPr>
          <p:cNvSpPr txBox="1"/>
          <p:nvPr/>
        </p:nvSpPr>
        <p:spPr>
          <a:xfrm>
            <a:off x="5283708" y="6483187"/>
            <a:ext cx="5056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https://xkcd.com/327/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6D363-65C6-4B34-B94D-440B2A400033}"/>
              </a:ext>
            </a:extLst>
          </p:cNvPr>
          <p:cNvSpPr txBox="1"/>
          <p:nvPr/>
        </p:nvSpPr>
        <p:spPr>
          <a:xfrm>
            <a:off x="521207" y="6483187"/>
            <a:ext cx="5056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1926655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12CC38-6DE6-430F-8950-FD747A71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137566"/>
          </a:xfrm>
        </p:spPr>
        <p:txBody>
          <a:bodyPr>
            <a:normAutofit/>
          </a:bodyPr>
          <a:lstStyle/>
          <a:p>
            <a:r>
              <a:rPr lang="en-US" dirty="0"/>
              <a:t>Simple Voice-Command SQL Injection Hack into Alexa Application</a:t>
            </a:r>
          </a:p>
          <a:p>
            <a:pPr marL="0" lvl="1" indent="0">
              <a:buNone/>
            </a:pPr>
            <a:r>
              <a:rPr lang="en-US" dirty="0"/>
              <a:t>          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https://securityboulevard.com/2019/09/simple-voice-command-sql-injection-hack-into-alexa-application/</a:t>
            </a:r>
            <a:endParaRPr lang="en-US" dirty="0"/>
          </a:p>
          <a:p>
            <a:r>
              <a:rPr lang="en-US" dirty="0"/>
              <a:t>How a 'NULL' License Plate Landed One Hacker in Ticket Hell</a:t>
            </a:r>
          </a:p>
          <a:p>
            <a:pPr marL="457177" lvl="1" indent="0">
              <a:buNone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https://www.wired.com/story/null-license-plate-landed-one-hacker-ticket-hell/</a:t>
            </a:r>
            <a:endParaRPr lang="en-US" dirty="0"/>
          </a:p>
          <a:p>
            <a:r>
              <a:rPr lang="en-US" dirty="0"/>
              <a:t>This couple cannot do the simplest things online because their last name is ‘Null’</a:t>
            </a:r>
          </a:p>
          <a:p>
            <a:pPr marL="457177" lvl="1" indent="0">
              <a:buNone/>
            </a:pPr>
            <a:r>
              <a:rPr lang="en-US" dirty="0">
                <a:hlinkClick r:id="rId4"/>
              </a:rPr>
              <a:t>https://thenextweb.com/insider/2016/03/27/last-name-null-is-tough-for-computers/</a:t>
            </a:r>
            <a:endParaRPr lang="en-US" dirty="0"/>
          </a:p>
          <a:p>
            <a:pPr marL="457177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88784-0E2E-4529-8C4A-3CD04E29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in the News</a:t>
            </a:r>
          </a:p>
        </p:txBody>
      </p:sp>
    </p:spTree>
    <p:extLst>
      <p:ext uri="{BB962C8B-B14F-4D97-AF65-F5344CB8AC3E}">
        <p14:creationId xmlns:p14="http://schemas.microsoft.com/office/powerpoint/2010/main" val="2654527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If you intend on having thousands of simultaneous tasks being executed in an application, it is a good idea to create a connection for each task (TRUE/FALSE)</a:t>
            </a:r>
          </a:p>
        </p:txBody>
      </p:sp>
    </p:spTree>
    <p:extLst>
      <p:ext uri="{BB962C8B-B14F-4D97-AF65-F5344CB8AC3E}">
        <p14:creationId xmlns:p14="http://schemas.microsoft.com/office/powerpoint/2010/main" val="160979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Here is what we will do for the next 3 hours: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Expectations and Setup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0352" y="2558504"/>
            <a:ext cx="558179" cy="409838"/>
            <a:chOff x="6963311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63311" y="73690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93513" y="2598112"/>
            <a:ext cx="4504252" cy="345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Reading Data in Python, R, and Java</a:t>
            </a:r>
            <a:endParaRPr lang="en-US" sz="16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0352" y="3212490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67834" y="3222279"/>
            <a:ext cx="4504252" cy="37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Writing Data in Python, R, and Java </a:t>
            </a:r>
            <a:endParaRPr lang="en-US" sz="16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9" name="Group 28" descr="Small circle with number 3 inside  indicating step 3">
            <a:extLst>
              <a:ext uri="{FF2B5EF4-FFF2-40B4-BE49-F238E27FC236}">
                <a16:creationId xmlns:a16="http://schemas.microsoft.com/office/drawing/2014/main" id="{7AC03584-FFBC-452F-BF3A-C82FE1509797}"/>
              </a:ext>
            </a:extLst>
          </p:cNvPr>
          <p:cNvGrpSpPr/>
          <p:nvPr/>
        </p:nvGrpSpPr>
        <p:grpSpPr bwMode="blackWhite">
          <a:xfrm>
            <a:off x="530352" y="3823126"/>
            <a:ext cx="558179" cy="409838"/>
            <a:chOff x="6953426" y="711274"/>
            <a:chExt cx="558179" cy="409838"/>
          </a:xfrm>
        </p:grpSpPr>
        <p:sp>
          <p:nvSpPr>
            <p:cNvPr id="41" name="Oval 40" descr="Small circle">
              <a:extLst>
                <a:ext uri="{FF2B5EF4-FFF2-40B4-BE49-F238E27FC236}">
                  <a16:creationId xmlns:a16="http://schemas.microsoft.com/office/drawing/2014/main" id="{EDE1BB69-771E-4F03-AC10-228B36241B8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 descr="Number 3">
              <a:extLst>
                <a:ext uri="{FF2B5EF4-FFF2-40B4-BE49-F238E27FC236}">
                  <a16:creationId xmlns:a16="http://schemas.microsoft.com/office/drawing/2014/main" id="{2BE49992-DD18-4B45-8881-8A674979CAF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3" name="Content Placeholder 17">
            <a:extLst>
              <a:ext uri="{FF2B5EF4-FFF2-40B4-BE49-F238E27FC236}">
                <a16:creationId xmlns:a16="http://schemas.microsoft.com/office/drawing/2014/main" id="{CA847B39-66A7-482F-A7D1-5A001E98C305}"/>
              </a:ext>
            </a:extLst>
          </p:cNvPr>
          <p:cNvSpPr txBox="1">
            <a:spLocks/>
          </p:cNvSpPr>
          <p:nvPr/>
        </p:nvSpPr>
        <p:spPr>
          <a:xfrm>
            <a:off x="1084676" y="3852411"/>
            <a:ext cx="4504252" cy="38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Connection Management and Design Strategy</a:t>
            </a:r>
            <a:endParaRPr lang="en-US" sz="16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If you intend on having thousands of simultaneous tasks being executed in an application, it is a good idea to create a connection for each task (TRUE/FALSE)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FALSE! Creating thousands of connections to process thousands of tasks can be computationally expensive and cause crashes on the application side and server side. It is better to pool a limited number of connections (e.g. 12-24 connections) and reuse those connections to process the tasks. </a:t>
            </a:r>
          </a:p>
          <a:p>
            <a:endParaRPr lang="en-US" sz="1600" b="1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7715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Which of the following are benefits of connection pools? </a:t>
            </a:r>
          </a:p>
          <a:p>
            <a:pPr marL="342900" indent="-342900">
              <a:buAutoNum type="alphaUcParenR"/>
            </a:pPr>
            <a:r>
              <a:rPr lang="en-US" sz="1600" dirty="0"/>
              <a:t>They reuse connections making the application more efficient</a:t>
            </a:r>
          </a:p>
          <a:p>
            <a:pPr marL="342900" indent="-342900">
              <a:buAutoNum type="alphaUcParenR"/>
            </a:pPr>
            <a:r>
              <a:rPr lang="en-US" sz="1600" dirty="0"/>
              <a:t>Timed out connections will automatically get disposed and replaced</a:t>
            </a:r>
          </a:p>
          <a:p>
            <a:pPr marL="342900" indent="-342900">
              <a:buAutoNum type="alphaUcParenR"/>
            </a:pPr>
            <a:r>
              <a:rPr lang="en-US" sz="1600" dirty="0"/>
              <a:t>Thread safety is enforced with database connection resources</a:t>
            </a:r>
          </a:p>
          <a:p>
            <a:pPr marL="342900" indent="-342900">
              <a:buAutoNum type="alphaUcParenR"/>
            </a:pPr>
            <a:r>
              <a:rPr lang="en-US" sz="1600" dirty="0"/>
              <a:t>They will automatically take threads back from tasks when tasks are complete. </a:t>
            </a:r>
          </a:p>
          <a:p>
            <a:pPr marL="342900" indent="-342900">
              <a:buAutoNum type="alphaUcParenR"/>
            </a:pPr>
            <a:r>
              <a:rPr lang="en-US" sz="1600" dirty="0"/>
              <a:t>Multiple database queries/updates can be executed simultaneously and safely</a:t>
            </a:r>
          </a:p>
          <a:p>
            <a:pPr marL="342900" indent="-342900">
              <a:buAutoNum type="alphaUcParenR"/>
            </a:pPr>
            <a:endParaRPr lang="en-US" sz="1600" dirty="0"/>
          </a:p>
          <a:p>
            <a:pPr marL="342900" indent="-342900">
              <a:buAutoNum type="alphaUcParenR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3942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4879" y="1447181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Which of the following are benefits of connection pools? </a:t>
            </a:r>
          </a:p>
          <a:p>
            <a:pPr marL="342900" indent="-342900">
              <a:buAutoNum type="alphaUcParenR"/>
            </a:pPr>
            <a:r>
              <a:rPr lang="en-US" sz="1600" dirty="0"/>
              <a:t>They reuse connections making the application more efficient </a:t>
            </a:r>
          </a:p>
          <a:p>
            <a:pPr marL="342900" indent="-342900">
              <a:buAutoNum type="alphaUcParenR"/>
            </a:pPr>
            <a:r>
              <a:rPr lang="en-US" sz="1600" dirty="0"/>
              <a:t>Timed out connections will automatically get disposed and replaced</a:t>
            </a:r>
          </a:p>
          <a:p>
            <a:pPr marL="342900" indent="-342900">
              <a:buAutoNum type="alphaUcParenR"/>
            </a:pPr>
            <a:r>
              <a:rPr lang="en-US" sz="1600" dirty="0"/>
              <a:t>Thread safety is enforced with database connection resources</a:t>
            </a:r>
          </a:p>
          <a:p>
            <a:pPr marL="342900" indent="-342900">
              <a:buAutoNum type="alphaUcParenR"/>
            </a:pPr>
            <a:r>
              <a:rPr lang="en-US" sz="1600" dirty="0"/>
              <a:t>They will automatically take threads back from tasks when tasks are complete. </a:t>
            </a:r>
          </a:p>
          <a:p>
            <a:pPr marL="342900" indent="-342900">
              <a:buAutoNum type="alphaUcParenR"/>
            </a:pPr>
            <a:r>
              <a:rPr lang="en-US" sz="1600" dirty="0"/>
              <a:t>Multiple database queries/updates can be executed simultaneously and safely</a:t>
            </a:r>
          </a:p>
          <a:p>
            <a:r>
              <a:rPr lang="en-US" sz="1600" b="1" dirty="0"/>
              <a:t>All the above are benefits of connection pools except for item “D”. The coded task is responsible for releasing a connection back to the connection pool so another task can use it. </a:t>
            </a:r>
          </a:p>
          <a:p>
            <a:pPr marL="342900" indent="-342900">
              <a:buAutoNum type="alphaUcParenR"/>
            </a:pPr>
            <a:endParaRPr lang="en-US" sz="1600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6153C8D1-5A6B-4EED-AA32-D133EED40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882" y="2121949"/>
            <a:ext cx="366376" cy="366376"/>
          </a:xfrm>
          <a:prstGeom prst="rect">
            <a:avLst/>
          </a:prstGeom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9D938372-EA10-4048-AB4F-DDF5383C6A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207" y="4114799"/>
            <a:ext cx="344347" cy="344347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CF27A401-C67B-494E-8087-CF955073E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882" y="2835796"/>
            <a:ext cx="366376" cy="366376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26F6155B-2EB2-4F35-8B4E-8DCC9E8459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882" y="3440574"/>
            <a:ext cx="366376" cy="366376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D8CA4B74-7EC0-41D8-8497-C7EB2316D8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882" y="4766995"/>
            <a:ext cx="366376" cy="36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99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Use your knowledge of SQL, SQLite, and your favorite programming language to build a personal banking app. </a:t>
            </a:r>
          </a:p>
          <a:p>
            <a:pPr marL="342900" indent="-342900">
              <a:buAutoNum type="alphaUcParenR"/>
            </a:pPr>
            <a:r>
              <a:rPr lang="en-US" sz="1600" dirty="0"/>
              <a:t>Be able to enter bank transactions (with a date, description, and currency amount) and save them to a SQLite database.</a:t>
            </a:r>
          </a:p>
          <a:p>
            <a:pPr marL="342900" indent="-342900">
              <a:buAutoNum type="alphaUcParenR"/>
            </a:pPr>
            <a:r>
              <a:rPr lang="en-US" sz="1600" dirty="0"/>
              <a:t>Create a table of categories (grocery, utilities, mortgage, </a:t>
            </a:r>
            <a:r>
              <a:rPr lang="en-US" sz="1600" dirty="0" err="1"/>
              <a:t>etc</a:t>
            </a:r>
            <a:r>
              <a:rPr lang="en-US" sz="1600" dirty="0"/>
              <a:t>) and be able to attach them to the transactions</a:t>
            </a:r>
          </a:p>
          <a:p>
            <a:pPr marL="342900" indent="-342900">
              <a:buAutoNum type="alphaUcParenR"/>
            </a:pPr>
            <a:r>
              <a:rPr lang="en-US" sz="1600" dirty="0"/>
              <a:t>Create spending reports by category across day/week/month/year.</a:t>
            </a:r>
          </a:p>
          <a:p>
            <a:r>
              <a:rPr lang="en-US" sz="1600" b="1" dirty="0"/>
              <a:t>Depending on your comfort, you can choose to make this application completely in a command-line environment, a desktop application, or an HTML frontend. </a:t>
            </a:r>
          </a:p>
          <a:p>
            <a:pPr marL="342900" indent="-342900">
              <a:buAutoNum type="alphaUcParenR"/>
            </a:pPr>
            <a:endParaRPr lang="en-US" sz="1600" dirty="0"/>
          </a:p>
          <a:p>
            <a:pPr marL="342900" indent="-342900">
              <a:buAutoNum type="alphaUcParenR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0006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07F219-B5BF-4967-ABA5-17731638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Online Trainings by Thomas Nield</a:t>
            </a:r>
          </a:p>
        </p:txBody>
      </p:sp>
      <p:sp>
        <p:nvSpPr>
          <p:cNvPr id="2" name="Rectangle 1"/>
          <p:cNvSpPr/>
          <p:nvPr/>
        </p:nvSpPr>
        <p:spPr>
          <a:xfrm>
            <a:off x="753373" y="1283688"/>
            <a:ext cx="6096000" cy="44873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4951" lvl="1" indent="0">
              <a:lnSpc>
                <a:spcPct val="170000"/>
              </a:lnSpc>
              <a:buNone/>
            </a:pPr>
            <a:r>
              <a:rPr lang="en-US" sz="2400" i="1" dirty="0">
                <a:hlinkClick r:id="rId2"/>
              </a:rPr>
              <a:t>SQL Fundamentals for Data</a:t>
            </a: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400" i="1" dirty="0">
                <a:hlinkClick r:id="rId3"/>
              </a:rPr>
              <a:t>Intermediate SQL for Data Analytics</a:t>
            </a: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400" i="1" dirty="0">
                <a:hlinkClick r:id="rId4"/>
              </a:rPr>
              <a:t>Intro to Mathematical Optimization</a:t>
            </a: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400" i="1" dirty="0">
                <a:hlinkClick r:id="rId5"/>
              </a:rPr>
              <a:t>Machine Learning from Scratch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3442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758119" cy="4894854"/>
          </a:xfrm>
        </p:spPr>
        <p:txBody>
          <a:bodyPr>
            <a:normAutofit/>
          </a:bodyPr>
          <a:lstStyle/>
          <a:p>
            <a:r>
              <a:rPr lang="en-US" b="1" dirty="0"/>
              <a:t>We are going to learn how to leverage SQL from programming platforms like Python, R, and Java.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we will not cover each functionality encyclopedically, we will learn enough functionalities to create fully functional database applications.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also cover connection pooling, design strategy, and other considerations when making a SQL database talk to a coded application.</a:t>
            </a:r>
          </a:p>
        </p:txBody>
      </p:sp>
      <p:pic>
        <p:nvPicPr>
          <p:cNvPr id="5" name="Picture 4" descr="A picture containing dark, computer, man, front&#10;&#10;Description automatically generated">
            <a:extLst>
              <a:ext uri="{FF2B5EF4-FFF2-40B4-BE49-F238E27FC236}">
                <a16:creationId xmlns:a16="http://schemas.microsoft.com/office/drawing/2014/main" id="{5D0A6A9A-D842-4D4E-A71C-9D9AD6D4F1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98" y="1435609"/>
            <a:ext cx="3992745" cy="266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9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Expect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758119" cy="5422392"/>
          </a:xfrm>
        </p:spPr>
        <p:txBody>
          <a:bodyPr>
            <a:normAutofit/>
          </a:bodyPr>
          <a:lstStyle/>
          <a:p>
            <a:r>
              <a:rPr lang="en-US" b="1" dirty="0"/>
              <a:t>We obviously cannot cover programming with SQL on every platform like Go, Swift, Rust, .NET, Julia, or </a:t>
            </a:r>
            <a:r>
              <a:rPr lang="en-US" b="1" i="1" dirty="0"/>
              <a:t>&lt;put favorite language here&gt;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Hopefully the knowledge we gain from using Python, R, and Java will give a good starting point to transfer knowledge to these other platforms.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principles and design philosophy we learn here should be largely translatable from these three platforms.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ign sitting on the side of a building&#10;&#10;Description automatically generated">
            <a:extLst>
              <a:ext uri="{FF2B5EF4-FFF2-40B4-BE49-F238E27FC236}">
                <a16:creationId xmlns:a16="http://schemas.microsoft.com/office/drawing/2014/main" id="{254E5278-3CAB-496D-98AF-53192A3946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486" y="1435607"/>
            <a:ext cx="3698594" cy="246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2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7603295" cy="51058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If you want to follow along, have your favorite Python environment set up: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2"/>
              </a:rPr>
              <a:t>https://www.python.org/</a:t>
            </a:r>
            <a:endParaRPr lang="en-US" sz="1600" dirty="0"/>
          </a:p>
          <a:p>
            <a:pPr>
              <a:lnSpc>
                <a:spcPct val="100000"/>
              </a:lnSpc>
            </a:pPr>
            <a:endParaRPr lang="en-US" sz="1600" b="1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Code files and other resources are here: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3"/>
              </a:rPr>
              <a:t>https://github.com/thomasnield/oreilly_programming_with_sql</a:t>
            </a:r>
            <a:endParaRPr lang="en-US" sz="1600" dirty="0"/>
          </a:p>
          <a:p>
            <a:r>
              <a:rPr lang="en-US" sz="1600" dirty="0"/>
              <a:t>Make sure to have the </a:t>
            </a:r>
            <a:r>
              <a:rPr lang="en-US" sz="1600" i="1" dirty="0" err="1"/>
              <a:t>thunderbird_manufacturing.db</a:t>
            </a:r>
            <a:r>
              <a:rPr lang="en-US" sz="1600" i="1" dirty="0"/>
              <a:t> </a:t>
            </a:r>
            <a:r>
              <a:rPr lang="en-US" sz="1600" dirty="0"/>
              <a:t>database file in the working folder.</a:t>
            </a:r>
          </a:p>
          <a:p>
            <a:r>
              <a:rPr lang="en-US" sz="1600" b="1" dirty="0"/>
              <a:t>Have the following libraries set up: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SQLite (already included with Python library)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SQLAlchemy</a:t>
            </a:r>
            <a:endParaRPr lang="en-US" sz="1600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 descr="A picture containing indoor, laptop, computer, person&#10;&#10;Description automatically generated">
            <a:extLst>
              <a:ext uri="{FF2B5EF4-FFF2-40B4-BE49-F238E27FC236}">
                <a16:creationId xmlns:a16="http://schemas.microsoft.com/office/drawing/2014/main" id="{069BDE41-EE60-4AB0-9581-4D5BBE6C57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75" y="1435607"/>
            <a:ext cx="3149897" cy="210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1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7603295" cy="510586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Have your favorite R environment set up: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2"/>
              </a:rPr>
              <a:t>https://www.r-project.org/</a:t>
            </a:r>
            <a:endParaRPr lang="en-US" sz="16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3"/>
              </a:rPr>
              <a:t>https://rstudio.com/</a:t>
            </a:r>
            <a:endParaRPr lang="en-US" sz="16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600" b="1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Code files and other resources are here: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4"/>
              </a:rPr>
              <a:t>https://github.com/thomasnield/oreilly_programming_with_sql</a:t>
            </a:r>
            <a:endParaRPr lang="en-US" sz="1600" dirty="0"/>
          </a:p>
          <a:p>
            <a:r>
              <a:rPr lang="en-US" sz="1600" dirty="0"/>
              <a:t>Make sure to have the </a:t>
            </a:r>
            <a:r>
              <a:rPr lang="en-US" sz="1600" i="1" dirty="0" err="1"/>
              <a:t>thunderbird_manufacturing.db</a:t>
            </a:r>
            <a:r>
              <a:rPr lang="en-US" sz="1600" i="1" dirty="0"/>
              <a:t> </a:t>
            </a:r>
            <a:r>
              <a:rPr lang="en-US" sz="1600" dirty="0"/>
              <a:t>database file in the working folder.</a:t>
            </a:r>
          </a:p>
          <a:p>
            <a:r>
              <a:rPr lang="en-US" sz="1600" b="1" dirty="0"/>
              <a:t>Have the following packages set up: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DBI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RSQLite</a:t>
            </a:r>
            <a:endParaRPr lang="en-US" sz="1600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432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7603295" cy="5105869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Have your favorite Java 8 (or later) environment set up: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2"/>
              </a:rPr>
              <a:t>https://aws.amazon.com/corretto/</a:t>
            </a:r>
            <a:endParaRPr lang="en-US" sz="16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3"/>
              </a:rPr>
              <a:t>https://www.jetbrains.com/idea/</a:t>
            </a:r>
            <a:endParaRPr lang="en-US" sz="16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600" b="1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Code files and other resources are here: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4"/>
              </a:rPr>
              <a:t>https://github.com/thomasnield/oreilly_programming_with_sql</a:t>
            </a:r>
            <a:endParaRPr lang="en-US" sz="1600" dirty="0"/>
          </a:p>
          <a:p>
            <a:r>
              <a:rPr lang="en-US" sz="1600" dirty="0"/>
              <a:t>Make sure to have the </a:t>
            </a:r>
            <a:r>
              <a:rPr lang="en-US" sz="1600" i="1" dirty="0" err="1"/>
              <a:t>thunderbird_manufacturing.db</a:t>
            </a:r>
            <a:r>
              <a:rPr lang="en-US" sz="1600" i="1" dirty="0"/>
              <a:t> </a:t>
            </a:r>
            <a:r>
              <a:rPr lang="en-US" sz="1600" dirty="0"/>
              <a:t>database file in the working folder.</a:t>
            </a:r>
          </a:p>
          <a:p>
            <a:r>
              <a:rPr lang="en-US" sz="1600" b="1" dirty="0"/>
              <a:t>Have the following libraries set up (Maven or Gradle build system recommended):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com.zaxxer:HikariCP:3.4.1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org.xerial:sqlite-jdbc:3.30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tech.tablesaw:tablesaw-core:0.36.0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 descr="A cup of coffee&#10;&#10;Description automatically generated">
            <a:extLst>
              <a:ext uri="{FF2B5EF4-FFF2-40B4-BE49-F238E27FC236}">
                <a16:creationId xmlns:a16="http://schemas.microsoft.com/office/drawing/2014/main" id="{6A8A761D-0A95-4C84-8D34-6D2D38E40C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781" y="1435607"/>
            <a:ext cx="2986102" cy="199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8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Section II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Reading Data in Python, R, and Java</a:t>
            </a:r>
          </a:p>
        </p:txBody>
      </p:sp>
    </p:spTree>
    <p:extLst>
      <p:ext uri="{BB962C8B-B14F-4D97-AF65-F5344CB8AC3E}">
        <p14:creationId xmlns:p14="http://schemas.microsoft.com/office/powerpoint/2010/main" val="117655032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>
        <a:normAutofit fontScale="92500" lnSpcReduction="20000"/>
      </a:bodyPr>
      <a:lstStyle>
        <a:defPPr algn="l">
          <a:spcAft>
            <a:spcPts val="2000"/>
          </a:spcAft>
          <a:defRPr sz="1600" dirty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8034</TotalTime>
  <Words>2417</Words>
  <Application>Microsoft Office PowerPoint</Application>
  <PresentationFormat>Widescreen</PresentationFormat>
  <Paragraphs>311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Consolas</vt:lpstr>
      <vt:lpstr>Segoe UI</vt:lpstr>
      <vt:lpstr>Segoe UI Light</vt:lpstr>
      <vt:lpstr>Segoe UI Semibold</vt:lpstr>
      <vt:lpstr>Source Sans Pro</vt:lpstr>
      <vt:lpstr>WelcomeDoc</vt:lpstr>
      <vt:lpstr>Programming with SQL</vt:lpstr>
      <vt:lpstr>Section I Overview</vt:lpstr>
      <vt:lpstr>Agenda</vt:lpstr>
      <vt:lpstr>What to Expect </vt:lpstr>
      <vt:lpstr>What Not to Expect </vt:lpstr>
      <vt:lpstr>Setting Up Python</vt:lpstr>
      <vt:lpstr>Setting Up R</vt:lpstr>
      <vt:lpstr>Setting Up Java</vt:lpstr>
      <vt:lpstr>Section II Reading Data in Python, R, and Java</vt:lpstr>
      <vt:lpstr>EXERCISE</vt:lpstr>
      <vt:lpstr>EXERCISE – Python Solution </vt:lpstr>
      <vt:lpstr>EXERCISE – R Solution </vt:lpstr>
      <vt:lpstr>EXERCISE – Java Solution </vt:lpstr>
      <vt:lpstr>Section III Writing Data in Python, R, and Java</vt:lpstr>
      <vt:lpstr>EXERCISE</vt:lpstr>
      <vt:lpstr>EXERCISE – Python Solution </vt:lpstr>
      <vt:lpstr>EXERCISE – R Solution </vt:lpstr>
      <vt:lpstr>EXERCISE – Java Solution </vt:lpstr>
      <vt:lpstr>Section IV Pooling and Design Strategy</vt:lpstr>
      <vt:lpstr>Design Strategy - Onus of Work</vt:lpstr>
      <vt:lpstr>Design Strategy – Connection Pooling</vt:lpstr>
      <vt:lpstr>Design Strategy – Connection Pooling</vt:lpstr>
      <vt:lpstr>Connection Pooling Libraries</vt:lpstr>
      <vt:lpstr>Design Strategy – Error Handling </vt:lpstr>
      <vt:lpstr>Preventing SQL Injection </vt:lpstr>
      <vt:lpstr>Preventing SQL Injection</vt:lpstr>
      <vt:lpstr>SQL Injection Humor</vt:lpstr>
      <vt:lpstr>SQL Injection in the News</vt:lpstr>
      <vt:lpstr>EXERCISE</vt:lpstr>
      <vt:lpstr>EXERCISE</vt:lpstr>
      <vt:lpstr>EXERCISE</vt:lpstr>
      <vt:lpstr>EXERCISE</vt:lpstr>
      <vt:lpstr>HOMEWORK</vt:lpstr>
      <vt:lpstr>Other Online Trainings by Thomas Nield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Thomas Nield</dc:creator>
  <cp:keywords/>
  <cp:lastModifiedBy>Thomas Nield</cp:lastModifiedBy>
  <cp:revision>314</cp:revision>
  <dcterms:created xsi:type="dcterms:W3CDTF">2019-03-03T21:22:54Z</dcterms:created>
  <dcterms:modified xsi:type="dcterms:W3CDTF">2020-02-25T23:03:50Z</dcterms:modified>
  <cp:version/>
</cp:coreProperties>
</file>