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Libre Franklin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jdltkMjwOg+QKeN3o9Y8cHcwD9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regular.fntdata"/><Relationship Id="rId11" Type="http://schemas.openxmlformats.org/officeDocument/2006/relationships/slide" Target="slides/slide7.xml"/><Relationship Id="rId22" Type="http://schemas.openxmlformats.org/officeDocument/2006/relationships/font" Target="fonts/LibreFranklin-italic.fntdata"/><Relationship Id="rId10" Type="http://schemas.openxmlformats.org/officeDocument/2006/relationships/slide" Target="slides/slide6.xml"/><Relationship Id="rId21" Type="http://schemas.openxmlformats.org/officeDocument/2006/relationships/font" Target="fonts/LibreFranklin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LibreFranklin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Arial"/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Valuation compression is almost universal</a:t>
            </a:r>
            <a:endParaRPr/>
          </a:p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- Even where raw returns stay positive, the higher discount rate turns most NPVs negative. That’s the textbook “higher cost of capital → lower present value”</a:t>
            </a:r>
            <a:endParaRPr/>
          </a:p>
        </p:txBody>
      </p:sp>
      <p:sp>
        <p:nvSpPr>
          <p:cNvPr id="145" name="Google Shape;14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ctrTitle"/>
          </p:nvPr>
        </p:nvSpPr>
        <p:spPr>
          <a:xfrm>
            <a:off x="1915128" y="1788454"/>
            <a:ext cx="83613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subTitle"/>
          </p:nvPr>
        </p:nvSpPr>
        <p:spPr>
          <a:xfrm>
            <a:off x="2679906" y="3956279"/>
            <a:ext cx="68316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752858" y="6453386"/>
            <a:ext cx="1608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2584054" y="6453386"/>
            <a:ext cx="7023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9830683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18"/>
          <p:cNvGrpSpPr/>
          <p:nvPr/>
        </p:nvGrpSpPr>
        <p:grpSpPr>
          <a:xfrm>
            <a:off x="752846" y="744457"/>
            <a:ext cx="10674141" cy="5349695"/>
            <a:chOff x="752846" y="744457"/>
            <a:chExt cx="10674141" cy="5349695"/>
          </a:xfrm>
        </p:grpSpPr>
        <p:sp>
          <p:nvSpPr>
            <p:cNvPr id="23" name="Google Shape;23;p18"/>
            <p:cNvSpPr/>
            <p:nvPr/>
          </p:nvSpPr>
          <p:spPr>
            <a:xfrm>
              <a:off x="8151962" y="1685652"/>
              <a:ext cx="3275025" cy="440850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18"/>
            <p:cNvSpPr/>
            <p:nvPr/>
          </p:nvSpPr>
          <p:spPr>
            <a:xfrm rot="10800000">
              <a:off x="752846" y="744457"/>
              <a:ext cx="3275680" cy="4408500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" type="body"/>
          </p:nvPr>
        </p:nvSpPr>
        <p:spPr>
          <a:xfrm rot="5400000">
            <a:off x="4386300" y="-719175"/>
            <a:ext cx="3571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0" type="dt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2" type="sldNum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/>
          <p:nvPr>
            <p:ph type="title"/>
          </p:nvPr>
        </p:nvSpPr>
        <p:spPr>
          <a:xfrm rot="5400000">
            <a:off x="7757927" y="2462856"/>
            <a:ext cx="5243100" cy="15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" type="body"/>
          </p:nvPr>
        </p:nvSpPr>
        <p:spPr>
          <a:xfrm rot="5400000">
            <a:off x="2839941" y="-844044"/>
            <a:ext cx="5243100" cy="8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0" type="dt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2" type="sldNum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0" type="dt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20"/>
          <p:cNvSpPr txBox="1"/>
          <p:nvPr>
            <p:ph idx="10" type="dt"/>
          </p:nvPr>
        </p:nvSpPr>
        <p:spPr>
          <a:xfrm>
            <a:off x="738908" y="6453386"/>
            <a:ext cx="1622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1" type="ftr"/>
          </p:nvPr>
        </p:nvSpPr>
        <p:spPr>
          <a:xfrm>
            <a:off x="2584312" y="6453386"/>
            <a:ext cx="7023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9830683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20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1371600" y="2285999"/>
            <a:ext cx="44478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6525403" y="2285999"/>
            <a:ext cx="44478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1371600" y="2340864"/>
            <a:ext cx="4443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2"/>
          <p:cNvSpPr txBox="1"/>
          <p:nvPr>
            <p:ph idx="2" type="body"/>
          </p:nvPr>
        </p:nvSpPr>
        <p:spPr>
          <a:xfrm>
            <a:off x="1371600" y="3305207"/>
            <a:ext cx="44439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3" type="body"/>
          </p:nvPr>
        </p:nvSpPr>
        <p:spPr>
          <a:xfrm>
            <a:off x="6525014" y="2340864"/>
            <a:ext cx="4443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2"/>
          <p:cNvSpPr txBox="1"/>
          <p:nvPr>
            <p:ph idx="4" type="body"/>
          </p:nvPr>
        </p:nvSpPr>
        <p:spPr>
          <a:xfrm>
            <a:off x="6525014" y="3305207"/>
            <a:ext cx="44439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0" type="dt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idx="10" type="dt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2" type="sldNum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 title="Background Shape"/>
          <p:cNvSpPr/>
          <p:nvPr/>
        </p:nvSpPr>
        <p:spPr>
          <a:xfrm>
            <a:off x="0" y="376"/>
            <a:ext cx="5303400" cy="685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5"/>
          <p:cNvSpPr txBox="1"/>
          <p:nvPr>
            <p:ph type="title"/>
          </p:nvPr>
        </p:nvSpPr>
        <p:spPr>
          <a:xfrm>
            <a:off x="723900" y="685800"/>
            <a:ext cx="3855600" cy="21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" type="body"/>
          </p:nvPr>
        </p:nvSpPr>
        <p:spPr>
          <a:xfrm>
            <a:off x="6256020" y="685801"/>
            <a:ext cx="5212200" cy="51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7" name="Google Shape;67;p25"/>
          <p:cNvSpPr txBox="1"/>
          <p:nvPr>
            <p:ph idx="2" type="body"/>
          </p:nvPr>
        </p:nvSpPr>
        <p:spPr>
          <a:xfrm>
            <a:off x="723900" y="2856344"/>
            <a:ext cx="3855600" cy="30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25"/>
          <p:cNvSpPr txBox="1"/>
          <p:nvPr>
            <p:ph idx="10" type="dt"/>
          </p:nvPr>
        </p:nvSpPr>
        <p:spPr>
          <a:xfrm>
            <a:off x="72390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1" type="ftr"/>
          </p:nvPr>
        </p:nvSpPr>
        <p:spPr>
          <a:xfrm>
            <a:off x="2205945" y="6453386"/>
            <a:ext cx="23736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2" type="sldNum"/>
          </p:nvPr>
        </p:nvSpPr>
        <p:spPr>
          <a:xfrm>
            <a:off x="9883140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25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 title="Background Shape"/>
          <p:cNvSpPr/>
          <p:nvPr/>
        </p:nvSpPr>
        <p:spPr>
          <a:xfrm>
            <a:off x="0" y="376"/>
            <a:ext cx="5303400" cy="685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6"/>
          <p:cNvSpPr txBox="1"/>
          <p:nvPr>
            <p:ph type="title"/>
          </p:nvPr>
        </p:nvSpPr>
        <p:spPr>
          <a:xfrm>
            <a:off x="723900" y="685800"/>
            <a:ext cx="3855600" cy="21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/>
          <p:nvPr>
            <p:ph idx="2" type="pic"/>
          </p:nvPr>
        </p:nvSpPr>
        <p:spPr>
          <a:xfrm>
            <a:off x="5532120" y="0"/>
            <a:ext cx="6660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6"/>
          <p:cNvSpPr txBox="1"/>
          <p:nvPr>
            <p:ph idx="1" type="body"/>
          </p:nvPr>
        </p:nvSpPr>
        <p:spPr>
          <a:xfrm>
            <a:off x="723900" y="2855968"/>
            <a:ext cx="3855600" cy="30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72390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2205945" y="6453386"/>
            <a:ext cx="23736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9883140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2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7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1915128" y="2245654"/>
            <a:ext cx="83613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 OF INTEREST RATE CHANGES ON SECTOR STOCKS &amp; REAL ESTATE MARKETS</a:t>
            </a:r>
            <a:endParaRPr sz="4800"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2679906" y="4413479"/>
            <a:ext cx="68316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/>
              <a:t>Daniel Lott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1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3" name="Google Shape;163;p11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4" name="Google Shape;164;p11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5" name="Google Shape;165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6" name="Google Shape;166;p11"/>
          <p:cNvSpPr txBox="1"/>
          <p:nvPr>
            <p:ph type="title"/>
          </p:nvPr>
        </p:nvSpPr>
        <p:spPr>
          <a:xfrm>
            <a:off x="752858" y="4736961"/>
            <a:ext cx="10720685" cy="9367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</a:pPr>
            <a:r>
              <a:rPr lang="en-US" sz="4800" cap="none"/>
              <a:t>HOUSING VS. RATES – FIRST LOOK</a:t>
            </a:r>
            <a:endParaRPr/>
          </a:p>
        </p:txBody>
      </p:sp>
      <p:pic>
        <p:nvPicPr>
          <p:cNvPr id="167" name="Google Shape;167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523" y="643467"/>
            <a:ext cx="4740684" cy="3543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4835" y="643467"/>
            <a:ext cx="4756594" cy="354366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1"/>
          <p:cNvSpPr/>
          <p:nvPr/>
        </p:nvSpPr>
        <p:spPr>
          <a:xfrm rot="10800000">
            <a:off x="434936" y="4446551"/>
            <a:ext cx="1957171" cy="1103687"/>
          </a:xfrm>
          <a:custGeom>
            <a:rect b="b" l="l" r="r" t="t"/>
            <a:pathLst>
              <a:path extrusionOk="0" h="1137821" w="2017702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9796837" y="5311230"/>
            <a:ext cx="2042265" cy="1213486"/>
          </a:xfrm>
          <a:custGeom>
            <a:rect b="b" l="l" r="r" t="t"/>
            <a:pathLst>
              <a:path extrusionOk="0" h="1251016" w="2105428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7" name="Google Shape;177;p12"/>
          <p:cNvSpPr txBox="1"/>
          <p:nvPr>
            <p:ph type="title"/>
          </p:nvPr>
        </p:nvSpPr>
        <p:spPr>
          <a:xfrm>
            <a:off x="1021750" y="4278245"/>
            <a:ext cx="4913384" cy="1762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cap="none"/>
              <a:t>SIMULTANEOUS SENSITIVITY</a:t>
            </a:r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6" y="1669786"/>
            <a:ext cx="5291668" cy="859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9698" y="121308"/>
            <a:ext cx="5398836" cy="403563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2"/>
          <p:cNvSpPr/>
          <p:nvPr/>
        </p:nvSpPr>
        <p:spPr>
          <a:xfrm rot="10800000">
            <a:off x="434936" y="3856976"/>
            <a:ext cx="1957171" cy="1103687"/>
          </a:xfrm>
          <a:custGeom>
            <a:rect b="b" l="l" r="r" t="t"/>
            <a:pathLst>
              <a:path extrusionOk="0" h="1137821" w="2017702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6253810" y="4278246"/>
            <a:ext cx="4718989" cy="1841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-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impact on ZHVI returns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-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</a:t>
            </a:r>
            <a:r>
              <a:rPr baseline="30000"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values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2" name="Google Shape;182;p12"/>
          <p:cNvSpPr/>
          <p:nvPr/>
        </p:nvSpPr>
        <p:spPr>
          <a:xfrm>
            <a:off x="9796837" y="5311230"/>
            <a:ext cx="2042265" cy="1213486"/>
          </a:xfrm>
          <a:custGeom>
            <a:rect b="b" l="l" r="r" t="t"/>
            <a:pathLst>
              <a:path extrusionOk="0" h="1251016" w="2105428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8" name="Google Shape;188;p13"/>
          <p:cNvSpPr txBox="1"/>
          <p:nvPr>
            <p:ph type="title"/>
          </p:nvPr>
        </p:nvSpPr>
        <p:spPr>
          <a:xfrm>
            <a:off x="784750" y="685800"/>
            <a:ext cx="6403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Lagged Effects (0-12m)</a:t>
            </a:r>
            <a:endParaRPr/>
          </a:p>
        </p:txBody>
      </p:sp>
      <p:sp>
        <p:nvSpPr>
          <p:cNvPr id="189" name="Google Shape;189;p13"/>
          <p:cNvSpPr txBox="1"/>
          <p:nvPr>
            <p:ph idx="1" type="body"/>
          </p:nvPr>
        </p:nvSpPr>
        <p:spPr>
          <a:xfrm>
            <a:off x="784743" y="2286000"/>
            <a:ext cx="5793475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Sign flips over time – </a:t>
            </a:r>
            <a:r>
              <a:rPr b="1" lang="en-US"/>
              <a:t>Florida</a:t>
            </a:r>
            <a:r>
              <a:rPr lang="en-US"/>
              <a:t>’s</a:t>
            </a:r>
            <a:r>
              <a:rPr lang="en-US"/>
              <a:t> ΔFFR beta goes from mildly positive at time-zero to negative by 6–12 months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b="1" lang="en-US"/>
              <a:t>Arizona</a:t>
            </a:r>
            <a:r>
              <a:rPr lang="en-US"/>
              <a:t> is rate-sensitive immediately (negative β at lag 0) and remains negative. 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Mortgage-rate betas start positive (prices rise with rate cuts), but both states turn negative within a year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90" name="Google Shape;190;p13"/>
          <p:cNvSpPr/>
          <p:nvPr/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91" name="Google Shape;1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9444" y="275776"/>
            <a:ext cx="4105372" cy="3058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9444" y="3509434"/>
            <a:ext cx="4105372" cy="3058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/>
          <p:nvPr/>
        </p:nvSpPr>
        <p:spPr>
          <a:xfrm>
            <a:off x="-2200" y="526"/>
            <a:ext cx="5303400" cy="685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9" name="Google Shape;199;p14"/>
          <p:cNvSpPr txBox="1"/>
          <p:nvPr>
            <p:ph type="title"/>
          </p:nvPr>
        </p:nvSpPr>
        <p:spPr>
          <a:xfrm>
            <a:off x="640081" y="631373"/>
            <a:ext cx="4018839" cy="2035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NPV and IRR</a:t>
            </a:r>
            <a:endParaRPr/>
          </a:p>
        </p:txBody>
      </p:sp>
      <p:sp>
        <p:nvSpPr>
          <p:cNvPr id="200" name="Google Shape;200;p14"/>
          <p:cNvSpPr txBox="1"/>
          <p:nvPr>
            <p:ph idx="1" type="body"/>
          </p:nvPr>
        </p:nvSpPr>
        <p:spPr>
          <a:xfrm>
            <a:off x="644356" y="2400296"/>
            <a:ext cx="4010400" cy="3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69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b="1" lang="en-US" sz="1400"/>
              <a:t>Florida</a:t>
            </a:r>
            <a:r>
              <a:rPr lang="en-US" sz="1400"/>
              <a:t>: -0.1462 % IRR per 1% mortgage rate change</a:t>
            </a:r>
            <a:endParaRPr sz="1400"/>
          </a:p>
          <a:p>
            <a:pPr indent="-37769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b="1" lang="en-US" sz="1400"/>
              <a:t>Arizona</a:t>
            </a:r>
            <a:r>
              <a:rPr lang="en-US" sz="1400"/>
              <a:t>: -0.1471 % IRR per 1% mortgage rate change</a:t>
            </a:r>
            <a:endParaRPr sz="1400"/>
          </a:p>
          <a:p>
            <a:pPr indent="-358648" lvl="1" marL="9144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Even small rate hikes can </a:t>
            </a:r>
            <a:r>
              <a:rPr lang="en-US" sz="1400"/>
              <a:t>noticeably</a:t>
            </a:r>
            <a:r>
              <a:rPr lang="en-US" sz="1400"/>
              <a:t> shrink investor returns</a:t>
            </a:r>
            <a:endParaRPr sz="1400"/>
          </a:p>
          <a:p>
            <a:pPr indent="-358648" lvl="1" marL="9144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Both states are impacted similarly, suggesting a broad sensitivity</a:t>
            </a:r>
            <a:endParaRPr sz="1400"/>
          </a:p>
          <a:p>
            <a:pPr indent="-37769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-US" sz="1400"/>
              <a:t>NPV decrease across both as mortgage rates increase</a:t>
            </a:r>
            <a:endParaRPr sz="1400"/>
          </a:p>
          <a:p>
            <a:pPr indent="-358648" lvl="1" marL="914400" rtl="0" algn="l">
              <a:spcBef>
                <a:spcPts val="500"/>
              </a:spcBef>
              <a:spcAft>
                <a:spcPts val="200"/>
              </a:spcAft>
              <a:buSzPts val="1400"/>
              <a:buChar char="–"/>
            </a:pPr>
            <a:r>
              <a:rPr lang="en-US" sz="1400"/>
              <a:t>Rate hikes don’t just affect asset prices, but future profits</a:t>
            </a:r>
            <a:endParaRPr sz="1400"/>
          </a:p>
        </p:txBody>
      </p:sp>
      <p:sp>
        <p:nvSpPr>
          <p:cNvPr id="201" name="Google Shape;201;p14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02" name="Google Shape;2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9083" y="428628"/>
            <a:ext cx="5888984" cy="3518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9183" y="3947295"/>
            <a:ext cx="5898884" cy="2492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Limitations</a:t>
            </a:r>
            <a:endParaRPr/>
          </a:p>
        </p:txBody>
      </p:sp>
      <p:sp>
        <p:nvSpPr>
          <p:cNvPr id="209" name="Google Shape;209;p1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Monthly aggregation obscures announcement‑day volatility.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Housing cash‑flow simplifications: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The model assumes investors only pay interest on the mortgage—not the loan principal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The model doesn’t include other real-world housing costs.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Low R² (≤1 %) indicates the </a:t>
            </a:r>
            <a:r>
              <a:rPr lang="en-US"/>
              <a:t>regression model explains very little of the total variation in housing prices</a:t>
            </a:r>
            <a:endParaRPr/>
          </a:p>
          <a:p>
            <a:pPr indent="-2570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Takeaways</a:t>
            </a:r>
            <a:endParaRPr/>
          </a:p>
        </p:txBody>
      </p:sp>
      <p:sp>
        <p:nvSpPr>
          <p:cNvPr id="216" name="Google Shape;216;p16"/>
          <p:cNvSpPr txBox="1"/>
          <p:nvPr>
            <p:ph idx="1" type="body"/>
          </p:nvPr>
        </p:nvSpPr>
        <p:spPr>
          <a:xfrm>
            <a:off x="899160" y="1539240"/>
            <a:ext cx="10896600" cy="5151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Sector stocks react fast—but briefly—to Fed moves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Rates explain surprisingly little of monthly equity performance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Sun‑Belt housing is rate‑sensitive, but in different ways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Mortgage costs hit profitability hard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Data at a Glance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11 ETFs (2006-2025, daily prices)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Fed-Funds Rate &amp; 30-yr Mortgage Rate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Zillow ZHVI for FL &amp; AZ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Research Questions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1371600" y="24003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How do FFR </a:t>
            </a:r>
            <a:r>
              <a:rPr lang="en-US"/>
              <a:t>changes</a:t>
            </a:r>
            <a:r>
              <a:rPr lang="en-US"/>
              <a:t> affect stock market sector returns?</a:t>
            </a:r>
            <a:endParaRPr/>
          </a:p>
          <a:p>
            <a:pPr indent="-3713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How do rates affect Florida and Arizona housing?</a:t>
            </a:r>
            <a:endParaRPr/>
          </a:p>
          <a:p>
            <a:pPr indent="-3713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How can NPV and IRR be applied to analyze these relationships?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Methodology Snapshot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1371600" y="1749200"/>
            <a:ext cx="10386900" cy="45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Merged financial data (sector returns, Fed rates, mortgage rates, housing prices) for analysis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Measured how sector returns and housing prices respond to rate changes using regression, </a:t>
            </a:r>
            <a:r>
              <a:rPr lang="en-US"/>
              <a:t>assessed</a:t>
            </a:r>
            <a:r>
              <a:rPr lang="en-US"/>
              <a:t> significance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Built a rental property cash-flow model to calculate NPV across different mortgage scenarios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Used IRR to estimate investment impact at 3%, 5%, and 7% mortgage rates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Compared results across Florida and Arizona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1371600" y="685800"/>
            <a:ext cx="35907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Sector-Rate Correlations</a:t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1371600" y="2286000"/>
            <a:ext cx="3282694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Energy positive correlation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Tech negative correlation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1476" y="768050"/>
            <a:ext cx="6959425" cy="534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0" name="Google Shape;130;p7"/>
          <p:cNvSpPr txBox="1"/>
          <p:nvPr>
            <p:ph type="title"/>
          </p:nvPr>
        </p:nvSpPr>
        <p:spPr>
          <a:xfrm>
            <a:off x="8471424" y="1110882"/>
            <a:ext cx="3053039" cy="10608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 strike="noStrike">
                <a:latin typeface="Arial"/>
                <a:ea typeface="Arial"/>
                <a:cs typeface="Arial"/>
                <a:sym typeface="Arial"/>
              </a:rPr>
              <a:t>β Coefficients (ΔFFR → Returns)</a:t>
            </a:r>
            <a:endParaRPr sz="2800"/>
          </a:p>
        </p:txBody>
      </p:sp>
      <p:pic>
        <p:nvPicPr>
          <p:cNvPr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275" y="849983"/>
            <a:ext cx="6900380" cy="515803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8471423" y="2286000"/>
            <a:ext cx="3053039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Energy top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Tech negative</a:t>
            </a:r>
            <a:endParaRPr sz="16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CIs</a:t>
            </a:r>
            <a:endParaRPr sz="1600"/>
          </a:p>
        </p:txBody>
      </p:sp>
      <p:sp>
        <p:nvSpPr>
          <p:cNvPr id="133" name="Google Shape;133;p7"/>
          <p:cNvSpPr/>
          <p:nvPr/>
        </p:nvSpPr>
        <p:spPr>
          <a:xfrm rot="10800000">
            <a:off x="7983434" y="640080"/>
            <a:ext cx="2296028" cy="3674981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7860667" y="685800"/>
            <a:ext cx="3656419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Timing Matters</a:t>
            </a:r>
            <a:endParaRPr/>
          </a:p>
        </p:txBody>
      </p:sp>
      <p:sp>
        <p:nvSpPr>
          <p:cNvPr id="139" name="Google Shape;139;p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40" name="Google Shape;1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561" y="800641"/>
            <a:ext cx="6517065" cy="49366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8"/>
          <p:cNvSpPr txBox="1"/>
          <p:nvPr>
            <p:ph idx="1" type="body"/>
          </p:nvPr>
        </p:nvSpPr>
        <p:spPr>
          <a:xfrm>
            <a:off x="7860667" y="2286000"/>
            <a:ext cx="3656419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After 1 month, effects fade/flip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8" name="Google Shape;148;p9"/>
          <p:cNvSpPr txBox="1"/>
          <p:nvPr>
            <p:ph type="title"/>
          </p:nvPr>
        </p:nvSpPr>
        <p:spPr>
          <a:xfrm>
            <a:off x="8471424" y="1110882"/>
            <a:ext cx="3053039" cy="10608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lang="en-US" sz="2800"/>
              <a:t>Applying NPV</a:t>
            </a:r>
            <a:endParaRPr/>
          </a:p>
        </p:txBody>
      </p:sp>
      <p:pic>
        <p:nvPicPr>
          <p:cNvPr id="149" name="Google Shape;149;p9"/>
          <p:cNvPicPr preferRelativeResize="0"/>
          <p:nvPr/>
        </p:nvPicPr>
        <p:blipFill rotWithShape="1">
          <a:blip r:embed="rId3">
            <a:alphaModFix/>
          </a:blip>
          <a:srcRect b="0" l="0" r="50565" t="0"/>
          <a:stretch/>
        </p:blipFill>
        <p:spPr>
          <a:xfrm>
            <a:off x="634275" y="1143295"/>
            <a:ext cx="6900380" cy="457140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9"/>
          <p:cNvSpPr txBox="1"/>
          <p:nvPr>
            <p:ph idx="1" type="body"/>
          </p:nvPr>
        </p:nvSpPr>
        <p:spPr>
          <a:xfrm>
            <a:off x="8471423" y="2286000"/>
            <a:ext cx="3053039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Tech and Energy thrived long-term in high rate environment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Healthcare not so much</a:t>
            </a:r>
            <a:endParaRPr sz="16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600"/>
              <a:buChar char="■"/>
            </a:pPr>
            <a:r>
              <a:t/>
            </a:r>
            <a:endParaRPr sz="1600"/>
          </a:p>
        </p:txBody>
      </p:sp>
      <p:sp>
        <p:nvSpPr>
          <p:cNvPr id="151" name="Google Shape;151;p9"/>
          <p:cNvSpPr/>
          <p:nvPr/>
        </p:nvSpPr>
        <p:spPr>
          <a:xfrm rot="10800000">
            <a:off x="7983434" y="640080"/>
            <a:ext cx="2296028" cy="3674981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Key Stock Takeaways</a:t>
            </a:r>
            <a:endParaRPr/>
          </a:p>
        </p:txBody>
      </p:sp>
      <p:sp>
        <p:nvSpPr>
          <p:cNvPr id="157" name="Google Shape;157;p10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Rate shocks are brief: most sectors react within a month of a rate hike, but the effect fades by month 3</a:t>
            </a:r>
            <a:endParaRPr/>
          </a:p>
          <a:p>
            <a:pPr indent="-384048" lvl="0" marL="384048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Cyclical sectors swing hardest: Energy, Industrials, Financials react sharply; safer sectors (Staples, Utilities, Healthcare) stay calm</a:t>
            </a:r>
            <a:endParaRPr/>
          </a:p>
          <a:p>
            <a:pPr indent="-384048" lvl="0" marL="384048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Correlations to ΔFFR are small (&lt; 0.1) and rarely significant—rates explain little of returns</a:t>
            </a:r>
            <a:endParaRPr/>
          </a:p>
          <a:p>
            <a:pPr indent="-384048" lvl="0" marL="384048" rtl="0" algn="l">
              <a:spcBef>
                <a:spcPts val="1000"/>
              </a:spcBef>
              <a:spcAft>
                <a:spcPts val="200"/>
              </a:spcAft>
              <a:buSzPts val="1800"/>
              <a:buChar char="■"/>
            </a:pPr>
            <a:r>
              <a:rPr lang="en-US"/>
              <a:t>Higher rates hurt NPV for rate‑heavy sectors (Utilities, Real Estate, Consumer), yet can boost cash‑rich ones like Energy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2025-04-30T21:29:11Z</dcterms:created>
  <dc:creator>Lott, Daniel Charles - (dlott)</dc:creator>
</cp:coreProperties>
</file>