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4" r:id="rId5"/>
    <p:sldId id="267" r:id="rId6"/>
    <p:sldId id="266" r:id="rId7"/>
    <p:sldId id="269" r:id="rId8"/>
    <p:sldId id="259" r:id="rId9"/>
    <p:sldId id="268" r:id="rId10"/>
    <p:sldId id="270" r:id="rId11"/>
    <p:sldId id="261" r:id="rId12"/>
    <p:sldId id="262" r:id="rId13"/>
    <p:sldId id="263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5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9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5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8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0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20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7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F739-1EC8-4DB4-AFE9-557C7BE6006B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5FF6-C34B-4F03-A2D1-4F521C7D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3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476" y="2835896"/>
            <a:ext cx="9287933" cy="73995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Построение реалистического изображения из трехмерных геометрических объектов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2F38D-B2DF-495F-8839-51AF044DD950}"/>
              </a:ext>
            </a:extLst>
          </p:cNvPr>
          <p:cNvSpPr txBox="1"/>
          <p:nvPr/>
        </p:nvSpPr>
        <p:spPr>
          <a:xfrm>
            <a:off x="7108983" y="5477161"/>
            <a:ext cx="431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		</a:t>
            </a:r>
            <a:r>
              <a:rPr lang="ru-RU" dirty="0" smtClean="0"/>
              <a:t>         </a:t>
            </a:r>
            <a:r>
              <a:rPr lang="ru-RU" dirty="0" smtClean="0"/>
              <a:t>Анцибор</a:t>
            </a:r>
            <a:r>
              <a:rPr lang="ru-RU" dirty="0" smtClean="0"/>
              <a:t> </a:t>
            </a:r>
            <a:r>
              <a:rPr lang="ru-RU" dirty="0" smtClean="0"/>
              <a:t>Д</a:t>
            </a:r>
            <a:r>
              <a:rPr lang="ru-RU" dirty="0" smtClean="0"/>
              <a:t>.В. </a:t>
            </a:r>
            <a:r>
              <a:rPr lang="ru-RU" dirty="0"/>
              <a:t>(ИУ7-52Б)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	</a:t>
            </a:r>
            <a:r>
              <a:rPr lang="ru-RU" dirty="0" smtClean="0"/>
              <a:t>         Ваулин </a:t>
            </a:r>
            <a:r>
              <a:rPr lang="ru-RU" dirty="0" smtClean="0"/>
              <a:t>А</a:t>
            </a:r>
            <a:r>
              <a:rPr lang="ru-RU" dirty="0" smtClean="0"/>
              <a:t>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38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6908" y="137906"/>
            <a:ext cx="8338185" cy="1115251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Барицентрические координаты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5884" y="1253157"/>
            <a:ext cx="11000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Пусть дан треугольник </a:t>
            </a:r>
            <a:r>
              <a:rPr lang="ru-RU" i="1" dirty="0"/>
              <a:t>ABC</a:t>
            </a:r>
            <a:r>
              <a:rPr lang="ru-RU" dirty="0"/>
              <a:t>. Тогда любую точку </a:t>
            </a:r>
            <a:r>
              <a:rPr lang="ru-RU" i="1" dirty="0"/>
              <a:t>P</a:t>
            </a:r>
            <a:r>
              <a:rPr lang="ru-RU" dirty="0"/>
              <a:t> в плоскости треугольника можно представить как центр некоторых масс </a:t>
            </a:r>
            <a:r>
              <a:rPr lang="en-US" dirty="0"/>
              <a:t>u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w</a:t>
            </a:r>
            <a:r>
              <a:rPr lang="ru-RU" dirty="0" smtClean="0"/>
              <a:t>, </a:t>
            </a:r>
            <a:r>
              <a:rPr lang="ru-RU" dirty="0"/>
              <a:t>помещенных в его вершины </a:t>
            </a:r>
            <a:r>
              <a:rPr lang="ru-RU" i="1" dirty="0"/>
              <a:t>A</a:t>
            </a:r>
            <a:r>
              <a:rPr lang="ru-RU" dirty="0"/>
              <a:t>, </a:t>
            </a:r>
            <a:r>
              <a:rPr lang="ru-RU" i="1" dirty="0"/>
              <a:t>B</a:t>
            </a:r>
            <a:r>
              <a:rPr lang="ru-RU" dirty="0"/>
              <a:t>, </a:t>
            </a:r>
            <a:r>
              <a:rPr lang="ru-RU" i="1" dirty="0"/>
              <a:t>C</a:t>
            </a:r>
            <a:r>
              <a:rPr lang="ru-RU" dirty="0"/>
              <a:t>. Тройка чисел </a:t>
            </a:r>
            <a:r>
              <a:rPr lang="ru-RU" dirty="0" smtClean="0"/>
              <a:t>(</a:t>
            </a:r>
            <a:r>
              <a:rPr lang="en-US" dirty="0" smtClean="0"/>
              <a:t>u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v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w</a:t>
            </a:r>
            <a:r>
              <a:rPr lang="ru-RU" dirty="0" smtClean="0"/>
              <a:t>) </a:t>
            </a:r>
            <a:r>
              <a:rPr lang="ru-RU" dirty="0"/>
              <a:t>называется </a:t>
            </a:r>
            <a:r>
              <a:rPr lang="ru-RU" i="1" dirty="0"/>
              <a:t>барицентрическими координатами</a:t>
            </a:r>
            <a:r>
              <a:rPr lang="ru-RU" dirty="0"/>
              <a:t> точки P относительно треугольника</a:t>
            </a:r>
            <a:r>
              <a:rPr lang="ru-RU" dirty="0" smtClean="0"/>
              <a:t>.  Причем сумма трех координат не превышает 1.</a:t>
            </a:r>
            <a:endParaRPr lang="ru-RU" dirty="0"/>
          </a:p>
        </p:txBody>
      </p:sp>
      <p:pic>
        <p:nvPicPr>
          <p:cNvPr id="3077" name="Picture 5" descr="Студопедия — БАРИЦЕНТРИЧЕСКИЕ КООРДИНАТЫ НА ПЛОСК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63" y="2607295"/>
            <a:ext cx="4114673" cy="38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4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32733-A1FF-46C5-93B2-EB7701D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0" y="273685"/>
            <a:ext cx="734568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Пример работы программы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" y="2053648"/>
            <a:ext cx="6016752" cy="34108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2053648"/>
            <a:ext cx="5818632" cy="3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43" y="2639793"/>
            <a:ext cx="5622113" cy="400035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F32733-A1FF-46C5-93B2-EB7701D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1" y="189397"/>
            <a:ext cx="11437119" cy="1981105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Зависимость времени работы алгоритма </a:t>
            </a:r>
            <a:br>
              <a:rPr lang="ru-RU" sz="4800" dirty="0" smtClean="0"/>
            </a:br>
            <a:r>
              <a:rPr lang="ru-RU" sz="4800" dirty="0" smtClean="0"/>
              <a:t>обратной трассировки лучей от количества</a:t>
            </a:r>
            <a:br>
              <a:rPr lang="ru-RU" sz="4800" dirty="0" smtClean="0"/>
            </a:br>
            <a:r>
              <a:rPr lang="ru-RU" sz="4800" dirty="0" smtClean="0"/>
              <a:t> потоков программы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569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80" y="2227063"/>
            <a:ext cx="6106240" cy="452962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F32733-A1FF-46C5-93B2-EB7701D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5" y="245958"/>
            <a:ext cx="11445010" cy="1981105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Зависимость времени работы алгоритма </a:t>
            </a:r>
            <a:br>
              <a:rPr lang="ru-RU" sz="4800" dirty="0" smtClean="0"/>
            </a:br>
            <a:r>
              <a:rPr lang="ru-RU" sz="4800" dirty="0" smtClean="0"/>
              <a:t>обратной трассировки лучей от алгоритмов</a:t>
            </a:r>
            <a:br>
              <a:rPr lang="ru-RU" sz="4800" dirty="0" smtClean="0"/>
            </a:br>
            <a:r>
              <a:rPr lang="ru-RU" sz="4800" dirty="0" smtClean="0"/>
              <a:t> пересечения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740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C4BE0-8B5C-43EE-BEE4-4C8CF4B8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607" y="91285"/>
            <a:ext cx="4088786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FD000E-7B35-448E-BFA1-6625A97B7A0B}"/>
              </a:ext>
            </a:extLst>
          </p:cNvPr>
          <p:cNvSpPr/>
          <p:nvPr/>
        </p:nvSpPr>
        <p:spPr>
          <a:xfrm>
            <a:off x="1009106" y="1425520"/>
            <a:ext cx="1017378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a typeface="Times New Roman" panose="02020603050405020304" pitchFamily="18" charset="0"/>
              </a:rPr>
              <a:t>В рамках курсового проекта было создано программное обеспечение для создания графических сцен из готовых трехмерных моделей и их визуализации с учетом выбранной текстуры или цвета, а также оптических эффектов отражения, преломления, прозрачности, блеска.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Все поставленные задачи были выполнены: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проведен анализ существующих алгоритмов удаления невидимых линий и поверхностей, закраски, </a:t>
            </a:r>
            <a:r>
              <a:rPr lang="ru-RU" dirty="0" err="1" smtClean="0">
                <a:solidFill>
                  <a:srgbClr val="000000"/>
                </a:solidFill>
                <a:ea typeface="Arial Unicode MS"/>
                <a:cs typeface="Arial Unicode MS"/>
              </a:rPr>
              <a:t>текстурирования</a:t>
            </a: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, а также моделей освещения и выбраны подходящие для выполнения проекта</a:t>
            </a:r>
            <a:r>
              <a:rPr lang="en-US" dirty="0" smtClean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dirty="0" smtClean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реализованы выбранные алгоритмы и структуры данных</a:t>
            </a:r>
            <a:r>
              <a:rPr lang="en-US" dirty="0" smtClean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разработано программное обеспечение, позволяющее отобразить трехмерную сцену</a:t>
            </a:r>
            <a:r>
              <a:rPr lang="en-US" dirty="0" smtClean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dirty="0" smtClean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реализован интерфейс программного модуля</a:t>
            </a:r>
            <a:r>
              <a:rPr lang="en-US" dirty="0" smtClean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dirty="0" smtClean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Arial Unicode MS"/>
                <a:cs typeface="Arial Unicode MS"/>
              </a:rPr>
              <a:t>проведено исследование на основе разработанной программы</a:t>
            </a:r>
            <a:r>
              <a:rPr lang="en-US" dirty="0" smtClean="0">
                <a:solidFill>
                  <a:srgbClr val="000000"/>
                </a:solidFill>
                <a:ea typeface="Arial Unicode MS"/>
                <a:cs typeface="Arial Unicode MS"/>
              </a:rPr>
              <a:t>;</a:t>
            </a:r>
            <a:endParaRPr lang="ru-RU" dirty="0">
              <a:solidFill>
                <a:srgbClr val="000000"/>
              </a:solidFill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119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0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279897" y="1144893"/>
            <a:ext cx="9632206" cy="4862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2000" b="1" dirty="0"/>
              <a:t>Цель курсового проекта</a:t>
            </a:r>
            <a:r>
              <a:rPr lang="en-US" sz="2000" b="1" dirty="0"/>
              <a:t>:</a:t>
            </a:r>
            <a:r>
              <a:rPr lang="ru-RU" sz="2000" dirty="0"/>
              <a:t> </a:t>
            </a:r>
            <a:r>
              <a:rPr lang="ru-RU" dirty="0" smtClean="0"/>
              <a:t>Разработать программу для построения реалистического изображения из трехмерных геометрических объектов. Предусмотреть возможность выбора и добавления в сцену трехмерных объектов из списка полигональных моделей. Количество объектов в сцене с учетом источников света не более пяти. Предусмотреть возможность перемещения, поворота и масштабирования объектов. Предусмотреть возможность изменения текстуры объекта, его цвета, свойств поверхности. Сцена формируется из объектов серого цвета. Используются точечный и направленный источники света. Реализовать возможность редактирования параметров источников света. Обзор сцены – камерой. Для рендеринга изображения использовать последний вид с камеры.</a:t>
            </a:r>
          </a:p>
          <a:p>
            <a:pPr algn="just"/>
            <a:r>
              <a:rPr lang="ru-RU" sz="2000" b="1" dirty="0" smtClean="0"/>
              <a:t>Задачи</a:t>
            </a:r>
            <a:r>
              <a:rPr lang="en-US" sz="2000" dirty="0" smtClean="0"/>
              <a:t>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/>
              <a:t>Провести анализ существующих алгоритмов удаления невидимых линий и поверхностей, закраски, </a:t>
            </a:r>
            <a:r>
              <a:rPr lang="ru-RU" dirty="0" err="1" smtClean="0"/>
              <a:t>текстурирования</a:t>
            </a:r>
            <a:r>
              <a:rPr lang="ru-RU" dirty="0" smtClean="0"/>
              <a:t>, а также моделей освещения и выбрать из них подходящие для выполнения проекта.</a:t>
            </a:r>
            <a:endParaRPr lang="ru-RU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еализовать выбранные алгоритмы и структуры данных</a:t>
            </a:r>
            <a:r>
              <a:rPr lang="ru-RU" dirty="0"/>
              <a:t>.</a:t>
            </a:r>
            <a:endParaRPr lang="ru-RU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азработать программное обеспечение, которое позволит отобразить трехмерную сцену.</a:t>
            </a:r>
            <a:endParaRPr lang="ru-RU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еализовать интерфейс программного модуля.</a:t>
            </a:r>
            <a:endParaRPr lang="ru-RU" sz="11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ровести исследования на основе разработанной программы.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2890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865" y="274320"/>
            <a:ext cx="6624271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Базовые алгоритмы, используемые в работе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F5E31-3608-4D63-B7CE-0F45515B4C08}"/>
              </a:ext>
            </a:extLst>
          </p:cNvPr>
          <p:cNvSpPr txBox="1"/>
          <p:nvPr/>
        </p:nvSpPr>
        <p:spPr>
          <a:xfrm>
            <a:off x="1176002" y="1705298"/>
            <a:ext cx="10095502" cy="4135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Z-buffer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Алгоритм обратной трассировки лучей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Освещение по </a:t>
            </a:r>
            <a:r>
              <a:rPr lang="ru-RU" dirty="0" err="1" smtClean="0"/>
              <a:t>Фонгу</a:t>
            </a:r>
            <a:endParaRPr lang="ru-RU" dirty="0" smtClean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Освещение по Ламберту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Удаление невидимых граней</a:t>
            </a: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Растеризация треугольника с использованием барицентрических координат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1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8" y="2381305"/>
            <a:ext cx="7018283" cy="404295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37" y="228600"/>
            <a:ext cx="11416526" cy="204825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Перевод объекта их трехмерног</a:t>
            </a:r>
            <a:r>
              <a:rPr lang="ru-RU" sz="4800" dirty="0" smtClean="0"/>
              <a:t>о пространства в двумерное пространство экрана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99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7812" y="72094"/>
            <a:ext cx="605637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Структура программы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160" y="1122144"/>
            <a:ext cx="103936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Manager</a:t>
            </a:r>
            <a:r>
              <a:rPr lang="ru-RU" b="1" dirty="0"/>
              <a:t> </a:t>
            </a:r>
            <a:r>
              <a:rPr lang="ru-RU" dirty="0"/>
              <a:t>- описывает сцену и методы работы с ней;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</a:t>
            </a:r>
            <a:r>
              <a:rPr lang="ru-RU" dirty="0"/>
              <a:t>- описывает способ хранения объекта и методы работы с ним;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Light</a:t>
            </a:r>
            <a:r>
              <a:rPr lang="ru-RU" b="1" dirty="0"/>
              <a:t> </a:t>
            </a:r>
            <a:r>
              <a:rPr lang="ru-RU" dirty="0"/>
              <a:t>- описывает атрибуты источников света различного света и содержит функции для работы со светом;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PixelShader</a:t>
            </a:r>
            <a:r>
              <a:rPr lang="ru-RU" dirty="0"/>
              <a:t> - содержит функции для вычисления атрибутов объекта в конкретном пикселе;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VertexShader</a:t>
            </a:r>
            <a:r>
              <a:rPr lang="ru-RU" b="1" dirty="0"/>
              <a:t> </a:t>
            </a:r>
            <a:r>
              <a:rPr lang="ru-RU" dirty="0"/>
              <a:t>- содержит функции для преобразования атрибутов модели при переходе к мировому пространству из объектного;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TextureShader</a:t>
            </a:r>
            <a:r>
              <a:rPr lang="ru-RU" b="1" dirty="0"/>
              <a:t> </a:t>
            </a:r>
            <a:r>
              <a:rPr lang="ru-RU" dirty="0"/>
              <a:t>- содержит функции для интерполяции значения текстурных координат в конкретном пикселе;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GeometryShader</a:t>
            </a:r>
            <a:r>
              <a:rPr lang="ru-RU" b="1" dirty="0"/>
              <a:t> </a:t>
            </a:r>
            <a:r>
              <a:rPr lang="ru-RU" dirty="0"/>
              <a:t>- содержит функции для перехода из мирового пространства в пространство нормализованных координат;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Face</a:t>
            </a:r>
            <a:r>
              <a:rPr lang="ru-RU" b="1" dirty="0"/>
              <a:t> </a:t>
            </a:r>
            <a:r>
              <a:rPr lang="ru-RU" dirty="0"/>
              <a:t>- описывает полигон-треугольник;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Vertex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сожердит</a:t>
            </a:r>
            <a:r>
              <a:rPr lang="ru-RU" dirty="0"/>
              <a:t> информацию о вершине полигона;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Vec3, </a:t>
            </a:r>
            <a:r>
              <a:rPr lang="ru-RU" b="1" dirty="0" err="1"/>
              <a:t>class</a:t>
            </a:r>
            <a:r>
              <a:rPr lang="ru-RU" b="1" dirty="0"/>
              <a:t> Vec4 </a:t>
            </a:r>
            <a:r>
              <a:rPr lang="ru-RU" dirty="0"/>
              <a:t>- описывают вектора размерности 3 и 4, содержат функции для работы с ними;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Mat</a:t>
            </a:r>
            <a:r>
              <a:rPr lang="ru-RU" b="1" dirty="0"/>
              <a:t> </a:t>
            </a:r>
            <a:r>
              <a:rPr lang="ru-RU" dirty="0"/>
              <a:t>-  описывает матрицы произвольного размера и содержит функции для работы с ними;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Camera</a:t>
            </a:r>
            <a:r>
              <a:rPr lang="ru-RU" b="1" dirty="0"/>
              <a:t> </a:t>
            </a:r>
            <a:r>
              <a:rPr lang="ru-RU" dirty="0"/>
              <a:t>- описывает камеру;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BoundingBox</a:t>
            </a:r>
            <a:r>
              <a:rPr lang="ru-RU" b="1" dirty="0"/>
              <a:t> </a:t>
            </a:r>
            <a:r>
              <a:rPr lang="ru-RU" dirty="0"/>
              <a:t>- описывает параллельный осям ограничивающий параллелепипед и содержит функции для работы с ним;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RayThread</a:t>
            </a:r>
            <a:r>
              <a:rPr lang="ru-RU" b="1" dirty="0"/>
              <a:t> </a:t>
            </a:r>
            <a:r>
              <a:rPr lang="ru-RU" dirty="0"/>
              <a:t>- содержит функции для выполнения трассировки.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9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137906"/>
            <a:ext cx="11477625" cy="1325563"/>
          </a:xfrm>
        </p:spPr>
        <p:txBody>
          <a:bodyPr>
            <a:noAutofit/>
          </a:bodyPr>
          <a:lstStyle/>
          <a:p>
            <a:r>
              <a:rPr lang="ru-RU" sz="4800" dirty="0" smtClean="0"/>
              <a:t>Алгоритм поиска пересечения луча с кубом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03" y="2565119"/>
            <a:ext cx="4511794" cy="371602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3984" y="1463469"/>
            <a:ext cx="10924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Так как каждая модель состоит из полигонов, крайне неэффективно на каждом трассировании луча искать пересечение с объектом путем установления факта пересечения с его полигонами.  Для оптимизации можно использовать следующую идею: ограничить каждый объект параллелепипедом, который параллелен координатным осям (AABB -- </a:t>
            </a:r>
            <a:r>
              <a:rPr lang="ru-RU" dirty="0" err="1" smtClean="0"/>
              <a:t>axis-aligned</a:t>
            </a:r>
            <a:r>
              <a:rPr lang="ru-RU" dirty="0" smtClean="0"/>
              <a:t> </a:t>
            </a:r>
            <a:r>
              <a:rPr lang="ru-RU" dirty="0" err="1" smtClean="0"/>
              <a:t>bounding</a:t>
            </a:r>
            <a:r>
              <a:rPr lang="ru-RU" dirty="0" smtClean="0"/>
              <a:t> </a:t>
            </a:r>
            <a:r>
              <a:rPr lang="ru-RU" dirty="0" err="1" smtClean="0"/>
              <a:t>box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9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7906"/>
            <a:ext cx="10515600" cy="98723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Z-buffer</a:t>
            </a:r>
            <a:endParaRPr lang="ru-RU" sz="4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5884" y="1125141"/>
            <a:ext cx="110002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Алгоритм, использующий </a:t>
            </a:r>
            <a:r>
              <a:rPr lang="ru-RU" i="1" dirty="0"/>
              <a:t>z-буфер </a:t>
            </a:r>
            <a:r>
              <a:rPr lang="ru-RU" dirty="0"/>
              <a:t>это один из простейших алгоритмов удаления невидимых поверхностей. </a:t>
            </a:r>
            <a:r>
              <a:rPr lang="ru-RU" dirty="0" smtClean="0"/>
              <a:t>Работает </a:t>
            </a:r>
            <a:r>
              <a:rPr lang="ru-RU" dirty="0"/>
              <a:t>этот алгоритм в пространстве изображения. </a:t>
            </a:r>
            <a:r>
              <a:rPr lang="en-US" dirty="0"/>
              <a:t>Z</a:t>
            </a:r>
            <a:r>
              <a:rPr lang="ru-RU" dirty="0" smtClean="0"/>
              <a:t>-буфер </a:t>
            </a:r>
            <a:r>
              <a:rPr lang="ru-RU" dirty="0"/>
              <a:t>- это отдельный буфер глубины, используемый для запоминания координаты </a:t>
            </a:r>
            <a:r>
              <a:rPr lang="ru-RU" i="1" dirty="0"/>
              <a:t>z</a:t>
            </a:r>
            <a:r>
              <a:rPr lang="ru-RU" dirty="0"/>
              <a:t> или глубины каждого видимого пиксела в пространстве изображения. В процессе работы глубина или значение </a:t>
            </a:r>
            <a:r>
              <a:rPr lang="ru-RU" i="1" dirty="0"/>
              <a:t>z</a:t>
            </a:r>
            <a:r>
              <a:rPr lang="ru-RU" dirty="0"/>
              <a:t> каждого нового пиксела, который нужно занести в буфер кадра, сравнивается с глубиной того пиксела, который уже занесен в </a:t>
            </a:r>
            <a:r>
              <a:rPr lang="ru-RU" i="1" dirty="0"/>
              <a:t>z</a:t>
            </a:r>
            <a:r>
              <a:rPr lang="ru-RU" dirty="0"/>
              <a:t>-буфер. </a:t>
            </a:r>
            <a:r>
              <a:rPr lang="ru-RU" dirty="0" smtClean="0"/>
              <a:t>По </a:t>
            </a:r>
            <a:r>
              <a:rPr lang="ru-RU" dirty="0"/>
              <a:t>сути, алгоритм является поиском по </a:t>
            </a:r>
            <a:r>
              <a:rPr lang="ru-RU" i="1" dirty="0"/>
              <a:t>х</a:t>
            </a:r>
            <a:r>
              <a:rPr lang="ru-RU" dirty="0"/>
              <a:t> и </a:t>
            </a:r>
            <a:r>
              <a:rPr lang="ru-RU" i="1" dirty="0"/>
              <a:t>у</a:t>
            </a:r>
            <a:r>
              <a:rPr lang="ru-RU" dirty="0"/>
              <a:t> </a:t>
            </a:r>
            <a:r>
              <a:rPr lang="ru-RU" dirty="0" smtClean="0"/>
              <a:t>наибольшего</a:t>
            </a:r>
            <a:r>
              <a:rPr lang="en-US" dirty="0" smtClean="0"/>
              <a:t> </a:t>
            </a:r>
            <a:r>
              <a:rPr lang="ru-RU" dirty="0" smtClean="0"/>
              <a:t>или наименьшего </a:t>
            </a:r>
            <a:r>
              <a:rPr lang="ru-RU" dirty="0"/>
              <a:t>значения функции </a:t>
            </a:r>
            <a:r>
              <a:rPr lang="ru-RU" i="1" dirty="0"/>
              <a:t>z (х, у</a:t>
            </a:r>
            <a:r>
              <a:rPr lang="ru-RU" i="1" dirty="0" smtClean="0"/>
              <a:t>) </a:t>
            </a:r>
            <a:r>
              <a:rPr lang="ru-RU" dirty="0" smtClean="0"/>
              <a:t>в зависимости от положительного направления оси </a:t>
            </a:r>
            <a:r>
              <a:rPr lang="en-US" dirty="0" smtClean="0"/>
              <a:t>OZ</a:t>
            </a:r>
            <a:r>
              <a:rPr lang="ru-RU" i="1" dirty="0" smtClean="0"/>
              <a:t>.</a:t>
            </a:r>
            <a:endParaRPr lang="ru-RU" dirty="0"/>
          </a:p>
        </p:txBody>
      </p:sp>
      <p:pic>
        <p:nvPicPr>
          <p:cNvPr id="2050" name="Picture 2" descr="Optimized Z-Buffer Using Divide and Conquer | SpringerLin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3242191"/>
            <a:ext cx="5077968" cy="33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4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7832" y="194360"/>
            <a:ext cx="573633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Освещение по </a:t>
            </a:r>
            <a:r>
              <a:rPr lang="ru-RU" sz="4800" dirty="0" err="1" smtClean="0"/>
              <a:t>Фонгу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431097" y="1979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80533" y="1451525"/>
            <a:ext cx="1023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Расчёт освещения по </a:t>
            </a:r>
            <a:r>
              <a:rPr lang="ru-RU" dirty="0" err="1"/>
              <a:t>Фонгу</a:t>
            </a:r>
            <a:r>
              <a:rPr lang="ru-RU" dirty="0"/>
              <a:t> требует вычисления цветовой интенсивности трёх компонент освещения: фоновой (</a:t>
            </a:r>
            <a:r>
              <a:rPr lang="ru-RU" dirty="0" err="1"/>
              <a:t>ambient</a:t>
            </a:r>
            <a:r>
              <a:rPr lang="ru-RU" dirty="0"/>
              <a:t>), </a:t>
            </a:r>
            <a:r>
              <a:rPr lang="ru-RU" dirty="0" err="1"/>
              <a:t>рассеяной</a:t>
            </a:r>
            <a:r>
              <a:rPr lang="ru-RU" dirty="0"/>
              <a:t> (</a:t>
            </a:r>
            <a:r>
              <a:rPr lang="ru-RU" dirty="0" err="1"/>
              <a:t>diffuse</a:t>
            </a:r>
            <a:r>
              <a:rPr lang="ru-RU" dirty="0"/>
              <a:t>) и глянцевых бликов (</a:t>
            </a:r>
            <a:r>
              <a:rPr lang="ru-RU" dirty="0" err="1"/>
              <a:t>specular</a:t>
            </a:r>
            <a:r>
              <a:rPr lang="ru-RU" dirty="0"/>
              <a:t>).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4" y="2777088"/>
            <a:ext cx="10950586" cy="30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463" y="166928"/>
            <a:ext cx="10207075" cy="1325563"/>
          </a:xfrm>
        </p:spPr>
        <p:txBody>
          <a:bodyPr>
            <a:noAutofit/>
          </a:bodyPr>
          <a:lstStyle/>
          <a:p>
            <a:r>
              <a:rPr lang="ru-RU" sz="4800" dirty="0" smtClean="0"/>
              <a:t>Алгоритм обратной трассировки лучей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431097" y="1979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7083" y="2168287"/>
            <a:ext cx="4881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Алгоритм трассировки лучей применяется для расчета первичных пересечений луча с объектами сцены и дополняет его генерацией дополнительных лучей для формирования световых бликов, теней, отражений, тем самым повышая уровень фотореалистичности изображения.</a:t>
            </a:r>
            <a:endParaRPr lang="ru-RU" dirty="0"/>
          </a:p>
        </p:txBody>
      </p:sp>
      <p:pic>
        <p:nvPicPr>
          <p:cNvPr id="1026" name="Picture 2" descr="Анализ перспективности использования метода трассировки лучей в 3D  моделировании» | Контент-платформа Pandi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11" y="1589761"/>
            <a:ext cx="59817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624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Times New Roman</vt:lpstr>
      <vt:lpstr>Тема Office</vt:lpstr>
      <vt:lpstr>Построение реалистического изображения из трехмерных геометрических объектов</vt:lpstr>
      <vt:lpstr>Постановка задачи</vt:lpstr>
      <vt:lpstr>Базовые алгоритмы, используемые в работе</vt:lpstr>
      <vt:lpstr>Перевод объекта их трехмерного пространства в двумерное пространство экрана</vt:lpstr>
      <vt:lpstr>Структура программы</vt:lpstr>
      <vt:lpstr>Алгоритм поиска пересечения луча с кубом</vt:lpstr>
      <vt:lpstr>Z-buffer</vt:lpstr>
      <vt:lpstr>Освещение по Фонгу</vt:lpstr>
      <vt:lpstr>Алгоритм обратной трассировки лучей</vt:lpstr>
      <vt:lpstr>Барицентрические координаты</vt:lpstr>
      <vt:lpstr>Пример работы программы</vt:lpstr>
      <vt:lpstr>Зависимость времени работы алгоритма  обратной трассировки лучей от количества  потоков программы</vt:lpstr>
      <vt:lpstr>Зависимость времени работы алгоритма  обратной трассировки лучей от алгоритмов  пересечения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Анцибор Дмитрий</dc:creator>
  <cp:lastModifiedBy>Анцибор Дмитрий</cp:lastModifiedBy>
  <cp:revision>12</cp:revision>
  <dcterms:created xsi:type="dcterms:W3CDTF">2021-03-03T14:09:12Z</dcterms:created>
  <dcterms:modified xsi:type="dcterms:W3CDTF">2021-03-04T18:10:20Z</dcterms:modified>
</cp:coreProperties>
</file>