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77" r:id="rId9"/>
    <p:sldId id="261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8" r:id="rId37"/>
    <p:sldId id="299" r:id="rId38"/>
    <p:sldId id="291" r:id="rId39"/>
    <p:sldId id="300" r:id="rId40"/>
    <p:sldId id="301" r:id="rId41"/>
    <p:sldId id="292" r:id="rId42"/>
    <p:sldId id="294" r:id="rId43"/>
    <p:sldId id="303" r:id="rId44"/>
    <p:sldId id="295" r:id="rId45"/>
    <p:sldId id="297" r:id="rId46"/>
    <p:sldId id="296" r:id="rId47"/>
    <p:sldId id="29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учеников</c:v>
                </c:pt>
              </c:strCache>
            </c:strRef>
          </c:tx>
          <c:explosion val="8"/>
          <c:dPt>
            <c:idx val="10"/>
            <c:bubble3D val="0"/>
            <c:explosion val="10"/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Лист1!$A$2:$A$13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июдь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тему: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на основе общеобразовательного учреждения»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2732" y="4629224"/>
            <a:ext cx="6696744" cy="2228776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 Б класса</a:t>
            </a:r>
          </a:p>
          <a:p>
            <a:pPr algn="r"/>
            <a:r>
              <a:rPr lang="ru-RU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Мордасов Дмитрий</a:t>
            </a:r>
          </a:p>
          <a:p>
            <a:pPr algn="r"/>
            <a:r>
              <a:rPr lang="ru-RU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 Десятник А.А</a:t>
            </a:r>
            <a:r>
              <a:rPr lang="ru-RU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5716" y="6521872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err="1" smtClean="0"/>
              <a:t>г.Мичуринск-наукоград</a:t>
            </a:r>
            <a:r>
              <a:rPr lang="ru-RU" sz="1400" i="1" dirty="0" smtClean="0"/>
              <a:t>, 2021-2022</a:t>
            </a:r>
            <a:endParaRPr lang="ru-RU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462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/>
              <a:t>ТОГАОУ «Мичуринский лицей»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342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dirty="0" smtClean="0"/>
              <a:t>	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Структура БД</a:t>
            </a:r>
          </a:p>
          <a:p>
            <a:r>
              <a:rPr lang="ru-RU" sz="2000" dirty="0"/>
              <a:t>1. </a:t>
            </a:r>
            <a:r>
              <a:rPr lang="ru-RU" sz="2000" dirty="0" smtClean="0"/>
              <a:t>При </a:t>
            </a:r>
            <a:r>
              <a:rPr lang="ru-RU" sz="2000" dirty="0"/>
              <a:t>приеме/отчислении ученика будет заноситься/удаляться соответствующая запись в таблицу «Ученик», которая связана с конкретным «Классом»;</a:t>
            </a:r>
          </a:p>
          <a:p>
            <a:r>
              <a:rPr lang="ru-RU" sz="2000" dirty="0"/>
              <a:t>2. </a:t>
            </a:r>
            <a:r>
              <a:rPr lang="ru-RU" sz="2000" dirty="0" smtClean="0"/>
              <a:t>Для </a:t>
            </a:r>
            <a:r>
              <a:rPr lang="ru-RU" sz="2000" dirty="0"/>
              <a:t>каждого «Ученика» будут вноситься записи в таблицу его «Успеваемости» по различным предметам (связь с «Предметами»); </a:t>
            </a:r>
          </a:p>
          <a:p>
            <a:r>
              <a:rPr lang="ru-RU" sz="2000" dirty="0"/>
              <a:t>3. </a:t>
            </a:r>
            <a:r>
              <a:rPr lang="ru-RU" sz="2000" dirty="0" smtClean="0"/>
              <a:t>Класс</a:t>
            </a:r>
            <a:r>
              <a:rPr lang="ru-RU" sz="2000" dirty="0"/>
              <a:t>, в свою очередь, будет связан с таблицей «Расписания», а она с таблицами «Предмета», «Кабинета» и «Учителя», в «Расписание» можно будет добавлять/изменять/удалять уроки.</a:t>
            </a:r>
          </a:p>
          <a:p>
            <a:r>
              <a:rPr lang="ru-RU" sz="2000" dirty="0"/>
              <a:t>4. </a:t>
            </a:r>
            <a:r>
              <a:rPr lang="ru-RU" sz="2000" dirty="0" smtClean="0"/>
              <a:t>При </a:t>
            </a:r>
            <a:r>
              <a:rPr lang="ru-RU" sz="2000" dirty="0"/>
              <a:t>приеме/увольнении учителя будет заноситься/удаляться соответствующая запись в таблицу «Учитель», которая связана с таблицами «Профиля», «Заработной платы» и «Предмета».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67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Проектируемая БД будет состоять из следующих 9 сущностей “</a:t>
            </a:r>
            <a:r>
              <a:rPr lang="en-US" sz="2000" dirty="0"/>
              <a:t>pupils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teachers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classes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marks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timetable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cabinets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subjects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direction</a:t>
            </a:r>
            <a:r>
              <a:rPr lang="ru-RU" sz="2000" dirty="0" smtClean="0"/>
              <a:t>”</a:t>
            </a:r>
          </a:p>
          <a:p>
            <a:r>
              <a:rPr lang="ru-RU" sz="2000" dirty="0" smtClean="0"/>
              <a:t>“</a:t>
            </a:r>
            <a:r>
              <a:rPr lang="en-US" sz="2000" dirty="0"/>
              <a:t>salary</a:t>
            </a:r>
            <a:r>
              <a:rPr lang="ru-RU" sz="2000" dirty="0" smtClean="0"/>
              <a:t>”</a:t>
            </a:r>
            <a:endParaRPr lang="ru-RU" sz="2000" dirty="0"/>
          </a:p>
          <a:p>
            <a:r>
              <a:rPr lang="ru-RU" sz="2000" dirty="0"/>
              <a:t>Также можно выделить 10 </a:t>
            </a:r>
            <a:r>
              <a:rPr lang="ru-RU" sz="2000" dirty="0" smtClean="0"/>
              <a:t>связей.</a:t>
            </a:r>
            <a:endParaRPr lang="ru-RU" sz="2000" dirty="0" smtClean="0"/>
          </a:p>
          <a:p>
            <a:r>
              <a:rPr lang="ru-RU" sz="2000" dirty="0" err="1"/>
              <a:t>classes</a:t>
            </a:r>
            <a:r>
              <a:rPr lang="ru-RU" sz="2000" dirty="0"/>
              <a:t> – </a:t>
            </a:r>
            <a:r>
              <a:rPr lang="ru-RU" sz="2000" dirty="0" err="1"/>
              <a:t>timetable</a:t>
            </a:r>
            <a:endParaRPr lang="ru-RU" sz="2000" dirty="0" smtClean="0"/>
          </a:p>
          <a:p>
            <a:r>
              <a:rPr lang="ru-RU" sz="2000" dirty="0" err="1"/>
              <a:t>subject</a:t>
            </a:r>
            <a:r>
              <a:rPr lang="ru-RU" sz="2000" dirty="0"/>
              <a:t> – </a:t>
            </a:r>
            <a:r>
              <a:rPr lang="ru-RU" sz="2000" dirty="0" err="1" smtClean="0"/>
              <a:t>timetable</a:t>
            </a:r>
            <a:endParaRPr lang="ru-RU" sz="2000" dirty="0" smtClean="0"/>
          </a:p>
          <a:p>
            <a:r>
              <a:rPr lang="ru-RU" sz="2000" dirty="0" err="1"/>
              <a:t>teachers</a:t>
            </a:r>
            <a:r>
              <a:rPr lang="ru-RU" sz="2000" dirty="0"/>
              <a:t> – </a:t>
            </a:r>
            <a:r>
              <a:rPr lang="ru-RU" sz="2000" dirty="0" err="1" smtClean="0"/>
              <a:t>timetable</a:t>
            </a:r>
            <a:endParaRPr lang="ru-RU" sz="2000" dirty="0" smtClean="0"/>
          </a:p>
          <a:p>
            <a:r>
              <a:rPr lang="ru-RU" sz="2000" dirty="0" err="1"/>
              <a:t>cabinets</a:t>
            </a:r>
            <a:r>
              <a:rPr lang="ru-RU" sz="2000" dirty="0"/>
              <a:t> – </a:t>
            </a:r>
            <a:r>
              <a:rPr lang="ru-RU" sz="2000" dirty="0" err="1" smtClean="0"/>
              <a:t>timetable</a:t>
            </a:r>
            <a:endParaRPr lang="ru-RU" sz="2000" dirty="0" smtClean="0"/>
          </a:p>
          <a:p>
            <a:r>
              <a:rPr lang="ru-RU" sz="2000" dirty="0" err="1"/>
              <a:t>teachers</a:t>
            </a:r>
            <a:r>
              <a:rPr lang="ru-RU" sz="2000" dirty="0"/>
              <a:t> – </a:t>
            </a:r>
            <a:r>
              <a:rPr lang="ru-RU" sz="2000" dirty="0" err="1"/>
              <a:t>subject</a:t>
            </a:r>
            <a:endParaRPr lang="ru-RU" sz="2000" dirty="0"/>
          </a:p>
          <a:p>
            <a:r>
              <a:rPr lang="ru-RU" sz="2000" dirty="0" err="1"/>
              <a:t>direction</a:t>
            </a:r>
            <a:r>
              <a:rPr lang="ru-RU" sz="2000" dirty="0"/>
              <a:t> – </a:t>
            </a:r>
            <a:r>
              <a:rPr lang="ru-RU" sz="2000" dirty="0" err="1" smtClean="0"/>
              <a:t>teachers</a:t>
            </a:r>
            <a:endParaRPr lang="ru-RU" sz="2000" dirty="0" smtClean="0"/>
          </a:p>
          <a:p>
            <a:r>
              <a:rPr lang="ru-RU" sz="2000" dirty="0" err="1"/>
              <a:t>salary</a:t>
            </a:r>
            <a:r>
              <a:rPr lang="ru-RU" sz="2000" dirty="0"/>
              <a:t> – </a:t>
            </a:r>
            <a:r>
              <a:rPr lang="ru-RU" sz="2000" dirty="0" err="1" smtClean="0"/>
              <a:t>teachers</a:t>
            </a:r>
            <a:endParaRPr lang="ru-RU" sz="2000" dirty="0" smtClean="0"/>
          </a:p>
          <a:p>
            <a:r>
              <a:rPr lang="ru-RU" sz="2000" dirty="0" err="1"/>
              <a:t>сlasses</a:t>
            </a:r>
            <a:r>
              <a:rPr lang="ru-RU" sz="2000" dirty="0"/>
              <a:t> – </a:t>
            </a:r>
            <a:r>
              <a:rPr lang="ru-RU" sz="2000" dirty="0" err="1" smtClean="0"/>
              <a:t>pupils</a:t>
            </a:r>
            <a:endParaRPr lang="ru-RU" sz="2000" dirty="0" smtClean="0"/>
          </a:p>
          <a:p>
            <a:r>
              <a:rPr lang="ru-RU" sz="2000" dirty="0" err="1"/>
              <a:t>pupils</a:t>
            </a:r>
            <a:r>
              <a:rPr lang="ru-RU" sz="2000" dirty="0"/>
              <a:t> – </a:t>
            </a:r>
            <a:r>
              <a:rPr lang="ru-RU" sz="2000" dirty="0" err="1"/>
              <a:t>marks</a:t>
            </a:r>
            <a:endParaRPr lang="ru-RU" sz="2000" dirty="0"/>
          </a:p>
          <a:p>
            <a:r>
              <a:rPr lang="ru-RU" sz="2000" dirty="0" err="1"/>
              <a:t>subject</a:t>
            </a:r>
            <a:r>
              <a:rPr lang="ru-RU" sz="2000" dirty="0"/>
              <a:t> – </a:t>
            </a:r>
            <a:r>
              <a:rPr lang="ru-RU" sz="2000" dirty="0" err="1"/>
              <a:t>marks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439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 smtClean="0"/>
              <a:t>classes</a:t>
            </a:r>
            <a:r>
              <a:rPr lang="ru-RU" sz="2000" b="1" dirty="0" smtClean="0"/>
              <a:t> </a:t>
            </a:r>
            <a:r>
              <a:rPr lang="ru-RU" sz="2000" b="1" dirty="0"/>
              <a:t>– </a:t>
            </a:r>
            <a:r>
              <a:rPr lang="ru-RU" sz="2000" b="1" dirty="0" err="1"/>
              <a:t>timetable</a:t>
            </a:r>
            <a:r>
              <a:rPr lang="ru-RU" sz="2000" b="1" dirty="0"/>
              <a:t> 1:М, обязательная, идентифицирующая </a:t>
            </a:r>
            <a:endParaRPr lang="ru-RU" sz="2000" b="1" dirty="0" smtClean="0"/>
          </a:p>
          <a:p>
            <a:r>
              <a:rPr lang="ru-RU" sz="2000" b="1" dirty="0" smtClean="0"/>
              <a:t>Связь 1:М</a:t>
            </a:r>
            <a:endParaRPr lang="ru-RU" sz="2000" b="1" dirty="0"/>
          </a:p>
          <a:p>
            <a:r>
              <a:rPr lang="ru-RU" sz="2000" dirty="0" smtClean="0"/>
              <a:t>	Одному </a:t>
            </a:r>
            <a:r>
              <a:rPr lang="ru-RU" sz="2000" dirty="0"/>
              <a:t>классу может соответствовать множество записей в </a:t>
            </a:r>
          </a:p>
          <a:p>
            <a:r>
              <a:rPr lang="ru-RU" sz="2000" dirty="0"/>
              <a:t>расписании, а конкретная запись в расписании не может одновременно </a:t>
            </a:r>
            <a:r>
              <a:rPr lang="ru-RU" sz="2000" dirty="0" smtClean="0"/>
              <a:t>принадлежать </a:t>
            </a:r>
            <a:r>
              <a:rPr lang="ru-RU" sz="2000" dirty="0"/>
              <a:t>двум </a:t>
            </a:r>
            <a:r>
              <a:rPr lang="ru-RU" sz="2000" dirty="0" smtClean="0"/>
              <a:t>классам.</a:t>
            </a:r>
          </a:p>
          <a:p>
            <a:r>
              <a:rPr lang="ru-RU" sz="2000" b="1" dirty="0" smtClean="0"/>
              <a:t>Связь </a:t>
            </a:r>
            <a:r>
              <a:rPr lang="ru-RU" sz="2000" b="1" dirty="0"/>
              <a:t>обязательная</a:t>
            </a:r>
            <a:endParaRPr lang="ru-RU" sz="2000" b="1" dirty="0" smtClean="0"/>
          </a:p>
          <a:p>
            <a:r>
              <a:rPr lang="ru-RU" sz="2000" dirty="0" smtClean="0"/>
              <a:t>	У </a:t>
            </a:r>
            <a:r>
              <a:rPr lang="ru-RU" sz="2000" dirty="0"/>
              <a:t>класса не может не быть хотя бы </a:t>
            </a:r>
            <a:r>
              <a:rPr lang="ru-RU" sz="2000" dirty="0" smtClean="0"/>
              <a:t>одной </a:t>
            </a:r>
            <a:r>
              <a:rPr lang="ru-RU" sz="2000" dirty="0"/>
              <a:t>записи в расписании, а в расписании не может не быть классов</a:t>
            </a:r>
            <a:r>
              <a:rPr lang="ru-RU" sz="2000" dirty="0" smtClean="0"/>
              <a:t>;.</a:t>
            </a:r>
          </a:p>
          <a:p>
            <a:r>
              <a:rPr lang="ru-RU" sz="2000" b="1" dirty="0"/>
              <a:t>Связь идентифицирующая</a:t>
            </a:r>
            <a:endParaRPr lang="ru-RU" sz="2000" b="1" dirty="0" smtClean="0"/>
          </a:p>
          <a:p>
            <a:r>
              <a:rPr lang="ru-RU" sz="2000" dirty="0" smtClean="0"/>
              <a:t>	Поскольку </a:t>
            </a:r>
            <a:r>
              <a:rPr lang="ru-RU" sz="2000" dirty="0"/>
              <a:t>первичный ключ класса мигрирует в </a:t>
            </a:r>
            <a:r>
              <a:rPr lang="ru-RU" sz="2000" dirty="0" smtClean="0"/>
              <a:t>первичный </a:t>
            </a:r>
            <a:r>
              <a:rPr lang="ru-RU" sz="2000" dirty="0"/>
              <a:t>ключ расписания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61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subject</a:t>
            </a:r>
            <a:r>
              <a:rPr lang="ru-RU" sz="2000" b="1" dirty="0"/>
              <a:t> – </a:t>
            </a:r>
            <a:r>
              <a:rPr lang="ru-RU" sz="2000" b="1" dirty="0" err="1"/>
              <a:t>timetable</a:t>
            </a:r>
            <a:r>
              <a:rPr lang="ru-RU" sz="2000" b="1" dirty="0"/>
              <a:t> 1:М, необязательная, </a:t>
            </a:r>
            <a:r>
              <a:rPr lang="ru-RU" sz="2000" b="1" dirty="0" err="1"/>
              <a:t>неидентифицирующая</a:t>
            </a:r>
            <a:r>
              <a:rPr lang="ru-RU" sz="2000" b="1" dirty="0"/>
              <a:t> </a:t>
            </a:r>
            <a:endParaRPr lang="ru-RU" sz="2000" dirty="0"/>
          </a:p>
          <a:p>
            <a:r>
              <a:rPr lang="ru-RU" sz="2000" b="1" dirty="0" smtClean="0"/>
              <a:t>Связь 1:М</a:t>
            </a:r>
          </a:p>
          <a:p>
            <a:r>
              <a:rPr lang="ru-RU" sz="2000" dirty="0" smtClean="0"/>
              <a:t>	Один </a:t>
            </a:r>
            <a:r>
              <a:rPr lang="ru-RU" sz="2000" dirty="0"/>
              <a:t>предмет может появляться во многих записях таблицы </a:t>
            </a:r>
            <a:r>
              <a:rPr lang="ru-RU" sz="2000" dirty="0" smtClean="0"/>
              <a:t>расписания, но </a:t>
            </a:r>
            <a:r>
              <a:rPr lang="ru-RU" sz="2000" dirty="0"/>
              <a:t>одна запись расписания не может соответствовать нескольким предметам (в одно и тоже время нельзя провести два предмета у класса</a:t>
            </a:r>
            <a:r>
              <a:rPr lang="ru-RU" sz="2000" dirty="0" smtClean="0"/>
              <a:t>).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необязательная</a:t>
            </a:r>
            <a:endParaRPr lang="ru-RU" sz="2000" b="1" dirty="0"/>
          </a:p>
          <a:p>
            <a:r>
              <a:rPr lang="ru-RU" sz="2000" dirty="0" smtClean="0"/>
              <a:t>	Потому что предмет </a:t>
            </a:r>
            <a:r>
              <a:rPr lang="ru-RU" sz="2000" dirty="0"/>
              <a:t>может ни разу не появиться в </a:t>
            </a:r>
            <a:r>
              <a:rPr lang="ru-RU" sz="2000" dirty="0" smtClean="0"/>
              <a:t>расписании. 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 smtClean="0"/>
              <a:t>неидентифицирующая</a:t>
            </a:r>
            <a:endParaRPr lang="ru-RU" sz="2000" b="1" dirty="0"/>
          </a:p>
          <a:p>
            <a:r>
              <a:rPr lang="ru-RU" sz="2000" dirty="0" smtClean="0"/>
              <a:t>	Первичный </a:t>
            </a:r>
            <a:r>
              <a:rPr lang="ru-RU" sz="2000" dirty="0"/>
              <a:t>ключ предмета не мигрирует в первичный ключ </a:t>
            </a:r>
            <a:r>
              <a:rPr lang="ru-RU" sz="2000" dirty="0" smtClean="0"/>
              <a:t>расписания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0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teachers</a:t>
            </a:r>
            <a:r>
              <a:rPr lang="ru-RU" sz="2000" b="1" dirty="0"/>
              <a:t> – </a:t>
            </a:r>
            <a:r>
              <a:rPr lang="ru-RU" sz="2000" b="1" dirty="0" err="1"/>
              <a:t>timetable</a:t>
            </a:r>
            <a:r>
              <a:rPr lang="ru-RU" sz="2000" b="1" dirty="0"/>
              <a:t> 1:М, необязательная, </a:t>
            </a:r>
            <a:r>
              <a:rPr lang="ru-RU" sz="2000" b="1" dirty="0" err="1" smtClean="0"/>
              <a:t>неидентифицирующая</a:t>
            </a:r>
            <a:endParaRPr lang="ru-RU" sz="2000" b="1" dirty="0" smtClean="0"/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1:М</a:t>
            </a:r>
            <a:endParaRPr lang="ru-RU" sz="2000" b="1" dirty="0"/>
          </a:p>
          <a:p>
            <a:r>
              <a:rPr lang="ru-RU" sz="2000" dirty="0" smtClean="0"/>
              <a:t>	Один </a:t>
            </a:r>
            <a:r>
              <a:rPr lang="ru-RU" sz="2000" dirty="0"/>
              <a:t>учитель может появляться во многих записях таблицы расписания, </a:t>
            </a:r>
            <a:r>
              <a:rPr lang="ru-RU" sz="2000" dirty="0" smtClean="0"/>
              <a:t>но </a:t>
            </a:r>
            <a:r>
              <a:rPr lang="ru-RU" sz="2000" dirty="0"/>
              <a:t>одна запись расписания не может соответствовать нескольким учителям </a:t>
            </a:r>
            <a:r>
              <a:rPr lang="ru-RU" sz="2000" dirty="0" smtClean="0"/>
              <a:t>(</a:t>
            </a:r>
            <a:r>
              <a:rPr lang="ru-RU" sz="2000" dirty="0"/>
              <a:t>одно и тоже занятие у одного класса в одно время не может проводиться двумя людьми одновременно</a:t>
            </a:r>
            <a:r>
              <a:rPr lang="ru-RU" sz="2000" dirty="0" smtClean="0"/>
              <a:t>).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необязательная</a:t>
            </a:r>
          </a:p>
          <a:p>
            <a:r>
              <a:rPr lang="ru-RU" sz="2000" dirty="0" smtClean="0"/>
              <a:t>	Поскольку </a:t>
            </a:r>
            <a:r>
              <a:rPr lang="ru-RU" sz="2000" dirty="0"/>
              <a:t>учитель может ни разу не появиться в </a:t>
            </a:r>
            <a:r>
              <a:rPr lang="ru-RU" sz="2000" dirty="0" smtClean="0"/>
              <a:t>расписании.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/>
              <a:t>неидентифицирующая</a:t>
            </a:r>
            <a:endParaRPr lang="ru-RU" sz="2000" b="1" dirty="0"/>
          </a:p>
          <a:p>
            <a:r>
              <a:rPr lang="ru-RU" sz="2000" dirty="0" smtClean="0"/>
              <a:t>	Первичный </a:t>
            </a:r>
            <a:r>
              <a:rPr lang="ru-RU" sz="2000" dirty="0"/>
              <a:t>ключ учителя не мигрирует в первичный ключ </a:t>
            </a:r>
            <a:r>
              <a:rPr lang="ru-RU" sz="2000" dirty="0" smtClean="0"/>
              <a:t>расписания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2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cabinets</a:t>
            </a:r>
            <a:r>
              <a:rPr lang="ru-RU" sz="2000" b="1" dirty="0"/>
              <a:t> – </a:t>
            </a:r>
            <a:r>
              <a:rPr lang="ru-RU" sz="2000" b="1" dirty="0" err="1"/>
              <a:t>timetable</a:t>
            </a:r>
            <a:r>
              <a:rPr lang="ru-RU" sz="2000" b="1" dirty="0"/>
              <a:t> 1:М, необязательная, </a:t>
            </a:r>
            <a:r>
              <a:rPr lang="ru-RU" sz="2000" b="1" dirty="0" err="1" smtClean="0"/>
              <a:t>неидентифицирующая</a:t>
            </a:r>
            <a:endParaRPr lang="ru-RU" sz="2000" b="1" dirty="0" smtClean="0"/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1:М </a:t>
            </a:r>
            <a:endParaRPr lang="ru-RU" sz="2000" dirty="0"/>
          </a:p>
          <a:p>
            <a:r>
              <a:rPr lang="ru-RU" sz="2000" dirty="0" smtClean="0"/>
              <a:t>	Один </a:t>
            </a:r>
            <a:r>
              <a:rPr lang="ru-RU" sz="2000" dirty="0"/>
              <a:t>кабинет может появляться во многих записях таблицы расписания, </a:t>
            </a:r>
            <a:r>
              <a:rPr lang="ru-RU" sz="2000" dirty="0" smtClean="0"/>
              <a:t>но </a:t>
            </a:r>
            <a:r>
              <a:rPr lang="ru-RU" sz="2000" dirty="0"/>
              <a:t>одна запись расписания не может соответствовать нескольким кабинетам </a:t>
            </a:r>
            <a:r>
              <a:rPr lang="ru-RU" sz="2000" dirty="0" smtClean="0"/>
              <a:t>(</a:t>
            </a:r>
            <a:r>
              <a:rPr lang="ru-RU" sz="2000" dirty="0"/>
              <a:t>одно и тоже занятие у одного класса в одно время не может проводиться в двух местах одновременно</a:t>
            </a:r>
            <a:r>
              <a:rPr lang="ru-RU" sz="2000" dirty="0" smtClean="0"/>
              <a:t>).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необязательная</a:t>
            </a:r>
            <a:endParaRPr lang="ru-RU" sz="2000" dirty="0" smtClean="0"/>
          </a:p>
          <a:p>
            <a:r>
              <a:rPr lang="ru-RU" sz="2000" dirty="0" smtClean="0"/>
              <a:t> 	Поскольку кабинет </a:t>
            </a:r>
            <a:r>
              <a:rPr lang="ru-RU" sz="2000" dirty="0"/>
              <a:t>может ни разу не появиться в </a:t>
            </a:r>
            <a:r>
              <a:rPr lang="ru-RU" sz="2000" dirty="0" smtClean="0"/>
              <a:t>расписании.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 smtClean="0"/>
              <a:t>неидентифицирующая</a:t>
            </a:r>
            <a:endParaRPr lang="ru-RU" sz="2000" dirty="0" smtClean="0"/>
          </a:p>
          <a:p>
            <a:r>
              <a:rPr lang="ru-RU" sz="2000" dirty="0" smtClean="0"/>
              <a:t> 	Первичный </a:t>
            </a:r>
            <a:r>
              <a:rPr lang="ru-RU" sz="2000" dirty="0"/>
              <a:t>ключ кабинета не мигрирует в первичный ключ </a:t>
            </a:r>
            <a:r>
              <a:rPr lang="ru-RU" sz="2000" dirty="0" smtClean="0"/>
              <a:t>расписания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9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teachers</a:t>
            </a:r>
            <a:r>
              <a:rPr lang="ru-RU" sz="2000" b="1" dirty="0"/>
              <a:t> – </a:t>
            </a:r>
            <a:r>
              <a:rPr lang="ru-RU" sz="2000" b="1" dirty="0" err="1"/>
              <a:t>subject</a:t>
            </a:r>
            <a:r>
              <a:rPr lang="ru-RU" sz="2000" b="1" dirty="0"/>
              <a:t> М:М, </a:t>
            </a:r>
            <a:r>
              <a:rPr lang="ru-RU" sz="2000" b="1" dirty="0" smtClean="0"/>
              <a:t>обязательная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М:М </a:t>
            </a:r>
            <a:endParaRPr lang="ru-RU" sz="2000" dirty="0"/>
          </a:p>
          <a:p>
            <a:r>
              <a:rPr lang="ru-RU" sz="2000" dirty="0" smtClean="0"/>
              <a:t>	Один </a:t>
            </a:r>
            <a:r>
              <a:rPr lang="ru-RU" sz="2000" dirty="0"/>
              <a:t>учитель может вести несколько предметов и один предмет может </a:t>
            </a:r>
            <a:r>
              <a:rPr lang="ru-RU" sz="2000" dirty="0" smtClean="0"/>
              <a:t>вестись </a:t>
            </a:r>
            <a:r>
              <a:rPr lang="ru-RU" sz="2000" dirty="0"/>
              <a:t>несколькими </a:t>
            </a:r>
            <a:r>
              <a:rPr lang="ru-RU" sz="2000" dirty="0" smtClean="0"/>
              <a:t>учителями.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обязательная</a:t>
            </a:r>
            <a:endParaRPr lang="ru-RU" sz="2000" dirty="0" smtClean="0"/>
          </a:p>
          <a:p>
            <a:r>
              <a:rPr lang="ru-RU" sz="2000" dirty="0" smtClean="0"/>
              <a:t>	Поскольку у </a:t>
            </a:r>
            <a:r>
              <a:rPr lang="ru-RU" sz="2000" dirty="0"/>
              <a:t>учителя всегда есть предмет, а у </a:t>
            </a:r>
            <a:r>
              <a:rPr lang="ru-RU" sz="2000" dirty="0" smtClean="0"/>
              <a:t>предмета </a:t>
            </a:r>
            <a:r>
              <a:rPr lang="ru-RU" sz="2000" dirty="0"/>
              <a:t>– </a:t>
            </a:r>
            <a:r>
              <a:rPr lang="ru-RU" sz="2000" dirty="0" smtClean="0"/>
              <a:t>учитель.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918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direction</a:t>
            </a:r>
            <a:r>
              <a:rPr lang="ru-RU" sz="2000" b="1" dirty="0"/>
              <a:t> – </a:t>
            </a:r>
            <a:r>
              <a:rPr lang="ru-RU" sz="2000" b="1" dirty="0" err="1"/>
              <a:t>teachers</a:t>
            </a:r>
            <a:r>
              <a:rPr lang="ru-RU" sz="2000" b="1" dirty="0"/>
              <a:t> 1:М, обязательная, </a:t>
            </a:r>
            <a:r>
              <a:rPr lang="ru-RU" sz="2000" b="1" dirty="0" err="1"/>
              <a:t>неидентифицирующая</a:t>
            </a:r>
            <a:r>
              <a:rPr lang="ru-RU" sz="2000" b="1" dirty="0"/>
              <a:t> </a:t>
            </a:r>
            <a:endParaRPr lang="ru-RU" sz="2000" b="1" dirty="0" smtClean="0"/>
          </a:p>
          <a:p>
            <a:r>
              <a:rPr lang="ru-RU" sz="2000" b="1" dirty="0"/>
              <a:t>Связь 1:М 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 smtClean="0"/>
              <a:t>Учитель </a:t>
            </a:r>
            <a:r>
              <a:rPr lang="ru-RU" sz="2000" dirty="0"/>
              <a:t>может состоять только в одном профиле, а профиль может </a:t>
            </a:r>
            <a:r>
              <a:rPr lang="ru-RU" sz="2000" dirty="0" smtClean="0"/>
              <a:t>содержать </a:t>
            </a:r>
            <a:r>
              <a:rPr lang="ru-RU" sz="2000" dirty="0"/>
              <a:t>нескольких </a:t>
            </a:r>
            <a:r>
              <a:rPr lang="ru-RU" sz="2000" dirty="0" smtClean="0"/>
              <a:t>учителей.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обязательная</a:t>
            </a:r>
            <a:endParaRPr lang="ru-RU" sz="2000" dirty="0" smtClean="0"/>
          </a:p>
          <a:p>
            <a:r>
              <a:rPr lang="ru-RU" sz="2000" dirty="0" smtClean="0"/>
              <a:t> 	Поскольку </a:t>
            </a:r>
            <a:r>
              <a:rPr lang="ru-RU" sz="2000" dirty="0"/>
              <a:t>не существует профиля без </a:t>
            </a:r>
            <a:r>
              <a:rPr lang="ru-RU" sz="2000" dirty="0" smtClean="0"/>
              <a:t>учителей </a:t>
            </a:r>
            <a:r>
              <a:rPr lang="ru-RU" sz="2000" dirty="0"/>
              <a:t>и учителя без </a:t>
            </a:r>
            <a:r>
              <a:rPr lang="ru-RU" sz="2000" dirty="0" smtClean="0"/>
              <a:t>профиля.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 smtClean="0"/>
              <a:t>неидентифицирующая</a:t>
            </a:r>
            <a:endParaRPr lang="ru-RU" sz="2000" dirty="0" smtClean="0"/>
          </a:p>
          <a:p>
            <a:r>
              <a:rPr lang="ru-RU" sz="2000" dirty="0" smtClean="0"/>
              <a:t>	 </a:t>
            </a:r>
            <a:r>
              <a:rPr lang="ru-RU" sz="2000" dirty="0"/>
              <a:t>первичный ключ профиля не мигрирует в </a:t>
            </a:r>
            <a:r>
              <a:rPr lang="ru-RU" sz="2000" dirty="0" smtClean="0"/>
              <a:t>первичный </a:t>
            </a:r>
            <a:r>
              <a:rPr lang="ru-RU" sz="2000" dirty="0"/>
              <a:t>ключ </a:t>
            </a:r>
            <a:r>
              <a:rPr lang="ru-RU" sz="2000" dirty="0" smtClean="0"/>
              <a:t>учителя.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34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salary</a:t>
            </a:r>
            <a:r>
              <a:rPr lang="ru-RU" sz="2000" b="1" dirty="0"/>
              <a:t> – </a:t>
            </a:r>
            <a:r>
              <a:rPr lang="ru-RU" sz="2000" b="1" dirty="0" err="1"/>
              <a:t>teachers</a:t>
            </a:r>
            <a:r>
              <a:rPr lang="ru-RU" sz="2000" b="1" dirty="0"/>
              <a:t> 1:М, необязательная, </a:t>
            </a:r>
            <a:r>
              <a:rPr lang="ru-RU" sz="2000" b="1" dirty="0" err="1" smtClean="0"/>
              <a:t>неидентифицирующая</a:t>
            </a:r>
            <a:endParaRPr lang="ru-RU" sz="2000" b="1" dirty="0" smtClean="0"/>
          </a:p>
          <a:p>
            <a:r>
              <a:rPr lang="ru-RU" sz="2000" b="1" dirty="0"/>
              <a:t>Связь 1:М </a:t>
            </a:r>
            <a:endParaRPr lang="ru-RU" sz="2000" dirty="0"/>
          </a:p>
          <a:p>
            <a:r>
              <a:rPr lang="ru-RU" sz="2000" dirty="0"/>
              <a:t>	У</a:t>
            </a:r>
            <a:r>
              <a:rPr lang="ru-RU" sz="2000" dirty="0" smtClean="0"/>
              <a:t>читель </a:t>
            </a:r>
            <a:r>
              <a:rPr lang="ru-RU" sz="2000" dirty="0"/>
              <a:t>может получать только один вариант заработной платы, а один </a:t>
            </a:r>
            <a:r>
              <a:rPr lang="ru-RU" sz="2000" dirty="0" smtClean="0"/>
              <a:t>тип </a:t>
            </a:r>
            <a:r>
              <a:rPr lang="ru-RU" sz="2000" dirty="0"/>
              <a:t>заработной платы может назначаться нескольким </a:t>
            </a:r>
            <a:r>
              <a:rPr lang="ru-RU" sz="2000" dirty="0" smtClean="0"/>
              <a:t>учителям.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необязательная</a:t>
            </a:r>
            <a:endParaRPr lang="ru-RU" sz="2000" dirty="0" smtClean="0"/>
          </a:p>
          <a:p>
            <a:r>
              <a:rPr lang="ru-RU" sz="2000" dirty="0" smtClean="0"/>
              <a:t>	Поскольку может </a:t>
            </a:r>
            <a:r>
              <a:rPr lang="ru-RU" sz="2000" dirty="0"/>
              <a:t>существовать тип зарплаты, который не назначается </a:t>
            </a:r>
            <a:r>
              <a:rPr lang="ru-RU" sz="2000" dirty="0" smtClean="0"/>
              <a:t>никому.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/>
              <a:t>неидентифицирующая</a:t>
            </a:r>
            <a:endParaRPr lang="ru-RU" sz="2000" dirty="0"/>
          </a:p>
          <a:p>
            <a:r>
              <a:rPr lang="ru-RU" sz="2000" dirty="0" smtClean="0"/>
              <a:t>	Первичный </a:t>
            </a:r>
            <a:r>
              <a:rPr lang="ru-RU" sz="2000" dirty="0"/>
              <a:t>ключ зарплаты не мигрирует в первичный ключ </a:t>
            </a:r>
            <a:r>
              <a:rPr lang="ru-RU" sz="2000" dirty="0" smtClean="0"/>
              <a:t>учителя.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33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сlasses</a:t>
            </a:r>
            <a:r>
              <a:rPr lang="ru-RU" sz="2000" b="1" dirty="0"/>
              <a:t> – </a:t>
            </a:r>
            <a:r>
              <a:rPr lang="ru-RU" sz="2000" b="1" dirty="0" err="1"/>
              <a:t>pupils</a:t>
            </a:r>
            <a:r>
              <a:rPr lang="ru-RU" sz="2000" b="1" dirty="0"/>
              <a:t> 1:М, обязательная, </a:t>
            </a:r>
            <a:r>
              <a:rPr lang="ru-RU" sz="2000" b="1" dirty="0" err="1" smtClean="0"/>
              <a:t>неидентифицирующая</a:t>
            </a:r>
            <a:endParaRPr lang="ru-RU" sz="2000" b="1" dirty="0" smtClean="0"/>
          </a:p>
          <a:p>
            <a:r>
              <a:rPr lang="ru-RU" sz="2000" b="1" dirty="0"/>
              <a:t>Связь 1:М 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 smtClean="0"/>
              <a:t>В одном </a:t>
            </a:r>
            <a:r>
              <a:rPr lang="ru-RU" sz="2000" dirty="0"/>
              <a:t>классе может быть множество учеников, а каждый </a:t>
            </a:r>
            <a:r>
              <a:rPr lang="ru-RU" sz="2000" dirty="0" smtClean="0"/>
              <a:t>ученик может </a:t>
            </a:r>
            <a:r>
              <a:rPr lang="ru-RU" sz="2000" dirty="0"/>
              <a:t>принадлежать только одному </a:t>
            </a:r>
            <a:r>
              <a:rPr lang="ru-RU" sz="2000" dirty="0" smtClean="0"/>
              <a:t>классу.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обязательная</a:t>
            </a:r>
            <a:endParaRPr lang="ru-RU" sz="2000" dirty="0" smtClean="0"/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Посколько</a:t>
            </a:r>
            <a:r>
              <a:rPr lang="ru-RU" sz="2000" dirty="0" smtClean="0"/>
              <a:t> не существует </a:t>
            </a:r>
            <a:r>
              <a:rPr lang="ru-RU" sz="2000" dirty="0"/>
              <a:t>класса </a:t>
            </a:r>
            <a:r>
              <a:rPr lang="ru-RU" sz="2000" dirty="0" smtClean="0"/>
              <a:t>без </a:t>
            </a:r>
            <a:r>
              <a:rPr lang="ru-RU" sz="2000" dirty="0"/>
              <a:t>учеников и ученика без </a:t>
            </a:r>
            <a:r>
              <a:rPr lang="ru-RU" sz="2000" dirty="0" smtClean="0"/>
              <a:t>класса.</a:t>
            </a:r>
          </a:p>
          <a:p>
            <a:r>
              <a:rPr lang="ru-RU" sz="2000" b="1" dirty="0"/>
              <a:t>Связь </a:t>
            </a:r>
            <a:r>
              <a:rPr lang="ru-RU" sz="2000" b="1" dirty="0" err="1" smtClean="0"/>
              <a:t>неидентифицирующая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/>
              <a:t>	</a:t>
            </a:r>
            <a:r>
              <a:rPr lang="ru-RU" sz="2000" dirty="0" smtClean="0"/>
              <a:t>Первичный </a:t>
            </a:r>
            <a:r>
              <a:rPr lang="ru-RU" sz="2000" dirty="0"/>
              <a:t>ключ класса не мигрирует в </a:t>
            </a:r>
            <a:r>
              <a:rPr lang="ru-RU" sz="2000" dirty="0" smtClean="0"/>
              <a:t>первичный </a:t>
            </a:r>
            <a:r>
              <a:rPr lang="ru-RU" sz="2000" dirty="0"/>
              <a:t>ключ </a:t>
            </a:r>
            <a:r>
              <a:rPr lang="ru-RU" sz="2000" dirty="0" smtClean="0"/>
              <a:t>ученика.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3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64008" indent="0">
              <a:buNone/>
            </a:pPr>
            <a:r>
              <a:rPr lang="ru-RU" dirty="0" smtClean="0"/>
              <a:t>	Создать </a:t>
            </a:r>
            <a:r>
              <a:rPr lang="ru-RU" dirty="0"/>
              <a:t>базу данных на основе общеобразовательного учреждения ТОГАОУ «Мичуринский лицей».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pupils</a:t>
            </a:r>
            <a:r>
              <a:rPr lang="ru-RU" sz="2000" b="1" dirty="0"/>
              <a:t> – </a:t>
            </a:r>
            <a:r>
              <a:rPr lang="ru-RU" sz="2000" b="1" dirty="0" err="1"/>
              <a:t>marks</a:t>
            </a:r>
            <a:r>
              <a:rPr lang="ru-RU" sz="2000" b="1" dirty="0"/>
              <a:t> 1:М, необязательная, </a:t>
            </a:r>
            <a:r>
              <a:rPr lang="ru-RU" sz="2000" b="1" dirty="0" smtClean="0"/>
              <a:t>идентифицирующая</a:t>
            </a:r>
          </a:p>
          <a:p>
            <a:r>
              <a:rPr lang="ru-RU" sz="2000" b="1" dirty="0" smtClean="0"/>
              <a:t> </a:t>
            </a:r>
            <a:r>
              <a:rPr lang="ru-RU" sz="2000" b="1" dirty="0"/>
              <a:t>Связь 1:М 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 smtClean="0"/>
              <a:t>У </a:t>
            </a:r>
            <a:r>
              <a:rPr lang="ru-RU" sz="2000" dirty="0"/>
              <a:t>одного ученика может быть несколько записей в таблице оценок </a:t>
            </a:r>
            <a:r>
              <a:rPr lang="ru-RU" sz="2000" dirty="0" smtClean="0"/>
              <a:t>(например</a:t>
            </a:r>
            <a:r>
              <a:rPr lang="ru-RU" sz="2000" dirty="0"/>
              <a:t>, по разным предметам), но каждой записи соответствует только </a:t>
            </a:r>
            <a:r>
              <a:rPr lang="ru-RU" sz="2000" dirty="0" smtClean="0"/>
              <a:t>один ученик.</a:t>
            </a:r>
          </a:p>
          <a:p>
            <a:r>
              <a:rPr lang="ru-RU" sz="2000" b="1" dirty="0" smtClean="0"/>
              <a:t>Связь необязательная</a:t>
            </a:r>
            <a:endParaRPr lang="ru-RU" sz="2000" dirty="0" smtClean="0"/>
          </a:p>
          <a:p>
            <a:r>
              <a:rPr lang="ru-RU" sz="2000" dirty="0" smtClean="0"/>
              <a:t>	Поскольку ученик </a:t>
            </a:r>
            <a:r>
              <a:rPr lang="ru-RU" sz="2000" dirty="0"/>
              <a:t>может и не иметь записей в таблице </a:t>
            </a:r>
            <a:r>
              <a:rPr lang="ru-RU" sz="2000" dirty="0" smtClean="0"/>
              <a:t>оценок.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идентифицирующая</a:t>
            </a:r>
            <a:endParaRPr lang="ru-RU" sz="2000" dirty="0" smtClean="0"/>
          </a:p>
          <a:p>
            <a:r>
              <a:rPr lang="ru-RU" sz="2000" dirty="0" smtClean="0"/>
              <a:t> 	Связь </a:t>
            </a:r>
            <a:r>
              <a:rPr lang="ru-RU" sz="2000" dirty="0"/>
              <a:t>идентифицирующая, поскольку первичный ключ ученика мигрирует в </a:t>
            </a:r>
            <a:r>
              <a:rPr lang="ru-RU" sz="2000" dirty="0" smtClean="0"/>
              <a:t>первичный </a:t>
            </a:r>
            <a:r>
              <a:rPr lang="ru-RU" sz="2000" dirty="0"/>
              <a:t>ключ </a:t>
            </a:r>
            <a:r>
              <a:rPr lang="ru-RU" sz="2000" dirty="0" smtClean="0"/>
              <a:t>оценок.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04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subject</a:t>
            </a:r>
            <a:r>
              <a:rPr lang="ru-RU" sz="2000" b="1" dirty="0"/>
              <a:t> – </a:t>
            </a:r>
            <a:r>
              <a:rPr lang="ru-RU" sz="2000" b="1" dirty="0" err="1"/>
              <a:t>marks</a:t>
            </a:r>
            <a:r>
              <a:rPr lang="ru-RU" sz="2000" b="1" dirty="0"/>
              <a:t> 1:M, обязательная, </a:t>
            </a:r>
            <a:r>
              <a:rPr lang="ru-RU" sz="2000" b="1" dirty="0" smtClean="0"/>
              <a:t>идентифицирующая</a:t>
            </a:r>
          </a:p>
          <a:p>
            <a:r>
              <a:rPr lang="ru-RU" sz="2000" b="1" dirty="0"/>
              <a:t> Связь 1:М </a:t>
            </a:r>
            <a:endParaRPr lang="ru-RU" sz="2000" dirty="0"/>
          </a:p>
          <a:p>
            <a:r>
              <a:rPr lang="ru-RU" sz="2000" dirty="0" smtClean="0"/>
              <a:t>	Одному </a:t>
            </a:r>
            <a:r>
              <a:rPr lang="ru-RU" sz="2000" dirty="0"/>
              <a:t>предмету может соответствовать несколько </a:t>
            </a:r>
            <a:r>
              <a:rPr lang="ru-RU" sz="2000" dirty="0" smtClean="0"/>
              <a:t>записей-оценок (много </a:t>
            </a:r>
            <a:r>
              <a:rPr lang="ru-RU" sz="2000" dirty="0"/>
              <a:t>учеников получают по одному и тому же предмету оценки</a:t>
            </a:r>
            <a:r>
              <a:rPr lang="ru-RU" sz="2000" dirty="0" smtClean="0"/>
              <a:t>)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необязательная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Поскольку </a:t>
            </a:r>
            <a:r>
              <a:rPr lang="ru-RU" sz="2000" dirty="0"/>
              <a:t>одна </a:t>
            </a:r>
            <a:r>
              <a:rPr lang="ru-RU" sz="2000" dirty="0" smtClean="0"/>
              <a:t>запись-оценка </a:t>
            </a:r>
            <a:r>
              <a:rPr lang="ru-RU" sz="2000" dirty="0"/>
              <a:t>соответствует только одному предмету, при этом оценка не </a:t>
            </a:r>
            <a:r>
              <a:rPr lang="ru-RU" sz="2000" dirty="0" smtClean="0"/>
              <a:t>может </a:t>
            </a:r>
            <a:r>
              <a:rPr lang="ru-RU" sz="2000" dirty="0"/>
              <a:t>существовать без </a:t>
            </a:r>
            <a:r>
              <a:rPr lang="ru-RU" sz="2000" dirty="0" smtClean="0"/>
              <a:t>предмета.</a:t>
            </a:r>
          </a:p>
          <a:p>
            <a:r>
              <a:rPr lang="ru-RU" sz="2000" b="1" dirty="0"/>
              <a:t>Связь </a:t>
            </a:r>
            <a:r>
              <a:rPr lang="ru-RU" sz="2000" b="1" dirty="0" smtClean="0"/>
              <a:t>идентифицирующая</a:t>
            </a:r>
            <a:r>
              <a:rPr lang="ru-RU" sz="2000" dirty="0"/>
              <a:t>	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Связь </a:t>
            </a:r>
            <a:r>
              <a:rPr lang="ru-RU" sz="2000" dirty="0"/>
              <a:t>идентифицирующая поскольку </a:t>
            </a:r>
            <a:r>
              <a:rPr lang="ru-RU" sz="2000" dirty="0" smtClean="0"/>
              <a:t>первичный </a:t>
            </a:r>
            <a:r>
              <a:rPr lang="ru-RU" sz="2000" dirty="0"/>
              <a:t>ключ предмета мигрирует в первичный ключ оценок.</a:t>
            </a:r>
          </a:p>
        </p:txBody>
      </p:sp>
    </p:spTree>
    <p:extLst>
      <p:ext uri="{BB962C8B-B14F-4D97-AF65-F5344CB8AC3E}">
        <p14:creationId xmlns:p14="http://schemas.microsoft.com/office/powerpoint/2010/main" val="28986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980728"/>
          </a:xfrm>
        </p:spPr>
        <p:txBody>
          <a:bodyPr/>
          <a:lstStyle/>
          <a:p>
            <a:r>
              <a:rPr lang="ru-RU" dirty="0" smtClean="0"/>
              <a:t>Описание атрибутов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1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2132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64" y="2276872"/>
            <a:ext cx="915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Данная </a:t>
            </a:r>
            <a:r>
              <a:rPr lang="ru-RU" sz="2000" dirty="0"/>
              <a:t>сущность содержит информацию о названии класса – сочетание букв и цифр (например, 1а, 8б) и количестве учеников. </a:t>
            </a:r>
          </a:p>
        </p:txBody>
      </p:sp>
    </p:spTree>
    <p:extLst>
      <p:ext uri="{BB962C8B-B14F-4D97-AF65-F5344CB8AC3E}">
        <p14:creationId xmlns:p14="http://schemas.microsoft.com/office/powerpoint/2010/main" val="23724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08920"/>
            <a:ext cx="9144000" cy="2304256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Данная </a:t>
            </a:r>
            <a:r>
              <a:rPr lang="ru-RU" sz="2000" dirty="0"/>
              <a:t>сущность содержит информацию об учениках: ФИО, дата рождения, класс </a:t>
            </a:r>
            <a:r>
              <a:rPr lang="ru-RU" sz="2000" dirty="0" smtClean="0"/>
              <a:t>обучения, </a:t>
            </a:r>
            <a:r>
              <a:rPr lang="ru-RU" sz="2000" dirty="0"/>
              <a:t>телефон и почта.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4280"/>
            <a:ext cx="9144000" cy="25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2420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6369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Данная </a:t>
            </a:r>
            <a:r>
              <a:rPr lang="ru-RU" sz="2000" dirty="0"/>
              <a:t>сущность содержит информацию об оценках учеников за все четверти и год по какому-либо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8244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4401"/>
            <a:ext cx="9144000" cy="2445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6369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Сущность </a:t>
            </a:r>
            <a:r>
              <a:rPr lang="ru-RU" sz="2000" dirty="0"/>
              <a:t>расписания для различных классов. Содержит информацию о предмете, месте проведения и </a:t>
            </a:r>
            <a:r>
              <a:rPr lang="ru-RU" sz="2000" dirty="0" smtClean="0"/>
              <a:t>учителе.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7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060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6090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Сущность </a:t>
            </a:r>
            <a:r>
              <a:rPr lang="ru-RU" sz="2000" dirty="0"/>
              <a:t>с названием </a:t>
            </a:r>
            <a:r>
              <a:rPr lang="ru-RU" sz="2000" dirty="0" smtClean="0"/>
              <a:t>предмета.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7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-7787" y="2376"/>
            <a:ext cx="9151787" cy="213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787" y="2492896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Сущность </a:t>
            </a:r>
            <a:r>
              <a:rPr lang="ru-RU" sz="2000" dirty="0"/>
              <a:t>с обозначениями кабинетов и их </a:t>
            </a:r>
            <a:r>
              <a:rPr lang="ru-RU" sz="2000" dirty="0" smtClean="0"/>
              <a:t>вместимостью.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20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42" y="0"/>
            <a:ext cx="9135157" cy="2564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270892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Данная </a:t>
            </a:r>
            <a:r>
              <a:rPr lang="ru-RU" sz="2000" dirty="0"/>
              <a:t>сущность содержит информацию об учителях: ФИО, дата рождения, стаж, телефон, почта, профиль преподавания и заработная плата. </a:t>
            </a:r>
          </a:p>
        </p:txBody>
      </p:sp>
    </p:spTree>
    <p:extLst>
      <p:ext uri="{BB962C8B-B14F-4D97-AF65-F5344CB8AC3E}">
        <p14:creationId xmlns:p14="http://schemas.microsoft.com/office/powerpoint/2010/main" val="3376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64008" indent="0">
              <a:buNone/>
            </a:pPr>
            <a:r>
              <a:rPr lang="ru-RU" dirty="0" smtClean="0"/>
              <a:t>	Из-за </a:t>
            </a:r>
            <a:r>
              <a:rPr lang="ru-RU" dirty="0"/>
              <a:t>частого обновления информации необходимо её постоянно изменять, добавлять или убирать. База данных позволяет максимально автоматизировать эти процессы.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176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482972"/>
            <a:ext cx="903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Сущность </a:t>
            </a:r>
            <a:r>
              <a:rPr lang="ru-RU" sz="2000" dirty="0"/>
              <a:t>с названием профиля </a:t>
            </a:r>
            <a:r>
              <a:rPr lang="ru-RU" sz="2000" dirty="0" smtClean="0"/>
              <a:t>преподавания.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4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2060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9242" y="229428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Сущность </a:t>
            </a:r>
            <a:r>
              <a:rPr lang="ru-RU" sz="2000" dirty="0"/>
              <a:t>с размером заработной </a:t>
            </a:r>
            <a:r>
              <a:rPr lang="ru-RU" sz="2000" dirty="0" smtClean="0"/>
              <a:t>платы.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20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0483" y="5733256"/>
            <a:ext cx="4263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модель предметной области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" b="100000" l="0" r="100000">
                        <a14:foregroundMark x1="4620" y1="7359" x2="16940" y2="19913"/>
                        <a14:foregroundMark x1="9138" y1="7143" x2="13244" y2="7143"/>
                        <a14:foregroundMark x1="17659" y1="14502" x2="26899" y2="14286"/>
                        <a14:foregroundMark x1="11191" y1="21645" x2="11191" y2="38961"/>
                        <a14:foregroundMark x1="8111" y1="57143" x2="16427" y2="37879"/>
                        <a14:foregroundMark x1="11088" y1="60823" x2="11294" y2="58442"/>
                        <a14:foregroundMark x1="11807" y1="59740" x2="12731" y2="57576"/>
                        <a14:foregroundMark x1="6674" y1="76190" x2="16016" y2="90909"/>
                        <a14:foregroundMark x1="11396" y1="71861" x2="11396" y2="71861"/>
                        <a14:foregroundMark x1="11396" y1="64286" x2="11396" y2="64286"/>
                        <a14:foregroundMark x1="11499" y1="64719" x2="11499" y2="64719"/>
                        <a14:foregroundMark x1="55236" y1="8658" x2="65708" y2="16234"/>
                        <a14:foregroundMark x1="76078" y1="12554" x2="86140" y2="33766"/>
                        <a14:foregroundMark x1="55031" y1="29004" x2="65811" y2="39610"/>
                        <a14:foregroundMark x1="58316" y1="29437" x2="62526" y2="29437"/>
                        <a14:foregroundMark x1="58830" y1="8225" x2="62834" y2="8009"/>
                        <a14:foregroundMark x1="40144" y1="22511" x2="78234" y2="22511"/>
                        <a14:foregroundMark x1="39220" y1="31385" x2="56468" y2="30952"/>
                        <a14:foregroundMark x1="40041" y1="13420" x2="38912" y2="13420"/>
                        <a14:foregroundMark x1="40657" y1="12987" x2="47741" y2="12771"/>
                        <a14:foregroundMark x1="48768" y1="12771" x2="48768" y2="12771"/>
                        <a14:foregroundMark x1="50513" y1="12771" x2="50513" y2="12771"/>
                        <a14:foregroundMark x1="51951" y1="12771" x2="51951" y2="12771"/>
                        <a14:foregroundMark x1="53388" y1="12554" x2="53388" y2="12554"/>
                        <a14:foregroundMark x1="78850" y1="33766" x2="78953" y2="63420"/>
                        <a14:foregroundMark x1="87577" y1="66234" x2="95585" y2="56926"/>
                        <a14:foregroundMark x1="87269" y1="36797" x2="87372" y2="47403"/>
                        <a14:foregroundMark x1="87166" y1="50216" x2="87166" y2="50216"/>
                        <a14:foregroundMark x1="87166" y1="54113" x2="87166" y2="54113"/>
                        <a14:foregroundMark x1="79363" y1="12771" x2="83778" y2="12121"/>
                        <a14:foregroundMark x1="65914" y1="15584" x2="75873" y2="15152"/>
                        <a14:backgroundMark x1="88706" y1="48701" x2="88706" y2="40260"/>
                        <a14:backgroundMark x1="87782" y1="44156" x2="87782" y2="44156"/>
                        <a14:backgroundMark x1="87577" y1="48485" x2="87474" y2="40043"/>
                        <a14:backgroundMark x1="87782" y1="37879" x2="87782" y2="37879"/>
                        <a14:backgroundMark x1="59651" y1="24026" x2="59856" y2="20563"/>
                        <a14:backgroundMark x1="61191" y1="25325" x2="61191" y2="20130"/>
                        <a14:backgroundMark x1="62731" y1="24675" x2="63039" y2="20346"/>
                        <a14:backgroundMark x1="64066" y1="25541" x2="64476" y2="20346"/>
                        <a14:backgroundMark x1="65606" y1="24892" x2="65811" y2="21429"/>
                        <a14:backgroundMark x1="67556" y1="24459" x2="67556" y2="20779"/>
                        <a14:backgroundMark x1="68789" y1="24675" x2="69199" y2="20346"/>
                        <a14:backgroundMark x1="70534" y1="24459" x2="70945" y2="20779"/>
                        <a14:backgroundMark x1="71766" y1="24242" x2="71971" y2="21645"/>
                        <a14:backgroundMark x1="73101" y1="24675" x2="73306" y2="20996"/>
                        <a14:backgroundMark x1="74538" y1="24459" x2="74333" y2="20130"/>
                        <a14:backgroundMark x1="51437" y1="32900" x2="51951" y2="27922"/>
                        <a14:backgroundMark x1="53183" y1="32900" x2="53593" y2="29004"/>
                        <a14:backgroundMark x1="54312" y1="33117" x2="54928" y2="26840"/>
                        <a14:backgroundMark x1="48973" y1="29654" x2="48049" y2="32684"/>
                        <a14:backgroundMark x1="50308" y1="29221" x2="49487" y2="3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6214"/>
            <a:ext cx="7377793" cy="349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5946414"/>
            <a:ext cx="504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/>
              <a:t>Даталогическая</a:t>
            </a:r>
            <a:r>
              <a:rPr lang="ru-RU" b="1" dirty="0" smtClean="0"/>
              <a:t> модель базы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" b="100000" l="0" r="100000">
                        <a14:foregroundMark x1="4620" y1="7359" x2="16940" y2="19913"/>
                        <a14:foregroundMark x1="9138" y1="7143" x2="13244" y2="7143"/>
                        <a14:foregroundMark x1="17659" y1="14502" x2="26899" y2="14286"/>
                        <a14:foregroundMark x1="11191" y1="21645" x2="11191" y2="38961"/>
                        <a14:foregroundMark x1="8111" y1="57143" x2="16427" y2="37879"/>
                        <a14:foregroundMark x1="11088" y1="60823" x2="11294" y2="58442"/>
                        <a14:foregroundMark x1="11807" y1="59740" x2="12731" y2="57576"/>
                        <a14:foregroundMark x1="6674" y1="76190" x2="16016" y2="90909"/>
                        <a14:foregroundMark x1="11396" y1="71861" x2="11396" y2="71861"/>
                        <a14:foregroundMark x1="11396" y1="64286" x2="11396" y2="64286"/>
                        <a14:foregroundMark x1="11499" y1="64719" x2="11499" y2="64719"/>
                        <a14:foregroundMark x1="55236" y1="8658" x2="65708" y2="16234"/>
                        <a14:foregroundMark x1="76078" y1="12554" x2="86140" y2="33766"/>
                        <a14:foregroundMark x1="55031" y1="29004" x2="65811" y2="39610"/>
                        <a14:foregroundMark x1="58316" y1="29437" x2="62526" y2="29437"/>
                        <a14:foregroundMark x1="58830" y1="8225" x2="62834" y2="8009"/>
                        <a14:foregroundMark x1="40144" y1="22511" x2="78234" y2="22511"/>
                        <a14:foregroundMark x1="39220" y1="31385" x2="56468" y2="30952"/>
                        <a14:foregroundMark x1="40041" y1="13420" x2="38912" y2="13420"/>
                        <a14:foregroundMark x1="40657" y1="12987" x2="47741" y2="12771"/>
                        <a14:foregroundMark x1="48768" y1="12771" x2="48768" y2="12771"/>
                        <a14:foregroundMark x1="50513" y1="12771" x2="50513" y2="12771"/>
                        <a14:foregroundMark x1="51951" y1="12771" x2="51951" y2="12771"/>
                        <a14:foregroundMark x1="53388" y1="12554" x2="53388" y2="12554"/>
                        <a14:foregroundMark x1="78850" y1="33766" x2="78953" y2="63420"/>
                        <a14:foregroundMark x1="87577" y1="66234" x2="95585" y2="56926"/>
                        <a14:foregroundMark x1="87269" y1="36797" x2="87372" y2="47403"/>
                        <a14:foregroundMark x1="87166" y1="50216" x2="87166" y2="50216"/>
                        <a14:foregroundMark x1="87166" y1="54113" x2="87166" y2="54113"/>
                        <a14:foregroundMark x1="79363" y1="12771" x2="83778" y2="12121"/>
                        <a14:foregroundMark x1="65914" y1="15584" x2="75873" y2="15152"/>
                        <a14:backgroundMark x1="88706" y1="48701" x2="88706" y2="40260"/>
                        <a14:backgroundMark x1="87782" y1="44156" x2="87782" y2="44156"/>
                        <a14:backgroundMark x1="87577" y1="48485" x2="87474" y2="40043"/>
                        <a14:backgroundMark x1="87782" y1="37879" x2="87782" y2="37879"/>
                        <a14:backgroundMark x1="59651" y1="24026" x2="59856" y2="20563"/>
                        <a14:backgroundMark x1="61191" y1="25325" x2="61191" y2="20130"/>
                        <a14:backgroundMark x1="62731" y1="24675" x2="63039" y2="20346"/>
                        <a14:backgroundMark x1="64066" y1="25541" x2="64476" y2="20346"/>
                        <a14:backgroundMark x1="65606" y1="24892" x2="65811" y2="21429"/>
                        <a14:backgroundMark x1="67556" y1="24459" x2="67556" y2="20779"/>
                        <a14:backgroundMark x1="68789" y1="24675" x2="69199" y2="20346"/>
                        <a14:backgroundMark x1="70534" y1="24459" x2="70945" y2="20779"/>
                        <a14:backgroundMark x1="71766" y1="24242" x2="71971" y2="21645"/>
                        <a14:backgroundMark x1="73101" y1="24675" x2="73306" y2="20996"/>
                        <a14:backgroundMark x1="74538" y1="24459" x2="74333" y2="20130"/>
                        <a14:backgroundMark x1="51437" y1="32900" x2="51951" y2="27922"/>
                        <a14:backgroundMark x1="53183" y1="32900" x2="53593" y2="29004"/>
                        <a14:backgroundMark x1="54312" y1="33117" x2="54928" y2="26840"/>
                        <a14:backgroundMark x1="48973" y1="29654" x2="48049" y2="32684"/>
                        <a14:backgroundMark x1="50308" y1="29221" x2="49487" y2="3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6214"/>
            <a:ext cx="7377793" cy="349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9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980728"/>
          </a:xfrm>
        </p:spPr>
        <p:txBody>
          <a:bodyPr/>
          <a:lstStyle/>
          <a:p>
            <a:pPr algn="ctr"/>
            <a:r>
              <a:rPr lang="ru-RU" dirty="0" smtClean="0"/>
              <a:t>Заполнение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8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Каждая </a:t>
            </a:r>
            <a:r>
              <a:rPr lang="ru-RU" sz="2000" dirty="0"/>
              <a:t>сущность заполняется по определённому строгому образцу, порядок в котором нарушать нельзя. </a:t>
            </a:r>
            <a:endParaRPr lang="ru-RU" sz="2000" dirty="0" smtClean="0"/>
          </a:p>
          <a:p>
            <a:pPr marL="64008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insert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оператор, </a:t>
            </a:r>
            <a:r>
              <a:rPr lang="ru-RU" sz="2000" dirty="0"/>
              <a:t>позволяющий добавить строки в таблицу, т.е. </a:t>
            </a:r>
            <a:r>
              <a:rPr lang="en-US" sz="2000" dirty="0"/>
              <a:t>insert into pupils</a:t>
            </a:r>
            <a:r>
              <a:rPr lang="ru-RU" sz="2000" dirty="0"/>
              <a:t> означает, то что я добавляю строки с информацией в сущность ученики. </a:t>
            </a:r>
          </a:p>
          <a:p>
            <a:pPr marL="64008" indent="0">
              <a:buNone/>
            </a:pPr>
            <a:r>
              <a:rPr lang="ru-RU" sz="2000" dirty="0" smtClean="0"/>
              <a:t>	Дальше </a:t>
            </a:r>
            <a:r>
              <a:rPr lang="ru-RU" sz="2000" dirty="0"/>
              <a:t>идёт обычное заполнение </a:t>
            </a:r>
            <a:r>
              <a:rPr lang="en-US" sz="2000" dirty="0"/>
              <a:t>values</a:t>
            </a:r>
            <a:r>
              <a:rPr lang="ru-RU" sz="2000" dirty="0"/>
              <a:t> (значений), как мы видим это фамилия, имя, отчество, дата рождения в формате </a:t>
            </a:r>
            <a:r>
              <a:rPr lang="ru-RU" sz="2000" dirty="0" err="1"/>
              <a:t>гггг</a:t>
            </a:r>
            <a:r>
              <a:rPr lang="ru-RU" sz="2000" dirty="0"/>
              <a:t>-мм-</a:t>
            </a:r>
            <a:r>
              <a:rPr lang="ru-RU" sz="2000" dirty="0" err="1"/>
              <a:t>чч</a:t>
            </a:r>
            <a:r>
              <a:rPr lang="ru-RU" sz="2000" dirty="0"/>
              <a:t>, номер телефона, электронная почта, </a:t>
            </a:r>
            <a:r>
              <a:rPr lang="en-US" sz="2000" dirty="0"/>
              <a:t>id</a:t>
            </a:r>
            <a:r>
              <a:rPr lang="ru-RU" sz="2000" dirty="0"/>
              <a:t> класса в базе данных.</a:t>
            </a:r>
            <a:endParaRPr lang="ru-RU" sz="2000" b="1" dirty="0" smtClean="0"/>
          </a:p>
          <a:p>
            <a:pPr marL="64008" indent="0">
              <a:buNone/>
            </a:pPr>
            <a:r>
              <a:rPr lang="ru-RU" sz="2000" i="1" u="sng" dirty="0" smtClean="0"/>
              <a:t>Ученики:</a:t>
            </a:r>
          </a:p>
          <a:p>
            <a:pPr marL="64008" indent="0">
              <a:buNone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into pupils (surname, name,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birth,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email,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class_id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4008" indent="0">
              <a:buNone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 (‘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Мордасов', Дмитрий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', ‘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Алексеевич', 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'2005-10-20', 89202334468, 'ModasovDA@michlycee.ru', 14);</a:t>
            </a:r>
          </a:p>
          <a:p>
            <a:pPr marL="64008" indent="0">
              <a:buNone/>
            </a:pPr>
            <a:r>
              <a:rPr lang="en-US" sz="2000" dirty="0" smtClean="0"/>
              <a:t>Surname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Мордасов</a:t>
            </a:r>
          </a:p>
          <a:p>
            <a:pPr marL="64008" indent="0">
              <a:buNone/>
            </a:pPr>
            <a:r>
              <a:rPr lang="en-US" sz="2000" dirty="0" smtClean="0"/>
              <a:t>Name</a:t>
            </a:r>
            <a:r>
              <a:rPr lang="ru-RU" sz="2000" dirty="0" smtClean="0"/>
              <a:t> –  Дмитрий</a:t>
            </a:r>
          </a:p>
          <a:p>
            <a:pPr marL="64008" indent="0">
              <a:buNone/>
            </a:pPr>
            <a:r>
              <a:rPr lang="en-US" sz="2000" dirty="0" err="1" smtClean="0"/>
              <a:t>last_name</a:t>
            </a:r>
            <a:r>
              <a:rPr lang="ru-RU" sz="2000" dirty="0" smtClean="0"/>
              <a:t>  –Алексеевич</a:t>
            </a:r>
            <a:endParaRPr lang="ru-RU" sz="2000" dirty="0"/>
          </a:p>
          <a:p>
            <a:pPr marL="64008" indent="0">
              <a:buNone/>
            </a:pPr>
            <a:r>
              <a:rPr lang="en-US" sz="2000" dirty="0" smtClean="0"/>
              <a:t>birth</a:t>
            </a:r>
            <a:r>
              <a:rPr lang="ru-RU" sz="2000" dirty="0" smtClean="0"/>
              <a:t> – 2005-10-20</a:t>
            </a:r>
          </a:p>
          <a:p>
            <a:pPr marL="64008" indent="0">
              <a:buNone/>
            </a:pPr>
            <a:r>
              <a:rPr lang="en-US" sz="2000" dirty="0" err="1"/>
              <a:t>t</a:t>
            </a:r>
            <a:r>
              <a:rPr lang="en-US" sz="2000" dirty="0" err="1" smtClean="0"/>
              <a:t>el</a:t>
            </a:r>
            <a:r>
              <a:rPr lang="ru-RU" sz="2000" dirty="0" smtClean="0"/>
              <a:t> – 89202334468</a:t>
            </a:r>
          </a:p>
          <a:p>
            <a:pPr marL="64008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mail</a:t>
            </a:r>
            <a:r>
              <a:rPr lang="ru-RU" sz="2000" dirty="0" smtClean="0"/>
              <a:t> – </a:t>
            </a:r>
            <a:r>
              <a:rPr lang="ru-RU" sz="2000" dirty="0"/>
              <a:t>ModasovDA@michlycee.ru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 smtClean="0"/>
              <a:t>class_id</a:t>
            </a:r>
            <a:r>
              <a:rPr lang="en-US" sz="2000" dirty="0" smtClean="0"/>
              <a:t> – </a:t>
            </a:r>
            <a:r>
              <a:rPr lang="ru-RU" sz="2000" dirty="0" smtClean="0"/>
              <a:t>14</a:t>
            </a:r>
            <a:endParaRPr lang="en-US" sz="2000" dirty="0" smtClean="0"/>
          </a:p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89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015"/>
            <a:ext cx="90873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сущности </a:t>
            </a:r>
            <a:r>
              <a:rPr lang="en-US" sz="2000" dirty="0" smtClean="0"/>
              <a:t>“teachers” </a:t>
            </a:r>
            <a:r>
              <a:rPr lang="ru-RU" sz="2000" dirty="0" smtClean="0"/>
              <a:t>многие </a:t>
            </a:r>
            <a:r>
              <a:rPr lang="ru-RU" sz="2000" dirty="0"/>
              <a:t>пункты повторяются, однако появляются и новые. Стаж, какая кафедра по направленности, размер зарплаты</a:t>
            </a:r>
            <a:r>
              <a:rPr lang="ru-RU" sz="2000" dirty="0" smtClean="0"/>
              <a:t>.</a:t>
            </a:r>
            <a:endParaRPr lang="en-US" sz="2000" i="1" u="sng" dirty="0" smtClean="0"/>
          </a:p>
          <a:p>
            <a:r>
              <a:rPr lang="ru-RU" sz="2000" i="1" u="sng" dirty="0" smtClean="0"/>
              <a:t>Учителя</a:t>
            </a:r>
            <a:r>
              <a:rPr lang="ru-RU" sz="2000" i="1" u="sng" dirty="0"/>
              <a:t>: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teachers (surname, name,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birth,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stazh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email,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direction_id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salary_id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--values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(‘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Полянская',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‘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Людмила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', ‘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Ивановна', ‘1980-01-28', 6, 89201034643, ‘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PLI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@michlycee.ru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 2, 5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64008" indent="0">
              <a:buNone/>
            </a:pPr>
            <a:r>
              <a:rPr lang="en-US" sz="2000" dirty="0"/>
              <a:t>Surname</a:t>
            </a:r>
            <a:r>
              <a:rPr lang="ru-RU" sz="2000" dirty="0"/>
              <a:t> –</a:t>
            </a:r>
            <a:r>
              <a:rPr lang="en-US" sz="2000" dirty="0"/>
              <a:t> </a:t>
            </a:r>
            <a:r>
              <a:rPr lang="ru-RU" sz="2000" dirty="0" smtClean="0"/>
              <a:t>Полянская</a:t>
            </a:r>
            <a:endParaRPr lang="ru-RU" sz="2000" dirty="0"/>
          </a:p>
          <a:p>
            <a:pPr marL="64008" indent="0">
              <a:buNone/>
            </a:pPr>
            <a:r>
              <a:rPr lang="en-US" sz="2000" dirty="0"/>
              <a:t>Name</a:t>
            </a:r>
            <a:r>
              <a:rPr lang="ru-RU" sz="2000" dirty="0"/>
              <a:t> –  </a:t>
            </a:r>
            <a:r>
              <a:rPr lang="ru-RU" sz="2000" dirty="0" smtClean="0"/>
              <a:t>Людмила</a:t>
            </a:r>
            <a:endParaRPr lang="ru-RU" sz="2000" dirty="0"/>
          </a:p>
          <a:p>
            <a:pPr marL="64008" indent="0">
              <a:buNone/>
            </a:pPr>
            <a:r>
              <a:rPr lang="en-US" sz="2000" dirty="0" err="1"/>
              <a:t>last_name</a:t>
            </a:r>
            <a:r>
              <a:rPr lang="ru-RU" sz="2000" dirty="0"/>
              <a:t>  </a:t>
            </a:r>
            <a:r>
              <a:rPr lang="ru-RU" sz="2000" dirty="0" smtClean="0"/>
              <a:t>– Ивановна</a:t>
            </a:r>
            <a:endParaRPr lang="ru-RU" sz="2000" dirty="0"/>
          </a:p>
          <a:p>
            <a:pPr marL="64008" indent="0">
              <a:buNone/>
            </a:pPr>
            <a:r>
              <a:rPr lang="en-US" sz="2000" dirty="0"/>
              <a:t>birth</a:t>
            </a:r>
            <a:r>
              <a:rPr lang="ru-RU" sz="2000" dirty="0"/>
              <a:t> – </a:t>
            </a:r>
            <a:r>
              <a:rPr lang="ru-RU" sz="2000" dirty="0" smtClean="0"/>
              <a:t>1980-01-28</a:t>
            </a:r>
          </a:p>
          <a:p>
            <a:pPr marL="64008" indent="0">
              <a:buNone/>
            </a:pPr>
            <a:r>
              <a:rPr lang="en-US" sz="2000" dirty="0" err="1" smtClean="0"/>
              <a:t>stazh</a:t>
            </a:r>
            <a:r>
              <a:rPr lang="ru-RU" sz="2000" dirty="0" smtClean="0"/>
              <a:t> – 6</a:t>
            </a:r>
          </a:p>
          <a:p>
            <a:pPr marL="64008" indent="0">
              <a:buNone/>
            </a:pPr>
            <a:r>
              <a:rPr lang="en-US" sz="2000" dirty="0" err="1" smtClean="0"/>
              <a:t>tel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8</a:t>
            </a:r>
            <a:r>
              <a:rPr lang="ru-RU" sz="2000" dirty="0"/>
              <a:t>9201034643</a:t>
            </a:r>
          </a:p>
          <a:p>
            <a:pPr marL="64008" indent="0">
              <a:buNone/>
            </a:pPr>
            <a:r>
              <a:rPr lang="en-US" sz="2000" dirty="0"/>
              <a:t>email</a:t>
            </a:r>
            <a:r>
              <a:rPr lang="ru-RU" sz="2000" dirty="0"/>
              <a:t> – </a:t>
            </a:r>
            <a:r>
              <a:rPr lang="en-US" sz="2000" dirty="0"/>
              <a:t>PLI</a:t>
            </a:r>
            <a:r>
              <a:rPr lang="ru-RU" sz="2000" dirty="0" smtClean="0"/>
              <a:t>@michlycee.ru</a:t>
            </a:r>
          </a:p>
          <a:p>
            <a:pPr marL="64008" indent="0">
              <a:buNone/>
            </a:pPr>
            <a:r>
              <a:rPr lang="en-US" sz="2000" dirty="0" err="1" smtClean="0"/>
              <a:t>direction_id</a:t>
            </a:r>
            <a:r>
              <a:rPr lang="ru-RU" sz="2000" dirty="0" smtClean="0"/>
              <a:t> – 2</a:t>
            </a:r>
          </a:p>
          <a:p>
            <a:pPr marL="64008" indent="0">
              <a:buNone/>
            </a:pPr>
            <a:r>
              <a:rPr lang="en-US" sz="2000" dirty="0" err="1" smtClean="0"/>
              <a:t>salary_id</a:t>
            </a:r>
            <a:r>
              <a:rPr lang="ru-RU" sz="2000" dirty="0" smtClean="0"/>
              <a:t> – 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367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1"/>
            <a:ext cx="9144000" cy="6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64008" indent="0">
              <a:buNone/>
            </a:pPr>
            <a:r>
              <a:rPr lang="ru-RU" dirty="0"/>
              <a:t>	</a:t>
            </a:r>
            <a:r>
              <a:rPr lang="ru-RU" dirty="0" smtClean="0"/>
              <a:t>Я </a:t>
            </a:r>
            <a:r>
              <a:rPr lang="ru-RU" dirty="0" smtClean="0"/>
              <a:t>выбрал </a:t>
            </a:r>
            <a:r>
              <a:rPr lang="ru-RU" dirty="0" smtClean="0"/>
              <a:t>эту тему, потому что в наши дни без баз </a:t>
            </a:r>
            <a:r>
              <a:rPr lang="ru-RU" dirty="0"/>
              <a:t>данных сложно обрабатывать всё-то количество информации, что мы имеем.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152"/>
            <a:ext cx="9144000" cy="6882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3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13648" y="0"/>
            <a:ext cx="9087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 smtClean="0"/>
              <a:t>В сущности </a:t>
            </a:r>
            <a:r>
              <a:rPr lang="en-US" sz="2000" dirty="0" smtClean="0"/>
              <a:t>“marks” </a:t>
            </a:r>
            <a:r>
              <a:rPr lang="ru-RU" sz="2000" dirty="0" smtClean="0"/>
              <a:t>у меня связь с учеником при помощи его уникального </a:t>
            </a:r>
            <a:r>
              <a:rPr lang="en-US" sz="2000" dirty="0" smtClean="0"/>
              <a:t>id</a:t>
            </a:r>
            <a:r>
              <a:rPr lang="ru-RU" sz="2000" dirty="0" smtClean="0"/>
              <a:t>, по такому же принципу работает и связь с предметом. Далее идут 4 значения - это оценки за четверть и пятое за год.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marks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pupil_id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subject_id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[1_quater], [2_quater], [3_quater], [4_quater], year) values (1, 1, 4, 4, 5, 4, 4);</a:t>
            </a:r>
          </a:p>
          <a:p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13648" y="0"/>
            <a:ext cx="90873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Сущность </a:t>
            </a:r>
            <a:r>
              <a:rPr lang="en-US" sz="2000" dirty="0" smtClean="0"/>
              <a:t>“</a:t>
            </a:r>
            <a:r>
              <a:rPr lang="en-US" sz="2000" dirty="0"/>
              <a:t>subjects </a:t>
            </a:r>
            <a:r>
              <a:rPr lang="en-US" sz="2000" dirty="0" smtClean="0"/>
              <a:t>”</a:t>
            </a:r>
            <a:r>
              <a:rPr lang="ru-RU" sz="2000" dirty="0" smtClean="0"/>
              <a:t> заполняется в определённом порядке. Теперь каждый предмет имеет свой </a:t>
            </a:r>
            <a:r>
              <a:rPr lang="en-US" sz="2000" dirty="0" smtClean="0"/>
              <a:t>id</a:t>
            </a:r>
            <a:r>
              <a:rPr lang="ru-RU" sz="2000" dirty="0" smtClean="0"/>
              <a:t> соответственно равный порядку этого предмета в списке. </a:t>
            </a:r>
          </a:p>
          <a:p>
            <a:r>
              <a:rPr lang="ru-RU" sz="2000" dirty="0" smtClean="0"/>
              <a:t>Т.е. у предмета алгебра </a:t>
            </a:r>
            <a:r>
              <a:rPr lang="en-US" sz="2000" dirty="0" smtClean="0"/>
              <a:t>id = </a:t>
            </a:r>
            <a:r>
              <a:rPr lang="ru-RU" sz="2000" dirty="0" smtClean="0"/>
              <a:t>1, у геометрии </a:t>
            </a:r>
            <a:r>
              <a:rPr lang="en-US" sz="2000" dirty="0" smtClean="0"/>
              <a:t>id =2</a:t>
            </a:r>
            <a:r>
              <a:rPr lang="ru-RU" sz="2000" dirty="0" smtClean="0"/>
              <a:t> и т.д.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subjects (name) values ('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Алгебра'), ('Геометрия'), ('Биология'), ('История'), ('Информатика'), ('Литература'), </a:t>
            </a:r>
          </a:p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--('Русский язык'), ('Английский язык'), ('Физика'), ('Химия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');</a:t>
            </a:r>
          </a:p>
          <a:p>
            <a:r>
              <a:rPr lang="ru-RU" sz="2000" dirty="0" smtClean="0"/>
              <a:t>	Здесь же рассмотрим  связь </a:t>
            </a:r>
            <a:r>
              <a:rPr lang="ru-RU" sz="2000" dirty="0"/>
              <a:t>учитель – предмет.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--insert into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teacher_subject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teacher_id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subject_id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values (1, 8);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sz="2000" dirty="0" smtClean="0"/>
              <a:t>	</a:t>
            </a:r>
            <a:r>
              <a:rPr lang="ru-RU" sz="2000" dirty="0"/>
              <a:t>О</a:t>
            </a:r>
            <a:r>
              <a:rPr lang="ru-RU" sz="2000" dirty="0" smtClean="0"/>
              <a:t>чень схоже с сущностью </a:t>
            </a:r>
            <a:r>
              <a:rPr lang="en-US" sz="2000" dirty="0" smtClean="0"/>
              <a:t>“marks”</a:t>
            </a:r>
            <a:r>
              <a:rPr lang="ru-RU" sz="2000" dirty="0" smtClean="0"/>
              <a:t>, здесь связь </a:t>
            </a:r>
            <a:r>
              <a:rPr lang="en-US" sz="2000" dirty="0" smtClean="0"/>
              <a:t>id </a:t>
            </a:r>
            <a:r>
              <a:rPr lang="ru-RU" sz="2000" dirty="0" smtClean="0"/>
              <a:t>учителя и </a:t>
            </a:r>
            <a:r>
              <a:rPr lang="en-US" sz="2000" dirty="0" smtClean="0"/>
              <a:t>id </a:t>
            </a:r>
            <a:r>
              <a:rPr lang="ru-RU" sz="2000" dirty="0" smtClean="0"/>
              <a:t>предмета.</a:t>
            </a:r>
            <a:endParaRPr lang="ru-RU" sz="2000" dirty="0" smtClean="0"/>
          </a:p>
          <a:p>
            <a:r>
              <a:rPr lang="en-US" sz="2000" dirty="0" err="1" smtClean="0"/>
              <a:t>teacher_id</a:t>
            </a:r>
            <a:r>
              <a:rPr lang="ru-RU" sz="2000" dirty="0" smtClean="0"/>
              <a:t> – 1</a:t>
            </a:r>
          </a:p>
          <a:p>
            <a:r>
              <a:rPr lang="en-US" sz="2000" dirty="0" err="1" smtClean="0"/>
              <a:t>subject_id</a:t>
            </a:r>
            <a:r>
              <a:rPr lang="ru-RU" sz="2000" dirty="0" smtClean="0"/>
              <a:t> – 8</a:t>
            </a:r>
          </a:p>
        </p:txBody>
      </p:sp>
    </p:spTree>
    <p:extLst>
      <p:ext uri="{BB962C8B-B14F-4D97-AF65-F5344CB8AC3E}">
        <p14:creationId xmlns:p14="http://schemas.microsoft.com/office/powerpoint/2010/main" val="31216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3" y="-99392"/>
            <a:ext cx="913038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0" y="0"/>
            <a:ext cx="9087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Пример заполнения сущности </a:t>
            </a:r>
            <a:r>
              <a:rPr lang="en-US" sz="2000" dirty="0" smtClean="0"/>
              <a:t>“salary”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Здесь мы просто вводим значения присваивая им уникальный </a:t>
            </a:r>
            <a:r>
              <a:rPr lang="en-US" sz="2000" dirty="0" smtClean="0"/>
              <a:t>id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почти также как и в предыдущем примере. 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--insert into salary(salary) values (25000), (20000), (30000), (35000), (50000), (42000), (38000)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64"/>
          <a:stretch/>
        </p:blipFill>
        <p:spPr bwMode="auto">
          <a:xfrm>
            <a:off x="0" y="1772816"/>
            <a:ext cx="9132094" cy="34869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4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0" y="0"/>
            <a:ext cx="9087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Пример заполнения сущности </a:t>
            </a:r>
            <a:r>
              <a:rPr lang="en-US" sz="2000" dirty="0" smtClean="0"/>
              <a:t>“</a:t>
            </a:r>
            <a:r>
              <a:rPr lang="ru-RU" sz="2000" dirty="0" err="1"/>
              <a:t>direction</a:t>
            </a:r>
            <a:r>
              <a:rPr lang="en-US" sz="2000" dirty="0" smtClean="0"/>
              <a:t>”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Здесь мы просто вводим значения присваивая им уникальный </a:t>
            </a:r>
            <a:r>
              <a:rPr lang="en-US" sz="2000" dirty="0" smtClean="0"/>
              <a:t>id</a:t>
            </a:r>
            <a:r>
              <a:rPr lang="ru-RU" sz="2000" dirty="0" smtClean="0"/>
              <a:t>.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insert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into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direction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('Кафедра начальных классов'), ('Кафедра математики и информатики'), ('Кафедра английского языка'), 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'Кафедра естественно-научных дисциплин'), ('Кафедра гуманитарных дисциплин'), ('Преподаватели дисциплин художественно-эстетического цикла, физической культуры и ОБЖ'),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'Воспитатели, методисты, психологи, организаторы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');</a:t>
            </a:r>
          </a:p>
          <a:p>
            <a:r>
              <a:rPr lang="ru-RU" sz="2000" dirty="0" smtClean="0"/>
              <a:t>Кафедра </a:t>
            </a:r>
            <a:r>
              <a:rPr lang="ru-RU" sz="2000" dirty="0"/>
              <a:t>начальных </a:t>
            </a:r>
            <a:r>
              <a:rPr lang="ru-RU" sz="2000" dirty="0" smtClean="0"/>
              <a:t>классов </a:t>
            </a:r>
            <a:r>
              <a:rPr lang="en-US" sz="2000" dirty="0" smtClean="0"/>
              <a:t>id = 1</a:t>
            </a:r>
          </a:p>
          <a:p>
            <a:r>
              <a:rPr lang="ru-RU" sz="2000" dirty="0"/>
              <a:t>'Кафедра математики и </a:t>
            </a:r>
            <a:r>
              <a:rPr lang="ru-RU" sz="2000" dirty="0" smtClean="0"/>
              <a:t>информатики</a:t>
            </a:r>
            <a:r>
              <a:rPr lang="en-US" sz="2000" dirty="0" smtClean="0"/>
              <a:t> </a:t>
            </a:r>
            <a:r>
              <a:rPr lang="en-US" sz="2000" dirty="0"/>
              <a:t>id = </a:t>
            </a:r>
            <a:r>
              <a:rPr lang="en-US" sz="2000" dirty="0" smtClean="0"/>
              <a:t>2</a:t>
            </a:r>
            <a:endParaRPr lang="ru-RU" sz="2000" dirty="0" smtClean="0"/>
          </a:p>
          <a:p>
            <a:r>
              <a:rPr lang="ru-RU" sz="2000" dirty="0" smtClean="0"/>
              <a:t>… </a:t>
            </a:r>
          </a:p>
          <a:p>
            <a:endParaRPr lang="ru-RU" sz="2000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0" y="0"/>
            <a:ext cx="9087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Пример заполнения сущности </a:t>
            </a:r>
            <a:r>
              <a:rPr lang="en-US" sz="2000" dirty="0" smtClean="0"/>
              <a:t>“</a:t>
            </a:r>
            <a:r>
              <a:rPr lang="en-US" sz="2000" dirty="0"/>
              <a:t>cabinets</a:t>
            </a:r>
            <a:r>
              <a:rPr lang="en-US" sz="2000" dirty="0" smtClean="0"/>
              <a:t>”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Здесь мы просто вводим два значения. Первое – номер кабинета, второе количество свободных мест.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cabinets (number,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place_quantiity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values (13, 24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number</a:t>
            </a:r>
            <a:r>
              <a:rPr lang="ru-RU" sz="2000" dirty="0" smtClean="0"/>
              <a:t> – 13</a:t>
            </a:r>
          </a:p>
          <a:p>
            <a:r>
              <a:rPr lang="en-US" sz="2000" dirty="0" err="1" smtClean="0"/>
              <a:t>place_quantiity</a:t>
            </a:r>
            <a:r>
              <a:rPr lang="ru-RU" sz="2000" dirty="0" smtClean="0"/>
              <a:t> – 24</a:t>
            </a:r>
          </a:p>
          <a:p>
            <a:endParaRPr lang="ru-RU" sz="2000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7" y="1882032"/>
            <a:ext cx="9153379" cy="32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0" y="0"/>
            <a:ext cx="90873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Пример заполнения сущности </a:t>
            </a:r>
            <a:r>
              <a:rPr lang="en-US" sz="2000" dirty="0" smtClean="0"/>
              <a:t>“timetable”</a:t>
            </a:r>
            <a:r>
              <a:rPr lang="ru-RU" sz="2000" dirty="0" smtClean="0"/>
              <a:t>.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timetable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class_id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day,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lesson_number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subject_id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teacher_id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cabinet_id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--values (15, 1, 1, 2, 19, 1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/>
              <a:t>class_id</a:t>
            </a:r>
            <a:r>
              <a:rPr lang="ru-RU" sz="2000" dirty="0" smtClean="0"/>
              <a:t> – </a:t>
            </a:r>
            <a:r>
              <a:rPr lang="en-US" sz="2000" dirty="0" smtClean="0"/>
              <a:t>15</a:t>
            </a:r>
            <a:endParaRPr lang="ru-RU" sz="2000" dirty="0" smtClean="0"/>
          </a:p>
          <a:p>
            <a:r>
              <a:rPr lang="en-US" sz="2000" dirty="0" smtClean="0"/>
              <a:t>day</a:t>
            </a:r>
            <a:r>
              <a:rPr lang="ru-RU" sz="2000" dirty="0" smtClean="0"/>
              <a:t> – </a:t>
            </a:r>
            <a:r>
              <a:rPr lang="en-US" sz="2000" dirty="0" smtClean="0"/>
              <a:t>1</a:t>
            </a:r>
            <a:endParaRPr lang="ru-RU" sz="2000" dirty="0" smtClean="0"/>
          </a:p>
          <a:p>
            <a:r>
              <a:rPr lang="en-US" sz="2000" dirty="0" err="1" smtClean="0"/>
              <a:t>lesson_number</a:t>
            </a:r>
            <a:r>
              <a:rPr lang="en-US" sz="2000" dirty="0" smtClean="0"/>
              <a:t> –1 </a:t>
            </a:r>
          </a:p>
          <a:p>
            <a:r>
              <a:rPr lang="en-US" sz="2000" dirty="0" err="1" smtClean="0"/>
              <a:t>subject_id</a:t>
            </a:r>
            <a:r>
              <a:rPr lang="en-US" sz="2000" dirty="0" smtClean="0"/>
              <a:t> – 2</a:t>
            </a:r>
          </a:p>
          <a:p>
            <a:r>
              <a:rPr lang="en-US" sz="2000" dirty="0" err="1" smtClean="0"/>
              <a:t>teacher_id</a:t>
            </a:r>
            <a:r>
              <a:rPr lang="en-US" sz="2000" dirty="0" smtClean="0"/>
              <a:t> – 19</a:t>
            </a:r>
          </a:p>
          <a:p>
            <a:r>
              <a:rPr lang="en-US" sz="2000" dirty="0" err="1" smtClean="0"/>
              <a:t>cabinet_id</a:t>
            </a:r>
            <a:r>
              <a:rPr lang="en-US" sz="2000" dirty="0" smtClean="0"/>
              <a:t> – 1</a:t>
            </a:r>
          </a:p>
          <a:p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4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84" y="2132856"/>
            <a:ext cx="651621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ru-RU" sz="2400" dirty="0" smtClean="0"/>
          </a:p>
          <a:p>
            <a:pPr marL="64008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0" y="0"/>
            <a:ext cx="9087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Пример заполнения сущности </a:t>
            </a:r>
            <a:r>
              <a:rPr lang="en-US" sz="2000" dirty="0" smtClean="0"/>
              <a:t>“classes”</a:t>
            </a:r>
            <a:r>
              <a:rPr lang="ru-RU" sz="2000" dirty="0" smtClean="0"/>
              <a:t>.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classes (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pupil_quantity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--values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а, 28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name</a:t>
            </a:r>
            <a:r>
              <a:rPr lang="ru-RU" sz="2000" dirty="0" smtClean="0"/>
              <a:t> </a:t>
            </a:r>
            <a:r>
              <a:rPr lang="ru-RU" sz="2000" dirty="0" smtClean="0"/>
              <a:t>– </a:t>
            </a:r>
            <a:r>
              <a:rPr lang="ru-RU" sz="2000" dirty="0" smtClean="0"/>
              <a:t> 1а</a:t>
            </a:r>
            <a:endParaRPr lang="ru-RU" sz="2000" dirty="0" smtClean="0"/>
          </a:p>
          <a:p>
            <a:r>
              <a:rPr lang="en-US" sz="2000" dirty="0" err="1" smtClean="0"/>
              <a:t>pupil_quantity</a:t>
            </a:r>
            <a:r>
              <a:rPr lang="ru-RU" sz="2000" dirty="0" smtClean="0"/>
              <a:t> - 28</a:t>
            </a:r>
            <a:endParaRPr lang="en-US" sz="2000" dirty="0" smtClean="0"/>
          </a:p>
        </p:txBody>
      </p:sp>
      <p:pic>
        <p:nvPicPr>
          <p:cNvPr id="7" name="image3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836713"/>
            <a:ext cx="5197044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2708920"/>
            <a:ext cx="10040177" cy="1512168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Тестирование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1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План </a:t>
            </a:r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lvl="0"/>
            <a:r>
              <a:rPr lang="ru-RU" dirty="0" smtClean="0"/>
              <a:t>Описание </a:t>
            </a:r>
            <a:r>
              <a:rPr lang="ru-RU" dirty="0"/>
              <a:t>предметной области</a:t>
            </a:r>
          </a:p>
          <a:p>
            <a:pPr lvl="0"/>
            <a:r>
              <a:rPr lang="ru-RU" dirty="0"/>
              <a:t>Определение сущностей</a:t>
            </a:r>
          </a:p>
          <a:p>
            <a:pPr lvl="0"/>
            <a:r>
              <a:rPr lang="ru-RU" dirty="0"/>
              <a:t>Определение связей</a:t>
            </a:r>
          </a:p>
          <a:p>
            <a:pPr lvl="0"/>
            <a:r>
              <a:rPr lang="ru-RU" dirty="0"/>
              <a:t>Определение атрибутов сущностей</a:t>
            </a:r>
          </a:p>
          <a:p>
            <a:pPr lvl="0"/>
            <a:r>
              <a:rPr lang="ru-RU" dirty="0" smtClean="0"/>
              <a:t>Построение </a:t>
            </a:r>
            <a:r>
              <a:rPr lang="ru-RU" dirty="0" err="1"/>
              <a:t>даталогической</a:t>
            </a:r>
            <a:r>
              <a:rPr lang="ru-RU" dirty="0"/>
              <a:t> модели БД</a:t>
            </a:r>
          </a:p>
          <a:p>
            <a:pPr lvl="0"/>
            <a:r>
              <a:rPr lang="ru-RU" dirty="0"/>
              <a:t>Заполнение БД</a:t>
            </a:r>
          </a:p>
          <a:p>
            <a:pPr lvl="0"/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3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расписание для конкретного класса в конкретный день.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8229"/>
            <a:ext cx="8727009" cy="62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9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ФИО учеников, их класс обучения, годовые оценки по предметам, статус перевода на следующий год обучения.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15151"/>
            <a:ext cx="9144000" cy="61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направления, где </a:t>
            </a:r>
            <a:r>
              <a:rPr lang="ru-RU" sz="2000" dirty="0" smtClean="0"/>
              <a:t>больше </a:t>
            </a:r>
            <a:r>
              <a:rPr lang="ru-RU" sz="2000" dirty="0"/>
              <a:t>или равно 2 работников.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" y="494745"/>
            <a:ext cx="9111506" cy="635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4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Проверить </a:t>
            </a:r>
            <a:r>
              <a:rPr lang="ru-RU" sz="2000" dirty="0"/>
              <a:t>у всех ли предметов есть преподаватель.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4289"/>
            <a:ext cx="7687190" cy="640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учителей, чей стаж больше среднего стажа всех учителей.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24" y="1268760"/>
            <a:ext cx="9118776" cy="55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к каким кафедрам принадлежат учителя.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036496" cy="4077072"/>
          </a:xfrm>
        </p:spPr>
        <p:txBody>
          <a:bodyPr/>
          <a:lstStyle/>
          <a:p>
            <a:pPr marL="64008" indent="0">
              <a:buNone/>
            </a:pPr>
            <a:r>
              <a:rPr lang="ru-RU" sz="2000" dirty="0" smtClean="0"/>
              <a:t>	Вывести </a:t>
            </a:r>
            <a:r>
              <a:rPr lang="ru-RU" sz="2000" dirty="0"/>
              <a:t>месяц и количество </a:t>
            </a:r>
            <a:r>
              <a:rPr lang="ru-RU" sz="2000" dirty="0" smtClean="0"/>
              <a:t>учеников </a:t>
            </a:r>
            <a:r>
              <a:rPr lang="ru-RU" sz="2000" dirty="0"/>
              <a:t>рождённых в этот месяц.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12177"/>
            <a:ext cx="8676456" cy="614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000" dirty="0" smtClean="0"/>
              <a:t>	Благодаря базе данных можно быстро отсортировывать и упорядочивать данные. И позже использовать их в составление статистике. Например, воспользуемся последним запросом. И с помощью этих данных составим диаграмму.</a:t>
            </a:r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7687376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6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000" dirty="0" smtClean="0"/>
              <a:t>	Диаграмма, показывающая количество учеников, рожденных в разные месяцы.</a:t>
            </a:r>
            <a:endParaRPr lang="ru-RU" sz="2000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750102943"/>
              </p:ext>
            </p:extLst>
          </p:nvPr>
        </p:nvGraphicFramePr>
        <p:xfrm>
          <a:off x="467544" y="764704"/>
          <a:ext cx="806489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1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64008" indent="0" algn="ctr">
              <a:buNone/>
            </a:pPr>
            <a:r>
              <a:rPr lang="ru-RU" dirty="0" smtClean="0"/>
              <a:t>Итог</a:t>
            </a:r>
          </a:p>
          <a:p>
            <a:pPr marL="64008" indent="0">
              <a:buNone/>
            </a:pPr>
            <a:r>
              <a:rPr lang="ru-RU" sz="2400" dirty="0" smtClean="0"/>
              <a:t>	Таким </a:t>
            </a:r>
            <a:r>
              <a:rPr lang="ru-RU" sz="2400" dirty="0"/>
              <a:t>образом, была спроектирована база данных для общеобразовательного учреждения. С помощью созданной БД можно выполнять весь описанный в </a:t>
            </a:r>
            <a:r>
              <a:rPr lang="ru-RU" sz="2400" dirty="0" smtClean="0"/>
              <a:t>первом пункте </a:t>
            </a:r>
            <a:r>
              <a:rPr lang="ru-RU" sz="2400" dirty="0"/>
              <a:t>функционал. </a:t>
            </a:r>
          </a:p>
          <a:p>
            <a:pPr marL="64008" indent="0">
              <a:buNone/>
            </a:pPr>
            <a:r>
              <a:rPr lang="ru-RU" sz="2400" dirty="0" smtClean="0"/>
              <a:t>	Кроме </a:t>
            </a:r>
            <a:r>
              <a:rPr lang="ru-RU" sz="2400" dirty="0"/>
              <a:t>того, информацию из БД можно использовать для автоматизации процесса составления расписания.</a:t>
            </a:r>
          </a:p>
          <a:p>
            <a:pPr marL="64008" indent="0">
              <a:buNone/>
            </a:pPr>
            <a:r>
              <a:rPr lang="ru-RU" sz="2400" dirty="0" smtClean="0"/>
              <a:t>	В </a:t>
            </a:r>
            <a:r>
              <a:rPr lang="ru-RU" sz="2400" dirty="0"/>
              <a:t>дальнейшем можно расширить БД следующим образом: </a:t>
            </a:r>
            <a:endParaRPr lang="ru-RU" sz="2400" dirty="0" smtClean="0"/>
          </a:p>
          <a:p>
            <a:pPr marL="521208" indent="-457200">
              <a:buAutoNum type="arabicPeriod"/>
            </a:pPr>
            <a:r>
              <a:rPr lang="ru-RU" sz="2400" dirty="0" smtClean="0"/>
              <a:t>Добавить </a:t>
            </a:r>
            <a:r>
              <a:rPr lang="ru-RU" sz="2400" dirty="0"/>
              <a:t>таблицу не только </a:t>
            </a:r>
            <a:r>
              <a:rPr lang="ru-RU" sz="2400" dirty="0" smtClean="0"/>
              <a:t>рубежных(итоговых) </a:t>
            </a:r>
            <a:r>
              <a:rPr lang="ru-RU" sz="2400" dirty="0"/>
              <a:t>оценок, но и ежедневных; </a:t>
            </a:r>
            <a:endParaRPr lang="ru-RU" sz="2400" dirty="0" smtClean="0"/>
          </a:p>
          <a:p>
            <a:pPr marL="521208" indent="-457200">
              <a:buAutoNum type="arabicPeriod"/>
            </a:pPr>
            <a:r>
              <a:rPr lang="ru-RU" sz="2400" dirty="0" smtClean="0"/>
              <a:t>Добавить </a:t>
            </a:r>
            <a:r>
              <a:rPr lang="ru-RU" sz="2400" dirty="0"/>
              <a:t>таблицу участия учеников в различных этапах олимпиад и их результаты; </a:t>
            </a:r>
            <a:endParaRPr lang="ru-RU" sz="2400" dirty="0" smtClean="0"/>
          </a:p>
          <a:p>
            <a:pPr marL="521208" indent="-457200">
              <a:buAutoNum type="arabicPeriod"/>
            </a:pPr>
            <a:r>
              <a:rPr lang="ru-RU" sz="2400" smtClean="0"/>
              <a:t>Данная </a:t>
            </a:r>
            <a:r>
              <a:rPr lang="ru-RU" sz="2400" dirty="0"/>
              <a:t>часть БД была сфокусирована именно на образовательном процессе, однако дальше можно масштабировать ее и добавить другие разделы школы и их отношения, например: библиотека, столовая, медицинское крыло, общежитие, администрация и прочее.</a:t>
            </a:r>
          </a:p>
          <a:p>
            <a:pPr marL="64008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Каждый человек часть своей жизни обязан проводить в общеобразовательном учреждении</a:t>
            </a:r>
            <a:r>
              <a:rPr lang="ru-RU" dirty="0" smtClean="0"/>
              <a:t>.</a:t>
            </a:r>
            <a:r>
              <a:rPr lang="ru-RU" dirty="0"/>
              <a:t> Это может быть обычная школа, лицей, гимназия, вечерняя школа, кадетская школа или школа-интернат. Поэтому общее представление о структуре таких учреждений имеется. Прежде всего, они ассоциируются с учениками, учителями и их взаимодействием во время учебного процесса</a:t>
            </a:r>
            <a:r>
              <a:rPr lang="ru-RU" dirty="0" smtClean="0"/>
              <a:t>.</a:t>
            </a:r>
          </a:p>
          <a:p>
            <a:r>
              <a:rPr lang="ru-RU" dirty="0"/>
              <a:t>Как правило, в сравнении с учреждениями высшего образования, общеобразовательные организации значительно уступают в размерах. Тем не менее, они имеют не менее сложную и периодически изменяющуюся структуру. Например, ТОГАОУ «Мичуринский лицей-интернат» несколько раз глобально реорганизовал свою структуру. Помимо таких всеобъемлющих изменений есть и другие: поступил/</a:t>
            </a:r>
            <a:r>
              <a:rPr lang="ru-RU" dirty="0" err="1"/>
              <a:t>выпустился</a:t>
            </a:r>
            <a:r>
              <a:rPr lang="ru-RU" dirty="0"/>
              <a:t> очередной класс/ученик, был принят/уволен учитель. Все это нужно как-то отслеживать, чтобы школа работала в штатном режиме. И естественно данный процесс можно оптимизировать и автоматизировать. Одним из вариантов является создание базы данных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Помимо </a:t>
            </a:r>
            <a:r>
              <a:rPr lang="ru-RU" dirty="0"/>
              <a:t>уже перечисленных функций, через базу данных можно отслеживать успеваемость учеников/классов, эффективность работы учителей, достижения учеников/учителей в олимпиадах/конференциях. Подобные вещи необходимо отслеживать, поскольку они напрямую влияют на рейтинг образовательного учреждения.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0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83" y="3068960"/>
            <a:ext cx="9144000" cy="980728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dirty="0" smtClean="0"/>
              <a:t>	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8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dirty="0" smtClean="0"/>
              <a:t>	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24562" y="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Человек проводит часть своей жизни в общеобразовательном учреждении и взаимодействует с его внутренней структурой. Например, он поступил или </a:t>
            </a:r>
            <a:r>
              <a:rPr lang="ru-RU" sz="2000" dirty="0" err="1" smtClean="0"/>
              <a:t>выпустился</a:t>
            </a:r>
            <a:r>
              <a:rPr lang="ru-RU" sz="2000" dirty="0" smtClean="0"/>
              <a:t>. Так же </a:t>
            </a:r>
            <a:r>
              <a:rPr lang="ru-RU" sz="2000" dirty="0"/>
              <a:t>через базу данных можно отслеживать успеваемость учеников/классов, эффективность работы учителей, достижения учеников/учителей в олимпиадах/конференциях. Подобные вещи необходимо отслеживать, поскольку они напрямую влияют на рейтинг образовательного учреждения.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02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3140968"/>
            <a:ext cx="10513168" cy="980728"/>
          </a:xfrm>
        </p:spPr>
        <p:txBody>
          <a:bodyPr>
            <a:normAutofit fontScale="90000"/>
          </a:bodyPr>
          <a:lstStyle/>
          <a:p>
            <a:pPr lvl="0"/>
            <a:r>
              <a:rPr lang="ru-RU" sz="4400" dirty="0"/>
              <a:t>Определение сущностей и о</a:t>
            </a:r>
            <a:r>
              <a:rPr lang="ru-RU" sz="4400" dirty="0" smtClean="0"/>
              <a:t>пределение </a:t>
            </a:r>
            <a:r>
              <a:rPr lang="ru-RU" sz="4400" dirty="0"/>
              <a:t>связей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dirty="0" smtClean="0"/>
              <a:t>	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4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258260</TotalTime>
  <Words>821</Words>
  <Application>Microsoft Office PowerPoint</Application>
  <PresentationFormat>Экран (4:3)</PresentationFormat>
  <Paragraphs>223</Paragraphs>
  <Slides>59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Яркая</vt:lpstr>
      <vt:lpstr>Проект на тему:  «Создание базы данных на основе общеобразовательного учреждения»</vt:lpstr>
      <vt:lpstr>Цель</vt:lpstr>
      <vt:lpstr>Актуальность </vt:lpstr>
      <vt:lpstr>Проблема</vt:lpstr>
      <vt:lpstr>План реализации</vt:lpstr>
      <vt:lpstr>Презентация PowerPoint</vt:lpstr>
      <vt:lpstr>Описание предметной области</vt:lpstr>
      <vt:lpstr>Презентация PowerPoint</vt:lpstr>
      <vt:lpstr>Определение сущностей и определение связей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атрибутов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Заполнение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 «создание базы данных на основе общеобразовательного учреждения»</dc:title>
  <dc:creator>Таня</dc:creator>
  <cp:lastModifiedBy>ДНС</cp:lastModifiedBy>
  <cp:revision>39</cp:revision>
  <dcterms:created xsi:type="dcterms:W3CDTF">2022-03-25T16:10:01Z</dcterms:created>
  <dcterms:modified xsi:type="dcterms:W3CDTF">2022-05-11T19:18:36Z</dcterms:modified>
</cp:coreProperties>
</file>