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62"/>
  </p:notesMasterIdLst>
  <p:handoutMasterIdLst>
    <p:handoutMasterId r:id="rId63"/>
  </p:handoutMasterIdLst>
  <p:sldIdLst>
    <p:sldId id="278" r:id="rId2"/>
    <p:sldId id="581" r:id="rId3"/>
    <p:sldId id="649" r:id="rId4"/>
    <p:sldId id="583" r:id="rId5"/>
    <p:sldId id="613" r:id="rId6"/>
    <p:sldId id="614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3" r:id="rId26"/>
    <p:sldId id="604" r:id="rId27"/>
    <p:sldId id="605" r:id="rId28"/>
    <p:sldId id="648" r:id="rId29"/>
    <p:sldId id="606" r:id="rId30"/>
    <p:sldId id="607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47" r:id="rId39"/>
    <p:sldId id="623" r:id="rId40"/>
    <p:sldId id="624" r:id="rId41"/>
    <p:sldId id="626" r:id="rId42"/>
    <p:sldId id="628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46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  <p:sldId id="333" r:id="rId61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CC00CC"/>
    <a:srgbClr val="2E9AFF"/>
    <a:srgbClr val="008080"/>
    <a:srgbClr val="0066FF"/>
    <a:srgbClr val="AAC4E9"/>
    <a:srgbClr val="FFFFFF"/>
    <a:srgbClr val="FDFBF6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129" d="100"/>
          <a:sy n="129" d="100"/>
        </p:scale>
        <p:origin x="138" y="18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09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64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30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133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6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608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89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879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18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714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14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681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08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038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719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73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08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26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99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557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602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303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275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901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81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311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113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929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18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550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302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234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12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656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329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736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690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5960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368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57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113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3305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179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242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3728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325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968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897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536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905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03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403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1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21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6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63" r:id="rId13"/>
    <p:sldLayoutId id="2147483669" r:id="rId14"/>
    <p:sldLayoutId id="2147483673" r:id="rId15"/>
    <p:sldLayoutId id="2147483655" r:id="rId16"/>
    <p:sldLayoutId id="2147483674" r:id="rId17"/>
    <p:sldLayoutId id="2147483654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63881" y="1142941"/>
            <a:ext cx="5464238" cy="230375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JavaScript</a:t>
            </a:r>
            <a:r>
              <a:rPr lang="ru-RU" sz="2000" dirty="0" smtClean="0"/>
              <a:t>: Объекты</a:t>
            </a:r>
            <a:r>
              <a:rPr lang="ru-RU" sz="2000" dirty="0"/>
              <a:t>. Методы объекта. Конструктор. Символы.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Преобразование </a:t>
            </a:r>
            <a:r>
              <a:rPr lang="ru-RU" sz="2000" dirty="0"/>
              <a:t>объектов в примитивы. Строки</a:t>
            </a:r>
            <a:endParaRPr lang="ru-RU" sz="3600" dirty="0">
              <a:latin typeface="Calibri 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395139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en-US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9836" y="1704371"/>
            <a:ext cx="11692327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/>
              <a:t>Для свойств, имена которых состоят из нескольких слов, доступ к значению «через точку» не работает: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79FF7-D42C-4FF2-8A8A-FBCA4535B340}"/>
              </a:ext>
            </a:extLst>
          </p:cNvPr>
          <p:cNvSpPr txBox="1"/>
          <p:nvPr/>
        </p:nvSpPr>
        <p:spPr>
          <a:xfrm>
            <a:off x="558113" y="99609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>
                <a:ea typeface="+mj-ea"/>
                <a:cs typeface="Arial Black" panose="020B0604020202020204" pitchFamily="34" charset="0"/>
              </a:rPr>
              <a:t>Квадратные</a:t>
            </a:r>
            <a:r>
              <a:rPr lang="ru-RU" dirty="0"/>
              <a:t> </a:t>
            </a:r>
            <a:r>
              <a:rPr lang="ru-RU" dirty="0">
                <a:ea typeface="+mj-ea"/>
                <a:cs typeface="Arial Black" panose="020B0604020202020204" pitchFamily="34" charset="0"/>
              </a:rPr>
              <a:t>скобки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BED76D-1FCA-4CD2-AEC6-B47C14DA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94" y="2426885"/>
            <a:ext cx="6143990" cy="832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05BAC-D4A6-4116-9701-1DEB19EB43E7}"/>
              </a:ext>
            </a:extLst>
          </p:cNvPr>
          <p:cNvSpPr txBox="1"/>
          <p:nvPr/>
        </p:nvSpPr>
        <p:spPr>
          <a:xfrm>
            <a:off x="249836" y="4104049"/>
            <a:ext cx="6143990" cy="18912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defRPr sz="2000" b="1"/>
            </a:lvl1pPr>
          </a:lstStyle>
          <a:p>
            <a:r>
              <a:rPr lang="ru-RU" dirty="0"/>
              <a:t>Для таких случаев существует альтернативный способ доступа к свойствам через квадратные скобки. Такой способ сработает с любым именем свойства: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22F5C8-BBEB-4431-ADD1-95DA90F28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13" y="3557343"/>
            <a:ext cx="4156055" cy="29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802796"/>
            <a:ext cx="4422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Квадратные скобки также позволяют обратиться к свойству, имя которого может быть результатом выражения. Например, имя свойства может храниться в переменной:</a:t>
            </a:r>
            <a:endParaRPr lang="ru-RU" b="1" dirty="0">
              <a:solidFill>
                <a:srgbClr val="202C8F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F4C869-1FC6-4FF6-A33B-0D9DB00894E7}"/>
              </a:ext>
            </a:extLst>
          </p:cNvPr>
          <p:cNvSpPr/>
          <p:nvPr/>
        </p:nvSpPr>
        <p:spPr>
          <a:xfrm>
            <a:off x="558113" y="4129416"/>
            <a:ext cx="4422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Здесь переменная </a:t>
            </a:r>
            <a:r>
              <a:rPr lang="ru-RU" b="1" dirty="0" err="1"/>
              <a:t>key</a:t>
            </a:r>
            <a:r>
              <a:rPr lang="ru-RU" b="1" dirty="0"/>
              <a:t> может быть вычислена во время выполнения кода или зависеть от пользовательского ввода. После этого мы используем её для доступа к свойству.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E9D6AE-274D-413A-B42E-2185E085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87" y="1802796"/>
            <a:ext cx="6096000" cy="12066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4BE94D-4395-4CDF-A93C-1D6E8CF9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040" y="3720157"/>
            <a:ext cx="6039693" cy="2295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F79FF7-D42C-4FF2-8A8A-FBCA4535B340}"/>
              </a:ext>
            </a:extLst>
          </p:cNvPr>
          <p:cNvSpPr txBox="1"/>
          <p:nvPr/>
        </p:nvSpPr>
        <p:spPr>
          <a:xfrm>
            <a:off x="558113" y="1157866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>
                <a:ea typeface="+mj-ea"/>
                <a:cs typeface="Arial Black" panose="020B0604020202020204" pitchFamily="34" charset="0"/>
              </a:rPr>
              <a:t>Квадратные</a:t>
            </a:r>
            <a:r>
              <a:rPr lang="ru-RU" sz="1600" dirty="0"/>
              <a:t> </a:t>
            </a:r>
            <a:r>
              <a:rPr lang="ru-RU" dirty="0">
                <a:ea typeface="+mj-ea"/>
                <a:cs typeface="Arial Black" panose="020B0604020202020204" pitchFamily="34" charset="0"/>
              </a:rPr>
              <a:t>скобки</a:t>
            </a:r>
          </a:p>
        </p:txBody>
      </p:sp>
    </p:spTree>
    <p:extLst>
      <p:ext uri="{BB962C8B-B14F-4D97-AF65-F5344CB8AC3E}">
        <p14:creationId xmlns:p14="http://schemas.microsoft.com/office/powerpoint/2010/main" val="28209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1319" y="1681480"/>
            <a:ext cx="10909361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Мы можем использовать квадратные скобки в литеральной нотации для создания вычисляемого свойства. Пример: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F7CEE-42F3-4BF6-ABE5-9601796889CA}"/>
              </a:ext>
            </a:extLst>
          </p:cNvPr>
          <p:cNvSpPr txBox="1"/>
          <p:nvPr/>
        </p:nvSpPr>
        <p:spPr>
          <a:xfrm>
            <a:off x="558113" y="118656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>
                <a:ea typeface="+mj-ea"/>
                <a:cs typeface="Arial Black" panose="020B0604020202020204" pitchFamily="34" charset="0"/>
              </a:rPr>
              <a:t>Вычисляемые свойства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65E621-BBE2-44CC-BBE4-2313FDA2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5" y="2828635"/>
            <a:ext cx="7101349" cy="22562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F3473A-C87E-444E-94A1-307380C18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325" y="5264115"/>
            <a:ext cx="7101349" cy="13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822561"/>
            <a:ext cx="6315126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В реальном коде часто нам необходимо использовать существующие переменные как значения для свойств с тем же именем. Например: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A7A3266-A9D8-4654-8314-C734D466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3166E-BFE3-4EA7-BE8E-8421BE3D739D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Свойство из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61F3B5-32CB-4668-8642-74495678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567" y="1186560"/>
            <a:ext cx="3914499" cy="3036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FB1E31-F203-4C13-8E47-FD51A89E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0" y="4008333"/>
            <a:ext cx="6315125" cy="25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0745" y="2030005"/>
            <a:ext cx="10795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>
                <a:solidFill>
                  <a:srgbClr val="202C8F"/>
                </a:solidFill>
              </a:rPr>
              <a:t>Как мы уже знаем, имя переменной не может совпадать с зарезервированными словами, такими как «</a:t>
            </a:r>
            <a:r>
              <a:rPr lang="ru-RU" sz="2000" b="1" dirty="0" err="1">
                <a:solidFill>
                  <a:srgbClr val="C00000"/>
                </a:solidFill>
              </a:rPr>
              <a:t>for</a:t>
            </a:r>
            <a:r>
              <a:rPr lang="ru-RU" sz="2000" b="1" dirty="0">
                <a:solidFill>
                  <a:srgbClr val="202C8F"/>
                </a:solidFill>
              </a:rPr>
              <a:t>», «</a:t>
            </a:r>
            <a:r>
              <a:rPr lang="ru-RU" sz="2000" b="1" dirty="0" err="1">
                <a:solidFill>
                  <a:srgbClr val="C00000"/>
                </a:solidFill>
              </a:rPr>
              <a:t>let</a:t>
            </a:r>
            <a:r>
              <a:rPr lang="ru-RU" sz="2000" b="1" dirty="0">
                <a:solidFill>
                  <a:srgbClr val="202C8F"/>
                </a:solidFill>
              </a:rPr>
              <a:t>», «</a:t>
            </a:r>
            <a:r>
              <a:rPr lang="ru-RU" sz="2000" b="1" dirty="0" err="1">
                <a:solidFill>
                  <a:srgbClr val="C00000"/>
                </a:solidFill>
              </a:rPr>
              <a:t>return</a:t>
            </a:r>
            <a:r>
              <a:rPr lang="ru-RU" sz="2000" b="1" dirty="0">
                <a:solidFill>
                  <a:srgbClr val="202C8F"/>
                </a:solidFill>
              </a:rPr>
              <a:t>» и т.д. Но для свойств объекта такого ограничения нет: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EEF0FFA-C5AD-441A-9E30-942AB3C3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64DF4-7CB1-416B-9E67-B37EA3B57B1D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Ограничения на имена свойств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B54802-4DFB-4EB9-80D5-9CD10E9D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95" y="3236922"/>
            <a:ext cx="6895209" cy="28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9A359F3-B080-429E-A774-7851231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28F32-53EF-4312-94F5-B1C222F7E259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Проверка существования свойства, оператор «</a:t>
            </a:r>
            <a:r>
              <a:rPr lang="ru-RU" dirty="0" err="1">
                <a:solidFill>
                  <a:srgbClr val="CC00CC"/>
                </a:solidFill>
              </a:rPr>
              <a:t>in</a:t>
            </a:r>
            <a:r>
              <a:rPr lang="ru-RU" dirty="0"/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89F946-8FFE-45FF-896D-B2BE302C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88" y="2481215"/>
            <a:ext cx="9664743" cy="9477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4453AC-62D2-4524-AA80-0D67E420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40" y="3990957"/>
            <a:ext cx="7362275" cy="11925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E86569-E3B7-4AA8-9B82-6A12FE53A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27" y="4286718"/>
            <a:ext cx="4029234" cy="6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100" y="1875460"/>
            <a:ext cx="4775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</a:pPr>
            <a:r>
              <a:rPr lang="ru-RU" b="1" dirty="0"/>
              <a:t>Для перебора всех свойств объекта используется цикл </a:t>
            </a:r>
            <a:r>
              <a:rPr lang="ru-RU" b="1" dirty="0" err="1">
                <a:solidFill>
                  <a:srgbClr val="CC00CC"/>
                </a:solidFill>
              </a:rPr>
              <a:t>for</a:t>
            </a:r>
            <a:r>
              <a:rPr lang="ru-RU" b="1" dirty="0">
                <a:solidFill>
                  <a:srgbClr val="CC00CC"/>
                </a:solidFill>
              </a:rPr>
              <a:t>..</a:t>
            </a:r>
            <a:r>
              <a:rPr lang="ru-RU" b="1" dirty="0" err="1">
                <a:solidFill>
                  <a:srgbClr val="CC00CC"/>
                </a:solidFill>
              </a:rPr>
              <a:t>in</a:t>
            </a:r>
            <a:r>
              <a:rPr lang="ru-RU" b="1" dirty="0"/>
              <a:t>. Этот цикл отличается от изученного ранее цикла </a:t>
            </a:r>
            <a:r>
              <a:rPr lang="ru-RU" b="1" dirty="0" err="1">
                <a:solidFill>
                  <a:srgbClr val="CC00CC"/>
                </a:solidFill>
              </a:rPr>
              <a:t>for</a:t>
            </a:r>
            <a:r>
              <a:rPr lang="ru-RU" b="1" dirty="0"/>
              <a:t>(;;).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6A5CA14-A230-4BEC-BFF7-C11B7157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8BB0B-C601-41FB-9F02-8D35E92FDCE0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Цикл "</a:t>
            </a:r>
            <a:r>
              <a:rPr lang="en-US" dirty="0" err="1">
                <a:solidFill>
                  <a:srgbClr val="CC00CC"/>
                </a:solidFill>
              </a:rPr>
              <a:t>for..in</a:t>
            </a:r>
            <a:r>
              <a:rPr lang="en-US" dirty="0"/>
              <a:t>"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0ECB95-7DFE-43AB-8929-96F020E9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50" y="1880834"/>
            <a:ext cx="6643100" cy="9179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C401AF-572A-48F6-BB72-44D46860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811" y="2989675"/>
            <a:ext cx="5232349" cy="37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CAE40-C7FB-47E8-9410-DC2E31F90E12}"/>
              </a:ext>
            </a:extLst>
          </p:cNvPr>
          <p:cNvSpPr txBox="1"/>
          <p:nvPr/>
        </p:nvSpPr>
        <p:spPr>
          <a:xfrm>
            <a:off x="263577" y="2155627"/>
            <a:ext cx="6112510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  <a:defRPr b="1"/>
            </a:lvl1pPr>
          </a:lstStyle>
          <a:p>
            <a:r>
              <a:rPr lang="ru-RU" dirty="0"/>
              <a:t>Если мы делаем сайт для немецкой аудитории, то, вероятно, мы хотим, чтобы код </a:t>
            </a:r>
            <a:r>
              <a:rPr lang="ru-RU" dirty="0">
                <a:solidFill>
                  <a:srgbClr val="92D050"/>
                </a:solidFill>
              </a:rPr>
              <a:t>49</a:t>
            </a:r>
            <a:r>
              <a:rPr lang="ru-RU" dirty="0"/>
              <a:t> был первым.</a:t>
            </a:r>
          </a:p>
          <a:p>
            <a:r>
              <a:rPr lang="ru-RU" dirty="0"/>
              <a:t>Но если мы запустим код, мы увидим совершенно другую картину: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2D050"/>
                </a:solidFill>
              </a:rPr>
              <a:t>США (1) </a:t>
            </a:r>
            <a:r>
              <a:rPr lang="ru-RU" dirty="0"/>
              <a:t>идёт первым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затем </a:t>
            </a:r>
            <a:r>
              <a:rPr lang="ru-RU" dirty="0">
                <a:solidFill>
                  <a:srgbClr val="92D050"/>
                </a:solidFill>
              </a:rPr>
              <a:t>Швейцария (41) </a:t>
            </a:r>
            <a:r>
              <a:rPr lang="ru-RU" dirty="0"/>
              <a:t>и так далее.</a:t>
            </a:r>
          </a:p>
          <a:p>
            <a:r>
              <a:rPr lang="ru-RU" dirty="0"/>
              <a:t>Телефонные коды идут в порядке возрастания, потому что они являются целыми числами: </a:t>
            </a:r>
            <a:r>
              <a:rPr lang="ru-RU" dirty="0">
                <a:solidFill>
                  <a:srgbClr val="92D050"/>
                </a:solidFill>
              </a:rPr>
              <a:t>1</a:t>
            </a:r>
            <a:r>
              <a:rPr lang="ru-RU" dirty="0"/>
              <a:t>, </a:t>
            </a:r>
            <a:r>
              <a:rPr lang="ru-RU" dirty="0">
                <a:solidFill>
                  <a:srgbClr val="92D050"/>
                </a:solidFill>
              </a:rPr>
              <a:t>41</a:t>
            </a:r>
            <a:r>
              <a:rPr lang="ru-RU" dirty="0"/>
              <a:t>, </a:t>
            </a:r>
            <a:r>
              <a:rPr lang="ru-RU" dirty="0">
                <a:solidFill>
                  <a:srgbClr val="92D050"/>
                </a:solidFill>
              </a:rPr>
              <a:t>44</a:t>
            </a:r>
            <a:r>
              <a:rPr lang="ru-RU" dirty="0"/>
              <a:t>, </a:t>
            </a:r>
            <a:r>
              <a:rPr lang="ru-RU" dirty="0">
                <a:solidFill>
                  <a:srgbClr val="92D050"/>
                </a:solidFill>
              </a:rPr>
              <a:t>49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FA101C8-7BE0-4EC2-89E1-EDF1A53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2CEB9-609A-400B-9B94-B46E240CF7A0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Упорядочение свойств объекта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59E2CE-52F5-4B96-98D2-EB42CCA4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23" y="1669932"/>
            <a:ext cx="5257800" cy="42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5478" y="2171829"/>
            <a:ext cx="10406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02C8F"/>
              </a:buClr>
            </a:pPr>
            <a:r>
              <a:rPr lang="ru-RU" sz="2000" b="1" dirty="0"/>
              <a:t>Термин </a:t>
            </a:r>
            <a:r>
              <a:rPr lang="ru-RU" sz="2000" b="1" dirty="0">
                <a:solidFill>
                  <a:srgbClr val="202C8F"/>
                </a:solidFill>
              </a:rPr>
              <a:t>«целочисленное свойство» означает строку, которая может быть преобразована в целое число и обратно без изменений</a:t>
            </a:r>
            <a:r>
              <a:rPr lang="ru-RU" sz="2000" b="1" dirty="0"/>
              <a:t>. То есть, "</a:t>
            </a:r>
            <a:r>
              <a:rPr lang="ru-RU" sz="2000" b="1" dirty="0">
                <a:solidFill>
                  <a:srgbClr val="92D050"/>
                </a:solidFill>
              </a:rPr>
              <a:t>49</a:t>
            </a:r>
            <a:r>
              <a:rPr lang="ru-RU" sz="2000" b="1" dirty="0"/>
              <a:t>" – это целочисленное имя свойства, потому что если его преобразовать в целое число, а затем обратно в строку, то оно не изменится. А вот свойства "</a:t>
            </a:r>
            <a:r>
              <a:rPr lang="ru-RU" sz="2000" b="1" dirty="0">
                <a:solidFill>
                  <a:srgbClr val="92D050"/>
                </a:solidFill>
              </a:rPr>
              <a:t>+49</a:t>
            </a:r>
            <a:r>
              <a:rPr lang="ru-RU" sz="2000" b="1" dirty="0"/>
              <a:t>" или "</a:t>
            </a:r>
            <a:r>
              <a:rPr lang="ru-RU" sz="2000" b="1" dirty="0">
                <a:solidFill>
                  <a:srgbClr val="92D050"/>
                </a:solidFill>
              </a:rPr>
              <a:t>1.2</a:t>
            </a:r>
            <a:r>
              <a:rPr lang="ru-RU" sz="2000" b="1" dirty="0"/>
              <a:t>" таковыми не являются: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8915241-D41C-483D-9402-9537314A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01B0-F788-48C5-8C4D-D6D2626A91C7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Целочисленные свойства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89E2EE-463C-4F88-B388-CBCAA5C2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4473399"/>
            <a:ext cx="11719560" cy="1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53448" y="3178484"/>
            <a:ext cx="5152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Переменная, которой присвоен объект, хранит не сам объект, а его «адрес в памяти» – другими словами, «ссылку» на него.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538C029-E677-47D7-90A7-1731F297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1CFAA-8CBA-4D81-B8F5-3F6247BC075A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Копирование объектов и ссылки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A21046-DB52-4F05-A55B-691559E8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9" y="3144738"/>
            <a:ext cx="5152285" cy="990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EA70BF-A28A-40CE-8729-DC5C0CD6AD67}"/>
              </a:ext>
            </a:extLst>
          </p:cNvPr>
          <p:cNvSpPr txBox="1"/>
          <p:nvPr/>
        </p:nvSpPr>
        <p:spPr>
          <a:xfrm>
            <a:off x="786269" y="5476036"/>
            <a:ext cx="10619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02C8F"/>
                </a:solidFill>
              </a:rPr>
              <a:t>При копировании переменной объекта копируется ссылка, но сам объект не дублируется.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41063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441" y="2421631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Объекты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812B411-E2EC-4226-8B50-75B6F621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B350-CBB0-42EB-80DE-23C8E80B622D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Сравнение по ссылке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54E9F6-8B3E-43BC-B8C1-55DB6313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3" y="2582032"/>
            <a:ext cx="10862473" cy="1861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7B7AD8-F444-4DC0-B395-4663C549DEF4}"/>
              </a:ext>
            </a:extLst>
          </p:cNvPr>
          <p:cNvSpPr txBox="1"/>
          <p:nvPr/>
        </p:nvSpPr>
        <p:spPr>
          <a:xfrm>
            <a:off x="665253" y="4845020"/>
            <a:ext cx="108624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02C8F"/>
                </a:solidFill>
              </a:rPr>
              <a:t>Два объекта равны только в том случае, если это один и тот же объект. Например, здесь a и b ссылаются на один и тот же объект, поэтому они равны</a:t>
            </a:r>
          </a:p>
        </p:txBody>
      </p:sp>
    </p:spTree>
    <p:extLst>
      <p:ext uri="{BB962C8B-B14F-4D97-AF65-F5344CB8AC3E}">
        <p14:creationId xmlns:p14="http://schemas.microsoft.com/office/powerpoint/2010/main" val="14301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2820270"/>
            <a:ext cx="37202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 случае </a:t>
            </a:r>
            <a:r>
              <a:rPr lang="ru-RU" sz="2000" b="1" dirty="0">
                <a:solidFill>
                  <a:srgbClr val="202C8F"/>
                </a:solidFill>
              </a:rPr>
              <a:t>необходимости дублировать объект</a:t>
            </a:r>
            <a:r>
              <a:rPr lang="ru-RU" sz="2000" b="1" dirty="0"/>
              <a:t>, создать независимую копию, клон, </a:t>
            </a:r>
            <a:r>
              <a:rPr lang="ru-RU" sz="2000" b="1" dirty="0">
                <a:solidFill>
                  <a:srgbClr val="202C8F"/>
                </a:solidFill>
              </a:rPr>
              <a:t>нужно создать новый объект и воспроизвести структуру существующего, перебрав его свойства и скопировав их на примитивном уровне</a:t>
            </a:r>
            <a:r>
              <a:rPr lang="ru-RU" sz="2000" b="1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0326DCA-250E-4C48-A60D-FC72A001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60FA4-46ED-4EF8-A551-9532388D9DBB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Клонирование и объединение, </a:t>
            </a:r>
            <a:r>
              <a:rPr lang="ru-RU" dirty="0" err="1">
                <a:solidFill>
                  <a:schemeClr val="accent3"/>
                </a:solidFill>
              </a:rPr>
              <a:t>Object</a:t>
            </a:r>
            <a:r>
              <a:rPr lang="ru-RU" dirty="0" err="1"/>
              <a:t>.</a:t>
            </a:r>
            <a:r>
              <a:rPr lang="ru-RU" dirty="0" err="1">
                <a:solidFill>
                  <a:srgbClr val="00B0F0"/>
                </a:solidFill>
              </a:rPr>
              <a:t>assign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7D1392-F2CB-472D-9B1A-012E9C42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63" y="1997738"/>
            <a:ext cx="7327446" cy="41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953" y="3639284"/>
            <a:ext cx="1130126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Первый аргумент </a:t>
            </a:r>
            <a:r>
              <a:rPr lang="ru-RU" sz="2000" b="1" dirty="0" err="1"/>
              <a:t>dest</a:t>
            </a:r>
            <a:r>
              <a:rPr lang="ru-RU" sz="2000" b="1" dirty="0"/>
              <a:t> — целевой объект.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Остальные аргументы src1, ..., </a:t>
            </a:r>
            <a:r>
              <a:rPr lang="ru-RU" sz="2000" b="1" dirty="0" err="1"/>
              <a:t>srcN</a:t>
            </a:r>
            <a:r>
              <a:rPr lang="ru-RU" sz="2000" b="1" dirty="0"/>
              <a:t> (может быть столько, сколько необходимо) являются исходными объектами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Метод копирует свойства всех исходных объектов src1, ..., </a:t>
            </a:r>
            <a:r>
              <a:rPr lang="ru-RU" sz="2000" b="1" dirty="0" err="1"/>
              <a:t>srcN</a:t>
            </a:r>
            <a:r>
              <a:rPr lang="ru-RU" sz="2000" b="1" dirty="0"/>
              <a:t> в целевой объект </a:t>
            </a:r>
            <a:r>
              <a:rPr lang="ru-RU" sz="2000" b="1" dirty="0" err="1"/>
              <a:t>dest</a:t>
            </a:r>
            <a:r>
              <a:rPr lang="ru-RU" sz="2000" b="1" dirty="0"/>
              <a:t>. Другими словами, свойства всех аргументов, начиная со второго, копируются в первый объект.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Возвращает объект </a:t>
            </a:r>
            <a:r>
              <a:rPr lang="ru-RU" sz="2000" b="1" dirty="0" err="1"/>
              <a:t>dest</a:t>
            </a:r>
            <a:r>
              <a:rPr lang="ru-RU" sz="2000" b="1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95DCF9E-0A8C-40CE-AE40-1AF99563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5F7F5-6E05-40E6-9F2F-5DCD99EA7514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Клонирование и объединение, </a:t>
            </a:r>
            <a:r>
              <a:rPr lang="ru-RU" dirty="0" err="1">
                <a:solidFill>
                  <a:schemeClr val="accent3"/>
                </a:solidFill>
              </a:rPr>
              <a:t>Object</a:t>
            </a:r>
            <a:r>
              <a:rPr lang="ru-RU" dirty="0" err="1"/>
              <a:t>.</a:t>
            </a:r>
            <a:r>
              <a:rPr lang="ru-RU" dirty="0" err="1">
                <a:solidFill>
                  <a:srgbClr val="00B0F0"/>
                </a:solidFill>
              </a:rPr>
              <a:t>assign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79234-ABFF-41DB-BA94-F9E2D3C3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42" y="2412922"/>
            <a:ext cx="9041092" cy="7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40253E-A04B-40B0-BE14-05B2731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0A48B-F803-4F96-AC53-30761289E7A8}"/>
              </a:ext>
            </a:extLst>
          </p:cNvPr>
          <p:cNvSpPr txBox="1"/>
          <p:nvPr/>
        </p:nvSpPr>
        <p:spPr>
          <a:xfrm>
            <a:off x="558113" y="113497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Клонирование и объединение, </a:t>
            </a:r>
            <a:r>
              <a:rPr lang="ru-RU" dirty="0" err="1">
                <a:solidFill>
                  <a:schemeClr val="accent3"/>
                </a:solidFill>
              </a:rPr>
              <a:t>Object</a:t>
            </a:r>
            <a:r>
              <a:rPr lang="ru-RU" dirty="0" err="1"/>
              <a:t>.</a:t>
            </a:r>
            <a:r>
              <a:rPr lang="ru-RU" dirty="0" err="1">
                <a:solidFill>
                  <a:srgbClr val="00B0F0"/>
                </a:solidFill>
              </a:rPr>
              <a:t>assign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1AA23-6F6B-4AF3-AE7D-40AD7844FD0C}"/>
              </a:ext>
            </a:extLst>
          </p:cNvPr>
          <p:cNvSpPr txBox="1"/>
          <p:nvPr/>
        </p:nvSpPr>
        <p:spPr>
          <a:xfrm>
            <a:off x="558113" y="2354362"/>
            <a:ext cx="924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Например, мы </a:t>
            </a:r>
            <a:r>
              <a:rPr lang="ru-RU" b="1" dirty="0">
                <a:solidFill>
                  <a:srgbClr val="202C8F"/>
                </a:solidFill>
              </a:rPr>
              <a:t>можем использовать его для объединения нескольких объектов в один</a:t>
            </a:r>
            <a:r>
              <a:rPr lang="ru-RU" b="1" dirty="0"/>
              <a:t>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E89503-4EC0-4A64-92D8-BDCDBE9A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72" y="3012138"/>
            <a:ext cx="8492833" cy="30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267033"/>
            <a:ext cx="5073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rgbClr val="202C8F"/>
              </a:buClr>
            </a:pPr>
            <a:r>
              <a:rPr lang="ru-RU" b="1" dirty="0"/>
              <a:t>До сих пор мы предполагали, что все свойства 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примитивныe</a:t>
            </a:r>
            <a:r>
              <a:rPr lang="ru-RU" b="1" dirty="0"/>
              <a:t>. Но свойства могут быть и ссылками на другие объекты. Например, есть объект: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E93196-2F34-4C08-A7B0-D3EA1376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228866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F78AA-40C6-4BB5-B6C0-0D5B2615C65D}"/>
              </a:ext>
            </a:extLst>
          </p:cNvPr>
          <p:cNvSpPr txBox="1"/>
          <p:nvPr/>
        </p:nvSpPr>
        <p:spPr>
          <a:xfrm>
            <a:off x="558113" y="720528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Вложенное клонирование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8A758A-0E19-4147-944B-620C69939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7" y="2427556"/>
            <a:ext cx="4961942" cy="30889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D723C7-4EEB-4A56-9385-8FC19011A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03" y="2402326"/>
            <a:ext cx="5735303" cy="3296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281035-351C-413D-888E-F21EB0F1620E}"/>
              </a:ext>
            </a:extLst>
          </p:cNvPr>
          <p:cNvSpPr txBox="1"/>
          <p:nvPr/>
        </p:nvSpPr>
        <p:spPr>
          <a:xfrm>
            <a:off x="5858588" y="1209318"/>
            <a:ext cx="5982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Теперь недостаточно просто скопировать </a:t>
            </a:r>
            <a:r>
              <a:rPr lang="ru-RU" b="1" dirty="0" err="1"/>
              <a:t>clone.</a:t>
            </a:r>
            <a:r>
              <a:rPr lang="ru-RU" b="1" dirty="0" err="1">
                <a:solidFill>
                  <a:srgbClr val="C00000"/>
                </a:solidFill>
              </a:rPr>
              <a:t>sizes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= </a:t>
            </a:r>
            <a:r>
              <a:rPr lang="ru-RU" b="1" dirty="0" err="1"/>
              <a:t>user.</a:t>
            </a:r>
            <a:r>
              <a:rPr lang="ru-RU" b="1" dirty="0" err="1">
                <a:solidFill>
                  <a:srgbClr val="C00000"/>
                </a:solidFill>
              </a:rPr>
              <a:t>sizes</a:t>
            </a:r>
            <a:r>
              <a:rPr lang="ru-RU" b="1" dirty="0"/>
              <a:t>, потому что </a:t>
            </a:r>
            <a:r>
              <a:rPr lang="ru-RU" b="1" dirty="0" err="1"/>
              <a:t>user.</a:t>
            </a:r>
            <a:r>
              <a:rPr lang="ru-RU" b="1" dirty="0" err="1">
                <a:solidFill>
                  <a:srgbClr val="C00000"/>
                </a:solidFill>
              </a:rPr>
              <a:t>sizes</a:t>
            </a:r>
            <a:r>
              <a:rPr lang="ru-RU" b="1" dirty="0"/>
              <a:t> – это объект, он будет скопирован по ссылке. Таким образом, </a:t>
            </a:r>
            <a:r>
              <a:rPr lang="ru-RU" b="1" dirty="0" err="1"/>
              <a:t>clone</a:t>
            </a:r>
            <a:r>
              <a:rPr lang="ru-RU" b="1" dirty="0"/>
              <a:t> и </a:t>
            </a:r>
            <a:r>
              <a:rPr lang="ru-RU" b="1" dirty="0" err="1"/>
              <a:t>user</a:t>
            </a:r>
            <a:r>
              <a:rPr lang="ru-RU" b="1" dirty="0"/>
              <a:t> будут иметь общий объект </a:t>
            </a:r>
            <a:r>
              <a:rPr lang="ru-RU" b="1" dirty="0" err="1">
                <a:solidFill>
                  <a:srgbClr val="C00000"/>
                </a:solidFill>
              </a:rPr>
              <a:t>sizes</a:t>
            </a:r>
            <a:r>
              <a:rPr lang="ru-RU" b="1" dirty="0"/>
              <a:t>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0267" y="5881884"/>
            <a:ext cx="10913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Чтобы исправить это, мы должны </a:t>
            </a:r>
            <a:r>
              <a:rPr lang="ru-RU" sz="1600" b="1" dirty="0">
                <a:solidFill>
                  <a:srgbClr val="202C8F"/>
                </a:solidFill>
              </a:rPr>
              <a:t>использовать цикл клонирования, который проверяет каждое значение </a:t>
            </a:r>
            <a:r>
              <a:rPr lang="ru-RU" sz="1600" b="1" dirty="0" err="1">
                <a:solidFill>
                  <a:srgbClr val="202C8F"/>
                </a:solidFill>
              </a:rPr>
              <a:t>user</a:t>
            </a:r>
            <a:r>
              <a:rPr lang="ru-RU" sz="1600" b="1" dirty="0">
                <a:solidFill>
                  <a:srgbClr val="202C8F"/>
                </a:solidFill>
              </a:rPr>
              <a:t>[</a:t>
            </a:r>
            <a:r>
              <a:rPr lang="ru-RU" sz="1600" b="1" dirty="0" err="1">
                <a:solidFill>
                  <a:srgbClr val="202C8F"/>
                </a:solidFill>
              </a:rPr>
              <a:t>key</a:t>
            </a:r>
            <a:r>
              <a:rPr lang="ru-RU" sz="1600" b="1" dirty="0">
                <a:solidFill>
                  <a:srgbClr val="202C8F"/>
                </a:solidFill>
              </a:rPr>
              <a:t>] и, если это объект, тогда также копирует его структуру</a:t>
            </a:r>
            <a:r>
              <a:rPr lang="ru-RU" sz="1600" b="1" dirty="0"/>
              <a:t>. Это называется </a:t>
            </a:r>
            <a:r>
              <a:rPr lang="ru-RU" sz="1600" b="1" dirty="0">
                <a:solidFill>
                  <a:srgbClr val="202C8F"/>
                </a:solidFill>
              </a:rPr>
              <a:t>«глубоким клонированием»</a:t>
            </a:r>
            <a:r>
              <a:rPr lang="ru-RU" sz="1600" b="1" dirty="0"/>
              <a:t>. Мы можем реализовать глубокое клонирование, используя рекурсию. </a:t>
            </a:r>
          </a:p>
        </p:txBody>
      </p:sp>
    </p:spTree>
    <p:extLst>
      <p:ext uri="{BB962C8B-B14F-4D97-AF65-F5344CB8AC3E}">
        <p14:creationId xmlns:p14="http://schemas.microsoft.com/office/powerpoint/2010/main" val="27888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54775-1CC0-4A4A-A4D9-A9A067183B64}"/>
              </a:ext>
            </a:extLst>
          </p:cNvPr>
          <p:cNvSpPr txBox="1"/>
          <p:nvPr/>
        </p:nvSpPr>
        <p:spPr>
          <a:xfrm>
            <a:off x="423201" y="2030005"/>
            <a:ext cx="1087077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 b="1">
                <a:solidFill>
                  <a:srgbClr val="202C8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/>
              <a:t>Для доступа к информации внутри объекта метод </a:t>
            </a:r>
            <a:r>
              <a:rPr lang="ru-RU" dirty="0">
                <a:solidFill>
                  <a:schemeClr val="tx1"/>
                </a:solidFill>
              </a:rPr>
              <a:t>может использовать </a:t>
            </a:r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79BCAED-7C11-4798-BEF1-0014B2B0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71A50-ECC7-4DD3-8148-FE37D5373FFA}"/>
              </a:ext>
            </a:extLst>
          </p:cNvPr>
          <p:cNvSpPr txBox="1"/>
          <p:nvPr/>
        </p:nvSpPr>
        <p:spPr>
          <a:xfrm>
            <a:off x="558112" y="1134975"/>
            <a:ext cx="771720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Методы объекта, "</a:t>
            </a:r>
            <a:r>
              <a:rPr lang="en-US" dirty="0"/>
              <a:t>this"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AB21F-64C7-46EA-BC54-FB24A3D7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94" y="2641078"/>
            <a:ext cx="4897989" cy="37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407279"/>
            <a:ext cx="5428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b="1" dirty="0">
                <a:solidFill>
                  <a:srgbClr val="202C8F"/>
                </a:solidFill>
              </a:rPr>
              <a:t>«this» </a:t>
            </a:r>
            <a:r>
              <a:rPr lang="ru-RU" sz="2400" b="1" dirty="0">
                <a:solidFill>
                  <a:srgbClr val="202C8F"/>
                </a:solidFill>
              </a:rPr>
              <a:t>не является фиксированным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805EE5E-9CC0-4C73-AB92-C52E4A9D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31697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10D47-E2D6-49AA-9C55-BB63054DAEA1}"/>
              </a:ext>
            </a:extLst>
          </p:cNvPr>
          <p:cNvSpPr txBox="1"/>
          <p:nvPr/>
        </p:nvSpPr>
        <p:spPr>
          <a:xfrm>
            <a:off x="558113" y="926617"/>
            <a:ext cx="771720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Методы объекта, "</a:t>
            </a:r>
            <a:r>
              <a:rPr lang="en-US" dirty="0"/>
              <a:t>this"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B47C03-975A-428A-AC00-2AB8508B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4" y="2040936"/>
            <a:ext cx="10600953" cy="4337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A5AAA-FDBA-42D4-B3F5-80A9A498180B}"/>
              </a:ext>
            </a:extLst>
          </p:cNvPr>
          <p:cNvSpPr txBox="1"/>
          <p:nvPr/>
        </p:nvSpPr>
        <p:spPr>
          <a:xfrm>
            <a:off x="6935894" y="2940302"/>
            <a:ext cx="4019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1"/>
                </a:solidFill>
              </a:rPr>
              <a:t>Правило простое: если вызывается </a:t>
            </a:r>
            <a:r>
              <a:rPr lang="ru-RU" sz="2400" b="1" dirty="0" err="1">
                <a:solidFill>
                  <a:schemeClr val="bg1"/>
                </a:solidFill>
              </a:rPr>
              <a:t>obj.f</a:t>
            </a:r>
            <a:r>
              <a:rPr lang="ru-RU" sz="2400" b="1" dirty="0">
                <a:solidFill>
                  <a:schemeClr val="bg1"/>
                </a:solidFill>
              </a:rPr>
              <a:t>(), то во время вызова f, </a:t>
            </a:r>
            <a:r>
              <a:rPr lang="ru-RU" sz="2400" b="1" dirty="0" err="1">
                <a:solidFill>
                  <a:schemeClr val="bg1"/>
                </a:solidFill>
              </a:rPr>
              <a:t>this</a:t>
            </a:r>
            <a:r>
              <a:rPr lang="ru-RU" sz="2400" b="1" dirty="0">
                <a:solidFill>
                  <a:schemeClr val="bg1"/>
                </a:solidFill>
              </a:rPr>
              <a:t> – это </a:t>
            </a:r>
            <a:r>
              <a:rPr lang="ru-RU" sz="2400" b="1" dirty="0" err="1">
                <a:solidFill>
                  <a:schemeClr val="bg1"/>
                </a:solidFill>
              </a:rPr>
              <a:t>obj</a:t>
            </a:r>
            <a:r>
              <a:rPr lang="ru-RU" sz="2400" b="1" dirty="0">
                <a:solidFill>
                  <a:schemeClr val="bg1"/>
                </a:solidFill>
              </a:rPr>
              <a:t>. Так что, в </a:t>
            </a:r>
            <a:r>
              <a:rPr lang="ru-RU" sz="2400" b="1" dirty="0" smtClean="0">
                <a:solidFill>
                  <a:schemeClr val="bg1"/>
                </a:solidFill>
              </a:rPr>
              <a:t>приведённом примере </a:t>
            </a:r>
            <a:r>
              <a:rPr lang="ru-RU" sz="2400" b="1" dirty="0">
                <a:solidFill>
                  <a:schemeClr val="bg1"/>
                </a:solidFill>
              </a:rPr>
              <a:t>это либо </a:t>
            </a:r>
            <a:r>
              <a:rPr lang="ru-RU" sz="2400" b="1" dirty="0" err="1">
                <a:solidFill>
                  <a:schemeClr val="bg1"/>
                </a:solidFill>
              </a:rPr>
              <a:t>user</a:t>
            </a:r>
            <a:r>
              <a:rPr lang="ru-RU" sz="2400" b="1" dirty="0">
                <a:solidFill>
                  <a:schemeClr val="bg1"/>
                </a:solidFill>
              </a:rPr>
              <a:t>, либо </a:t>
            </a:r>
            <a:r>
              <a:rPr lang="ru-RU" sz="2400" b="1" dirty="0" err="1">
                <a:solidFill>
                  <a:schemeClr val="bg1"/>
                </a:solidFill>
              </a:rPr>
              <a:t>admin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ED65956-0E8C-45E2-B46D-EA3E95BE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A88DB-99FF-4E7E-857A-6839E5B7D90C}"/>
              </a:ext>
            </a:extLst>
          </p:cNvPr>
          <p:cNvSpPr txBox="1"/>
          <p:nvPr/>
        </p:nvSpPr>
        <p:spPr>
          <a:xfrm>
            <a:off x="558112" y="1134975"/>
            <a:ext cx="771720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2000" b="1"/>
            </a:lvl1pPr>
          </a:lstStyle>
          <a:p>
            <a:r>
              <a:rPr lang="ru-RU" dirty="0"/>
              <a:t>Методы объекта, "</a:t>
            </a:r>
            <a:r>
              <a:rPr lang="en-US" dirty="0"/>
              <a:t>this"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EDF3C-DB5B-4126-B1FF-F15750FF54A2}"/>
              </a:ext>
            </a:extLst>
          </p:cNvPr>
          <p:cNvSpPr txBox="1"/>
          <p:nvPr/>
        </p:nvSpPr>
        <p:spPr>
          <a:xfrm>
            <a:off x="558112" y="179917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  <a:defRPr sz="2400"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У стрелочных функций нет «</a:t>
            </a:r>
            <a:r>
              <a:rPr lang="ru-RU" dirty="0" err="1"/>
              <a:t>this</a:t>
            </a:r>
            <a:r>
              <a:rPr lang="ru-RU" dirty="0"/>
              <a:t>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C7F1DD-2438-46C5-97FE-04647DA7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2" y="2781214"/>
            <a:ext cx="5913418" cy="2903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F85610-3E6B-49A4-9669-680BDF53A247}"/>
              </a:ext>
            </a:extLst>
          </p:cNvPr>
          <p:cNvSpPr txBox="1"/>
          <p:nvPr/>
        </p:nvSpPr>
        <p:spPr>
          <a:xfrm>
            <a:off x="6217920" y="3079007"/>
            <a:ext cx="563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Это особенность стрелочных функций. Она полезна, когда мы на самом деле не хотим иметь отдельное </a:t>
            </a:r>
            <a:r>
              <a:rPr lang="ru-RU" b="1" dirty="0" err="1"/>
              <a:t>this</a:t>
            </a:r>
            <a:r>
              <a:rPr lang="ru-RU" b="1" dirty="0"/>
              <a:t>, а скорее хотим взять его из внешнего контекста.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Функции, которые находятся в свойствах объекта, называются «методами».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Методы позволяют объектам «действовать»: </a:t>
            </a:r>
            <a:r>
              <a:rPr lang="ru-RU" b="1" dirty="0" err="1"/>
              <a:t>object.doSomething</a:t>
            </a:r>
            <a:r>
              <a:rPr lang="ru-RU" b="1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Методы могут ссылаться на объект через </a:t>
            </a:r>
            <a:r>
              <a:rPr lang="ru-RU" b="1" dirty="0" err="1"/>
              <a:t>this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80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253" y="2412851"/>
            <a:ext cx="10503921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Конструктор</a:t>
            </a:r>
            <a:endParaRPr lang="en-US" sz="54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Конструктор, оператор "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new"</a:t>
            </a:r>
            <a:endParaRPr lang="ru-RU" sz="3200" b="1" dirty="0">
              <a:solidFill>
                <a:schemeClr val="accent4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17193" y="2305615"/>
            <a:ext cx="9847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200"/>
              </a:spcAft>
              <a:buClr>
                <a:schemeClr val="accent2">
                  <a:lumMod val="75000"/>
                </a:schemeClr>
              </a:buClr>
            </a:pPr>
            <a:r>
              <a:rPr lang="ru-RU" sz="2800" b="1" dirty="0">
                <a:solidFill>
                  <a:srgbClr val="202C8F"/>
                </a:solidFill>
              </a:rPr>
              <a:t>Обычный синтаксис {...} позволяет создать только один объект. Но зачастую нам нужно создать множество похожих, однотипных объектов, таких как пользователи, элементы меню и так далее. Это можно сделать при помощи функции-конструктора и оператора "</a:t>
            </a:r>
            <a:r>
              <a:rPr lang="ru-RU" sz="2800" b="1" dirty="0" err="1">
                <a:solidFill>
                  <a:srgbClr val="CC00CC"/>
                </a:solidFill>
              </a:rPr>
              <a:t>new</a:t>
            </a:r>
            <a:r>
              <a:rPr lang="ru-RU" sz="2800" b="1" dirty="0">
                <a:solidFill>
                  <a:srgbClr val="202C8F"/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348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Объекты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3794" y="2724587"/>
            <a:ext cx="6162726" cy="36317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/>
              <a:t>Они хранят </a:t>
            </a:r>
            <a:r>
              <a:rPr lang="ru-RU" b="1" dirty="0">
                <a:solidFill>
                  <a:srgbClr val="202C8F"/>
                </a:solidFill>
              </a:rPr>
              <a:t>свойства (пары ключ-значение)</a:t>
            </a:r>
            <a:r>
              <a:rPr lang="ru-RU" b="1" dirty="0"/>
              <a:t>, где: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Ключи свойств должны быть строками или символами (обычно строками).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Значения могут быть любого типа.</a:t>
            </a:r>
          </a:p>
          <a:p>
            <a:pPr algn="just">
              <a:spcAft>
                <a:spcPts val="1200"/>
              </a:spcAft>
            </a:pPr>
            <a:r>
              <a:rPr lang="ru-RU" b="1" dirty="0"/>
              <a:t>Чтобы </a:t>
            </a:r>
            <a:r>
              <a:rPr lang="ru-RU" b="1" dirty="0">
                <a:solidFill>
                  <a:srgbClr val="202C8F"/>
                </a:solidFill>
              </a:rPr>
              <a:t>получить доступ к свойству</a:t>
            </a:r>
            <a:r>
              <a:rPr lang="ru-RU" b="1" dirty="0"/>
              <a:t>, мы можем использовать: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Запись через точку: </a:t>
            </a:r>
            <a:r>
              <a:rPr lang="ru-RU" b="1" dirty="0" err="1">
                <a:solidFill>
                  <a:srgbClr val="202C8F"/>
                </a:solidFill>
              </a:rPr>
              <a:t>obj.property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Квадратные скобки </a:t>
            </a:r>
            <a:r>
              <a:rPr lang="ru-RU" b="1" dirty="0" err="1">
                <a:solidFill>
                  <a:srgbClr val="202C8F"/>
                </a:solidFill>
              </a:rPr>
              <a:t>obj</a:t>
            </a:r>
            <a:r>
              <a:rPr lang="ru-RU" b="1" dirty="0">
                <a:solidFill>
                  <a:srgbClr val="202C8F"/>
                </a:solidFill>
              </a:rPr>
              <a:t>["</a:t>
            </a:r>
            <a:r>
              <a:rPr lang="ru-RU" b="1" dirty="0" err="1">
                <a:solidFill>
                  <a:srgbClr val="202C8F"/>
                </a:solidFill>
              </a:rPr>
              <a:t>property</a:t>
            </a:r>
            <a:r>
              <a:rPr lang="ru-RU" b="1" dirty="0">
                <a:solidFill>
                  <a:srgbClr val="202C8F"/>
                </a:solidFill>
              </a:rPr>
              <a:t>"]. </a:t>
            </a:r>
            <a:r>
              <a:rPr lang="ru-RU" b="1" dirty="0"/>
              <a:t>Квадратные скобки позволяют взять ключ из переменной, например, </a:t>
            </a:r>
            <a:r>
              <a:rPr lang="ru-RU" b="1" dirty="0" err="1">
                <a:solidFill>
                  <a:srgbClr val="202C8F"/>
                </a:solidFill>
              </a:rPr>
              <a:t>obj</a:t>
            </a:r>
            <a:r>
              <a:rPr lang="ru-RU" b="1" dirty="0">
                <a:solidFill>
                  <a:srgbClr val="202C8F"/>
                </a:solidFill>
              </a:rPr>
              <a:t>[</a:t>
            </a:r>
            <a:r>
              <a:rPr lang="ru-RU" b="1" dirty="0" err="1">
                <a:solidFill>
                  <a:srgbClr val="202C8F"/>
                </a:solidFill>
              </a:rPr>
              <a:t>varWithKey</a:t>
            </a:r>
            <a:r>
              <a:rPr lang="ru-RU" b="1" dirty="0">
                <a:solidFill>
                  <a:srgbClr val="202C8F"/>
                </a:solidFill>
              </a:rPr>
              <a:t>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F37B5-2D8D-461B-AA6E-6E09E289D50E}"/>
              </a:ext>
            </a:extLst>
          </p:cNvPr>
          <p:cNvSpPr txBox="1"/>
          <p:nvPr/>
        </p:nvSpPr>
        <p:spPr>
          <a:xfrm>
            <a:off x="7029027" y="2697507"/>
            <a:ext cx="4556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ru-RU" b="1" dirty="0"/>
              <a:t>Дополнительные операторы: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Удаление свойства: </a:t>
            </a:r>
            <a:r>
              <a:rPr lang="ru-RU" b="1" dirty="0" err="1">
                <a:solidFill>
                  <a:srgbClr val="202C8F"/>
                </a:solidFill>
              </a:rPr>
              <a:t>delete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obj.prop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Проверка существования свойства: </a:t>
            </a:r>
            <a:r>
              <a:rPr lang="ru-RU" b="1" dirty="0">
                <a:solidFill>
                  <a:srgbClr val="202C8F"/>
                </a:solidFill>
              </a:rPr>
              <a:t>"</a:t>
            </a:r>
            <a:r>
              <a:rPr lang="ru-RU" b="1" dirty="0" err="1">
                <a:solidFill>
                  <a:srgbClr val="202C8F"/>
                </a:solidFill>
              </a:rPr>
              <a:t>key</a:t>
            </a:r>
            <a:r>
              <a:rPr lang="ru-RU" b="1" dirty="0">
                <a:solidFill>
                  <a:srgbClr val="202C8F"/>
                </a:solidFill>
              </a:rPr>
              <a:t>" </a:t>
            </a:r>
            <a:r>
              <a:rPr lang="ru-RU" b="1" dirty="0" err="1">
                <a:solidFill>
                  <a:srgbClr val="202C8F"/>
                </a:solidFill>
              </a:rPr>
              <a:t>in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obj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Перебор свойств объекта: </a:t>
            </a:r>
            <a:r>
              <a:rPr lang="ru-RU" b="1" dirty="0">
                <a:solidFill>
                  <a:srgbClr val="202C8F"/>
                </a:solidFill>
              </a:rPr>
              <a:t>цикл </a:t>
            </a:r>
            <a:r>
              <a:rPr lang="ru-RU" b="1" dirty="0" err="1" smtClean="0">
                <a:solidFill>
                  <a:srgbClr val="202C8F"/>
                </a:solidFill>
              </a:rPr>
              <a:t>for</a:t>
            </a:r>
            <a:r>
              <a:rPr lang="ru-RU" b="1" dirty="0" smtClean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(</a:t>
            </a:r>
            <a:r>
              <a:rPr lang="ru-RU" b="1" dirty="0" err="1">
                <a:solidFill>
                  <a:srgbClr val="202C8F"/>
                </a:solidFill>
              </a:rPr>
              <a:t>let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key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in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obj</a:t>
            </a:r>
            <a:r>
              <a:rPr lang="ru-RU" b="1" dirty="0">
                <a:solidFill>
                  <a:srgbClr val="202C8F"/>
                </a:solidFill>
              </a:rPr>
              <a:t>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3794" y="994529"/>
            <a:ext cx="1069747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В </a:t>
            </a: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 существует 8 типов данных.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Семь из них называются «примитивными», так как содержат только одно значение</a:t>
            </a:r>
            <a:r>
              <a:rPr lang="ru-RU" b="1" dirty="0"/>
              <a:t> (будь то строка, число или что-то другое</a:t>
            </a:r>
            <a:r>
              <a:rPr lang="ru-RU" b="1" u="sng" dirty="0"/>
              <a:t>). </a:t>
            </a:r>
            <a:r>
              <a:rPr lang="ru-RU" b="1" u="sng" dirty="0">
                <a:solidFill>
                  <a:srgbClr val="202C8F"/>
                </a:solidFill>
              </a:rPr>
              <a:t>Объекты же используются для хранения коллекций различных значений и более сложных сущностей</a:t>
            </a:r>
            <a:r>
              <a:rPr lang="ru-RU" b="1" dirty="0"/>
              <a:t>. </a:t>
            </a:r>
            <a:endParaRPr lang="en-US" b="1" dirty="0" smtClean="0"/>
          </a:p>
          <a:p>
            <a:pPr algn="just"/>
            <a:r>
              <a:rPr lang="ru-RU" b="1" dirty="0" smtClean="0">
                <a:solidFill>
                  <a:srgbClr val="202C8F"/>
                </a:solidFill>
              </a:rPr>
              <a:t>Объекты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b="1" u="sng" dirty="0">
                <a:solidFill>
                  <a:srgbClr val="202C8F"/>
                </a:solidFill>
              </a:rPr>
              <a:t>это ассоциативные массивы с рядом дополнительных возможностей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1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700390"/>
            <a:ext cx="59646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>
                <a:solidFill>
                  <a:srgbClr val="202C8F"/>
                </a:solidFill>
              </a:rPr>
              <a:t>Функции-конструкторы технически являются обычными функциями. Но есть два соглашения:</a:t>
            </a:r>
          </a:p>
          <a:p>
            <a:pPr marL="457200" indent="-457200" algn="just"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>
                <a:solidFill>
                  <a:srgbClr val="202C8F"/>
                </a:solidFill>
              </a:rPr>
              <a:t>Имя функции-конструктора должно начинаться с большой буквы.</a:t>
            </a:r>
          </a:p>
          <a:p>
            <a:pPr marL="457200" indent="-457200" algn="just"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>
                <a:solidFill>
                  <a:srgbClr val="202C8F"/>
                </a:solidFill>
              </a:rPr>
              <a:t>Функция-конструктор должна выполняться только с помощью оператора "</a:t>
            </a:r>
            <a:r>
              <a:rPr lang="ru-RU" sz="2000" b="1" dirty="0" err="1">
                <a:solidFill>
                  <a:srgbClr val="CC00CC"/>
                </a:solidFill>
              </a:rPr>
              <a:t>new</a:t>
            </a:r>
            <a:r>
              <a:rPr lang="ru-RU" sz="2000" b="1" dirty="0">
                <a:solidFill>
                  <a:srgbClr val="202C8F"/>
                </a:solidFill>
              </a:rPr>
              <a:t>".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Функция-конструктор</a:t>
            </a:r>
            <a:endParaRPr lang="ru-RU" sz="3200" b="1" dirty="0">
              <a:solidFill>
                <a:schemeClr val="accent4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DB47BDB-205D-4E5C-AA05-5B200282957E}"/>
              </a:ext>
            </a:extLst>
          </p:cNvPr>
          <p:cNvSpPr/>
          <p:nvPr/>
        </p:nvSpPr>
        <p:spPr>
          <a:xfrm>
            <a:off x="558113" y="4569221"/>
            <a:ext cx="110757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>
                <a:solidFill>
                  <a:srgbClr val="202C8F"/>
                </a:solidFill>
              </a:rPr>
              <a:t>Когда функция вызывается как </a:t>
            </a:r>
            <a:r>
              <a:rPr lang="ru-RU" sz="2000" b="1" dirty="0" err="1">
                <a:solidFill>
                  <a:srgbClr val="CC00CC"/>
                </a:solidFill>
              </a:rPr>
              <a:t>new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>
                <a:solidFill>
                  <a:schemeClr val="accent3"/>
                </a:solidFill>
              </a:rPr>
              <a:t>User</a:t>
            </a:r>
            <a:r>
              <a:rPr lang="ru-RU" sz="2000" b="1" dirty="0">
                <a:solidFill>
                  <a:srgbClr val="202C8F"/>
                </a:solidFill>
              </a:rPr>
              <a:t>(...), происходит следующее:</a:t>
            </a:r>
          </a:p>
          <a:p>
            <a:pPr marL="457200" indent="-457200" algn="just"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>
                <a:solidFill>
                  <a:srgbClr val="202C8F"/>
                </a:solidFill>
              </a:rPr>
              <a:t>Создаётся новый пустой объект, и он присваивается </a:t>
            </a:r>
            <a:r>
              <a:rPr lang="ru-RU" sz="2000" b="1" dirty="0" err="1">
                <a:solidFill>
                  <a:srgbClr val="202C8F"/>
                </a:solidFill>
              </a:rPr>
              <a:t>this</a:t>
            </a:r>
            <a:r>
              <a:rPr lang="ru-RU" sz="2000" b="1" dirty="0">
                <a:solidFill>
                  <a:srgbClr val="202C8F"/>
                </a:solidFill>
              </a:rPr>
              <a:t>.</a:t>
            </a:r>
          </a:p>
          <a:p>
            <a:pPr marL="457200" indent="-457200" algn="just"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>
                <a:solidFill>
                  <a:srgbClr val="202C8F"/>
                </a:solidFill>
              </a:rPr>
              <a:t>Выполняется тело функции. Обычно оно модифицирует </a:t>
            </a:r>
            <a:r>
              <a:rPr lang="ru-RU" sz="2000" b="1" dirty="0" err="1">
                <a:solidFill>
                  <a:srgbClr val="202C8F"/>
                </a:solidFill>
              </a:rPr>
              <a:t>this</a:t>
            </a:r>
            <a:r>
              <a:rPr lang="ru-RU" sz="2000" b="1" dirty="0">
                <a:solidFill>
                  <a:srgbClr val="202C8F"/>
                </a:solidFill>
              </a:rPr>
              <a:t>, добавляя туда новые свойства.</a:t>
            </a:r>
          </a:p>
          <a:p>
            <a:pPr marL="457200" indent="-457200" algn="just">
              <a:spcAft>
                <a:spcPts val="1200"/>
              </a:spcAft>
              <a:buClr>
                <a:srgbClr val="202C8F"/>
              </a:buClr>
              <a:buFont typeface="+mj-lt"/>
              <a:buAutoNum type="arabicPeriod"/>
            </a:pPr>
            <a:r>
              <a:rPr lang="ru-RU" sz="2000" b="1" dirty="0">
                <a:solidFill>
                  <a:srgbClr val="202C8F"/>
                </a:solidFill>
              </a:rPr>
              <a:t>Возвращается значение </a:t>
            </a:r>
            <a:r>
              <a:rPr lang="ru-RU" sz="2000" b="1" dirty="0" err="1">
                <a:solidFill>
                  <a:srgbClr val="202C8F"/>
                </a:solidFill>
              </a:rPr>
              <a:t>this</a:t>
            </a:r>
            <a:r>
              <a:rPr lang="ru-RU" sz="2000" b="1" dirty="0">
                <a:solidFill>
                  <a:srgbClr val="202C8F"/>
                </a:solidFill>
              </a:rPr>
              <a:t>.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988694" y="1188934"/>
            <a:ext cx="4365106" cy="32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Функция-конструктор</a:t>
            </a:r>
            <a:endParaRPr lang="ru-RU" sz="3200" b="1" dirty="0">
              <a:solidFill>
                <a:schemeClr val="accent4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8837" y="2034950"/>
            <a:ext cx="5445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/>
              <a:t>Другими словами, </a:t>
            </a:r>
            <a:r>
              <a:rPr lang="ru-RU" b="1" dirty="0" err="1">
                <a:solidFill>
                  <a:srgbClr val="CC00CC"/>
                </a:solidFill>
              </a:rPr>
              <a:t>new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3"/>
                </a:solidFill>
              </a:rPr>
              <a:t>User</a:t>
            </a:r>
            <a:r>
              <a:rPr lang="ru-RU" b="1" dirty="0"/>
              <a:t>(...) делает что-то вроде: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364833" y="969648"/>
            <a:ext cx="3414861" cy="24999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2251" y="4222138"/>
            <a:ext cx="544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Таким образом, </a:t>
            </a:r>
            <a:r>
              <a:rPr lang="ru-RU" b="1" dirty="0" err="1">
                <a:solidFill>
                  <a:srgbClr val="CC00CC"/>
                </a:solidFill>
              </a:rPr>
              <a:t>let</a:t>
            </a:r>
            <a:r>
              <a:rPr lang="ru-RU" b="1" dirty="0"/>
              <a:t> </a:t>
            </a:r>
            <a:r>
              <a:rPr lang="ru-RU" b="1" dirty="0" err="1"/>
              <a:t>user</a:t>
            </a:r>
            <a:r>
              <a:rPr lang="ru-RU" b="1" dirty="0"/>
              <a:t> = </a:t>
            </a:r>
            <a:r>
              <a:rPr lang="ru-RU" b="1" dirty="0" err="1">
                <a:solidFill>
                  <a:srgbClr val="CC00CC"/>
                </a:solidFill>
              </a:rPr>
              <a:t>new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3"/>
                </a:solidFill>
              </a:rPr>
              <a:t>User</a:t>
            </a:r>
            <a:r>
              <a:rPr lang="ru-RU" b="1" dirty="0"/>
              <a:t>(</a:t>
            </a:r>
            <a:r>
              <a:rPr lang="ru-RU" b="1" dirty="0">
                <a:solidFill>
                  <a:srgbClr val="92D050"/>
                </a:solidFill>
              </a:rPr>
              <a:t>"</a:t>
            </a:r>
            <a:r>
              <a:rPr lang="ru-RU" b="1" dirty="0" err="1">
                <a:solidFill>
                  <a:srgbClr val="92D050"/>
                </a:solidFill>
              </a:rPr>
              <a:t>Jack</a:t>
            </a:r>
            <a:r>
              <a:rPr lang="ru-RU" b="1" dirty="0">
                <a:solidFill>
                  <a:srgbClr val="92D050"/>
                </a:solidFill>
              </a:rPr>
              <a:t>"</a:t>
            </a:r>
            <a:r>
              <a:rPr lang="ru-RU" b="1" dirty="0"/>
              <a:t>)</a:t>
            </a:r>
            <a:r>
              <a:rPr lang="ru-RU" b="1" dirty="0">
                <a:solidFill>
                  <a:srgbClr val="92D050"/>
                </a:solidFill>
              </a:rPr>
              <a:t> </a:t>
            </a:r>
            <a:r>
              <a:rPr lang="ru-RU" b="1" dirty="0"/>
              <a:t>возвращает тот же результат, что и: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364833" y="3530049"/>
            <a:ext cx="3414861" cy="209828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90378" y="5776594"/>
            <a:ext cx="10600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Данная конструкция гораздо удобнее и читабельнее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чем многократное создание литерала объекта</a:t>
            </a:r>
            <a:r>
              <a:rPr lang="ru-RU" b="1" dirty="0"/>
              <a:t>. Это и является </a:t>
            </a:r>
            <a:r>
              <a:rPr lang="ru-RU" b="1" u="sng" dirty="0">
                <a:solidFill>
                  <a:srgbClr val="202C8F"/>
                </a:solidFill>
              </a:rPr>
              <a:t>основной целью конструкторов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– </a:t>
            </a:r>
            <a:r>
              <a:rPr lang="ru-RU" b="1" u="sng" dirty="0">
                <a:solidFill>
                  <a:srgbClr val="202C8F"/>
                </a:solidFill>
              </a:rPr>
              <a:t>реализовать код для многократного создания однотипных объектов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8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Возврат значения из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конструктора: </a:t>
            </a:r>
            <a:r>
              <a:rPr lang="ru-RU" sz="3200" b="1" dirty="0" err="1" smtClean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return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326002"/>
            <a:ext cx="95486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Обычно конструкторы не имеют оператора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/>
              <a:t>. Их </a:t>
            </a:r>
            <a:r>
              <a:rPr lang="ru-RU" b="1" dirty="0">
                <a:solidFill>
                  <a:srgbClr val="202C8F"/>
                </a:solidFill>
              </a:rPr>
              <a:t>задача</a:t>
            </a:r>
            <a:r>
              <a:rPr lang="ru-RU" b="1" dirty="0"/>
              <a:t> – </a:t>
            </a:r>
            <a:r>
              <a:rPr lang="ru-RU" b="1" u="sng" dirty="0">
                <a:solidFill>
                  <a:srgbClr val="202C8F"/>
                </a:solidFill>
              </a:rPr>
              <a:t>записать все необходимое в </a:t>
            </a:r>
            <a:r>
              <a:rPr lang="ru-RU" b="1" u="sng" dirty="0" err="1">
                <a:solidFill>
                  <a:srgbClr val="202C8F"/>
                </a:solidFill>
              </a:rPr>
              <a:t>this</a:t>
            </a:r>
            <a:r>
              <a:rPr lang="ru-RU" b="1" u="sng" dirty="0">
                <a:solidFill>
                  <a:srgbClr val="202C8F"/>
                </a:solidFill>
              </a:rPr>
              <a:t>, и это автоматически становится результатом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/>
              <a:t>Но если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 smtClean="0"/>
              <a:t> </a:t>
            </a:r>
            <a:r>
              <a:rPr lang="ru-RU" b="1" dirty="0"/>
              <a:t>всё же есть, то </a:t>
            </a:r>
            <a:r>
              <a:rPr lang="ru-RU" b="1" dirty="0">
                <a:solidFill>
                  <a:srgbClr val="202C8F"/>
                </a:solidFill>
              </a:rPr>
              <a:t>применяется простое правило:</a:t>
            </a:r>
          </a:p>
          <a:p>
            <a:pPr marL="627063" indent="-2714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202C8F"/>
                </a:solidFill>
              </a:rPr>
              <a:t>При </a:t>
            </a:r>
            <a:r>
              <a:rPr lang="ru-RU" b="1" dirty="0">
                <a:solidFill>
                  <a:srgbClr val="202C8F"/>
                </a:solidFill>
              </a:rPr>
              <a:t>вызове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 smtClean="0"/>
              <a:t> </a:t>
            </a:r>
            <a:r>
              <a:rPr lang="ru-RU" b="1" dirty="0">
                <a:solidFill>
                  <a:srgbClr val="202C8F"/>
                </a:solidFill>
              </a:rPr>
              <a:t>с объектом, вместо </a:t>
            </a:r>
            <a:r>
              <a:rPr lang="ru-RU" b="1" dirty="0" err="1">
                <a:solidFill>
                  <a:srgbClr val="202C8F"/>
                </a:solidFill>
              </a:rPr>
              <a:t>this</a:t>
            </a:r>
            <a:r>
              <a:rPr lang="ru-RU" b="1" dirty="0">
                <a:solidFill>
                  <a:srgbClr val="202C8F"/>
                </a:solidFill>
              </a:rPr>
              <a:t> вернётся объект</a:t>
            </a:r>
            <a:r>
              <a:rPr lang="ru-RU" b="1" dirty="0"/>
              <a:t>.</a:t>
            </a:r>
          </a:p>
          <a:p>
            <a:pPr marL="627063" indent="-2714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202C8F"/>
                </a:solidFill>
              </a:rPr>
              <a:t>При </a:t>
            </a:r>
            <a:r>
              <a:rPr lang="ru-RU" b="1" dirty="0">
                <a:solidFill>
                  <a:srgbClr val="202C8F"/>
                </a:solidFill>
              </a:rPr>
              <a:t>вызове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 smtClean="0"/>
              <a:t> </a:t>
            </a:r>
            <a:r>
              <a:rPr lang="ru-RU" b="1" dirty="0">
                <a:solidFill>
                  <a:srgbClr val="202C8F"/>
                </a:solidFill>
              </a:rPr>
              <a:t>с примитивным значением, оно </a:t>
            </a:r>
            <a:r>
              <a:rPr lang="ru-RU" b="1" dirty="0" err="1">
                <a:solidFill>
                  <a:srgbClr val="202C8F"/>
                </a:solidFill>
              </a:rPr>
              <a:t>проигнорируется</a:t>
            </a:r>
            <a:r>
              <a:rPr lang="ru-RU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/>
              <a:t>Другими словами, </a:t>
            </a:r>
            <a:r>
              <a:rPr lang="ru-RU" b="1" u="sng" dirty="0" err="1">
                <a:solidFill>
                  <a:srgbClr val="CC00CC"/>
                </a:solidFill>
              </a:rPr>
              <a:t>return</a:t>
            </a:r>
            <a:r>
              <a:rPr lang="ru-RU" b="1" u="sng" dirty="0" smtClean="0"/>
              <a:t> </a:t>
            </a:r>
            <a:r>
              <a:rPr lang="ru-RU" b="1" u="sng" dirty="0">
                <a:solidFill>
                  <a:srgbClr val="202C8F"/>
                </a:solidFill>
              </a:rPr>
              <a:t>с объектом возвращает этот объект</a:t>
            </a:r>
            <a:r>
              <a:rPr lang="ru-RU" b="1" u="sng" dirty="0"/>
              <a:t>, </a:t>
            </a:r>
            <a:r>
              <a:rPr lang="ru-RU" b="1" u="sng" dirty="0">
                <a:solidFill>
                  <a:srgbClr val="202C8F"/>
                </a:solidFill>
              </a:rPr>
              <a:t>во всех остальных случаях возвращается </a:t>
            </a:r>
            <a:r>
              <a:rPr lang="ru-RU" b="1" u="sng" dirty="0" err="1">
                <a:solidFill>
                  <a:srgbClr val="202C8F"/>
                </a:solidFill>
              </a:rPr>
              <a:t>this</a:t>
            </a:r>
            <a:r>
              <a:rPr lang="ru-RU" b="1" dirty="0"/>
              <a:t>. К примеру, здесь </a:t>
            </a:r>
            <a:r>
              <a:rPr lang="ru-RU" b="1" dirty="0" err="1">
                <a:solidFill>
                  <a:srgbClr val="CC00CC"/>
                </a:solidFill>
              </a:rPr>
              <a:t>return</a:t>
            </a:r>
            <a:r>
              <a:rPr lang="ru-RU" b="1" dirty="0">
                <a:solidFill>
                  <a:srgbClr val="CC00CC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замещает </a:t>
            </a:r>
            <a:r>
              <a:rPr lang="ru-RU" b="1" dirty="0" err="1">
                <a:solidFill>
                  <a:srgbClr val="202C8F"/>
                </a:solidFill>
              </a:rPr>
              <a:t>this</a:t>
            </a:r>
            <a:r>
              <a:rPr lang="ru-RU" b="1" dirty="0">
                <a:solidFill>
                  <a:srgbClr val="202C8F"/>
                </a:solidFill>
              </a:rPr>
              <a:t>, возвращая объект</a:t>
            </a:r>
            <a:r>
              <a:rPr lang="ru-RU" b="1" dirty="0"/>
              <a:t>: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057761" y="4565382"/>
            <a:ext cx="5930037" cy="21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Создание 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методов в конструкторе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134139"/>
            <a:ext cx="9548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Использование конструкторов для создания объектов даёт большую гибкость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Функции-конструкторы</a:t>
            </a:r>
            <a:r>
              <a:rPr lang="ru-RU" b="1" dirty="0"/>
              <a:t> могут </a:t>
            </a:r>
            <a:r>
              <a:rPr lang="ru-RU" b="1" dirty="0">
                <a:solidFill>
                  <a:srgbClr val="202C8F"/>
                </a:solidFill>
              </a:rPr>
              <a:t>иметь параметры, определяющие, как создавать объект и что в него записывать</a:t>
            </a:r>
            <a:r>
              <a:rPr lang="ru-RU" b="1" dirty="0"/>
              <a:t>. </a:t>
            </a:r>
            <a:r>
              <a:rPr lang="ru-RU" b="1" dirty="0" smtClean="0"/>
              <a:t>Можно </a:t>
            </a:r>
            <a:r>
              <a:rPr lang="ru-RU" b="1" dirty="0" smtClean="0">
                <a:solidFill>
                  <a:srgbClr val="202C8F"/>
                </a:solidFill>
              </a:rPr>
              <a:t>добавить </a:t>
            </a:r>
            <a:r>
              <a:rPr lang="ru-RU" b="1" dirty="0">
                <a:solidFill>
                  <a:srgbClr val="202C8F"/>
                </a:solidFill>
              </a:rPr>
              <a:t>к </a:t>
            </a:r>
            <a:r>
              <a:rPr lang="ru-RU" b="1" dirty="0" err="1">
                <a:solidFill>
                  <a:srgbClr val="202C8F"/>
                </a:solidFill>
              </a:rPr>
              <a:t>this</a:t>
            </a:r>
            <a:r>
              <a:rPr lang="ru-RU" b="1" dirty="0">
                <a:solidFill>
                  <a:srgbClr val="202C8F"/>
                </a:solidFill>
              </a:rPr>
              <a:t> не только свойства, но и методы</a:t>
            </a:r>
            <a:r>
              <a:rPr lang="ru-RU" b="1" dirty="0"/>
              <a:t>. </a:t>
            </a:r>
            <a:endParaRPr lang="ru-RU" b="1" dirty="0" smtClean="0"/>
          </a:p>
          <a:p>
            <a:pPr algn="just"/>
            <a:r>
              <a:rPr lang="ru-RU" b="1" dirty="0" smtClean="0"/>
              <a:t>Например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CC00CC"/>
                </a:solidFill>
              </a:rPr>
              <a:t>new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3"/>
                </a:solidFill>
              </a:rPr>
              <a:t>User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name</a:t>
            </a:r>
            <a:r>
              <a:rPr lang="ru-RU" b="1" dirty="0"/>
              <a:t>) ниже создаёт объект с заданным </a:t>
            </a:r>
            <a:r>
              <a:rPr lang="ru-RU" b="1" dirty="0" err="1">
                <a:solidFill>
                  <a:srgbClr val="C00000"/>
                </a:solidFill>
              </a:rPr>
              <a:t>name</a:t>
            </a:r>
            <a:r>
              <a:rPr lang="ru-RU" b="1" dirty="0"/>
              <a:t> и методом </a:t>
            </a:r>
            <a:r>
              <a:rPr lang="ru-RU" b="1" dirty="0" err="1">
                <a:solidFill>
                  <a:srgbClr val="2E9AFF"/>
                </a:solidFill>
              </a:rPr>
              <a:t>sayHi</a:t>
            </a:r>
            <a:r>
              <a:rPr lang="ru-RU" b="1" dirty="0"/>
              <a:t>: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87480" y="2450648"/>
            <a:ext cx="3342218" cy="377281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49399" y="6352143"/>
            <a:ext cx="9609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Для создания сложных объектов </a:t>
            </a:r>
            <a:r>
              <a:rPr lang="ru-RU" b="1" dirty="0"/>
              <a:t>есть и более продвинутый синтаксис – </a:t>
            </a:r>
            <a:r>
              <a:rPr lang="ru-RU" b="1" dirty="0">
                <a:solidFill>
                  <a:srgbClr val="202C8F"/>
                </a:solidFill>
              </a:rPr>
              <a:t>классы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5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Опциональная цепочка '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.'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134139"/>
            <a:ext cx="9548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Опциональная цепочка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>
                <a:solidFill>
                  <a:srgbClr val="202C8F"/>
                </a:solidFill>
              </a:rPr>
              <a:t>. </a:t>
            </a:r>
            <a:r>
              <a:rPr lang="ru-RU" b="1" dirty="0"/>
              <a:t>— это </a:t>
            </a:r>
            <a:r>
              <a:rPr lang="ru-RU" b="1" dirty="0">
                <a:solidFill>
                  <a:srgbClr val="202C8F"/>
                </a:solidFill>
              </a:rPr>
              <a:t>безопасный способ доступа к свойствам вложенных объектов, даже если какое-либо из промежуточных свойств не существует, или проблема «несуществующего свойства</a:t>
            </a:r>
            <a:r>
              <a:rPr lang="ru-RU" b="1" dirty="0" smtClean="0">
                <a:solidFill>
                  <a:srgbClr val="202C8F"/>
                </a:solidFill>
              </a:rPr>
              <a:t>».</a:t>
            </a:r>
          </a:p>
          <a:p>
            <a:pPr algn="just">
              <a:lnSpc>
                <a:spcPct val="150000"/>
              </a:lnSpc>
            </a:pPr>
            <a:endParaRPr lang="ru-RU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8113" y="2595561"/>
            <a:ext cx="97966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Опциональная цепочка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 smtClean="0"/>
              <a:t>. </a:t>
            </a:r>
            <a:r>
              <a:rPr lang="ru-RU" b="1" dirty="0">
                <a:solidFill>
                  <a:srgbClr val="202C8F"/>
                </a:solidFill>
              </a:rPr>
              <a:t>останавливает вычисление и возвращает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если значение перед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>
                <a:solidFill>
                  <a:srgbClr val="202C8F"/>
                </a:solidFill>
              </a:rPr>
              <a:t>. равно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 smtClean="0"/>
              <a:t> </a:t>
            </a:r>
            <a:r>
              <a:rPr lang="ru-RU" b="1" dirty="0"/>
              <a:t>или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>
                <a:solidFill>
                  <a:srgbClr val="202C8F"/>
                </a:solidFill>
              </a:rPr>
              <a:t>Другими </a:t>
            </a:r>
            <a:r>
              <a:rPr lang="ru-RU" b="1" dirty="0">
                <a:solidFill>
                  <a:srgbClr val="202C8F"/>
                </a:solidFill>
              </a:rPr>
              <a:t>словами</a:t>
            </a:r>
            <a:r>
              <a:rPr lang="ru-RU" b="1" dirty="0"/>
              <a:t>, </a:t>
            </a:r>
            <a:r>
              <a:rPr lang="ru-RU" b="1" dirty="0" smtClean="0"/>
              <a:t>value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 smtClean="0"/>
              <a:t>.</a:t>
            </a:r>
            <a:r>
              <a:rPr lang="ru-RU" b="1" dirty="0" err="1">
                <a:solidFill>
                  <a:srgbClr val="C00000"/>
                </a:solidFill>
              </a:rPr>
              <a:t>prop</a:t>
            </a:r>
            <a:r>
              <a:rPr lang="ru-RU" b="1" dirty="0"/>
              <a:t>:</a:t>
            </a:r>
          </a:p>
          <a:p>
            <a:pPr marL="627063" indent="-271463" algn="just">
              <a:buFont typeface="Wingdings" panose="05000000000000000000" pitchFamily="2" charset="2"/>
              <a:buChar char="Ø"/>
            </a:pPr>
            <a:r>
              <a:rPr lang="ru-RU" b="1" dirty="0"/>
              <a:t>работает как </a:t>
            </a:r>
            <a:r>
              <a:rPr lang="ru-RU" b="1" dirty="0" err="1"/>
              <a:t>value.</a:t>
            </a:r>
            <a:r>
              <a:rPr lang="ru-RU" b="1" dirty="0" err="1">
                <a:solidFill>
                  <a:srgbClr val="C00000"/>
                </a:solidFill>
              </a:rPr>
              <a:t>prop</a:t>
            </a:r>
            <a:r>
              <a:rPr lang="ru-RU" b="1" dirty="0"/>
              <a:t>, если значение value существует,</a:t>
            </a:r>
          </a:p>
          <a:p>
            <a:pPr marL="627063" indent="-271463" algn="just">
              <a:buFont typeface="Wingdings" panose="05000000000000000000" pitchFamily="2" charset="2"/>
              <a:buChar char="Ø"/>
            </a:pPr>
            <a:r>
              <a:rPr lang="ru-RU" b="1" dirty="0"/>
              <a:t>в противном случае (когда value равно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/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) он </a:t>
            </a:r>
            <a:r>
              <a:rPr lang="ru-RU" b="1" dirty="0">
                <a:solidFill>
                  <a:srgbClr val="202C8F"/>
                </a:solidFill>
              </a:rPr>
              <a:t>возвращает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 smtClean="0"/>
              <a:t>.</a:t>
            </a:r>
          </a:p>
          <a:p>
            <a:pPr marL="355600" algn="just"/>
            <a:endParaRPr lang="ru-RU" b="1" dirty="0"/>
          </a:p>
          <a:p>
            <a:pPr algn="just"/>
            <a:r>
              <a:rPr lang="ru-RU" b="1" dirty="0" smtClean="0"/>
              <a:t>Способ </a:t>
            </a:r>
            <a:r>
              <a:rPr lang="ru-RU" b="1" dirty="0">
                <a:solidFill>
                  <a:srgbClr val="202C8F"/>
                </a:solidFill>
              </a:rPr>
              <a:t>получить доступ к</a:t>
            </a:r>
            <a:r>
              <a:rPr lang="ru-RU" b="1" dirty="0"/>
              <a:t> </a:t>
            </a:r>
            <a:r>
              <a:rPr lang="ru-RU" b="1" dirty="0" err="1"/>
              <a:t>user.</a:t>
            </a:r>
            <a:r>
              <a:rPr lang="ru-RU" b="1" dirty="0" err="1">
                <a:solidFill>
                  <a:srgbClr val="C00000"/>
                </a:solidFill>
              </a:rPr>
              <a:t>address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C00000"/>
                </a:solidFill>
              </a:rPr>
              <a:t>street</a:t>
            </a:r>
            <a:r>
              <a:rPr lang="ru-RU" b="1" dirty="0"/>
              <a:t>, используя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.:</a:t>
            </a:r>
          </a:p>
          <a:p>
            <a:pPr algn="just"/>
            <a:r>
              <a:rPr lang="ru-RU" b="1" dirty="0"/>
              <a:t>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653533" y="5092700"/>
            <a:ext cx="7139622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Сокращённое вычисление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692174"/>
            <a:ext cx="95486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Как было сказано ранее,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 </a:t>
            </a:r>
            <a:r>
              <a:rPr lang="ru-RU" b="1" u="sng" dirty="0">
                <a:solidFill>
                  <a:srgbClr val="202C8F"/>
                </a:solidFill>
              </a:rPr>
              <a:t>немедленно останавливает вычисление</a:t>
            </a:r>
            <a:r>
              <a:rPr lang="ru-RU" b="1" u="sng" dirty="0"/>
              <a:t>, </a:t>
            </a:r>
            <a:r>
              <a:rPr lang="ru-RU" b="1" u="sng" dirty="0">
                <a:solidFill>
                  <a:srgbClr val="202C8F"/>
                </a:solidFill>
              </a:rPr>
              <a:t>если левая часть не существует</a:t>
            </a:r>
            <a:r>
              <a:rPr lang="ru-RU" b="1" dirty="0"/>
              <a:t>. Так что если </a:t>
            </a:r>
            <a:r>
              <a:rPr lang="ru-RU" b="1" dirty="0">
                <a:solidFill>
                  <a:srgbClr val="202C8F"/>
                </a:solidFill>
              </a:rPr>
              <a:t>после</a:t>
            </a:r>
            <a:r>
              <a:rPr lang="ru-RU" b="1" dirty="0"/>
              <a:t>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есть какие-то вызовы функций или операции, то они не произойдут</a:t>
            </a:r>
            <a:r>
              <a:rPr lang="ru-RU" b="1" dirty="0"/>
              <a:t>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86416" y="3476544"/>
            <a:ext cx="9050798" cy="20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Другие варианты применения: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.(),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.[]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255905"/>
            <a:ext cx="9771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Опциональная цепочка</a:t>
            </a:r>
            <a:r>
              <a:rPr lang="ru-RU" b="1" dirty="0"/>
              <a:t>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 — это </a:t>
            </a:r>
            <a:r>
              <a:rPr lang="ru-RU" b="1" dirty="0">
                <a:solidFill>
                  <a:srgbClr val="202C8F"/>
                </a:solidFill>
              </a:rPr>
              <a:t>не оператор, а специальная синтаксическая конструкция, которая также </a:t>
            </a:r>
            <a:r>
              <a:rPr lang="ru-RU" b="1" u="sng" dirty="0">
                <a:solidFill>
                  <a:srgbClr val="202C8F"/>
                </a:solidFill>
              </a:rPr>
              <a:t>работает с функциями и квадратными скобками</a:t>
            </a:r>
            <a:r>
              <a:rPr lang="ru-RU" b="1" dirty="0"/>
              <a:t>. Например,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.() </a:t>
            </a:r>
            <a:r>
              <a:rPr lang="ru-RU" b="1" dirty="0">
                <a:solidFill>
                  <a:srgbClr val="202C8F"/>
                </a:solidFill>
              </a:rPr>
              <a:t>используется для вызова функции, которая может не существовать</a:t>
            </a:r>
            <a:r>
              <a:rPr lang="ru-RU" b="1" dirty="0"/>
              <a:t>. 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приведённом ниже коде </a:t>
            </a:r>
            <a:r>
              <a:rPr lang="ru-RU" b="1" dirty="0">
                <a:solidFill>
                  <a:srgbClr val="202C8F"/>
                </a:solidFill>
              </a:rPr>
              <a:t>у некоторых </a:t>
            </a:r>
            <a:r>
              <a:rPr lang="ru-RU" b="1" dirty="0" smtClean="0">
                <a:solidFill>
                  <a:srgbClr val="202C8F"/>
                </a:solidFill>
              </a:rPr>
              <a:t>пользователей </a:t>
            </a:r>
            <a:r>
              <a:rPr lang="ru-RU" b="1" dirty="0">
                <a:solidFill>
                  <a:srgbClr val="202C8F"/>
                </a:solidFill>
              </a:rPr>
              <a:t>есть метод </a:t>
            </a:r>
            <a:r>
              <a:rPr lang="ru-RU" b="1" dirty="0" err="1">
                <a:solidFill>
                  <a:srgbClr val="2E9AFF"/>
                </a:solidFill>
              </a:rPr>
              <a:t>admin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у некоторых его нет</a:t>
            </a:r>
            <a:r>
              <a:rPr lang="ru-RU" b="1" dirty="0"/>
              <a:t>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329050" y="2880420"/>
            <a:ext cx="5212165" cy="24285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466" y="5456152"/>
            <a:ext cx="10837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 </a:t>
            </a:r>
            <a:r>
              <a:rPr lang="ru-RU" b="1" dirty="0"/>
              <a:t>обеих строках </a:t>
            </a:r>
            <a:r>
              <a:rPr lang="ru-RU" b="1" dirty="0" smtClean="0"/>
              <a:t>сначала </a:t>
            </a:r>
            <a:r>
              <a:rPr lang="ru-RU" b="1" dirty="0"/>
              <a:t>используем точку (</a:t>
            </a:r>
            <a:r>
              <a:rPr lang="ru-RU" b="1" dirty="0" err="1"/>
              <a:t>userAdmin.</a:t>
            </a:r>
            <a:r>
              <a:rPr lang="ru-RU" b="1" dirty="0" err="1">
                <a:solidFill>
                  <a:srgbClr val="C00000"/>
                </a:solidFill>
              </a:rPr>
              <a:t>admin</a:t>
            </a:r>
            <a:r>
              <a:rPr lang="ru-RU" b="1" dirty="0"/>
              <a:t>), чтобы получить свойство </a:t>
            </a:r>
            <a:r>
              <a:rPr lang="ru-RU" b="1" dirty="0" err="1"/>
              <a:t>admin</a:t>
            </a:r>
            <a:r>
              <a:rPr lang="ru-RU" b="1" dirty="0"/>
              <a:t>, потому что мы предполагаем, что объект 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smtClean="0"/>
              <a:t>существует. Затем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.() </a:t>
            </a:r>
            <a:r>
              <a:rPr lang="ru-RU" b="1" dirty="0">
                <a:solidFill>
                  <a:srgbClr val="202C8F"/>
                </a:solidFill>
              </a:rPr>
              <a:t>проверяет левую часть</a:t>
            </a:r>
            <a:r>
              <a:rPr lang="ru-RU" b="1" dirty="0"/>
              <a:t>: если функция </a:t>
            </a:r>
            <a:r>
              <a:rPr lang="ru-RU" b="1" dirty="0" err="1">
                <a:solidFill>
                  <a:srgbClr val="2E9AFF"/>
                </a:solidFill>
              </a:rPr>
              <a:t>admin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существует, то она запускается </a:t>
            </a:r>
            <a:r>
              <a:rPr lang="ru-RU" b="1" dirty="0"/>
              <a:t>(это так для </a:t>
            </a:r>
            <a:r>
              <a:rPr lang="ru-RU" b="1" dirty="0" err="1"/>
              <a:t>userAdmin</a:t>
            </a:r>
            <a:r>
              <a:rPr lang="ru-RU" b="1" dirty="0"/>
              <a:t>). </a:t>
            </a:r>
            <a:r>
              <a:rPr lang="ru-RU" b="1" dirty="0">
                <a:solidFill>
                  <a:srgbClr val="202C8F"/>
                </a:solidFill>
              </a:rPr>
              <a:t>В противном случае (для </a:t>
            </a:r>
            <a:r>
              <a:rPr lang="ru-RU" b="1" dirty="0" err="1">
                <a:solidFill>
                  <a:srgbClr val="202C8F"/>
                </a:solidFill>
              </a:rPr>
              <a:t>userGuest</a:t>
            </a:r>
            <a:r>
              <a:rPr lang="ru-RU" b="1" dirty="0">
                <a:solidFill>
                  <a:srgbClr val="202C8F"/>
                </a:solidFill>
              </a:rPr>
              <a:t>) вычисление остановится без ошибок. </a:t>
            </a:r>
          </a:p>
        </p:txBody>
      </p:sp>
    </p:spTree>
    <p:extLst>
      <p:ext uri="{BB962C8B-B14F-4D97-AF65-F5344CB8AC3E}">
        <p14:creationId xmlns:p14="http://schemas.microsoft.com/office/powerpoint/2010/main" val="38454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Использование </a:t>
            </a:r>
            <a:r>
              <a:rPr lang="ru-RU" sz="2800" b="1" dirty="0" smtClean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для безопасного чтения и удаления, но не для записи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4382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Опциональная цепочка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не имеет смысла в левой части присваивания</a:t>
            </a:r>
            <a:r>
              <a:rPr lang="ru-RU" b="1" dirty="0"/>
              <a:t>. Например: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726114" y="1939457"/>
            <a:ext cx="6264950" cy="176095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3953589"/>
            <a:ext cx="10482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Синтаксис опциональной цепочки 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>
                <a:solidFill>
                  <a:srgbClr val="202C8F"/>
                </a:solidFill>
              </a:rPr>
              <a:t>. имеет три формы</a:t>
            </a:r>
            <a:r>
              <a:rPr lang="ru-RU" b="1" dirty="0"/>
              <a:t>:</a:t>
            </a:r>
          </a:p>
          <a:p>
            <a:pPr marL="71913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 err="1" smtClean="0"/>
              <a:t>obj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</a:t>
            </a:r>
            <a:r>
              <a:rPr lang="ru-RU" b="1" dirty="0" err="1">
                <a:solidFill>
                  <a:srgbClr val="C00000"/>
                </a:solidFill>
              </a:rPr>
              <a:t>prop</a:t>
            </a:r>
            <a:r>
              <a:rPr lang="ru-RU" b="1" dirty="0"/>
              <a:t> – </a:t>
            </a:r>
            <a:r>
              <a:rPr lang="ru-RU" b="1" dirty="0">
                <a:solidFill>
                  <a:srgbClr val="202C8F"/>
                </a:solidFill>
              </a:rPr>
              <a:t>возвращает</a:t>
            </a:r>
            <a:r>
              <a:rPr lang="ru-RU" b="1" dirty="0"/>
              <a:t> </a:t>
            </a:r>
            <a:r>
              <a:rPr lang="ru-RU" b="1" dirty="0" err="1"/>
              <a:t>obj.prop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если</a:t>
            </a:r>
            <a:r>
              <a:rPr lang="ru-RU" b="1" dirty="0"/>
              <a:t> </a:t>
            </a:r>
            <a:r>
              <a:rPr lang="ru-RU" b="1" dirty="0" err="1"/>
              <a:t>obj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существует</a:t>
            </a:r>
            <a:r>
              <a:rPr lang="ru-RU" b="1" dirty="0"/>
              <a:t>, в противном случае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</a:t>
            </a:r>
          </a:p>
          <a:p>
            <a:pPr marL="71913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 err="1" smtClean="0"/>
              <a:t>obj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.[</a:t>
            </a:r>
            <a:r>
              <a:rPr lang="ru-RU" b="1" dirty="0" err="1">
                <a:solidFill>
                  <a:srgbClr val="C00000"/>
                </a:solidFill>
              </a:rPr>
              <a:t>prop</a:t>
            </a:r>
            <a:r>
              <a:rPr lang="ru-RU" b="1" dirty="0"/>
              <a:t>] – </a:t>
            </a:r>
            <a:r>
              <a:rPr lang="ru-RU" b="1" dirty="0">
                <a:solidFill>
                  <a:srgbClr val="202C8F"/>
                </a:solidFill>
              </a:rPr>
              <a:t>возвращает</a:t>
            </a:r>
            <a:r>
              <a:rPr lang="ru-RU" b="1" dirty="0"/>
              <a:t> </a:t>
            </a:r>
            <a:r>
              <a:rPr lang="ru-RU" b="1" dirty="0" err="1"/>
              <a:t>obj</a:t>
            </a:r>
            <a:r>
              <a:rPr lang="ru-RU" b="1" dirty="0"/>
              <a:t>[</a:t>
            </a:r>
            <a:r>
              <a:rPr lang="ru-RU" b="1" dirty="0" err="1"/>
              <a:t>prop</a:t>
            </a:r>
            <a:r>
              <a:rPr lang="ru-RU" b="1" dirty="0"/>
              <a:t>] </a:t>
            </a:r>
            <a:r>
              <a:rPr lang="ru-RU" b="1" dirty="0">
                <a:solidFill>
                  <a:srgbClr val="202C8F"/>
                </a:solidFill>
              </a:rPr>
              <a:t>если</a:t>
            </a:r>
            <a:r>
              <a:rPr lang="ru-RU" b="1" dirty="0"/>
              <a:t> </a:t>
            </a:r>
            <a:r>
              <a:rPr lang="ru-RU" b="1" dirty="0" err="1"/>
              <a:t>obj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существует</a:t>
            </a:r>
            <a:r>
              <a:rPr lang="ru-RU" b="1" dirty="0"/>
              <a:t>, в противном случае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</a:t>
            </a:r>
          </a:p>
          <a:p>
            <a:pPr marL="719138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 err="1" smtClean="0"/>
              <a:t>obj.method</a:t>
            </a:r>
            <a:r>
              <a:rPr lang="ru-RU" b="1" dirty="0">
                <a:solidFill>
                  <a:srgbClr val="CC00CC"/>
                </a:solidFill>
              </a:rPr>
              <a:t>?</a:t>
            </a:r>
            <a:r>
              <a:rPr lang="ru-RU" b="1" dirty="0"/>
              <a:t>.() – </a:t>
            </a:r>
            <a:r>
              <a:rPr lang="ru-RU" b="1" dirty="0">
                <a:solidFill>
                  <a:srgbClr val="202C8F"/>
                </a:solidFill>
              </a:rPr>
              <a:t>вызывает</a:t>
            </a:r>
            <a:r>
              <a:rPr lang="ru-RU" b="1" dirty="0"/>
              <a:t> </a:t>
            </a:r>
            <a:r>
              <a:rPr lang="ru-RU" b="1" dirty="0" err="1"/>
              <a:t>obj.method</a:t>
            </a:r>
            <a:r>
              <a:rPr lang="ru-RU" b="1" dirty="0"/>
              <a:t>(), </a:t>
            </a:r>
            <a:r>
              <a:rPr lang="ru-RU" b="1" dirty="0">
                <a:solidFill>
                  <a:srgbClr val="202C8F"/>
                </a:solidFill>
              </a:rPr>
              <a:t>если</a:t>
            </a:r>
            <a:r>
              <a:rPr lang="ru-RU" b="1" dirty="0"/>
              <a:t> </a:t>
            </a:r>
            <a:r>
              <a:rPr lang="ru-RU" b="1" dirty="0" err="1"/>
              <a:t>obj.method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существует</a:t>
            </a:r>
            <a:r>
              <a:rPr lang="ru-RU" b="1" dirty="0"/>
              <a:t>, в противном случае возвращает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rgbClr val="CC00CC"/>
                </a:solidFill>
              </a:rPr>
              <a:t>?</a:t>
            </a:r>
            <a:r>
              <a:rPr lang="ru-RU" b="1" dirty="0" smtClean="0"/>
              <a:t>. </a:t>
            </a:r>
            <a:r>
              <a:rPr lang="ru-RU" b="1" dirty="0">
                <a:solidFill>
                  <a:srgbClr val="202C8F"/>
                </a:solidFill>
              </a:rPr>
              <a:t>проверяет левую часть на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b="1" dirty="0"/>
              <a:t>/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и позволяет продолжить вычисление, если это не так.</a:t>
            </a:r>
          </a:p>
        </p:txBody>
      </p:sp>
    </p:spTree>
    <p:extLst>
      <p:ext uri="{BB962C8B-B14F-4D97-AF65-F5344CB8AC3E}">
        <p14:creationId xmlns:p14="http://schemas.microsoft.com/office/powerpoint/2010/main" val="19918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253" y="2412851"/>
            <a:ext cx="10503921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Символы</a:t>
            </a:r>
            <a:endParaRPr lang="en-US" sz="54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4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5214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Тип данных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Symbol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435465"/>
            <a:ext cx="10196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b="1" u="sng" dirty="0">
                <a:solidFill>
                  <a:srgbClr val="202C8F"/>
                </a:solidFill>
              </a:rPr>
              <a:t>По спецификации, в качестве ключей для свойств объекта могут использоваться только строки или символы</a:t>
            </a:r>
            <a:r>
              <a:rPr lang="ru-RU" b="1" dirty="0"/>
              <a:t>. Ни числа, ни логические значения не подходят, разрешены только эти два типа данных.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799" y="2647415"/>
            <a:ext cx="1006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202C8F"/>
                </a:solidFill>
              </a:rPr>
              <a:t>«Символ» представляет собой уникальный идентификатор</a:t>
            </a:r>
            <a:r>
              <a:rPr lang="ru-RU" b="1" dirty="0">
                <a:solidFill>
                  <a:srgbClr val="202C8F"/>
                </a:solidFill>
              </a:rPr>
              <a:t>.</a:t>
            </a:r>
            <a:r>
              <a:rPr lang="ru-RU" b="1" dirty="0"/>
              <a:t> Создаются </a:t>
            </a:r>
            <a:r>
              <a:rPr lang="ru-RU" b="1" dirty="0">
                <a:solidFill>
                  <a:srgbClr val="202C8F"/>
                </a:solidFill>
              </a:rPr>
              <a:t>новые символы с помощью функции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2E9AFF"/>
                </a:solidFill>
              </a:rPr>
              <a:t>Symbol</a:t>
            </a:r>
            <a:r>
              <a:rPr lang="ru-RU" b="1" dirty="0"/>
              <a:t>():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204758" y="3194995"/>
            <a:ext cx="3774836" cy="101276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85800" y="4530907"/>
            <a:ext cx="1006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При создании, символу </a:t>
            </a:r>
            <a:r>
              <a:rPr lang="ru-RU" b="1" dirty="0">
                <a:solidFill>
                  <a:srgbClr val="202C8F"/>
                </a:solidFill>
              </a:rPr>
              <a:t>можно дать описание </a:t>
            </a:r>
            <a:r>
              <a:rPr lang="ru-RU" b="1" dirty="0"/>
              <a:t>(также </a:t>
            </a:r>
            <a:r>
              <a:rPr lang="ru-RU" b="1" dirty="0">
                <a:solidFill>
                  <a:srgbClr val="202C8F"/>
                </a:solidFill>
              </a:rPr>
              <a:t>называемое имя</a:t>
            </a:r>
            <a:r>
              <a:rPr lang="ru-RU" b="1" dirty="0"/>
              <a:t>), в основном </a:t>
            </a:r>
            <a:r>
              <a:rPr lang="ru-RU" b="1" dirty="0">
                <a:solidFill>
                  <a:srgbClr val="202C8F"/>
                </a:solidFill>
              </a:rPr>
              <a:t>использующееся для отладки кода</a:t>
            </a:r>
            <a:r>
              <a:rPr lang="ru-RU" b="1" dirty="0"/>
              <a:t>: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433234" y="5300095"/>
            <a:ext cx="5570750" cy="9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C03320D-1575-46CC-B0D8-CD6C2C84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34713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Объекты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C8D3DF-2147-4AB1-95B1-6EAA6EA3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91" y="2012796"/>
            <a:ext cx="5912739" cy="2735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5AE7FA-7C74-4B8A-96A9-924CF3D4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08" y="4981406"/>
            <a:ext cx="10098106" cy="14631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6092" y="1133601"/>
            <a:ext cx="1011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202C8F"/>
                </a:solidFill>
              </a:rPr>
              <a:t>О</a:t>
            </a:r>
            <a:r>
              <a:rPr lang="ru-RU" b="1" u="sng" dirty="0" smtClean="0">
                <a:solidFill>
                  <a:srgbClr val="202C8F"/>
                </a:solidFill>
              </a:rPr>
              <a:t>бъект </a:t>
            </a:r>
            <a:r>
              <a:rPr lang="ru-RU" b="1" u="sng" dirty="0">
                <a:solidFill>
                  <a:srgbClr val="202C8F"/>
                </a:solidFill>
              </a:rPr>
              <a:t>в виде ящика с подписанными папками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Каждый </a:t>
            </a:r>
            <a:r>
              <a:rPr lang="ru-RU" b="1" u="sng" dirty="0">
                <a:solidFill>
                  <a:srgbClr val="202C8F"/>
                </a:solidFill>
              </a:rPr>
              <a:t>элемент данных хранится в своей папке</a:t>
            </a:r>
            <a:r>
              <a:rPr lang="ru-RU" b="1" dirty="0">
                <a:solidFill>
                  <a:srgbClr val="202C8F"/>
                </a:solidFill>
              </a:rPr>
              <a:t>, </a:t>
            </a:r>
            <a:r>
              <a:rPr lang="ru-RU" b="1" u="sng" dirty="0">
                <a:solidFill>
                  <a:srgbClr val="202C8F"/>
                </a:solidFill>
              </a:rPr>
              <a:t>на которой написан ключ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По ключу папку легко найти, удалить или добавить в неё что-либо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2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8347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Тип данных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Symbol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456525"/>
            <a:ext cx="98728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u="sng" dirty="0">
                <a:solidFill>
                  <a:srgbClr val="202C8F"/>
                </a:solidFill>
              </a:rPr>
              <a:t>Символы гарантированно уникальны</a:t>
            </a:r>
            <a:r>
              <a:rPr lang="ru-RU" b="1" dirty="0">
                <a:solidFill>
                  <a:srgbClr val="202C8F"/>
                </a:solidFill>
              </a:rPr>
              <a:t>. </a:t>
            </a:r>
            <a:r>
              <a:rPr lang="ru-RU" b="1" dirty="0"/>
              <a:t>Даже если мы создадим </a:t>
            </a:r>
            <a:r>
              <a:rPr lang="ru-RU" b="1" dirty="0">
                <a:solidFill>
                  <a:srgbClr val="202C8F"/>
                </a:solidFill>
              </a:rPr>
              <a:t>множество символов с одинаковым описанием, это всё равно будут разные символы</a:t>
            </a:r>
            <a:r>
              <a:rPr lang="ru-RU" b="1" dirty="0"/>
              <a:t>. </a:t>
            </a:r>
            <a:r>
              <a:rPr lang="ru-RU" b="1" u="sng" dirty="0">
                <a:solidFill>
                  <a:srgbClr val="202C8F"/>
                </a:solidFill>
              </a:rPr>
              <a:t>Описание – это просто метка, которая ни на что не влияет</a:t>
            </a:r>
            <a:r>
              <a:rPr lang="ru-RU" b="1" dirty="0"/>
              <a:t>. </a:t>
            </a:r>
            <a:endParaRPr lang="ru-RU" b="1" dirty="0" smtClean="0"/>
          </a:p>
          <a:p>
            <a:pPr algn="just">
              <a:lnSpc>
                <a:spcPct val="150000"/>
              </a:lnSpc>
            </a:pPr>
            <a:endParaRPr lang="ru-RU" b="1" dirty="0" smtClean="0"/>
          </a:p>
          <a:p>
            <a:pPr algn="just">
              <a:lnSpc>
                <a:spcPct val="150000"/>
              </a:lnSpc>
            </a:pPr>
            <a:r>
              <a:rPr lang="ru-RU" b="1" dirty="0" smtClean="0"/>
              <a:t>Например</a:t>
            </a:r>
            <a:r>
              <a:rPr lang="ru-RU" b="1" dirty="0"/>
              <a:t>, вот </a:t>
            </a:r>
            <a:r>
              <a:rPr lang="ru-RU" b="1" dirty="0">
                <a:solidFill>
                  <a:srgbClr val="202C8F"/>
                </a:solidFill>
              </a:rPr>
              <a:t>два символа с одинаковым описанием – но они не равны</a:t>
            </a:r>
            <a:r>
              <a:rPr lang="ru-RU" b="1" dirty="0"/>
              <a:t>: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31363" y="3903192"/>
            <a:ext cx="4617795" cy="21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331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Символы не преобразуются автоматически в строки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982431"/>
            <a:ext cx="1038082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b="1" dirty="0">
                <a:solidFill>
                  <a:srgbClr val="202C8F"/>
                </a:solidFill>
              </a:rPr>
              <a:t>Большинство типов данных в </a:t>
            </a: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 могут быть неявно преобразованы в строку. </a:t>
            </a:r>
            <a:r>
              <a:rPr lang="ru-RU" b="1" dirty="0"/>
              <a:t>Например, функция </a:t>
            </a:r>
            <a:r>
              <a:rPr lang="ru-RU" b="1" dirty="0" err="1">
                <a:solidFill>
                  <a:srgbClr val="2E9AFF"/>
                </a:solidFill>
              </a:rPr>
              <a:t>alert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принимает практически любое значение, автоматически преобразовывает его в строку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затем выводит это значение, не сообщая об ошибке</a:t>
            </a:r>
            <a:r>
              <a:rPr lang="ru-RU" b="1" dirty="0"/>
              <a:t>. </a:t>
            </a:r>
            <a:r>
              <a:rPr lang="ru-RU" b="1" u="sng" dirty="0">
                <a:solidFill>
                  <a:srgbClr val="202C8F"/>
                </a:solidFill>
              </a:rPr>
              <a:t>Символы же особенные и не преобразуются автоматически.</a:t>
            </a:r>
          </a:p>
          <a:p>
            <a:pPr algn="just"/>
            <a:r>
              <a:rPr lang="ru-RU" b="1" u="sng" dirty="0" smtClean="0">
                <a:solidFill>
                  <a:srgbClr val="202C8F"/>
                </a:solidFill>
              </a:rPr>
              <a:t>Строки </a:t>
            </a:r>
            <a:r>
              <a:rPr lang="ru-RU" b="1" u="sng" dirty="0">
                <a:solidFill>
                  <a:srgbClr val="202C8F"/>
                </a:solidFill>
              </a:rPr>
              <a:t>и символы – принципиально разные типы данных и не должны неконтролируемо преобразовываться друг в друга</a:t>
            </a:r>
            <a:r>
              <a:rPr lang="ru-RU" b="1" dirty="0"/>
              <a:t>. Если </a:t>
            </a:r>
            <a:r>
              <a:rPr lang="ru-RU" b="1" dirty="0" smtClean="0"/>
              <a:t>нужно вывести </a:t>
            </a:r>
            <a:r>
              <a:rPr lang="ru-RU" b="1" dirty="0" smtClean="0">
                <a:solidFill>
                  <a:srgbClr val="202C8F"/>
                </a:solidFill>
              </a:rPr>
              <a:t>символ с помощью </a:t>
            </a:r>
            <a:r>
              <a:rPr lang="ru-RU" b="1" dirty="0" err="1" smtClean="0">
                <a:solidFill>
                  <a:srgbClr val="2E9AFF"/>
                </a:solidFill>
              </a:rPr>
              <a:t>alert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необходимо явно преобразовать его с помощью метода </a:t>
            </a:r>
            <a:r>
              <a:rPr lang="ru-RU" b="1" dirty="0"/>
              <a:t>.</a:t>
            </a:r>
            <a:r>
              <a:rPr lang="ru-RU" b="1" dirty="0" err="1">
                <a:solidFill>
                  <a:srgbClr val="2E9AFF"/>
                </a:solidFill>
              </a:rPr>
              <a:t>toString</a:t>
            </a:r>
            <a:r>
              <a:rPr lang="ru-RU" b="1" dirty="0" smtClean="0"/>
              <a:t>():</a:t>
            </a:r>
            <a:endParaRPr lang="ru-RU" b="1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1225" y="4703763"/>
            <a:ext cx="7880308" cy="11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42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564401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Символы в литеральном объекте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780" y="1509769"/>
            <a:ext cx="101014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Если мы хотим </a:t>
            </a:r>
            <a:r>
              <a:rPr lang="ru-RU" b="1" dirty="0">
                <a:solidFill>
                  <a:srgbClr val="202C8F"/>
                </a:solidFill>
              </a:rPr>
              <a:t>использовать символ при литеральном объявлении объекта </a:t>
            </a:r>
            <a:r>
              <a:rPr lang="ru-RU" b="1" dirty="0"/>
              <a:t>{...}, его </a:t>
            </a:r>
            <a:r>
              <a:rPr lang="ru-RU" b="1" dirty="0">
                <a:solidFill>
                  <a:srgbClr val="202C8F"/>
                </a:solidFill>
              </a:rPr>
              <a:t>необходимо заключить в квадратные скобки.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154641" y="2732464"/>
            <a:ext cx="5820430" cy="21966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2" y="5210599"/>
            <a:ext cx="1018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Это вызвано тем, что нам нужно </a:t>
            </a:r>
            <a:r>
              <a:rPr lang="ru-RU" b="1" dirty="0">
                <a:solidFill>
                  <a:srgbClr val="202C8F"/>
                </a:solidFill>
              </a:rPr>
              <a:t>использовать значение переменной </a:t>
            </a:r>
            <a:r>
              <a:rPr lang="ru-RU" b="1" dirty="0" err="1"/>
              <a:t>id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в качестве ключа, а не строку</a:t>
            </a:r>
            <a:r>
              <a:rPr lang="ru-RU" b="1" dirty="0"/>
              <a:t> </a:t>
            </a:r>
            <a:r>
              <a:rPr lang="ru-RU" b="1" dirty="0">
                <a:solidFill>
                  <a:srgbClr val="92D050"/>
                </a:solidFill>
              </a:rPr>
              <a:t>«</a:t>
            </a:r>
            <a:r>
              <a:rPr lang="ru-RU" b="1" dirty="0" err="1">
                <a:solidFill>
                  <a:srgbClr val="92D050"/>
                </a:solidFill>
              </a:rPr>
              <a:t>id</a:t>
            </a:r>
            <a:r>
              <a:rPr lang="ru-RU" b="1" dirty="0">
                <a:solidFill>
                  <a:srgbClr val="92D050"/>
                </a:solidFill>
              </a:rPr>
              <a:t>»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5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5202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Символы игнорируются циклом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for…in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130962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Свойства, чьи ключи – символы, не перебираются циклом </a:t>
            </a:r>
            <a:r>
              <a:rPr lang="ru-RU" b="1" dirty="0" err="1">
                <a:solidFill>
                  <a:srgbClr val="CC00CC"/>
                </a:solidFill>
              </a:rPr>
              <a:t>for</a:t>
            </a:r>
            <a:r>
              <a:rPr lang="ru-RU" b="1" dirty="0">
                <a:solidFill>
                  <a:srgbClr val="CC00CC"/>
                </a:solidFill>
              </a:rPr>
              <a:t>..</a:t>
            </a:r>
            <a:r>
              <a:rPr lang="ru-RU" b="1" dirty="0" err="1">
                <a:solidFill>
                  <a:srgbClr val="CC00CC"/>
                </a:solidFill>
              </a:rPr>
              <a:t>in</a:t>
            </a:r>
            <a:r>
              <a:rPr lang="ru-RU" b="1" dirty="0"/>
              <a:t>. Например: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500" y="1632726"/>
            <a:ext cx="7077233" cy="22105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8111" y="4013370"/>
            <a:ext cx="1147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Это </a:t>
            </a:r>
            <a:r>
              <a:rPr lang="ru-RU" b="1" dirty="0" smtClean="0">
                <a:solidFill>
                  <a:srgbClr val="202C8F"/>
                </a:solidFill>
              </a:rPr>
              <a:t>часть </a:t>
            </a:r>
            <a:r>
              <a:rPr lang="ru-RU" b="1" dirty="0">
                <a:solidFill>
                  <a:srgbClr val="202C8F"/>
                </a:solidFill>
              </a:rPr>
              <a:t>общего принципа «сокрытия символьных свойств»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Если другая библиотека или скрипт будут работать с нашим объектом, то при переборе они не получат ненароком наше символьное свойство. </a:t>
            </a:r>
            <a:r>
              <a:rPr lang="ru-RU" b="1" dirty="0" err="1">
                <a:solidFill>
                  <a:schemeClr val="accent3"/>
                </a:solidFill>
              </a:rPr>
              <a:t>Object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2E9AFF"/>
                </a:solidFill>
              </a:rPr>
              <a:t>keys</a:t>
            </a:r>
            <a:r>
              <a:rPr lang="ru-RU" b="1" dirty="0"/>
              <a:t>(</a:t>
            </a:r>
            <a:r>
              <a:rPr lang="ru-RU" b="1" dirty="0" err="1"/>
              <a:t>user</a:t>
            </a:r>
            <a:r>
              <a:rPr lang="ru-RU" b="1" dirty="0"/>
              <a:t>) </a:t>
            </a:r>
            <a:r>
              <a:rPr lang="ru-RU" b="1" dirty="0">
                <a:solidFill>
                  <a:srgbClr val="202C8F"/>
                </a:solidFill>
              </a:rPr>
              <a:t>также игнорирует символы</a:t>
            </a:r>
            <a:r>
              <a:rPr lang="ru-RU" b="1" dirty="0"/>
              <a:t>. А вот </a:t>
            </a:r>
            <a:r>
              <a:rPr lang="ru-RU" b="1" dirty="0" err="1">
                <a:solidFill>
                  <a:schemeClr val="accent3"/>
                </a:solidFill>
              </a:rPr>
              <a:t>Object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2E9AFF"/>
                </a:solidFill>
              </a:rPr>
              <a:t>assign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в отличие от цикла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C00CC"/>
                </a:solidFill>
              </a:rPr>
              <a:t>for</a:t>
            </a:r>
            <a:r>
              <a:rPr lang="ru-RU" b="1" dirty="0">
                <a:solidFill>
                  <a:srgbClr val="CC00CC"/>
                </a:solidFill>
              </a:rPr>
              <a:t>..</a:t>
            </a:r>
            <a:r>
              <a:rPr lang="ru-RU" b="1" dirty="0" err="1">
                <a:solidFill>
                  <a:srgbClr val="CC00CC"/>
                </a:solidFill>
              </a:rPr>
              <a:t>in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копирует и строковые, и символьные свойства</a:t>
            </a:r>
            <a:r>
              <a:rPr lang="ru-RU" b="1" dirty="0"/>
              <a:t>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860620" y="4997450"/>
            <a:ext cx="2867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44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2" y="35992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Глобальные символы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2" y="1070871"/>
            <a:ext cx="107110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О</a:t>
            </a:r>
            <a:r>
              <a:rPr lang="ru-RU" b="1" dirty="0" smtClean="0">
                <a:solidFill>
                  <a:srgbClr val="202C8F"/>
                </a:solidFill>
              </a:rPr>
              <a:t>бычно </a:t>
            </a:r>
            <a:r>
              <a:rPr lang="ru-RU" b="1" dirty="0">
                <a:solidFill>
                  <a:srgbClr val="202C8F"/>
                </a:solidFill>
              </a:rPr>
              <a:t>все символы уникальны, даже если их имена совпадают. </a:t>
            </a:r>
            <a:r>
              <a:rPr lang="ru-RU" b="1" dirty="0"/>
              <a:t>Но иногда мы наоборот хотим, </a:t>
            </a:r>
            <a:r>
              <a:rPr lang="ru-RU" b="1" dirty="0">
                <a:solidFill>
                  <a:srgbClr val="202C8F"/>
                </a:solidFill>
              </a:rPr>
              <a:t>чтобы символы с одинаковыми именами были одной сущностью</a:t>
            </a:r>
            <a:r>
              <a:rPr lang="ru-RU" b="1" dirty="0"/>
              <a:t>. </a:t>
            </a:r>
            <a:endParaRPr lang="ru-RU" b="1" dirty="0" smtClean="0"/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Например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разные части нашего приложения хотят получить доступ к символу </a:t>
            </a:r>
            <a:r>
              <a:rPr lang="ru-RU" b="1" dirty="0">
                <a:solidFill>
                  <a:srgbClr val="92D050"/>
                </a:solidFill>
              </a:rPr>
              <a:t>"</a:t>
            </a:r>
            <a:r>
              <a:rPr lang="ru-RU" b="1" dirty="0" err="1">
                <a:solidFill>
                  <a:srgbClr val="92D050"/>
                </a:solidFill>
              </a:rPr>
              <a:t>id</a:t>
            </a:r>
            <a:r>
              <a:rPr lang="ru-RU" b="1" dirty="0">
                <a:solidFill>
                  <a:srgbClr val="92D050"/>
                </a:solidFill>
              </a:rPr>
              <a:t>"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подразумевая именно одно и то же свойство</a:t>
            </a:r>
            <a:r>
              <a:rPr lang="ru-RU" b="1" dirty="0"/>
              <a:t>. Для этого </a:t>
            </a:r>
            <a:r>
              <a:rPr lang="ru-RU" b="1" u="sng" dirty="0">
                <a:solidFill>
                  <a:srgbClr val="202C8F"/>
                </a:solidFill>
              </a:rPr>
              <a:t>существует глобальный реестр символов</a:t>
            </a:r>
            <a:r>
              <a:rPr lang="ru-RU" b="1" dirty="0"/>
              <a:t>. </a:t>
            </a:r>
            <a:r>
              <a:rPr lang="ru-RU" b="1" dirty="0" smtClean="0"/>
              <a:t>Мы </a:t>
            </a:r>
            <a:r>
              <a:rPr lang="ru-RU" b="1" dirty="0"/>
              <a:t>можем </a:t>
            </a:r>
            <a:r>
              <a:rPr lang="ru-RU" b="1" dirty="0">
                <a:solidFill>
                  <a:srgbClr val="202C8F"/>
                </a:solidFill>
              </a:rPr>
              <a:t>создавать в нём символы и обращаться к ним позже, и </a:t>
            </a:r>
            <a:r>
              <a:rPr lang="ru-RU" b="1" u="sng" dirty="0">
                <a:solidFill>
                  <a:srgbClr val="202C8F"/>
                </a:solidFill>
              </a:rPr>
              <a:t>при каждом обращении нам гарантированно будет возвращаться один и тот же символ</a:t>
            </a:r>
            <a:r>
              <a:rPr lang="ru-RU" b="1" dirty="0">
                <a:solidFill>
                  <a:srgbClr val="202C8F"/>
                </a:solidFill>
              </a:rPr>
              <a:t>. </a:t>
            </a:r>
            <a:endParaRPr lang="ru-RU" b="1" dirty="0" smtClean="0">
              <a:solidFill>
                <a:srgbClr val="202C8F"/>
              </a:solidFill>
            </a:endParaRP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Для </a:t>
            </a:r>
            <a:r>
              <a:rPr lang="ru-RU" b="1" dirty="0">
                <a:solidFill>
                  <a:srgbClr val="202C8F"/>
                </a:solidFill>
              </a:rPr>
              <a:t>чтения (или, при отсутствии, создания) символа из реестра</a:t>
            </a:r>
            <a:r>
              <a:rPr lang="ru-RU" b="1" dirty="0"/>
              <a:t> используется вызов </a:t>
            </a:r>
            <a:r>
              <a:rPr lang="ru-RU" b="1" dirty="0" err="1">
                <a:solidFill>
                  <a:schemeClr val="accent3"/>
                </a:solidFill>
              </a:rPr>
              <a:t>Symbol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2E9AFF"/>
                </a:solidFill>
              </a:rPr>
              <a:t>for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key</a:t>
            </a:r>
            <a:r>
              <a:rPr lang="ru-RU" b="1" dirty="0"/>
              <a:t>). Он </a:t>
            </a:r>
            <a:r>
              <a:rPr lang="ru-RU" b="1" dirty="0">
                <a:solidFill>
                  <a:srgbClr val="202C8F"/>
                </a:solidFill>
              </a:rPr>
              <a:t>проверяет глобальный реестр и, при наличии в нём символа с именем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92D050"/>
                </a:solidFill>
              </a:rPr>
              <a:t>key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возвращает его, иначе же создаётся новый символ </a:t>
            </a:r>
            <a:r>
              <a:rPr lang="ru-RU" b="1" dirty="0" err="1">
                <a:solidFill>
                  <a:schemeClr val="accent3"/>
                </a:solidFill>
              </a:rPr>
              <a:t>Symbol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key</a:t>
            </a:r>
            <a:r>
              <a:rPr lang="ru-RU" b="1" dirty="0"/>
              <a:t>) и </a:t>
            </a:r>
            <a:r>
              <a:rPr lang="ru-RU" b="1" dirty="0">
                <a:solidFill>
                  <a:srgbClr val="202C8F"/>
                </a:solidFill>
              </a:rPr>
              <a:t>записывается в реестр под ключом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92D050"/>
                </a:solidFill>
              </a:rPr>
              <a:t>key</a:t>
            </a:r>
            <a:r>
              <a:rPr lang="ru-RU" b="1" dirty="0"/>
              <a:t>. Например: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35989" y="4187825"/>
            <a:ext cx="6874718" cy="1844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5847" y="6102507"/>
            <a:ext cx="1104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202C8F"/>
                </a:solidFill>
              </a:rPr>
              <a:t>Символы, содержащиеся в реестре, называются глобальными символами</a:t>
            </a:r>
            <a:r>
              <a:rPr lang="ru-RU" b="1" dirty="0"/>
              <a:t>. </a:t>
            </a:r>
            <a:r>
              <a:rPr lang="ru-RU" b="1" u="sng" dirty="0">
                <a:solidFill>
                  <a:srgbClr val="202C8F"/>
                </a:solidFill>
              </a:rPr>
              <a:t>Если вам нужен символ, доступный везде в коде – используйте глобальные символы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4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45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5686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Symbol.keyFor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112" y="1385872"/>
            <a:ext cx="10059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</a:rPr>
              <a:t>Для глобальных символов</a:t>
            </a:r>
            <a:r>
              <a:rPr lang="ru-RU" b="1" dirty="0"/>
              <a:t>, кроме </a:t>
            </a:r>
            <a:r>
              <a:rPr lang="ru-RU" b="1" dirty="0" err="1">
                <a:solidFill>
                  <a:schemeClr val="accent3"/>
                </a:solidFill>
              </a:rPr>
              <a:t>Symbol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for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key</a:t>
            </a:r>
            <a:r>
              <a:rPr lang="ru-RU" b="1" dirty="0"/>
              <a:t>), </a:t>
            </a:r>
            <a:r>
              <a:rPr lang="ru-RU" b="1" dirty="0">
                <a:solidFill>
                  <a:srgbClr val="202C8F"/>
                </a:solidFill>
              </a:rPr>
              <a:t>который ищет символ по имени, существует обратный метод</a:t>
            </a:r>
            <a:r>
              <a:rPr lang="ru-RU" b="1" dirty="0"/>
              <a:t>: </a:t>
            </a:r>
            <a:r>
              <a:rPr lang="ru-RU" b="1" dirty="0" err="1">
                <a:solidFill>
                  <a:schemeClr val="accent3"/>
                </a:solidFill>
              </a:rPr>
              <a:t>Symbol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keyFor</a:t>
            </a:r>
            <a:r>
              <a:rPr lang="ru-RU" b="1" dirty="0"/>
              <a:t>(</a:t>
            </a:r>
            <a:r>
              <a:rPr lang="ru-RU" b="1" dirty="0" err="1"/>
              <a:t>sym</a:t>
            </a:r>
            <a:r>
              <a:rPr lang="ru-RU" b="1" dirty="0"/>
              <a:t>), который, наоборот, </a:t>
            </a:r>
            <a:r>
              <a:rPr lang="ru-RU" b="1" dirty="0">
                <a:solidFill>
                  <a:srgbClr val="202C8F"/>
                </a:solidFill>
              </a:rPr>
              <a:t>принимает глобальный символ и возвращает его имя</a:t>
            </a:r>
            <a:r>
              <a:rPr lang="ru-RU" b="1" dirty="0"/>
              <a:t>. К примеру: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029074" y="2757776"/>
            <a:ext cx="4018491" cy="211430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8111" y="5152548"/>
            <a:ext cx="100590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Внутри метода </a:t>
            </a:r>
            <a:r>
              <a:rPr lang="ru-RU" b="1" dirty="0" err="1">
                <a:solidFill>
                  <a:schemeClr val="accent3"/>
                </a:solidFill>
              </a:rPr>
              <a:t>Symbol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keyFor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используется глобальный реестр символов для нахождения имени символа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Так что этот метод не будет работать для </a:t>
            </a:r>
            <a:r>
              <a:rPr lang="ru-RU" b="1" dirty="0" err="1">
                <a:solidFill>
                  <a:srgbClr val="202C8F"/>
                </a:solidFill>
              </a:rPr>
              <a:t>неглобальных</a:t>
            </a:r>
            <a:r>
              <a:rPr lang="ru-RU" b="1" dirty="0">
                <a:solidFill>
                  <a:srgbClr val="202C8F"/>
                </a:solidFill>
              </a:rPr>
              <a:t> символов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Если символ </a:t>
            </a:r>
            <a:r>
              <a:rPr lang="ru-RU" b="1" dirty="0" err="1">
                <a:solidFill>
                  <a:srgbClr val="202C8F"/>
                </a:solidFill>
              </a:rPr>
              <a:t>неглобальный</a:t>
            </a:r>
            <a:r>
              <a:rPr lang="ru-RU" b="1" dirty="0">
                <a:solidFill>
                  <a:srgbClr val="202C8F"/>
                </a:solidFill>
              </a:rPr>
              <a:t>, метод не сможет его найти и вернёт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9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46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331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Системные символы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487046"/>
            <a:ext cx="99913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u="sng" dirty="0">
                <a:solidFill>
                  <a:srgbClr val="202C8F"/>
                </a:solidFill>
              </a:rPr>
              <a:t>Существует множество «системных» символов</a:t>
            </a:r>
            <a:r>
              <a:rPr lang="ru-RU" b="1" dirty="0">
                <a:solidFill>
                  <a:srgbClr val="202C8F"/>
                </a:solidFill>
              </a:rPr>
              <a:t>, использующихся внутри самого </a:t>
            </a: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, и мы можем </a:t>
            </a:r>
            <a:r>
              <a:rPr lang="ru-RU" b="1" u="sng" dirty="0">
                <a:solidFill>
                  <a:srgbClr val="202C8F"/>
                </a:solidFill>
              </a:rPr>
              <a:t>использовать их, чтобы настраивать различные аспекты поведения объектов</a:t>
            </a:r>
            <a:r>
              <a:rPr lang="ru-RU" b="1" dirty="0"/>
              <a:t>. Эти символы перечислены в спецификации в таблице </a:t>
            </a:r>
            <a:r>
              <a:rPr lang="ru-RU" b="1" dirty="0" err="1"/>
              <a:t>Well-known</a:t>
            </a:r>
            <a:r>
              <a:rPr lang="ru-RU" b="1" dirty="0"/>
              <a:t> </a:t>
            </a:r>
            <a:r>
              <a:rPr lang="ru-RU" b="1" dirty="0" err="1"/>
              <a:t>symbols</a:t>
            </a:r>
            <a:r>
              <a:rPr lang="ru-RU" b="1" dirty="0"/>
              <a:t>:</a:t>
            </a:r>
          </a:p>
          <a:p>
            <a:pPr marL="719138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3"/>
                </a:solidFill>
              </a:rPr>
              <a:t>Symbol</a:t>
            </a:r>
            <a:r>
              <a:rPr lang="ru-RU" b="1" dirty="0" err="1" smtClean="0"/>
              <a:t>.</a:t>
            </a:r>
            <a:r>
              <a:rPr lang="ru-RU" b="1" dirty="0" err="1" smtClean="0">
                <a:solidFill>
                  <a:srgbClr val="00B0F0"/>
                </a:solidFill>
              </a:rPr>
              <a:t>hasInstance</a:t>
            </a:r>
            <a:endParaRPr lang="ru-RU" b="1" dirty="0">
              <a:solidFill>
                <a:srgbClr val="00B0F0"/>
              </a:solidFill>
            </a:endParaRPr>
          </a:p>
          <a:p>
            <a:pPr marL="719138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3"/>
                </a:solidFill>
              </a:rPr>
              <a:t>Symbol</a:t>
            </a:r>
            <a:r>
              <a:rPr lang="ru-RU" b="1" dirty="0" err="1" smtClean="0"/>
              <a:t>.</a:t>
            </a:r>
            <a:r>
              <a:rPr lang="ru-RU" b="1" dirty="0" err="1" smtClean="0">
                <a:solidFill>
                  <a:srgbClr val="00B0F0"/>
                </a:solidFill>
              </a:rPr>
              <a:t>isConcatSpreadable</a:t>
            </a:r>
            <a:endParaRPr lang="ru-RU" b="1" dirty="0">
              <a:solidFill>
                <a:srgbClr val="00B0F0"/>
              </a:solidFill>
            </a:endParaRPr>
          </a:p>
          <a:p>
            <a:pPr marL="719138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3"/>
                </a:solidFill>
              </a:rPr>
              <a:t>Symbol</a:t>
            </a:r>
            <a:r>
              <a:rPr lang="ru-RU" b="1" dirty="0" err="1" smtClean="0"/>
              <a:t>.</a:t>
            </a:r>
            <a:r>
              <a:rPr lang="ru-RU" b="1" dirty="0" err="1" smtClean="0">
                <a:solidFill>
                  <a:srgbClr val="00B0F0"/>
                </a:solidFill>
              </a:rPr>
              <a:t>iterator</a:t>
            </a:r>
            <a:endParaRPr lang="ru-RU" b="1" dirty="0">
              <a:solidFill>
                <a:srgbClr val="00B0F0"/>
              </a:solidFill>
            </a:endParaRPr>
          </a:p>
          <a:p>
            <a:pPr marL="719138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3"/>
                </a:solidFill>
              </a:rPr>
              <a:t>Symbol</a:t>
            </a:r>
            <a:r>
              <a:rPr lang="ru-RU" b="1" dirty="0" err="1" smtClean="0"/>
              <a:t>.</a:t>
            </a:r>
            <a:r>
              <a:rPr lang="ru-RU" b="1" dirty="0" err="1" smtClean="0">
                <a:solidFill>
                  <a:srgbClr val="00B0F0"/>
                </a:solidFill>
              </a:rPr>
              <a:t>toPrimitive</a:t>
            </a:r>
            <a:endParaRPr lang="ru-RU" b="1" dirty="0">
              <a:solidFill>
                <a:srgbClr val="00B0F0"/>
              </a:solidFill>
            </a:endParaRPr>
          </a:p>
          <a:p>
            <a:pPr marL="719138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…</a:t>
            </a:r>
            <a:r>
              <a:rPr lang="ru-RU" b="1" dirty="0"/>
              <a:t>и так далее</a:t>
            </a:r>
            <a:r>
              <a:rPr lang="ru-RU" b="1" dirty="0" smtClean="0"/>
              <a:t>.</a:t>
            </a:r>
          </a:p>
          <a:p>
            <a:pPr marL="719138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b="1" dirty="0"/>
          </a:p>
          <a:p>
            <a:pPr algn="just">
              <a:lnSpc>
                <a:spcPct val="150000"/>
              </a:lnSpc>
            </a:pPr>
            <a:r>
              <a:rPr lang="ru-RU" b="1" dirty="0"/>
              <a:t>В частности, </a:t>
            </a:r>
            <a:r>
              <a:rPr lang="ru-RU" b="1" dirty="0" err="1">
                <a:solidFill>
                  <a:schemeClr val="accent3"/>
                </a:solidFill>
              </a:rPr>
              <a:t>Symbol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toPrimitive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позволяет </a:t>
            </a:r>
            <a:r>
              <a:rPr lang="ru-RU" b="1" u="sng" dirty="0">
                <a:solidFill>
                  <a:srgbClr val="202C8F"/>
                </a:solidFill>
              </a:rPr>
              <a:t>описать правила для объекта, согласно которым он будет преобразовываться к примитиву</a:t>
            </a:r>
            <a:r>
              <a:rPr lang="ru-RU" b="1" dirty="0"/>
              <a:t>.</a:t>
            </a:r>
          </a:p>
          <a:p>
            <a:pPr algn="just">
              <a:lnSpc>
                <a:spcPct val="150000"/>
              </a:lnSpc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78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47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331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объектов в примитивы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1631843"/>
            <a:ext cx="9779687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 не позволяет настраивать, как операторы работают с объектами</a:t>
            </a:r>
            <a:r>
              <a:rPr lang="ru-RU" b="1" dirty="0"/>
              <a:t>. В отличие от некоторых других языков программирования, таких как </a:t>
            </a:r>
            <a:r>
              <a:rPr lang="ru-RU" b="1" dirty="0" err="1"/>
              <a:t>Ruby</a:t>
            </a:r>
            <a:r>
              <a:rPr lang="ru-RU" b="1" dirty="0"/>
              <a:t> или C++, </a:t>
            </a:r>
            <a:r>
              <a:rPr lang="ru-RU" b="1" dirty="0">
                <a:solidFill>
                  <a:srgbClr val="202C8F"/>
                </a:solidFill>
              </a:rPr>
              <a:t>мы не можем реализовать специальный объектный метод для обработки сложения (или других операторов)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В случае таких операций, </a:t>
            </a:r>
            <a:r>
              <a:rPr lang="ru-RU" b="1" u="sng" dirty="0">
                <a:solidFill>
                  <a:srgbClr val="202C8F"/>
                </a:solidFill>
              </a:rPr>
              <a:t>объекты автоматически преобразуются в примитивы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затем </a:t>
            </a:r>
            <a:r>
              <a:rPr lang="ru-RU" b="1" u="sng" dirty="0">
                <a:solidFill>
                  <a:srgbClr val="202C8F"/>
                </a:solidFill>
              </a:rPr>
              <a:t>выполняется сама операция над этими примитивами</a:t>
            </a:r>
            <a:r>
              <a:rPr lang="ru-RU" b="1" dirty="0">
                <a:solidFill>
                  <a:srgbClr val="202C8F"/>
                </a:solidFill>
              </a:rPr>
              <a:t>, и </a:t>
            </a:r>
            <a:r>
              <a:rPr lang="ru-RU" b="1" u="sng" dirty="0">
                <a:solidFill>
                  <a:srgbClr val="202C8F"/>
                </a:solidFill>
              </a:rPr>
              <a:t>на выходе </a:t>
            </a:r>
            <a:r>
              <a:rPr lang="ru-RU" b="1" u="sng" dirty="0" smtClean="0">
                <a:solidFill>
                  <a:srgbClr val="202C8F"/>
                </a:solidFill>
              </a:rPr>
              <a:t>получится примитивное </a:t>
            </a:r>
            <a:r>
              <a:rPr lang="ru-RU" b="1" u="sng" dirty="0">
                <a:solidFill>
                  <a:srgbClr val="202C8F"/>
                </a:solidFill>
              </a:rPr>
              <a:t>значение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4942112"/>
            <a:ext cx="10279220" cy="646331"/>
          </a:xfrm>
          <a:prstGeom prst="rect">
            <a:avLst/>
          </a:prstGeom>
          <a:ln>
            <a:solidFill>
              <a:srgbClr val="202C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02C8F"/>
                </a:solidFill>
              </a:rPr>
              <a:t>Это важное ограничение: </a:t>
            </a:r>
            <a:r>
              <a:rPr lang="ru-RU" b="1" dirty="0"/>
              <a:t>результатом obj1 + obj2 (или другой математической операции</a:t>
            </a:r>
            <a:r>
              <a:rPr lang="ru-RU" b="1" dirty="0">
                <a:solidFill>
                  <a:srgbClr val="202C8F"/>
                </a:solidFill>
              </a:rPr>
              <a:t>) не может быть другой объект!</a:t>
            </a:r>
          </a:p>
        </p:txBody>
      </p:sp>
    </p:spTree>
    <p:extLst>
      <p:ext uri="{BB962C8B-B14F-4D97-AF65-F5344CB8AC3E}">
        <p14:creationId xmlns:p14="http://schemas.microsoft.com/office/powerpoint/2010/main" val="23881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1" y="42125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 примитивов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0" y="1109469"/>
            <a:ext cx="106009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JavaScript</a:t>
            </a:r>
            <a:r>
              <a:rPr lang="ru-RU" sz="1600" b="1" dirty="0"/>
              <a:t> позволяет </a:t>
            </a:r>
            <a:r>
              <a:rPr lang="ru-RU" sz="1600" b="1" u="sng" dirty="0" smtClean="0">
                <a:solidFill>
                  <a:srgbClr val="202C8F"/>
                </a:solidFill>
              </a:rPr>
              <a:t>работать </a:t>
            </a:r>
            <a:r>
              <a:rPr lang="ru-RU" sz="1600" b="1" u="sng" dirty="0">
                <a:solidFill>
                  <a:srgbClr val="202C8F"/>
                </a:solidFill>
              </a:rPr>
              <a:t>с примитивными типами данных – строками, числами и т.д., как будто они являются объектами</a:t>
            </a:r>
            <a:r>
              <a:rPr lang="ru-RU" sz="1600" b="1" dirty="0">
                <a:solidFill>
                  <a:srgbClr val="202C8F"/>
                </a:solidFill>
              </a:rPr>
              <a:t>. </a:t>
            </a:r>
            <a:r>
              <a:rPr lang="ru-RU" sz="1600" b="1" u="sng" dirty="0">
                <a:solidFill>
                  <a:srgbClr val="202C8F"/>
                </a:solidFill>
              </a:rPr>
              <a:t>У них есть и методы</a:t>
            </a:r>
            <a:r>
              <a:rPr lang="ru-RU" sz="1600" b="1" dirty="0" smtClean="0">
                <a:solidFill>
                  <a:srgbClr val="202C8F"/>
                </a:solidFill>
              </a:rPr>
              <a:t>.</a:t>
            </a:r>
          </a:p>
          <a:p>
            <a:endParaRPr lang="ru-RU" sz="1600" b="1" dirty="0"/>
          </a:p>
          <a:p>
            <a:r>
              <a:rPr lang="ru-RU" sz="1600" b="1" u="sng" dirty="0">
                <a:solidFill>
                  <a:srgbClr val="202C8F"/>
                </a:solidFill>
              </a:rPr>
              <a:t>Ключевые различия между примитивами и объектами</a:t>
            </a:r>
            <a:r>
              <a:rPr lang="ru-RU" sz="1600" b="1" dirty="0" smtClean="0">
                <a:solidFill>
                  <a:srgbClr val="202C8F"/>
                </a:solidFill>
              </a:rPr>
              <a:t>:</a:t>
            </a:r>
          </a:p>
          <a:p>
            <a:r>
              <a:rPr lang="ru-RU" sz="1600" b="1" i="1" dirty="0" smtClean="0"/>
              <a:t>Примитив</a:t>
            </a:r>
            <a:endParaRPr lang="ru-RU" sz="1600" b="1" i="1" dirty="0"/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/>
              <a:t>Это </a:t>
            </a:r>
            <a:r>
              <a:rPr lang="ru-RU" sz="1600" b="1" dirty="0"/>
              <a:t>– </a:t>
            </a:r>
            <a:r>
              <a:rPr lang="ru-RU" sz="1600" b="1" dirty="0">
                <a:solidFill>
                  <a:srgbClr val="202C8F"/>
                </a:solidFill>
              </a:rPr>
              <a:t>значение «примитивного» типа</a:t>
            </a:r>
            <a:r>
              <a:rPr lang="ru-RU" sz="1600" b="1" dirty="0"/>
              <a:t>.</a:t>
            </a:r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>
                <a:solidFill>
                  <a:srgbClr val="202C8F"/>
                </a:solidFill>
              </a:rPr>
              <a:t>Есть </a:t>
            </a:r>
            <a:r>
              <a:rPr lang="ru-RU" sz="1600" b="1" dirty="0">
                <a:solidFill>
                  <a:srgbClr val="202C8F"/>
                </a:solidFill>
              </a:rPr>
              <a:t>7 примитивных типов</a:t>
            </a:r>
            <a:r>
              <a:rPr lang="ru-RU" sz="1600" b="1" dirty="0"/>
              <a:t>: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ru-RU" sz="1600" b="1" dirty="0"/>
              <a:t>,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ru-RU" sz="1600" b="1" dirty="0"/>
              <a:t>,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ru-RU" sz="1600" b="1" dirty="0"/>
              <a:t>,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symbol</a:t>
            </a:r>
            <a:r>
              <a:rPr lang="ru-RU" sz="1600" b="1" dirty="0"/>
              <a:t>,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sz="1600" b="1" dirty="0"/>
              <a:t>,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sz="1600" b="1" dirty="0"/>
              <a:t> и 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</a:rPr>
              <a:t>bigint</a:t>
            </a:r>
            <a:r>
              <a:rPr lang="ru-RU" sz="1600" b="1" dirty="0" smtClean="0"/>
              <a:t>.</a:t>
            </a:r>
          </a:p>
          <a:p>
            <a:endParaRPr lang="ru-RU" sz="1600" b="1" dirty="0"/>
          </a:p>
          <a:p>
            <a:r>
              <a:rPr lang="ru-RU" sz="1600" b="1" i="1" dirty="0"/>
              <a:t>Объект</a:t>
            </a:r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>
                <a:solidFill>
                  <a:srgbClr val="202C8F"/>
                </a:solidFill>
              </a:rPr>
              <a:t>Может </a:t>
            </a:r>
            <a:r>
              <a:rPr lang="ru-RU" sz="1600" b="1" dirty="0">
                <a:solidFill>
                  <a:srgbClr val="202C8F"/>
                </a:solidFill>
              </a:rPr>
              <a:t>хранить множество значений как свойства</a:t>
            </a:r>
            <a:r>
              <a:rPr lang="ru-RU" sz="1600" b="1" dirty="0"/>
              <a:t>.</a:t>
            </a:r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>
                <a:solidFill>
                  <a:srgbClr val="202C8F"/>
                </a:solidFill>
              </a:rPr>
              <a:t>Объявляется </a:t>
            </a:r>
            <a:r>
              <a:rPr lang="ru-RU" sz="1600" b="1" dirty="0">
                <a:solidFill>
                  <a:srgbClr val="202C8F"/>
                </a:solidFill>
              </a:rPr>
              <a:t>при помощи фигурных скобок </a:t>
            </a:r>
            <a:r>
              <a:rPr lang="ru-RU" sz="1600" b="1" dirty="0"/>
              <a:t>{}, например: {</a:t>
            </a:r>
            <a:r>
              <a:rPr lang="ru-RU" sz="1600" b="1" dirty="0" err="1">
                <a:solidFill>
                  <a:srgbClr val="C00000"/>
                </a:solidFill>
              </a:rPr>
              <a:t>name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>
                <a:solidFill>
                  <a:srgbClr val="92D050"/>
                </a:solidFill>
              </a:rPr>
              <a:t>"Рома"</a:t>
            </a:r>
            <a:r>
              <a:rPr lang="ru-RU" sz="1600" b="1" dirty="0"/>
              <a:t>,</a:t>
            </a:r>
            <a:r>
              <a:rPr lang="ru-RU" sz="1600" b="1" dirty="0">
                <a:solidFill>
                  <a:srgbClr val="92D05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age</a:t>
            </a:r>
            <a:r>
              <a:rPr lang="ru-RU" sz="1600" b="1" dirty="0">
                <a:solidFill>
                  <a:srgbClr val="C00000"/>
                </a:solidFill>
              </a:rPr>
              <a:t>:</a:t>
            </a:r>
            <a:r>
              <a:rPr lang="ru-RU" sz="1600" b="1" dirty="0">
                <a:solidFill>
                  <a:srgbClr val="92D050"/>
                </a:solidFill>
              </a:rPr>
              <a:t> 30</a:t>
            </a:r>
            <a:r>
              <a:rPr lang="ru-RU" sz="1600" b="1" dirty="0"/>
              <a:t>}. В </a:t>
            </a:r>
            <a:r>
              <a:rPr lang="ru-RU" sz="1600" b="1" dirty="0" err="1"/>
              <a:t>JavaScript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202C8F"/>
                </a:solidFill>
              </a:rPr>
              <a:t>есть и другие виды объектов: например, функции тоже являются объектами</a:t>
            </a:r>
            <a:r>
              <a:rPr lang="ru-RU" sz="1600" b="1" dirty="0" smtClean="0"/>
              <a:t>.</a:t>
            </a:r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1600" b="1" dirty="0"/>
          </a:p>
          <a:p>
            <a:r>
              <a:rPr lang="ru-RU" sz="1600" b="1" u="sng" dirty="0">
                <a:solidFill>
                  <a:srgbClr val="202C8F"/>
                </a:solidFill>
              </a:rPr>
              <a:t>Одна из лучших особенностей объектов – это то, что мы можем хранить функцию как одно из свойств объекта.</a:t>
            </a:r>
          </a:p>
          <a:p>
            <a:r>
              <a:rPr lang="ru-RU" sz="1600" b="1" dirty="0"/>
              <a:t>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30846" y="4752975"/>
            <a:ext cx="3251343" cy="19685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7514" y="5583336"/>
            <a:ext cx="394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Здесь </a:t>
            </a:r>
            <a:r>
              <a:rPr lang="ru-RU" sz="1400" b="1" dirty="0" smtClean="0"/>
              <a:t>создается объект </a:t>
            </a:r>
            <a:r>
              <a:rPr lang="ru-RU" sz="1400" b="1" dirty="0" err="1"/>
              <a:t>roma</a:t>
            </a:r>
            <a:r>
              <a:rPr lang="ru-RU" sz="1400" b="1" dirty="0"/>
              <a:t> с методом </a:t>
            </a:r>
            <a:r>
              <a:rPr lang="ru-RU" sz="1400" b="1" dirty="0" err="1" smtClean="0">
                <a:solidFill>
                  <a:srgbClr val="00B0F0"/>
                </a:solidFill>
              </a:rPr>
              <a:t>sayHi</a:t>
            </a:r>
            <a:r>
              <a:rPr lang="ru-RU" sz="1400" b="1" dirty="0" smtClean="0"/>
              <a:t>: 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1329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49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530527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Примитив как объект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258361"/>
            <a:ext cx="97542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u="sng" dirty="0">
                <a:solidFill>
                  <a:srgbClr val="202C8F"/>
                </a:solidFill>
              </a:rPr>
              <a:t>Каждый примитив имеет свой собственный «объект-обёртку»</a:t>
            </a:r>
            <a:r>
              <a:rPr lang="ru-RU" b="1" dirty="0"/>
              <a:t>, которые называются: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Symbol</a:t>
            </a:r>
            <a:r>
              <a:rPr lang="ru-RU" b="1" dirty="0"/>
              <a:t> 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BigInt</a:t>
            </a:r>
            <a:r>
              <a:rPr lang="ru-RU" b="1" dirty="0"/>
              <a:t>. Таким образом, </a:t>
            </a:r>
            <a:r>
              <a:rPr lang="ru-RU" b="1" dirty="0">
                <a:solidFill>
                  <a:srgbClr val="202C8F"/>
                </a:solidFill>
              </a:rPr>
              <a:t>они имеют разный набор методов</a:t>
            </a:r>
            <a:r>
              <a:rPr lang="ru-RU" b="1" dirty="0"/>
              <a:t>. К примеру, существует метод </a:t>
            </a:r>
            <a:r>
              <a:rPr lang="ru-RU" b="1" dirty="0" err="1"/>
              <a:t>str.</a:t>
            </a:r>
            <a:r>
              <a:rPr lang="ru-RU" b="1" dirty="0" err="1">
                <a:solidFill>
                  <a:srgbClr val="2E9AFF"/>
                </a:solidFill>
              </a:rPr>
              <a:t>toUpperCase</a:t>
            </a:r>
            <a:r>
              <a:rPr lang="ru-RU" b="1" dirty="0"/>
              <a:t>(), </a:t>
            </a:r>
            <a:r>
              <a:rPr lang="ru-RU" b="1" dirty="0">
                <a:solidFill>
                  <a:srgbClr val="202C8F"/>
                </a:solidFill>
              </a:rPr>
              <a:t>который возвращает строку в верхнем регистре</a:t>
            </a:r>
            <a:r>
              <a:rPr lang="ru-RU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4031426"/>
            <a:ext cx="10305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Вот, что на самом деле происходит в </a:t>
            </a:r>
            <a:r>
              <a:rPr lang="ru-RU" b="1" dirty="0" err="1"/>
              <a:t>str.</a:t>
            </a:r>
            <a:r>
              <a:rPr lang="ru-RU" b="1" dirty="0" err="1">
                <a:solidFill>
                  <a:srgbClr val="00B0F0"/>
                </a:solidFill>
              </a:rPr>
              <a:t>toUpperCase</a:t>
            </a:r>
            <a:r>
              <a:rPr lang="ru-RU" b="1" dirty="0"/>
              <a:t>():</a:t>
            </a:r>
          </a:p>
          <a:p>
            <a:pPr marL="342900" indent="-342900" algn="just">
              <a:lnSpc>
                <a:spcPct val="150000"/>
              </a:lnSpc>
              <a:buClr>
                <a:srgbClr val="202C8F"/>
              </a:buClr>
              <a:buFont typeface="+mj-lt"/>
              <a:buAutoNum type="arabicPeriod"/>
            </a:pPr>
            <a:r>
              <a:rPr lang="ru-RU" b="1" dirty="0" smtClean="0"/>
              <a:t>Строка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>
                <a:solidFill>
                  <a:srgbClr val="92D050"/>
                </a:solidFill>
              </a:rPr>
              <a:t> </a:t>
            </a:r>
            <a:r>
              <a:rPr lang="ru-RU" b="1" dirty="0"/>
              <a:t>– </a:t>
            </a:r>
            <a:r>
              <a:rPr lang="ru-RU" b="1" dirty="0">
                <a:solidFill>
                  <a:srgbClr val="202C8F"/>
                </a:solidFill>
              </a:rPr>
              <a:t>примитив</a:t>
            </a:r>
            <a:r>
              <a:rPr lang="ru-RU" b="1" dirty="0"/>
              <a:t>. </a:t>
            </a:r>
            <a:r>
              <a:rPr lang="ru-RU" b="1" u="sng" dirty="0">
                <a:solidFill>
                  <a:srgbClr val="202C8F"/>
                </a:solidFill>
              </a:rPr>
              <a:t>В момент обращения к его свойству, создаётся специальный объект</a:t>
            </a:r>
            <a:r>
              <a:rPr lang="ru-RU" b="1" dirty="0">
                <a:solidFill>
                  <a:srgbClr val="202C8F"/>
                </a:solidFill>
              </a:rPr>
              <a:t>, который знает значение строки и имеет такие полезные методы</a:t>
            </a:r>
            <a:r>
              <a:rPr lang="ru-RU" b="1" dirty="0"/>
              <a:t>, как </a:t>
            </a:r>
            <a:r>
              <a:rPr lang="ru-RU" b="1" dirty="0" err="1">
                <a:solidFill>
                  <a:srgbClr val="00B0F0"/>
                </a:solidFill>
              </a:rPr>
              <a:t>toUpperCase</a:t>
            </a:r>
            <a:r>
              <a:rPr lang="ru-RU" b="1" dirty="0"/>
              <a:t>().</a:t>
            </a:r>
          </a:p>
          <a:p>
            <a:pPr marL="342900" indent="-342900" algn="just">
              <a:lnSpc>
                <a:spcPct val="150000"/>
              </a:lnSpc>
              <a:buClr>
                <a:srgbClr val="202C8F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202C8F"/>
                </a:solidFill>
              </a:rPr>
              <a:t>Этот </a:t>
            </a:r>
            <a:r>
              <a:rPr lang="ru-RU" b="1" dirty="0">
                <a:solidFill>
                  <a:srgbClr val="202C8F"/>
                </a:solidFill>
              </a:rPr>
              <a:t>метод запускается и возвращает новую строку </a:t>
            </a:r>
            <a:r>
              <a:rPr lang="ru-RU" b="1" dirty="0"/>
              <a:t>(показывается в </a:t>
            </a:r>
            <a:r>
              <a:rPr lang="ru-RU" b="1" dirty="0" err="1">
                <a:solidFill>
                  <a:srgbClr val="00B0F0"/>
                </a:solidFill>
              </a:rPr>
              <a:t>alert</a:t>
            </a:r>
            <a:r>
              <a:rPr lang="ru-RU" b="1" dirty="0"/>
              <a:t>).</a:t>
            </a:r>
          </a:p>
          <a:p>
            <a:pPr marL="342900" indent="-342900" algn="just">
              <a:lnSpc>
                <a:spcPct val="150000"/>
              </a:lnSpc>
              <a:buClr>
                <a:srgbClr val="202C8F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202C8F"/>
                </a:solidFill>
              </a:rPr>
              <a:t>Специальный </a:t>
            </a:r>
            <a:r>
              <a:rPr lang="ru-RU" b="1" dirty="0">
                <a:solidFill>
                  <a:srgbClr val="202C8F"/>
                </a:solidFill>
              </a:rPr>
              <a:t>объект удаляется, оставляя только примитив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b="1" dirty="0"/>
              <a:t>Получается, что </a:t>
            </a:r>
            <a:r>
              <a:rPr lang="ru-RU" b="1" dirty="0">
                <a:solidFill>
                  <a:srgbClr val="202C8F"/>
                </a:solidFill>
              </a:rPr>
              <a:t>примитивы могут предоставлять методы, и в то же время оставаться «лёгкими»</a:t>
            </a:r>
            <a:r>
              <a:rPr lang="ru-RU" b="1" dirty="0"/>
              <a:t>.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966633" y="2768425"/>
            <a:ext cx="4186201" cy="12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35" y="2593791"/>
            <a:ext cx="10503921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en-US" sz="48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6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046" y="2436136"/>
            <a:ext cx="10503921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Строки</a:t>
            </a:r>
            <a:endParaRPr lang="en-US" sz="54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4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51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59033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Строки и кавычки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2" y="1409939"/>
            <a:ext cx="9889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В </a:t>
            </a: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 любые </a:t>
            </a:r>
            <a:r>
              <a:rPr lang="ru-RU" b="1" u="sng" dirty="0">
                <a:solidFill>
                  <a:srgbClr val="202C8F"/>
                </a:solidFill>
              </a:rPr>
              <a:t>текстовые данные являются строками</a:t>
            </a:r>
            <a:r>
              <a:rPr lang="ru-RU" b="1" dirty="0"/>
              <a:t>. </a:t>
            </a:r>
            <a:r>
              <a:rPr lang="ru-RU" b="1" dirty="0" smtClean="0"/>
              <a:t>Внутренний </a:t>
            </a:r>
            <a:r>
              <a:rPr lang="ru-RU" b="1" dirty="0"/>
              <a:t>формат для строк — всегда UTF-16, вне зависимости от кодировки страницы.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111" y="2539732"/>
            <a:ext cx="9889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В </a:t>
            </a: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 есть разные типы кавычек</a:t>
            </a:r>
            <a:r>
              <a:rPr lang="ru-RU" b="1" dirty="0"/>
              <a:t>. </a:t>
            </a:r>
            <a:r>
              <a:rPr lang="ru-RU" b="1" u="sng" dirty="0">
                <a:solidFill>
                  <a:srgbClr val="202C8F"/>
                </a:solidFill>
              </a:rPr>
              <a:t>Строку можно создать с помощью одинарных, двойных либо обратных кавычек</a:t>
            </a:r>
            <a:r>
              <a:rPr lang="ru-RU" b="1" dirty="0"/>
              <a:t>: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587425" y="3100081"/>
            <a:ext cx="3998219" cy="120098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58110" y="4538250"/>
            <a:ext cx="9889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202C8F"/>
                </a:solidFill>
              </a:rPr>
              <a:t>Одинарные и двойные кавычки работают</a:t>
            </a:r>
            <a:r>
              <a:rPr lang="ru-RU" b="1" dirty="0">
                <a:solidFill>
                  <a:srgbClr val="202C8F"/>
                </a:solidFill>
              </a:rPr>
              <a:t>, по сути, </a:t>
            </a:r>
            <a:r>
              <a:rPr lang="ru-RU" b="1" u="sng" dirty="0">
                <a:solidFill>
                  <a:srgbClr val="202C8F"/>
                </a:solidFill>
              </a:rPr>
              <a:t>одинаково</a:t>
            </a:r>
            <a:r>
              <a:rPr lang="ru-RU" b="1" dirty="0">
                <a:solidFill>
                  <a:srgbClr val="202C8F"/>
                </a:solidFill>
              </a:rPr>
              <a:t>, а если использовать обратные кавычки, то в такую строку мы сможем вставлять произвольные выражения, обернув их в </a:t>
            </a:r>
            <a:r>
              <a:rPr lang="ru-RU" b="1" dirty="0">
                <a:solidFill>
                  <a:srgbClr val="C00000"/>
                </a:solidFill>
              </a:rPr>
              <a:t>$</a:t>
            </a:r>
            <a:r>
              <a:rPr lang="ru-RU" b="1" dirty="0"/>
              <a:t>{…}: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526549" y="5285179"/>
            <a:ext cx="4271833" cy="14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52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532697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Спецсимволы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8112" y="1315922"/>
            <a:ext cx="9830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202C8F"/>
                </a:solidFill>
              </a:rPr>
              <a:t>Многострочные строки также можно создавать с помощью одинарных и двойных кавычек</a:t>
            </a:r>
            <a:r>
              <a:rPr lang="ru-RU" b="1" dirty="0"/>
              <a:t>, используя так называемый </a:t>
            </a:r>
            <a:r>
              <a:rPr lang="ru-RU" b="1" dirty="0">
                <a:solidFill>
                  <a:srgbClr val="202C8F"/>
                </a:solidFill>
              </a:rPr>
              <a:t>«символ перевода строки»</a:t>
            </a:r>
            <a:r>
              <a:rPr lang="ru-RU" b="1" dirty="0"/>
              <a:t>, который записывается как </a:t>
            </a:r>
            <a:r>
              <a:rPr lang="ru-RU" b="1" dirty="0">
                <a:solidFill>
                  <a:srgbClr val="92D050"/>
                </a:solidFill>
              </a:rPr>
              <a:t>\n</a:t>
            </a:r>
            <a:r>
              <a:rPr lang="ru-RU" b="1" dirty="0"/>
              <a:t>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707206" y="2141402"/>
            <a:ext cx="5029835" cy="1724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663" y="4044576"/>
            <a:ext cx="724953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5386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Спецсимволы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177744"/>
            <a:ext cx="9692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202C8F"/>
                </a:solidFill>
              </a:rPr>
              <a:t>Все </a:t>
            </a:r>
            <a:r>
              <a:rPr lang="ru-RU" b="1" dirty="0">
                <a:solidFill>
                  <a:srgbClr val="202C8F"/>
                </a:solidFill>
              </a:rPr>
              <a:t>спецсимволы начинаются с обратного слеша</a:t>
            </a:r>
            <a:r>
              <a:rPr lang="ru-RU" b="1" dirty="0"/>
              <a:t>, </a:t>
            </a:r>
            <a:r>
              <a:rPr lang="ru-RU" b="1" dirty="0">
                <a:solidFill>
                  <a:srgbClr val="92D050"/>
                </a:solidFill>
              </a:rPr>
              <a:t>\</a:t>
            </a:r>
            <a:r>
              <a:rPr lang="ru-RU" b="1" dirty="0"/>
              <a:t> — так называемого </a:t>
            </a:r>
            <a:r>
              <a:rPr lang="ru-RU" b="1" dirty="0">
                <a:solidFill>
                  <a:srgbClr val="202C8F"/>
                </a:solidFill>
              </a:rPr>
              <a:t>«символа экранирования».</a:t>
            </a:r>
            <a:r>
              <a:rPr lang="ru-RU" b="1" dirty="0"/>
              <a:t> Он также используется, если </a:t>
            </a:r>
            <a:r>
              <a:rPr lang="ru-RU" b="1" dirty="0">
                <a:solidFill>
                  <a:srgbClr val="202C8F"/>
                </a:solidFill>
              </a:rPr>
              <a:t>необходимо вставить в строку кавычку</a:t>
            </a:r>
            <a:r>
              <a:rPr lang="ru-RU" b="1" dirty="0"/>
              <a:t>. К примеру: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910721" y="1876461"/>
            <a:ext cx="7186108" cy="4675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2577633"/>
            <a:ext cx="10091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Здесь </a:t>
            </a:r>
            <a:r>
              <a:rPr lang="ru-RU" b="1" dirty="0">
                <a:solidFill>
                  <a:srgbClr val="202C8F"/>
                </a:solidFill>
              </a:rPr>
              <a:t>перед входящей в строку кавычкой необходимо добавить обратный слеш </a:t>
            </a:r>
            <a:r>
              <a:rPr lang="ru-RU" b="1" dirty="0"/>
              <a:t>— </a:t>
            </a:r>
            <a:r>
              <a:rPr lang="ru-RU" b="1" dirty="0">
                <a:solidFill>
                  <a:srgbClr val="92D050"/>
                </a:solidFill>
              </a:rPr>
              <a:t>\'</a:t>
            </a:r>
            <a:r>
              <a:rPr lang="ru-RU" b="1" dirty="0"/>
              <a:t> — </a:t>
            </a:r>
            <a:r>
              <a:rPr lang="ru-RU" b="1" dirty="0">
                <a:solidFill>
                  <a:srgbClr val="202C8F"/>
                </a:solidFill>
              </a:rPr>
              <a:t>иначе она бы обозначала окончание строки. </a:t>
            </a:r>
            <a:r>
              <a:rPr lang="ru-RU" b="1" dirty="0"/>
              <a:t>Разумеется, </a:t>
            </a:r>
            <a:r>
              <a:rPr lang="ru-RU" b="1" u="sng" dirty="0">
                <a:solidFill>
                  <a:srgbClr val="202C8F"/>
                </a:solidFill>
              </a:rPr>
              <a:t>требование экранировать относится только к таким же кавычкам</a:t>
            </a:r>
            <a:r>
              <a:rPr lang="ru-RU" b="1" u="sng" dirty="0"/>
              <a:t>, </a:t>
            </a:r>
            <a:r>
              <a:rPr lang="ru-RU" b="1" u="sng" dirty="0">
                <a:solidFill>
                  <a:srgbClr val="202C8F"/>
                </a:solidFill>
              </a:rPr>
              <a:t>как те, в которые заключена строка</a:t>
            </a:r>
            <a:r>
              <a:rPr lang="ru-RU" b="1" dirty="0"/>
              <a:t>. Так </a:t>
            </a:r>
            <a:r>
              <a:rPr lang="ru-RU" b="1" dirty="0" smtClean="0"/>
              <a:t>можно применить </a:t>
            </a:r>
            <a:r>
              <a:rPr lang="ru-RU" b="1" dirty="0"/>
              <a:t>и более элегантное решение, </a:t>
            </a:r>
            <a:r>
              <a:rPr lang="ru-RU" b="1" u="sng" dirty="0">
                <a:solidFill>
                  <a:srgbClr val="202C8F"/>
                </a:solidFill>
              </a:rPr>
              <a:t>использовав для этой строки двойные или обратные кавычки</a:t>
            </a:r>
            <a:r>
              <a:rPr lang="ru-RU" b="1" dirty="0"/>
              <a:t>: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012971" y="3828591"/>
            <a:ext cx="7969229" cy="5557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58112" y="4537039"/>
            <a:ext cx="9692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Заметим, </a:t>
            </a:r>
            <a:r>
              <a:rPr lang="ru-RU" b="1" dirty="0">
                <a:solidFill>
                  <a:srgbClr val="202C8F"/>
                </a:solidFill>
              </a:rPr>
              <a:t>что обратный слеш </a:t>
            </a:r>
            <a:r>
              <a:rPr lang="ru-RU" b="1" dirty="0">
                <a:solidFill>
                  <a:srgbClr val="92D050"/>
                </a:solidFill>
              </a:rPr>
              <a:t>\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служит лишь для корректного прочтения строки интерпретатором, но он не записывается в строку после её прочтения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Когда строка сохраняется в оперативную память, в неё не добавляется символ </a:t>
            </a:r>
            <a:r>
              <a:rPr lang="ru-RU" b="1" dirty="0">
                <a:solidFill>
                  <a:srgbClr val="92D050"/>
                </a:solidFill>
              </a:rPr>
              <a:t>\</a:t>
            </a:r>
            <a:r>
              <a:rPr lang="ru-RU" b="1" dirty="0"/>
              <a:t>. Вы можете явно видеть это в выводах </a:t>
            </a:r>
            <a:r>
              <a:rPr lang="ru-RU" b="1" dirty="0" err="1">
                <a:solidFill>
                  <a:srgbClr val="00B0F0"/>
                </a:solidFill>
              </a:rPr>
              <a:t>alert</a:t>
            </a:r>
            <a:r>
              <a:rPr lang="ru-RU" b="1" dirty="0"/>
              <a:t> в примерах выше. Если </a:t>
            </a:r>
            <a:r>
              <a:rPr lang="ru-RU" b="1" u="sng" dirty="0" smtClean="0">
                <a:solidFill>
                  <a:srgbClr val="202C8F"/>
                </a:solidFill>
              </a:rPr>
              <a:t>нужно добавить в </a:t>
            </a:r>
            <a:r>
              <a:rPr lang="ru-RU" b="1" u="sng" dirty="0">
                <a:solidFill>
                  <a:srgbClr val="202C8F"/>
                </a:solidFill>
              </a:rPr>
              <a:t>строку собственно сам обратный слеш </a:t>
            </a:r>
            <a:r>
              <a:rPr lang="ru-RU" b="1" u="sng" dirty="0">
                <a:solidFill>
                  <a:srgbClr val="92D050"/>
                </a:solidFill>
              </a:rPr>
              <a:t>\</a:t>
            </a:r>
            <a:r>
              <a:rPr lang="ru-RU" b="1" u="sng" dirty="0">
                <a:solidFill>
                  <a:srgbClr val="202C8F"/>
                </a:solidFill>
              </a:rPr>
              <a:t> необходимо добавить перед ним ещё один обратный слеш</a:t>
            </a:r>
            <a:r>
              <a:rPr lang="ru-RU" b="1" dirty="0"/>
              <a:t>.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387373" y="6155596"/>
            <a:ext cx="7594827" cy="4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54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67" y="475587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Длина строки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344394"/>
            <a:ext cx="424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/>
              <a:t>Свойство </a:t>
            </a:r>
            <a:r>
              <a:rPr lang="ru-RU" b="1" dirty="0" err="1">
                <a:solidFill>
                  <a:srgbClr val="C00000"/>
                </a:solidFill>
              </a:rPr>
              <a:t>length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содержит длину строки</a:t>
            </a:r>
            <a:r>
              <a:rPr lang="ru-RU" b="1" dirty="0"/>
              <a:t>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801326" y="1240589"/>
            <a:ext cx="4591784" cy="5466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1867" y="2017149"/>
            <a:ext cx="9816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Обратите внимание,</a:t>
            </a:r>
            <a:r>
              <a:rPr lang="ru-RU" b="1" dirty="0">
                <a:solidFill>
                  <a:srgbClr val="92D050"/>
                </a:solidFill>
              </a:rPr>
              <a:t> \n </a:t>
            </a:r>
            <a:r>
              <a:rPr lang="ru-RU" b="1" dirty="0"/>
              <a:t>— </a:t>
            </a:r>
            <a:r>
              <a:rPr lang="ru-RU" b="1" dirty="0">
                <a:solidFill>
                  <a:srgbClr val="202C8F"/>
                </a:solidFill>
              </a:rPr>
              <a:t>это один спецсимвол, поэтому тут всё правильно</a:t>
            </a:r>
            <a:r>
              <a:rPr lang="ru-RU" b="1" dirty="0"/>
              <a:t>: </a:t>
            </a:r>
            <a:r>
              <a:rPr lang="ru-RU" b="1" dirty="0">
                <a:solidFill>
                  <a:srgbClr val="202C8F"/>
                </a:solidFill>
              </a:rPr>
              <a:t>длина строки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ru-RU" b="1" dirty="0"/>
              <a:t>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71867" y="322321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>
                <a:solidFill>
                  <a:schemeClr val="accent6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Доступ к символам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71867" y="3835663"/>
            <a:ext cx="1036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Получить символ, который занимает позицию </a:t>
            </a:r>
            <a:r>
              <a:rPr lang="ru-RU" b="1" dirty="0" err="1">
                <a:solidFill>
                  <a:srgbClr val="92D050"/>
                </a:solidFill>
              </a:rPr>
              <a:t>pos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можно с помощью квадратных скобок: </a:t>
            </a:r>
            <a:r>
              <a:rPr lang="ru-RU" b="1" dirty="0"/>
              <a:t>[</a:t>
            </a:r>
            <a:r>
              <a:rPr lang="ru-RU" b="1" dirty="0" err="1">
                <a:solidFill>
                  <a:srgbClr val="92D050"/>
                </a:solidFill>
              </a:rPr>
              <a:t>pos</a:t>
            </a:r>
            <a:r>
              <a:rPr lang="ru-RU" b="1" dirty="0"/>
              <a:t>]. Также можно использовать метод </a:t>
            </a:r>
            <a:r>
              <a:rPr lang="ru-RU" b="1" dirty="0" err="1">
                <a:solidFill>
                  <a:srgbClr val="2E9AFF"/>
                </a:solidFill>
              </a:rPr>
              <a:t>charAt</a:t>
            </a:r>
            <a:r>
              <a:rPr lang="ru-RU" b="1" dirty="0"/>
              <a:t>: </a:t>
            </a:r>
            <a:r>
              <a:rPr lang="ru-RU" b="1" dirty="0" err="1"/>
              <a:t>str.</a:t>
            </a:r>
            <a:r>
              <a:rPr lang="ru-RU" b="1" dirty="0" err="1">
                <a:solidFill>
                  <a:srgbClr val="2E9AFF"/>
                </a:solidFill>
              </a:rPr>
              <a:t>charAt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pos</a:t>
            </a:r>
            <a:r>
              <a:rPr lang="ru-RU" b="1" dirty="0"/>
              <a:t>). </a:t>
            </a:r>
            <a:r>
              <a:rPr lang="ru-RU" b="1" dirty="0">
                <a:solidFill>
                  <a:srgbClr val="202C8F"/>
                </a:solidFill>
              </a:rPr>
              <a:t>Первый символ занимает нулевую позицию: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4"/>
          <a:stretch>
            <a:fillRect/>
          </a:stretch>
        </p:blipFill>
        <p:spPr>
          <a:xfrm>
            <a:off x="4399930" y="4657866"/>
            <a:ext cx="3110004" cy="20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55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33513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Строки неизменяемы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160706"/>
            <a:ext cx="9652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202C8F"/>
                </a:solidFill>
              </a:rPr>
              <a:t>Содержимое строки в </a:t>
            </a:r>
            <a:r>
              <a:rPr lang="ru-RU" b="1" u="sng" dirty="0" err="1">
                <a:solidFill>
                  <a:srgbClr val="202C8F"/>
                </a:solidFill>
              </a:rPr>
              <a:t>JavaScript</a:t>
            </a:r>
            <a:r>
              <a:rPr lang="ru-RU" b="1" u="sng" dirty="0">
                <a:solidFill>
                  <a:srgbClr val="202C8F"/>
                </a:solidFill>
              </a:rPr>
              <a:t> нельзя изменить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Нельзя взять символ посередине и заменить его. Как только строка создана — она такая навсегда</a:t>
            </a:r>
            <a:r>
              <a:rPr lang="ru-RU" b="1" dirty="0"/>
              <a:t>. Можно</a:t>
            </a:r>
            <a:r>
              <a:rPr lang="ru-RU" b="1" dirty="0">
                <a:solidFill>
                  <a:srgbClr val="202C8F"/>
                </a:solidFill>
              </a:rPr>
              <a:t> создать новую строку и записать её в ту же самую переменную вместо старой</a:t>
            </a:r>
            <a:r>
              <a:rPr lang="ru-RU" b="1" dirty="0"/>
              <a:t>. Например: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939980" y="2180669"/>
            <a:ext cx="4267513" cy="1639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396903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6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Изменение регистра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58113" y="4407925"/>
            <a:ext cx="8650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Методы </a:t>
            </a:r>
            <a:r>
              <a:rPr lang="ru-RU" b="1" dirty="0" err="1">
                <a:solidFill>
                  <a:srgbClr val="00B0F0"/>
                </a:solidFill>
              </a:rPr>
              <a:t>toLowerCase</a:t>
            </a:r>
            <a:r>
              <a:rPr lang="ru-RU" b="1" dirty="0"/>
              <a:t>() и </a:t>
            </a:r>
            <a:r>
              <a:rPr lang="ru-RU" b="1" dirty="0" err="1">
                <a:solidFill>
                  <a:srgbClr val="00B0F0"/>
                </a:solidFill>
              </a:rPr>
              <a:t>toUpperCase</a:t>
            </a:r>
            <a:r>
              <a:rPr lang="ru-RU" b="1" dirty="0"/>
              <a:t>() </a:t>
            </a:r>
            <a:r>
              <a:rPr lang="ru-RU" b="1" dirty="0">
                <a:solidFill>
                  <a:srgbClr val="202C8F"/>
                </a:solidFill>
              </a:rPr>
              <a:t>меняют регистр символов</a:t>
            </a:r>
            <a:r>
              <a:rPr lang="ru-RU" b="1" dirty="0"/>
              <a:t>: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203325" y="4860036"/>
            <a:ext cx="5740821" cy="9079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558113" y="5826677"/>
            <a:ext cx="937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202C8F"/>
                </a:solidFill>
              </a:rPr>
              <a:t>Перевести </a:t>
            </a:r>
            <a:r>
              <a:rPr lang="ru-RU" b="1" dirty="0">
                <a:solidFill>
                  <a:srgbClr val="202C8F"/>
                </a:solidFill>
              </a:rPr>
              <a:t>в нижний регистр какой-то конкретный символ</a:t>
            </a:r>
            <a:r>
              <a:rPr lang="ru-RU" b="1" dirty="0"/>
              <a:t>:</a:t>
            </a:r>
          </a:p>
        </p:txBody>
      </p:sp>
      <p:pic>
        <p:nvPicPr>
          <p:cNvPr id="23" name="Рисунок 22"/>
          <p:cNvPicPr/>
          <p:nvPr/>
        </p:nvPicPr>
        <p:blipFill>
          <a:blip r:embed="rId5"/>
          <a:stretch>
            <a:fillRect/>
          </a:stretch>
        </p:blipFill>
        <p:spPr>
          <a:xfrm>
            <a:off x="2987862" y="6302187"/>
            <a:ext cx="6171746" cy="4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24550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Поиск подстроки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149624"/>
            <a:ext cx="5297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Существует несколько способов поиска подстроки.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694688"/>
            <a:ext cx="122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str.indexOf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8113" y="2141427"/>
            <a:ext cx="10440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Первый метод — </a:t>
            </a:r>
            <a:r>
              <a:rPr lang="ru-RU" b="1" dirty="0" err="1"/>
              <a:t>str.</a:t>
            </a:r>
            <a:r>
              <a:rPr lang="ru-RU" b="1" dirty="0" err="1">
                <a:solidFill>
                  <a:srgbClr val="00B0F0"/>
                </a:solidFill>
              </a:rPr>
              <a:t>indexOf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substr</a:t>
            </a:r>
            <a:r>
              <a:rPr lang="ru-RU" b="1" dirty="0">
                <a:solidFill>
                  <a:srgbClr val="92D050"/>
                </a:solidFill>
              </a:rPr>
              <a:t>, </a:t>
            </a:r>
            <a:r>
              <a:rPr lang="ru-RU" b="1" dirty="0" err="1">
                <a:solidFill>
                  <a:srgbClr val="92D050"/>
                </a:solidFill>
              </a:rPr>
              <a:t>pos</a:t>
            </a:r>
            <a:r>
              <a:rPr lang="ru-RU" b="1" dirty="0"/>
              <a:t>). </a:t>
            </a:r>
            <a:r>
              <a:rPr lang="ru-RU" b="1" dirty="0">
                <a:solidFill>
                  <a:srgbClr val="202C8F"/>
                </a:solidFill>
              </a:rPr>
              <a:t>Он ищет подстроку </a:t>
            </a:r>
            <a:r>
              <a:rPr lang="ru-RU" b="1" dirty="0" err="1">
                <a:solidFill>
                  <a:srgbClr val="92D050"/>
                </a:solidFill>
              </a:rPr>
              <a:t>substr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в строке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начиная с позиции </a:t>
            </a:r>
            <a:r>
              <a:rPr lang="ru-RU" b="1" dirty="0" err="1">
                <a:solidFill>
                  <a:srgbClr val="92D050"/>
                </a:solidFill>
              </a:rPr>
              <a:t>pos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и возвращает позицию, на которой располагается совпадение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либо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ru-RU" b="1" dirty="0">
                <a:solidFill>
                  <a:srgbClr val="202C8F"/>
                </a:solidFill>
              </a:rPr>
              <a:t> при отсутствии совпадений.</a:t>
            </a:r>
            <a:r>
              <a:rPr lang="ru-RU" b="1" dirty="0"/>
              <a:t> Например: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2225932" y="2926533"/>
            <a:ext cx="7259441" cy="152138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58109" y="4534197"/>
            <a:ext cx="10440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Необязательный второй аргумент позволяет начать поиск с определённой позиции</a:t>
            </a:r>
            <a:r>
              <a:rPr lang="ru-RU" b="1" dirty="0"/>
              <a:t>. </a:t>
            </a:r>
            <a:r>
              <a:rPr lang="ru-RU" b="1" dirty="0" smtClean="0"/>
              <a:t>Например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первое вхождение </a:t>
            </a:r>
            <a:r>
              <a:rPr lang="ru-RU" b="1" dirty="0">
                <a:solidFill>
                  <a:srgbClr val="92D050"/>
                </a:solidFill>
              </a:rPr>
              <a:t>"</a:t>
            </a:r>
            <a:r>
              <a:rPr lang="ru-RU" b="1" dirty="0" err="1">
                <a:solidFill>
                  <a:srgbClr val="92D050"/>
                </a:solidFill>
              </a:rPr>
              <a:t>id</a:t>
            </a:r>
            <a:r>
              <a:rPr lang="ru-RU" b="1" dirty="0">
                <a:solidFill>
                  <a:srgbClr val="92D050"/>
                </a:solidFill>
              </a:rPr>
              <a:t>" </a:t>
            </a:r>
            <a:r>
              <a:rPr lang="ru-RU" b="1" dirty="0"/>
              <a:t>— </a:t>
            </a:r>
            <a:r>
              <a:rPr lang="ru-RU" b="1" dirty="0">
                <a:solidFill>
                  <a:srgbClr val="202C8F"/>
                </a:solidFill>
              </a:rPr>
              <a:t>на позиции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ru-RU" b="1" dirty="0"/>
              <a:t>. Для того, </a:t>
            </a:r>
            <a:r>
              <a:rPr lang="ru-RU" b="1" dirty="0">
                <a:solidFill>
                  <a:srgbClr val="202C8F"/>
                </a:solidFill>
              </a:rPr>
              <a:t>чтобы найти следующее, начнём поиск с позиции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ru-RU" b="1" dirty="0"/>
              <a:t>:</a:t>
            </a:r>
          </a:p>
        </p:txBody>
      </p:sp>
      <p:pic>
        <p:nvPicPr>
          <p:cNvPr id="21" name="Рисунок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590272" y="5281711"/>
            <a:ext cx="4530762" cy="1333469"/>
          </a:xfrm>
          <a:prstGeom prst="rect">
            <a:avLst/>
          </a:prstGeom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3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879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Поиск подстроки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20801"/>
            <a:ext cx="122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str.indexOf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904765"/>
            <a:ext cx="995855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Чтобы </a:t>
            </a:r>
            <a:r>
              <a:rPr lang="ru-RU" b="1" dirty="0">
                <a:solidFill>
                  <a:srgbClr val="202C8F"/>
                </a:solidFill>
              </a:rPr>
              <a:t>найти все вхождения подстроки</a:t>
            </a:r>
            <a:r>
              <a:rPr lang="ru-RU" b="1" dirty="0"/>
              <a:t>, нужно запустить </a:t>
            </a:r>
            <a:r>
              <a:rPr lang="ru-RU" b="1" dirty="0" err="1">
                <a:solidFill>
                  <a:srgbClr val="00B0F0"/>
                </a:solidFill>
              </a:rPr>
              <a:t>indexOf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в цикле</a:t>
            </a:r>
            <a:r>
              <a:rPr lang="ru-RU" b="1" dirty="0"/>
              <a:t>. Каждый раз, </a:t>
            </a:r>
            <a:r>
              <a:rPr lang="ru-RU" b="1" dirty="0">
                <a:solidFill>
                  <a:srgbClr val="202C8F"/>
                </a:solidFill>
              </a:rPr>
              <a:t>получив очередную позицию, начинаем новый поиск со следующей: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602219" y="3184432"/>
            <a:ext cx="5870340" cy="335448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9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1" y="48380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Поиск подстроки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231998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includes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startsWith</a:t>
            </a:r>
            <a:r>
              <a:rPr lang="ru-RU" b="1" dirty="0"/>
              <a:t>,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 err="1" smtClean="0">
                <a:solidFill>
                  <a:srgbClr val="00B0F0"/>
                </a:solidFill>
              </a:rPr>
              <a:t>endsWith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113" y="1870001"/>
            <a:ext cx="10600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Более современный метод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includes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92D050"/>
                </a:solidFill>
              </a:rPr>
              <a:t>substr</a:t>
            </a:r>
            <a:r>
              <a:rPr lang="ru-RU" b="1" dirty="0">
                <a:solidFill>
                  <a:srgbClr val="92D050"/>
                </a:solidFill>
              </a:rPr>
              <a:t>, </a:t>
            </a:r>
            <a:r>
              <a:rPr lang="ru-RU" b="1" dirty="0" err="1">
                <a:solidFill>
                  <a:srgbClr val="92D050"/>
                </a:solidFill>
              </a:rPr>
              <a:t>pos</a:t>
            </a:r>
            <a:r>
              <a:rPr lang="ru-RU" b="1" dirty="0"/>
              <a:t>) </a:t>
            </a:r>
            <a:r>
              <a:rPr lang="ru-RU" b="1" dirty="0">
                <a:solidFill>
                  <a:srgbClr val="202C8F"/>
                </a:solidFill>
              </a:rPr>
              <a:t>возвращает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если в строке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есть подстрока </a:t>
            </a:r>
            <a:r>
              <a:rPr lang="ru-RU" b="1" dirty="0" err="1">
                <a:solidFill>
                  <a:srgbClr val="92D050"/>
                </a:solidFill>
              </a:rPr>
              <a:t>substr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либо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если нет</a:t>
            </a:r>
            <a:r>
              <a:rPr lang="ru-RU" b="1" dirty="0"/>
              <a:t>. Это — правильный выбор, если нам необходимо </a:t>
            </a:r>
            <a:r>
              <a:rPr lang="ru-RU" b="1" dirty="0">
                <a:solidFill>
                  <a:srgbClr val="202C8F"/>
                </a:solidFill>
              </a:rPr>
              <a:t>проверить, есть ли совпадение</a:t>
            </a:r>
            <a:r>
              <a:rPr lang="ru-RU" b="1" dirty="0"/>
              <a:t>,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но позиция не нужна: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24705" y="2580601"/>
            <a:ext cx="5462726" cy="10465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3816921"/>
            <a:ext cx="10067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Необязательный второй аргумент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includes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позволяет начать поиск с определённой позиции</a:t>
            </a:r>
            <a:r>
              <a:rPr lang="ru-RU" b="1" dirty="0"/>
              <a:t>: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812916" y="4305546"/>
            <a:ext cx="6301387" cy="76022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58110" y="5239635"/>
            <a:ext cx="10600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Методы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startsWith</a:t>
            </a:r>
            <a:r>
              <a:rPr lang="ru-RU" b="1" dirty="0"/>
              <a:t> и </a:t>
            </a:r>
            <a:r>
              <a:rPr lang="ru-RU" b="1" dirty="0" err="1">
                <a:solidFill>
                  <a:srgbClr val="92D050"/>
                </a:solidFill>
              </a:rPr>
              <a:t>str</a:t>
            </a:r>
            <a:r>
              <a:rPr lang="ru-RU" b="1" dirty="0" err="1"/>
              <a:t>.</a:t>
            </a:r>
            <a:r>
              <a:rPr lang="ru-RU" b="1" dirty="0" err="1">
                <a:solidFill>
                  <a:srgbClr val="00B0F0"/>
                </a:solidFill>
              </a:rPr>
              <a:t>endsWith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проверяют, соответственно, начинается ли и заканчивается ли строка определённой строкой</a:t>
            </a:r>
            <a:r>
              <a:rPr lang="ru-RU" b="1" dirty="0"/>
              <a:t>: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823413" y="5665166"/>
            <a:ext cx="6450926" cy="766470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3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9D92C-7647-4BC5-9307-D2D0BD0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8723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Получение подстроки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2208016"/>
            <a:ext cx="8713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В </a:t>
            </a:r>
            <a:r>
              <a:rPr lang="ru-RU" b="1" dirty="0" err="1">
                <a:solidFill>
                  <a:srgbClr val="202C8F"/>
                </a:solidFill>
              </a:rPr>
              <a:t>JavaScript</a:t>
            </a:r>
            <a:r>
              <a:rPr lang="ru-RU" b="1" dirty="0">
                <a:solidFill>
                  <a:srgbClr val="202C8F"/>
                </a:solidFill>
              </a:rPr>
              <a:t> есть 3 метода для получения подстроки</a:t>
            </a:r>
            <a:r>
              <a:rPr lang="ru-RU" b="1" dirty="0"/>
              <a:t>: </a:t>
            </a:r>
            <a:r>
              <a:rPr lang="ru-RU" b="1" dirty="0" err="1">
                <a:solidFill>
                  <a:srgbClr val="00B0F0"/>
                </a:solidFill>
              </a:rPr>
              <a:t>substring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substr</a:t>
            </a:r>
            <a:r>
              <a:rPr lang="ru-RU" b="1" dirty="0"/>
              <a:t> и </a:t>
            </a:r>
            <a:r>
              <a:rPr lang="ru-RU" b="1" dirty="0" err="1">
                <a:solidFill>
                  <a:srgbClr val="00B0F0"/>
                </a:solidFill>
              </a:rPr>
              <a:t>slice</a:t>
            </a:r>
            <a:r>
              <a:rPr lang="ru-RU" b="1" dirty="0"/>
              <a:t>.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55" y="2914058"/>
            <a:ext cx="8953668" cy="2025234"/>
          </a:xfrm>
          <a:prstGeom prst="rect">
            <a:avLst/>
          </a:prstGeom>
        </p:spPr>
      </p:pic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3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C03320D-1575-46CC-B0D8-CD6C2C84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816235-E409-4191-B1B5-372F3F19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11" y="1915370"/>
            <a:ext cx="10068703" cy="2001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17CF7F-2C4E-4DC9-B67A-F6623E094561}"/>
              </a:ext>
            </a:extLst>
          </p:cNvPr>
          <p:cNvSpPr txBox="1"/>
          <p:nvPr/>
        </p:nvSpPr>
        <p:spPr>
          <a:xfrm>
            <a:off x="1058111" y="4484350"/>
            <a:ext cx="10068703" cy="1538883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algn="just">
              <a:spcAft>
                <a:spcPts val="2400"/>
              </a:spcAft>
              <a:defRPr b="1"/>
            </a:lvl1pPr>
          </a:lstStyle>
          <a:p>
            <a:r>
              <a:rPr lang="ru-RU" dirty="0">
                <a:solidFill>
                  <a:srgbClr val="202C8F"/>
                </a:solidFill>
              </a:rPr>
              <a:t>В объекте </a:t>
            </a:r>
            <a:r>
              <a:rPr lang="ru-RU" dirty="0" err="1">
                <a:solidFill>
                  <a:srgbClr val="202C8F"/>
                </a:solidFill>
              </a:rPr>
              <a:t>user</a:t>
            </a:r>
            <a:r>
              <a:rPr lang="ru-RU" dirty="0">
                <a:solidFill>
                  <a:srgbClr val="202C8F"/>
                </a:solidFill>
              </a:rPr>
              <a:t> сейчас находятся два свойства</a:t>
            </a:r>
            <a:r>
              <a:rPr lang="ru-RU" dirty="0"/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202C8F"/>
                </a:solidFill>
              </a:rPr>
              <a:t>Первое свойство</a:t>
            </a:r>
            <a:r>
              <a:rPr lang="ru-RU" dirty="0"/>
              <a:t> с именем "</a:t>
            </a:r>
            <a:r>
              <a:rPr lang="ru-RU" dirty="0" err="1">
                <a:solidFill>
                  <a:srgbClr val="C00000"/>
                </a:solidFill>
              </a:rPr>
              <a:t>name</a:t>
            </a:r>
            <a:r>
              <a:rPr lang="ru-RU" dirty="0"/>
              <a:t>" и значением </a:t>
            </a:r>
            <a:r>
              <a:rPr lang="ru-RU" dirty="0">
                <a:solidFill>
                  <a:srgbClr val="92D050"/>
                </a:solidFill>
              </a:rPr>
              <a:t>"John"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rgbClr val="202C8F"/>
                </a:solidFill>
              </a:rPr>
              <a:t>Второе </a:t>
            </a:r>
            <a:r>
              <a:rPr lang="ru-RU" dirty="0">
                <a:solidFill>
                  <a:srgbClr val="202C8F"/>
                </a:solidFill>
              </a:rPr>
              <a:t>свойство</a:t>
            </a:r>
            <a:r>
              <a:rPr lang="ru-RU" dirty="0"/>
              <a:t> с именем "</a:t>
            </a:r>
            <a:r>
              <a:rPr lang="ru-RU" dirty="0" err="1">
                <a:solidFill>
                  <a:srgbClr val="C00000"/>
                </a:solidFill>
              </a:rPr>
              <a:t>age</a:t>
            </a:r>
            <a:r>
              <a:rPr lang="ru-RU" dirty="0"/>
              <a:t>" и значением </a:t>
            </a:r>
            <a:r>
              <a:rPr lang="ru-RU" dirty="0">
                <a:solidFill>
                  <a:schemeClr val="accent3"/>
                </a:solidFill>
              </a:rPr>
              <a:t>30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10293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53A23-9F9E-45DD-A5B7-3C400019B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3" y="4105972"/>
            <a:ext cx="4922520" cy="1513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AA26A-53CA-4462-8B6D-79991698EBEA}"/>
              </a:ext>
            </a:extLst>
          </p:cNvPr>
          <p:cNvSpPr txBox="1"/>
          <p:nvPr/>
        </p:nvSpPr>
        <p:spPr>
          <a:xfrm>
            <a:off x="319356" y="2588174"/>
            <a:ext cx="5012593" cy="1200329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algn="just">
              <a:spcAft>
                <a:spcPts val="2400"/>
              </a:spcAft>
              <a:defRPr b="1"/>
            </a:lvl1pPr>
          </a:lstStyle>
          <a:p>
            <a:r>
              <a:rPr lang="ru-RU" dirty="0"/>
              <a:t>Мы можем </a:t>
            </a:r>
            <a:r>
              <a:rPr lang="ru-RU" dirty="0">
                <a:solidFill>
                  <a:srgbClr val="202C8F"/>
                </a:solidFill>
              </a:rPr>
              <a:t>в любой момент добавить в него новые папки, удалить папки или прочитать содержимое любой папки</a:t>
            </a:r>
            <a:r>
              <a:rPr lang="ru-RU" dirty="0"/>
              <a:t>. </a:t>
            </a:r>
            <a:r>
              <a:rPr lang="ru-RU" dirty="0">
                <a:solidFill>
                  <a:srgbClr val="202C8F"/>
                </a:solidFill>
              </a:rPr>
              <a:t>Для обращения к свойствам используется запись «через точку»</a:t>
            </a:r>
            <a:r>
              <a:rPr lang="ru-RU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DF2D7-F5D6-476D-BBDA-C6E99FEB1BE4}"/>
              </a:ext>
            </a:extLst>
          </p:cNvPr>
          <p:cNvSpPr txBox="1"/>
          <p:nvPr/>
        </p:nvSpPr>
        <p:spPr>
          <a:xfrm>
            <a:off x="6647550" y="2131671"/>
            <a:ext cx="4426164" cy="646331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algn="just">
              <a:spcAft>
                <a:spcPts val="2400"/>
              </a:spcAft>
              <a:defRPr b="1"/>
            </a:lvl1pPr>
          </a:lstStyle>
          <a:p>
            <a:r>
              <a:rPr lang="ru-RU" dirty="0"/>
              <a:t>Можно </a:t>
            </a:r>
            <a:r>
              <a:rPr lang="ru-RU" dirty="0">
                <a:solidFill>
                  <a:srgbClr val="202C8F"/>
                </a:solidFill>
              </a:rPr>
              <a:t>добавить свойство с логическим значением</a:t>
            </a:r>
            <a:r>
              <a:rPr lang="ru-RU" dirty="0"/>
              <a:t>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0766CD-0817-4F46-AEFA-F24655DE7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50" y="3108961"/>
            <a:ext cx="4426164" cy="550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9A3EDA-0425-4AF0-AC55-745726A0BC65}"/>
              </a:ext>
            </a:extLst>
          </p:cNvPr>
          <p:cNvSpPr txBox="1"/>
          <p:nvPr/>
        </p:nvSpPr>
        <p:spPr>
          <a:xfrm>
            <a:off x="6647550" y="4441618"/>
            <a:ext cx="4426164" cy="646331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algn="just">
              <a:spcAft>
                <a:spcPts val="2400"/>
              </a:spcAft>
              <a:defRPr b="1"/>
            </a:lvl1pPr>
          </a:lstStyle>
          <a:p>
            <a:r>
              <a:rPr lang="ru-RU" dirty="0"/>
              <a:t>Для </a:t>
            </a:r>
            <a:r>
              <a:rPr lang="ru-RU" dirty="0">
                <a:solidFill>
                  <a:srgbClr val="202C8F"/>
                </a:solidFill>
              </a:rPr>
              <a:t>удаления свойства </a:t>
            </a:r>
            <a:r>
              <a:rPr lang="ru-RU" dirty="0" smtClean="0">
                <a:solidFill>
                  <a:srgbClr val="202C8F"/>
                </a:solidFill>
              </a:rPr>
              <a:t>мы можем использовать </a:t>
            </a:r>
            <a:r>
              <a:rPr lang="ru-RU" dirty="0">
                <a:solidFill>
                  <a:srgbClr val="202C8F"/>
                </a:solidFill>
              </a:rPr>
              <a:t>оператор </a:t>
            </a:r>
            <a:r>
              <a:rPr lang="ru-RU" dirty="0" err="1">
                <a:solidFill>
                  <a:srgbClr val="CC00CC"/>
                </a:solidFill>
              </a:rPr>
              <a:t>delete</a:t>
            </a:r>
            <a:r>
              <a:rPr lang="ru-RU" dirty="0"/>
              <a:t>: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19D08F-972C-41CA-8F58-84646CAD3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550" y="5393924"/>
            <a:ext cx="4426164" cy="5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573282"/>
            <a:ext cx="10795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b="1" dirty="0">
                <a:solidFill>
                  <a:srgbClr val="202C8F"/>
                </a:solidFill>
              </a:rPr>
              <a:t>Имя свойства может состоять из нескольких слов, но тогда оно должно быть заключено в кавычки: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6656" y="5523249"/>
            <a:ext cx="11118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Последнее свойство объекта может заканчиваться запятой. Это называется «висячая </a:t>
            </a:r>
            <a:r>
              <a:rPr lang="ru-RU" sz="2000" b="1" dirty="0" smtClean="0"/>
              <a:t>запятая</a:t>
            </a:r>
            <a:r>
              <a:rPr lang="ru-RU" sz="2000" b="1" dirty="0"/>
              <a:t>». Такой подход упрощает добавление, удаление и перемещение свойств, так как все </a:t>
            </a:r>
            <a:r>
              <a:rPr lang="ru-RU" sz="2000" b="1" dirty="0" smtClean="0"/>
              <a:t>строки </a:t>
            </a:r>
            <a:r>
              <a:rPr lang="ru-RU" sz="2000" b="1" dirty="0"/>
              <a:t>объекта становятся одинаковыми.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54B455-81F6-4F1D-8E8A-3ED94496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2790735"/>
            <a:ext cx="11097230" cy="21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7152" y="5353553"/>
            <a:ext cx="113748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Может показаться, что строка (*) должна вызвать ошибку, но нет. Дело в том, что </a:t>
            </a:r>
            <a:r>
              <a:rPr lang="ru-RU" sz="2000" b="1" dirty="0" smtClean="0"/>
              <a:t>объявление </a:t>
            </a:r>
            <a:r>
              <a:rPr lang="ru-RU" sz="2000" b="1" dirty="0" err="1"/>
              <a:t>const</a:t>
            </a:r>
            <a:r>
              <a:rPr lang="ru-RU" sz="2000" b="1" dirty="0"/>
              <a:t> защищает от изменений только саму переменную </a:t>
            </a:r>
            <a:r>
              <a:rPr lang="ru-RU" sz="2000" b="1" dirty="0" err="1"/>
              <a:t>user</a:t>
            </a:r>
            <a:r>
              <a:rPr lang="ru-RU" sz="2000" b="1" dirty="0"/>
              <a:t>, а не её </a:t>
            </a:r>
            <a:r>
              <a:rPr lang="ru-RU" sz="2000" b="1" dirty="0" smtClean="0"/>
              <a:t>содержимое.</a:t>
            </a:r>
            <a:r>
              <a:rPr lang="en-US" sz="2000" b="1" dirty="0" smtClean="0"/>
              <a:t> </a:t>
            </a:r>
            <a:r>
              <a:rPr lang="ru-RU" sz="2000" b="1" dirty="0" smtClean="0"/>
              <a:t>Определение </a:t>
            </a:r>
            <a:r>
              <a:rPr lang="ru-RU" sz="2000" b="1" dirty="0" err="1"/>
              <a:t>const</a:t>
            </a:r>
            <a:r>
              <a:rPr lang="ru-RU" sz="2000" b="1" dirty="0"/>
              <a:t> выдаст ошибку только если мы присвоим переменной другое значение: </a:t>
            </a:r>
            <a:r>
              <a:rPr lang="ru-RU" sz="2000" b="1" dirty="0" err="1" smtClean="0"/>
              <a:t>user</a:t>
            </a:r>
            <a:r>
              <a:rPr lang="ru-RU" sz="2000" b="1" dirty="0" smtClean="0"/>
              <a:t> </a:t>
            </a:r>
            <a:r>
              <a:rPr lang="ru-RU" sz="2000" b="1" dirty="0"/>
              <a:t>= ....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8A0C350-FCAB-468D-BB67-B7CB8D63F532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Литералы и свойства</a:t>
            </a:r>
            <a:endParaRPr lang="en-US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34CD61-2E3A-40E4-BEFC-5FD01E13A9A4}"/>
              </a:ext>
            </a:extLst>
          </p:cNvPr>
          <p:cNvSpPr/>
          <p:nvPr/>
        </p:nvSpPr>
        <p:spPr>
          <a:xfrm>
            <a:off x="558114" y="1042701"/>
            <a:ext cx="6843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Объект, объявленный как константа, может быть изменён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2EEC92-2508-4A2D-A4AA-11F371E2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29" y="1613508"/>
            <a:ext cx="4965569" cy="33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3513</Words>
  <Application>Microsoft Office PowerPoint</Application>
  <PresentationFormat>Широкоэкранный</PresentationFormat>
  <Paragraphs>310</Paragraphs>
  <Slides>60</Slides>
  <Notes>60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Aptos</vt:lpstr>
      <vt:lpstr>Arial</vt:lpstr>
      <vt:lpstr>Arial Black</vt:lpstr>
      <vt:lpstr>Calibri</vt:lpstr>
      <vt:lpstr>Calibri </vt:lpstr>
      <vt:lpstr>Calibri Light</vt:lpstr>
      <vt:lpstr>Wingdings</vt:lpstr>
      <vt:lpstr>Тема Office</vt:lpstr>
      <vt:lpstr>Разработка клиентских частей интернет-ресурсов</vt:lpstr>
      <vt:lpstr>Объекты</vt:lpstr>
      <vt:lpstr>Объекты</vt:lpstr>
      <vt:lpstr>Объекты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Презентация PowerPoint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Литералы и свойства</vt:lpstr>
      <vt:lpstr>Конструктор</vt:lpstr>
      <vt:lpstr>Конструктор, оператор "new"</vt:lpstr>
      <vt:lpstr>Функция-конструктор</vt:lpstr>
      <vt:lpstr>Функция-конструктор</vt:lpstr>
      <vt:lpstr>Возврат значения из конструктора: return</vt:lpstr>
      <vt:lpstr>Создание методов в конструкторе</vt:lpstr>
      <vt:lpstr>Опциональная цепочка '?.'</vt:lpstr>
      <vt:lpstr>Сокращённое вычисление</vt:lpstr>
      <vt:lpstr>Другие варианты применения: ?.(), ?.[]</vt:lpstr>
      <vt:lpstr>Использование ?. для безопасного чтения и удаления, но не для записи</vt:lpstr>
      <vt:lpstr>Символы</vt:lpstr>
      <vt:lpstr>Тип данных Symbol</vt:lpstr>
      <vt:lpstr>Тип данных Symbol</vt:lpstr>
      <vt:lpstr>Символы не преобразуются автоматически в строки</vt:lpstr>
      <vt:lpstr>Символы в литеральном объекте</vt:lpstr>
      <vt:lpstr>Символы игнорируются циклом for…in</vt:lpstr>
      <vt:lpstr>Глобальные символы</vt:lpstr>
      <vt:lpstr>Symbol.keyFor</vt:lpstr>
      <vt:lpstr>Системные символы</vt:lpstr>
      <vt:lpstr>Преобразование объектов в примитивы</vt:lpstr>
      <vt:lpstr>Методы примитивов</vt:lpstr>
      <vt:lpstr>Примитив как объект</vt:lpstr>
      <vt:lpstr>Строки</vt:lpstr>
      <vt:lpstr>Строки и кавычки</vt:lpstr>
      <vt:lpstr>Спецсимволы</vt:lpstr>
      <vt:lpstr>Спецсимволы</vt:lpstr>
      <vt:lpstr>Длина строки</vt:lpstr>
      <vt:lpstr>Строки неизменяемы</vt:lpstr>
      <vt:lpstr>Поиск подстроки</vt:lpstr>
      <vt:lpstr>Поиск подстроки</vt:lpstr>
      <vt:lpstr>Поиск подстроки</vt:lpstr>
      <vt:lpstr>Получение подстроки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i212</cp:lastModifiedBy>
  <cp:revision>382</cp:revision>
  <dcterms:created xsi:type="dcterms:W3CDTF">2023-09-05T16:49:47Z</dcterms:created>
  <dcterms:modified xsi:type="dcterms:W3CDTF">2023-11-07T06:59:41Z</dcterms:modified>
</cp:coreProperties>
</file>