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278" r:id="rId2"/>
    <p:sldId id="581" r:id="rId3"/>
    <p:sldId id="649" r:id="rId4"/>
    <p:sldId id="688" r:id="rId5"/>
    <p:sldId id="650" r:id="rId6"/>
    <p:sldId id="651" r:id="rId7"/>
    <p:sldId id="652" r:id="rId8"/>
    <p:sldId id="653" r:id="rId9"/>
    <p:sldId id="689" r:id="rId10"/>
    <p:sldId id="654" r:id="rId11"/>
    <p:sldId id="655" r:id="rId12"/>
    <p:sldId id="656" r:id="rId13"/>
    <p:sldId id="690" r:id="rId14"/>
    <p:sldId id="657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91" r:id="rId28"/>
    <p:sldId id="670" r:id="rId29"/>
    <p:sldId id="671" r:id="rId30"/>
    <p:sldId id="672" r:id="rId31"/>
    <p:sldId id="673" r:id="rId32"/>
    <p:sldId id="692" r:id="rId33"/>
    <p:sldId id="674" r:id="rId34"/>
    <p:sldId id="676" r:id="rId35"/>
    <p:sldId id="693" r:id="rId36"/>
    <p:sldId id="675" r:id="rId37"/>
    <p:sldId id="333" r:id="rId38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CC00CC"/>
    <a:srgbClr val="2E9AFF"/>
    <a:srgbClr val="008080"/>
    <a:srgbClr val="0066FF"/>
    <a:srgbClr val="AAC4E9"/>
    <a:srgbClr val="FFFFFF"/>
    <a:srgbClr val="FDFBF6"/>
    <a:srgbClr val="F5CDCE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09" autoAdjust="0"/>
  </p:normalViewPr>
  <p:slideViewPr>
    <p:cSldViewPr snapToGrid="0" snapToObjects="1">
      <p:cViewPr varScale="1">
        <p:scale>
          <a:sx n="129" d="100"/>
          <a:sy n="129" d="100"/>
        </p:scale>
        <p:origin x="138" y="18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30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42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19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30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51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02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72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77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332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6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18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29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518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683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72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078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916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23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975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179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39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99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096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270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421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978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6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749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03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34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71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59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65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973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60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63" r:id="rId13"/>
    <p:sldLayoutId id="2147483669" r:id="rId14"/>
    <p:sldLayoutId id="2147483673" r:id="rId15"/>
    <p:sldLayoutId id="2147483655" r:id="rId16"/>
    <p:sldLayoutId id="2147483674" r:id="rId17"/>
    <p:sldLayoutId id="2147483654" r:id="rId18"/>
    <p:sldLayoutId id="21474836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3363881" y="1308683"/>
            <a:ext cx="5464238" cy="1459684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000" dirty="0"/>
              <a:t>JavaScript. Массивы.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Методы массивов. Деструктуризация.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Рекурсия и стек. Глобальный объект.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Эффективность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049399"/>
            <a:ext cx="1132061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Методы </a:t>
            </a:r>
            <a:r>
              <a:rPr lang="ru-RU" b="1" dirty="0" err="1">
                <a:solidFill>
                  <a:srgbClr val="00B0F0"/>
                </a:solidFill>
              </a:rPr>
              <a:t>push</a:t>
            </a:r>
            <a:r>
              <a:rPr lang="ru-RU" b="1" dirty="0">
                <a:solidFill>
                  <a:srgbClr val="202C8F"/>
                </a:solidFill>
              </a:rPr>
              <a:t>/</a:t>
            </a:r>
            <a:r>
              <a:rPr lang="ru-RU" b="1" dirty="0" err="1">
                <a:solidFill>
                  <a:srgbClr val="00B0F0"/>
                </a:solidFill>
              </a:rPr>
              <a:t>pop</a:t>
            </a:r>
            <a:r>
              <a:rPr lang="ru-RU" dirty="0">
                <a:solidFill>
                  <a:srgbClr val="202C8F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выполняются быстро</a:t>
            </a:r>
            <a:r>
              <a:rPr lang="ru-RU" dirty="0">
                <a:solidFill>
                  <a:srgbClr val="202C8F"/>
                </a:solidFill>
              </a:rPr>
              <a:t>, а методы </a:t>
            </a:r>
            <a:r>
              <a:rPr lang="ru-RU" b="1" dirty="0" err="1">
                <a:solidFill>
                  <a:srgbClr val="00B0F0"/>
                </a:solidFill>
              </a:rPr>
              <a:t>shift</a:t>
            </a:r>
            <a:r>
              <a:rPr lang="ru-RU" b="1" dirty="0">
                <a:solidFill>
                  <a:srgbClr val="202C8F"/>
                </a:solidFill>
              </a:rPr>
              <a:t>/</a:t>
            </a:r>
            <a:r>
              <a:rPr lang="ru-RU" b="1" dirty="0" err="1">
                <a:solidFill>
                  <a:srgbClr val="00B0F0"/>
                </a:solidFill>
              </a:rPr>
              <a:t>unshift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– медленно</a:t>
            </a:r>
            <a:r>
              <a:rPr lang="ru-RU" dirty="0">
                <a:solidFill>
                  <a:srgbClr val="202C8F"/>
                </a:solidFill>
              </a:rPr>
              <a:t>.</a:t>
            </a:r>
            <a:endParaRPr lang="en-US" dirty="0">
              <a:solidFill>
                <a:srgbClr val="202C8F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ru-RU" dirty="0"/>
              <a:t>Например, операция </a:t>
            </a:r>
            <a:r>
              <a:rPr lang="ru-RU" b="1" dirty="0" err="1">
                <a:solidFill>
                  <a:srgbClr val="202C8F"/>
                </a:solidFill>
              </a:rPr>
              <a:t>shift</a:t>
            </a:r>
            <a:r>
              <a:rPr lang="ru-RU" dirty="0"/>
              <a:t> должна </a:t>
            </a:r>
            <a:r>
              <a:rPr lang="ru-RU" b="1" dirty="0">
                <a:solidFill>
                  <a:srgbClr val="202C8F"/>
                </a:solidFill>
              </a:rPr>
              <a:t>выполнить 3 действия</a:t>
            </a:r>
            <a:r>
              <a:rPr lang="ru-RU" dirty="0"/>
              <a:t>:</a:t>
            </a: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1. Удалить элемент с индексом 0.</a:t>
            </a: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2. Сдвинуть все элементы влево, заново пронумеровать их, заменив 1 на 0, 2 на 1 и т.д.</a:t>
            </a: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3. Обновить свойство </a:t>
            </a:r>
            <a:r>
              <a:rPr lang="ru-RU" b="1" dirty="0" err="1">
                <a:solidFill>
                  <a:srgbClr val="C00000"/>
                </a:solidFill>
              </a:rPr>
              <a:t>length</a:t>
            </a:r>
            <a:r>
              <a:rPr lang="ru-RU" dirty="0">
                <a:solidFill>
                  <a:srgbClr val="202C8F"/>
                </a:solidFill>
              </a:rPr>
              <a:t> 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Чем больше элементов содержит массив, тем больше времени потребуется для того, чтобы их переместить, больше операций с памятью.</a:t>
            </a: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То же самое происходит с </a:t>
            </a:r>
            <a:r>
              <a:rPr lang="ru-RU" b="1" dirty="0" err="1">
                <a:solidFill>
                  <a:srgbClr val="00B0F0"/>
                </a:solidFill>
              </a:rPr>
              <a:t>unshift</a:t>
            </a:r>
            <a:r>
              <a:rPr lang="ru-RU" dirty="0">
                <a:solidFill>
                  <a:srgbClr val="202C8F"/>
                </a:solidFill>
              </a:rPr>
              <a:t>: чтобы добавить элемент в начало массива, нам нужно </a:t>
            </a:r>
            <a:r>
              <a:rPr lang="ru-RU" b="1" dirty="0">
                <a:solidFill>
                  <a:srgbClr val="202C8F"/>
                </a:solidFill>
              </a:rPr>
              <a:t>сначала сдвинуть существующие элементы вправо</a:t>
            </a:r>
            <a:r>
              <a:rPr lang="ru-RU" dirty="0">
                <a:solidFill>
                  <a:srgbClr val="202C8F"/>
                </a:solidFill>
              </a:rPr>
              <a:t>, </a:t>
            </a:r>
            <a:r>
              <a:rPr lang="ru-RU" b="1" dirty="0">
                <a:solidFill>
                  <a:srgbClr val="202C8F"/>
                </a:solidFill>
              </a:rPr>
              <a:t>увеличивая их индексы</a:t>
            </a:r>
            <a:r>
              <a:rPr lang="ru-RU" dirty="0">
                <a:solidFill>
                  <a:srgbClr val="202C8F"/>
                </a:solidFill>
              </a:rPr>
              <a:t>.</a:t>
            </a:r>
            <a:r>
              <a:rPr lang="en-US" dirty="0">
                <a:solidFill>
                  <a:srgbClr val="202C8F"/>
                </a:solidFill>
              </a:rPr>
              <a:t> </a:t>
            </a:r>
            <a:endParaRPr lang="ru-RU" dirty="0" smtClean="0">
              <a:solidFill>
                <a:srgbClr val="202C8F"/>
              </a:solidFill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b="1" dirty="0" err="1" smtClean="0">
                <a:solidFill>
                  <a:srgbClr val="00B0F0"/>
                </a:solidFill>
              </a:rPr>
              <a:t>push</a:t>
            </a:r>
            <a:r>
              <a:rPr lang="ru-RU" b="1" dirty="0" smtClean="0">
                <a:solidFill>
                  <a:srgbClr val="202C8F"/>
                </a:solidFill>
              </a:rPr>
              <a:t>/</a:t>
            </a:r>
            <a:r>
              <a:rPr lang="ru-RU" b="1" dirty="0" err="1" smtClean="0">
                <a:solidFill>
                  <a:srgbClr val="00B0F0"/>
                </a:solidFill>
              </a:rPr>
              <a:t>pop</a:t>
            </a:r>
            <a:r>
              <a:rPr lang="ru-RU" dirty="0" smtClean="0">
                <a:solidFill>
                  <a:srgbClr val="202C8F"/>
                </a:solidFill>
              </a:rPr>
              <a:t> </a:t>
            </a:r>
            <a:r>
              <a:rPr lang="ru-RU" dirty="0">
                <a:solidFill>
                  <a:srgbClr val="202C8F"/>
                </a:solidFill>
              </a:rPr>
              <a:t>не нужно ничего перемещать. Чтобы удалить элемент в конце массива, метод </a:t>
            </a:r>
            <a:r>
              <a:rPr lang="ru-RU" b="1" dirty="0" err="1">
                <a:solidFill>
                  <a:srgbClr val="00B0F0"/>
                </a:solidFill>
              </a:rPr>
              <a:t>pop</a:t>
            </a:r>
            <a:r>
              <a:rPr lang="ru-RU" dirty="0">
                <a:solidFill>
                  <a:srgbClr val="202C8F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очищает индекс и уменьшает значение </a:t>
            </a:r>
            <a:r>
              <a:rPr lang="ru-RU" b="1" dirty="0" err="1">
                <a:solidFill>
                  <a:srgbClr val="C00000"/>
                </a:solidFill>
              </a:rPr>
              <a:t>length</a:t>
            </a:r>
            <a:r>
              <a:rPr lang="ru-RU" dirty="0">
                <a:solidFill>
                  <a:srgbClr val="202C8F"/>
                </a:solidFill>
              </a:rPr>
              <a:t>.</a:t>
            </a:r>
            <a:endParaRPr lang="en-US" dirty="0">
              <a:solidFill>
                <a:srgbClr val="202C8F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ru-RU" b="1" dirty="0" smtClean="0">
                <a:solidFill>
                  <a:srgbClr val="202C8F"/>
                </a:solidFill>
              </a:rPr>
              <a:t>Метод </a:t>
            </a:r>
            <a:r>
              <a:rPr lang="ru-RU" b="1" dirty="0" err="1">
                <a:solidFill>
                  <a:srgbClr val="00B0F0"/>
                </a:solidFill>
              </a:rPr>
              <a:t>pop</a:t>
            </a:r>
            <a:r>
              <a:rPr lang="ru-RU" b="1" dirty="0">
                <a:solidFill>
                  <a:srgbClr val="202C8F"/>
                </a:solidFill>
              </a:rPr>
              <a:t> не требует перемещения, потому что остальные элементы остаются с теми же индексами. Именно поэтому он выполняется очень быстро.</a:t>
            </a: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Аналогично работает метод </a:t>
            </a:r>
            <a:r>
              <a:rPr lang="ru-RU" b="1" dirty="0" err="1">
                <a:solidFill>
                  <a:srgbClr val="00B0F0"/>
                </a:solidFill>
              </a:rPr>
              <a:t>push</a:t>
            </a:r>
            <a:r>
              <a:rPr lang="ru-RU" dirty="0">
                <a:solidFill>
                  <a:srgbClr val="202C8F"/>
                </a:solidFill>
              </a:rPr>
              <a:t>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6E72E8-A85F-47B0-BB4A-8F64DAE35039}"/>
              </a:ext>
            </a:extLst>
          </p:cNvPr>
          <p:cNvCxnSpPr/>
          <p:nvPr/>
        </p:nvCxnSpPr>
        <p:spPr>
          <a:xfrm>
            <a:off x="620423" y="4610839"/>
            <a:ext cx="11196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6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Перебор элементов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254735"/>
            <a:ext cx="9297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Одним из самых старых способов перебора элементов массива является цикл </a:t>
            </a:r>
            <a:r>
              <a:rPr lang="ru-RU" b="1" dirty="0" err="1">
                <a:solidFill>
                  <a:srgbClr val="CC00CC"/>
                </a:solidFill>
              </a:rPr>
              <a:t>for</a:t>
            </a:r>
            <a:r>
              <a:rPr lang="ru-RU" b="1" dirty="0">
                <a:solidFill>
                  <a:srgbClr val="CC00CC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по цифровым индексам, но для массивов возможен и другой вариант цикла, </a:t>
            </a:r>
            <a:r>
              <a:rPr lang="ru-RU" b="1" dirty="0" err="1">
                <a:solidFill>
                  <a:srgbClr val="CC00CC"/>
                </a:solidFill>
              </a:rPr>
              <a:t>for</a:t>
            </a:r>
            <a:r>
              <a:rPr lang="ru-RU" b="1" dirty="0">
                <a:solidFill>
                  <a:srgbClr val="CC00CC"/>
                </a:solidFill>
              </a:rPr>
              <a:t>..</a:t>
            </a:r>
            <a:r>
              <a:rPr lang="ru-RU" b="1" dirty="0" err="1" smtClean="0">
                <a:solidFill>
                  <a:srgbClr val="CC00CC"/>
                </a:solidFill>
              </a:rPr>
              <a:t>of</a:t>
            </a:r>
            <a:r>
              <a:rPr lang="ru-RU" b="1" dirty="0" smtClean="0">
                <a:solidFill>
                  <a:srgbClr val="202C8F"/>
                </a:solidFill>
              </a:rPr>
              <a:t>.</a:t>
            </a:r>
            <a:endParaRPr lang="ru-RU" b="1" dirty="0">
              <a:solidFill>
                <a:srgbClr val="202C8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664A5-1654-4399-ABDC-B1F36DB9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93" y="2306332"/>
            <a:ext cx="7382241" cy="247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E70071-88C7-4DAE-BFBD-C38138ACD07A}"/>
              </a:ext>
            </a:extLst>
          </p:cNvPr>
          <p:cNvSpPr txBox="1"/>
          <p:nvPr/>
        </p:nvSpPr>
        <p:spPr>
          <a:xfrm>
            <a:off x="558114" y="5394406"/>
            <a:ext cx="1008751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Цикл </a:t>
            </a:r>
            <a:r>
              <a:rPr lang="ru-RU" dirty="0" err="1">
                <a:solidFill>
                  <a:srgbClr val="CC00CC"/>
                </a:solidFill>
              </a:rPr>
              <a:t>for</a:t>
            </a:r>
            <a:r>
              <a:rPr lang="ru-RU" dirty="0">
                <a:solidFill>
                  <a:srgbClr val="CC00CC"/>
                </a:solidFill>
              </a:rPr>
              <a:t>..</a:t>
            </a:r>
            <a:r>
              <a:rPr lang="ru-RU" dirty="0" err="1">
                <a:solidFill>
                  <a:srgbClr val="CC00CC"/>
                </a:solidFill>
              </a:rPr>
              <a:t>of</a:t>
            </a:r>
            <a:r>
              <a:rPr lang="ru-RU" dirty="0">
                <a:solidFill>
                  <a:srgbClr val="CC00CC"/>
                </a:solidFill>
              </a:rPr>
              <a:t> </a:t>
            </a:r>
            <a:r>
              <a:rPr lang="ru-RU" u="sng" dirty="0"/>
              <a:t>не предоставляет доступа к номеру текущего элемента, только к его значению</a:t>
            </a:r>
            <a:r>
              <a:rPr lang="ru-RU" dirty="0"/>
              <a:t>, но в большинстве случаев этого достаточно. </a:t>
            </a:r>
          </a:p>
        </p:txBody>
      </p:sp>
    </p:spTree>
    <p:extLst>
      <p:ext uri="{BB962C8B-B14F-4D97-AF65-F5344CB8AC3E}">
        <p14:creationId xmlns:p14="http://schemas.microsoft.com/office/powerpoint/2010/main" val="117590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Многомерные массивы 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798741"/>
            <a:ext cx="10246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u="sng" dirty="0">
                <a:solidFill>
                  <a:srgbClr val="202C8F"/>
                </a:solidFill>
              </a:rPr>
              <a:t>Массивы могут содержать элементы, которые тоже являются массивами</a:t>
            </a:r>
            <a:r>
              <a:rPr lang="ru-RU" b="1" dirty="0">
                <a:solidFill>
                  <a:srgbClr val="202C8F"/>
                </a:solidFill>
              </a:rPr>
              <a:t>. Это можно использовать для создания </a:t>
            </a:r>
            <a:r>
              <a:rPr lang="ru-RU" b="1" u="sng" dirty="0">
                <a:solidFill>
                  <a:srgbClr val="202C8F"/>
                </a:solidFill>
              </a:rPr>
              <a:t>многомерных массивов</a:t>
            </a:r>
            <a:r>
              <a:rPr lang="ru-RU" b="1" dirty="0">
                <a:solidFill>
                  <a:srgbClr val="202C8F"/>
                </a:solidFill>
              </a:rPr>
              <a:t>, например, для хранения матриц: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E33812-F37E-44BE-A62C-001F1134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09" y="2795814"/>
            <a:ext cx="705901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1" y="2604511"/>
            <a:ext cx="10837508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Методы массивов</a:t>
            </a:r>
            <a:endParaRPr lang="en-US" sz="60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02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 массивов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849469"/>
            <a:ext cx="366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u="sng" dirty="0">
                <a:solidFill>
                  <a:srgbClr val="202C8F"/>
                </a:solidFill>
              </a:rPr>
              <a:t>Добавление/удаление элементов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116EB-EC4D-403B-8981-F06D1EF07600}"/>
              </a:ext>
            </a:extLst>
          </p:cNvPr>
          <p:cNvSpPr txBox="1"/>
          <p:nvPr/>
        </p:nvSpPr>
        <p:spPr>
          <a:xfrm>
            <a:off x="558114" y="1297763"/>
            <a:ext cx="8086987" cy="17851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 u="sng">
                <a:solidFill>
                  <a:srgbClr val="202C8F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ru-RU" u="none" dirty="0"/>
              <a:t>Методы, которые добавляют и удаляют элементы из начала или конца:</a:t>
            </a:r>
          </a:p>
          <a:p>
            <a:pPr marL="719138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push</a:t>
            </a:r>
            <a:r>
              <a:rPr lang="ru-RU" u="none" dirty="0"/>
              <a:t>(</a:t>
            </a:r>
            <a:r>
              <a:rPr lang="ru-RU" u="none" dirty="0">
                <a:solidFill>
                  <a:srgbClr val="92D050"/>
                </a:solidFill>
              </a:rPr>
              <a:t>...</a:t>
            </a:r>
            <a:r>
              <a:rPr lang="ru-RU" u="none" dirty="0" err="1">
                <a:solidFill>
                  <a:srgbClr val="92D050"/>
                </a:solidFill>
              </a:rPr>
              <a:t>items</a:t>
            </a:r>
            <a:r>
              <a:rPr lang="ru-RU" u="none" dirty="0"/>
              <a:t>) – добавляет элементы в конец,</a:t>
            </a:r>
          </a:p>
          <a:p>
            <a:pPr marL="719138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pop</a:t>
            </a:r>
            <a:r>
              <a:rPr lang="ru-RU" u="none" dirty="0"/>
              <a:t>() – извлекает элемент из конца,</a:t>
            </a:r>
          </a:p>
          <a:p>
            <a:pPr marL="719138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shift</a:t>
            </a:r>
            <a:r>
              <a:rPr lang="ru-RU" u="none" dirty="0"/>
              <a:t>() – извлекает элемент из начала,</a:t>
            </a:r>
          </a:p>
          <a:p>
            <a:pPr marL="719138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unshift</a:t>
            </a:r>
            <a:r>
              <a:rPr lang="ru-RU" u="none" dirty="0"/>
              <a:t>(</a:t>
            </a:r>
            <a:r>
              <a:rPr lang="ru-RU" u="none" dirty="0">
                <a:solidFill>
                  <a:srgbClr val="92D050"/>
                </a:solidFill>
              </a:rPr>
              <a:t>...</a:t>
            </a:r>
            <a:r>
              <a:rPr lang="ru-RU" u="none" dirty="0" err="1">
                <a:solidFill>
                  <a:srgbClr val="92D050"/>
                </a:solidFill>
              </a:rPr>
              <a:t>items</a:t>
            </a:r>
            <a:r>
              <a:rPr lang="ru-RU" u="none" dirty="0"/>
              <a:t>) – добавляет элементы в начало.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E8B6-F50C-4995-8DE2-A96A5E8C6942}"/>
              </a:ext>
            </a:extLst>
          </p:cNvPr>
          <p:cNvSpPr txBox="1"/>
          <p:nvPr/>
        </p:nvSpPr>
        <p:spPr>
          <a:xfrm>
            <a:off x="558114" y="3362390"/>
            <a:ext cx="10795686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 u="none">
                <a:solidFill>
                  <a:srgbClr val="202C8F"/>
                </a:solidFill>
              </a:defRPr>
            </a:lvl1pPr>
          </a:lstStyle>
          <a:p>
            <a:r>
              <a:rPr lang="ru-RU" u="sng" dirty="0"/>
              <a:t>Удаление элемента из </a:t>
            </a:r>
            <a:r>
              <a:rPr lang="ru-RU" u="sng" dirty="0" smtClean="0"/>
              <a:t>массива</a:t>
            </a:r>
            <a:endParaRPr lang="ru-RU" u="sng" dirty="0"/>
          </a:p>
          <a:p>
            <a:r>
              <a:rPr lang="ru-RU" dirty="0"/>
              <a:t>Метод </a:t>
            </a:r>
            <a:r>
              <a:rPr lang="ru-RU" dirty="0" err="1"/>
              <a:t>arr.</a:t>
            </a:r>
            <a:r>
              <a:rPr lang="ru-RU" dirty="0" err="1">
                <a:solidFill>
                  <a:srgbClr val="00B0F0"/>
                </a:solidFill>
              </a:rPr>
              <a:t>splice</a:t>
            </a:r>
            <a:r>
              <a:rPr lang="ru-RU" dirty="0"/>
              <a:t>(</a:t>
            </a:r>
            <a:r>
              <a:rPr lang="ru-RU" dirty="0" err="1">
                <a:solidFill>
                  <a:srgbClr val="92D050"/>
                </a:solidFill>
              </a:rPr>
              <a:t>str</a:t>
            </a:r>
            <a:r>
              <a:rPr lang="ru-RU" dirty="0"/>
              <a:t>) – это универсальный «швейцарский нож» для работы с массивами. Умеет всё: добавлять, удалять и заменять элементы. С</a:t>
            </a:r>
            <a:r>
              <a:rPr lang="ru-RU" dirty="0" smtClean="0"/>
              <a:t>интаксис</a:t>
            </a:r>
            <a:r>
              <a:rPr lang="ru-RU" dirty="0"/>
              <a:t>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74551D-0DDD-4638-91F2-58BFC4D6E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790" y="4125239"/>
            <a:ext cx="5582429" cy="3143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92943B-C28E-47F2-9C11-214EFEFCF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4" y="4561352"/>
            <a:ext cx="4908095" cy="17949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B53461-1896-4491-AD47-3555C79E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700" y="4625381"/>
            <a:ext cx="5181167" cy="17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 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arr.</a:t>
            </a:r>
            <a:r>
              <a:rPr lang="en-US" sz="3200" b="1" dirty="0" err="1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slice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3" y="1126396"/>
            <a:ext cx="961035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slice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smtClean="0">
                <a:solidFill>
                  <a:srgbClr val="202C8F"/>
                </a:solidFill>
              </a:rPr>
              <a:t>используется для создания нового массива, содержащего выбранную часть исходного массива.</a:t>
            </a:r>
            <a:endParaRPr lang="ru-RU" b="1" dirty="0">
              <a:solidFill>
                <a:srgbClr val="202C8F"/>
              </a:solidFill>
            </a:endParaRPr>
          </a:p>
          <a:p>
            <a:pPr algn="just">
              <a:spcAft>
                <a:spcPts val="1200"/>
              </a:spcAft>
            </a:pPr>
            <a:endParaRPr lang="ru-RU" b="1" dirty="0" smtClean="0">
              <a:solidFill>
                <a:srgbClr val="202C8F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С</a:t>
            </a:r>
            <a:r>
              <a:rPr lang="ru-RU" b="1" dirty="0" smtClean="0">
                <a:solidFill>
                  <a:srgbClr val="202C8F"/>
                </a:solidFill>
              </a:rPr>
              <a:t>интаксис</a:t>
            </a:r>
            <a:r>
              <a:rPr lang="ru-RU" b="1" dirty="0">
                <a:solidFill>
                  <a:srgbClr val="202C8F"/>
                </a:solidFill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463E90-4019-4BDB-83FE-94EF1D62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43" y="1968588"/>
            <a:ext cx="4639322" cy="4286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1B52B8-C93E-4DD7-B815-2E6EE187F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529" y="2764895"/>
            <a:ext cx="9130769" cy="2139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2FA9F-D8BD-4D8A-9DCC-BEC3A2171BDF}"/>
              </a:ext>
            </a:extLst>
          </p:cNvPr>
          <p:cNvSpPr txBox="1"/>
          <p:nvPr/>
        </p:nvSpPr>
        <p:spPr>
          <a:xfrm>
            <a:off x="503707" y="5272153"/>
            <a:ext cx="1062441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Можно вызвать </a:t>
            </a:r>
            <a:r>
              <a:rPr lang="ru-RU" dirty="0" err="1">
                <a:solidFill>
                  <a:srgbClr val="00B0F0"/>
                </a:solidFill>
              </a:rPr>
              <a:t>slice</a:t>
            </a:r>
            <a:r>
              <a:rPr lang="ru-RU" dirty="0"/>
              <a:t> и вообще без аргументов: </a:t>
            </a:r>
            <a:r>
              <a:rPr lang="ru-RU" dirty="0" err="1"/>
              <a:t>arr.</a:t>
            </a:r>
            <a:r>
              <a:rPr lang="ru-RU" dirty="0" err="1">
                <a:solidFill>
                  <a:srgbClr val="00B0F0"/>
                </a:solidFill>
              </a:rPr>
              <a:t>slice</a:t>
            </a:r>
            <a:r>
              <a:rPr lang="ru-RU" dirty="0"/>
              <a:t>() </a:t>
            </a:r>
            <a:r>
              <a:rPr lang="ru-RU" u="sng" dirty="0"/>
              <a:t>создаёт копию массива </a:t>
            </a:r>
            <a:r>
              <a:rPr lang="ru-RU" u="sng" dirty="0" err="1"/>
              <a:t>arr</a:t>
            </a:r>
            <a:r>
              <a:rPr lang="ru-RU" dirty="0"/>
              <a:t>. </a:t>
            </a:r>
            <a:r>
              <a:rPr lang="ru-RU" dirty="0">
                <a:solidFill>
                  <a:schemeClr val="tx1"/>
                </a:solidFill>
              </a:rPr>
              <a:t>Это часто используют, </a:t>
            </a:r>
            <a:r>
              <a:rPr lang="ru-RU" u="sng" dirty="0"/>
              <a:t>чтобы создать копию массива для дальнейших преобразований, которые не должны менять исходный массив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442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 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arr.</a:t>
            </a:r>
            <a:r>
              <a:rPr lang="en-US" sz="3200" b="1" dirty="0" err="1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concat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047814"/>
            <a:ext cx="9635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concat</a:t>
            </a:r>
            <a:r>
              <a:rPr lang="ru-RU" b="1" dirty="0">
                <a:solidFill>
                  <a:srgbClr val="202C8F"/>
                </a:solidFill>
              </a:rPr>
              <a:t> создаёт </a:t>
            </a:r>
            <a:r>
              <a:rPr lang="ru-RU" b="1" u="sng" dirty="0">
                <a:solidFill>
                  <a:srgbClr val="202C8F"/>
                </a:solidFill>
              </a:rPr>
              <a:t>новый массив, в который копирует данные из других массивов и дополнительные значения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С</a:t>
            </a:r>
            <a:r>
              <a:rPr lang="ru-RU" b="1" dirty="0" smtClean="0">
                <a:solidFill>
                  <a:srgbClr val="202C8F"/>
                </a:solidFill>
              </a:rPr>
              <a:t>интаксис</a:t>
            </a:r>
            <a:r>
              <a:rPr lang="ru-RU" b="1" dirty="0">
                <a:solidFill>
                  <a:srgbClr val="202C8F"/>
                </a:solidFill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9EC8F-8502-43E2-817E-F7BF04B0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79" y="1753505"/>
            <a:ext cx="3219899" cy="371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81F8D1-D630-4232-BA03-ACD81C550154}"/>
              </a:ext>
            </a:extLst>
          </p:cNvPr>
          <p:cNvSpPr txBox="1"/>
          <p:nvPr/>
        </p:nvSpPr>
        <p:spPr>
          <a:xfrm>
            <a:off x="558114" y="2330118"/>
            <a:ext cx="11095095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Он </a:t>
            </a:r>
            <a:r>
              <a:rPr lang="ru-RU" u="sng" dirty="0"/>
              <a:t>принимает любое количество аргументов, которые могут быть как массивами, так и простыми значениями</a:t>
            </a:r>
            <a:r>
              <a:rPr lang="ru-RU" dirty="0"/>
              <a:t>. В результате мы получаем </a:t>
            </a:r>
            <a:r>
              <a:rPr lang="ru-RU" u="sng" dirty="0"/>
              <a:t>новый массив, включающий в себя элементы из </a:t>
            </a:r>
            <a:r>
              <a:rPr lang="ru-RU" u="sng" dirty="0" err="1"/>
              <a:t>arr</a:t>
            </a:r>
            <a:r>
              <a:rPr lang="ru-RU" u="sng" dirty="0"/>
              <a:t>, а также arg1, arg2 и т.д</a:t>
            </a:r>
            <a:r>
              <a:rPr lang="ru-RU" dirty="0"/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199C2A-99C1-43DF-BC9E-09AF17FF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686" y="3138012"/>
            <a:ext cx="7373950" cy="32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5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 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arr.</a:t>
            </a:r>
            <a:r>
              <a:rPr lang="en-US" sz="3200" b="1" dirty="0" err="1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forEach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3" y="1179789"/>
            <a:ext cx="101437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forEach</a:t>
            </a:r>
            <a:r>
              <a:rPr lang="ru-RU" b="1" dirty="0">
                <a:solidFill>
                  <a:srgbClr val="202C8F"/>
                </a:solidFill>
              </a:rPr>
              <a:t> позволяет </a:t>
            </a:r>
            <a:r>
              <a:rPr lang="ru-RU" b="1" u="sng" dirty="0">
                <a:solidFill>
                  <a:srgbClr val="202C8F"/>
                </a:solidFill>
              </a:rPr>
              <a:t>запускать функцию для каждого элемента массива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endParaRPr lang="ru-RU" b="1" dirty="0">
              <a:solidFill>
                <a:srgbClr val="202C8F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С</a:t>
            </a:r>
            <a:r>
              <a:rPr lang="ru-RU" b="1" dirty="0" smtClean="0">
                <a:solidFill>
                  <a:srgbClr val="202C8F"/>
                </a:solidFill>
              </a:rPr>
              <a:t>интаксис</a:t>
            </a:r>
            <a:r>
              <a:rPr lang="ru-RU" b="1" dirty="0">
                <a:solidFill>
                  <a:srgbClr val="202C8F"/>
                </a:solidFill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4CC95B-8796-464E-A184-81D78E18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5" y="1820718"/>
            <a:ext cx="5144218" cy="9145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FA61E1-7FEB-46AA-BE30-81B0E768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715" y="4089312"/>
            <a:ext cx="7592485" cy="1800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2DC36E-A578-43D3-BB12-5A7DC4132016}"/>
              </a:ext>
            </a:extLst>
          </p:cNvPr>
          <p:cNvSpPr txBox="1"/>
          <p:nvPr/>
        </p:nvSpPr>
        <p:spPr>
          <a:xfrm>
            <a:off x="558114" y="3059597"/>
            <a:ext cx="10674745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Например, этот код выведет на экран каждый элемент массива.</a:t>
            </a:r>
          </a:p>
          <a:p>
            <a:r>
              <a:rPr lang="ru-RU" dirty="0"/>
              <a:t>Результат функции (если она вообще что-то возвращает) отбрасывается и игнорируется.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282444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Поиск в массиве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849469"/>
            <a:ext cx="4247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err="1">
                <a:solidFill>
                  <a:srgbClr val="00B0F0"/>
                </a:solidFill>
              </a:rPr>
              <a:t>indexOf</a:t>
            </a:r>
            <a:r>
              <a:rPr lang="en-US" b="1" dirty="0">
                <a:solidFill>
                  <a:srgbClr val="202C8F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lastIndexOf</a:t>
            </a:r>
            <a:r>
              <a:rPr lang="en-US" b="1" dirty="0">
                <a:solidFill>
                  <a:srgbClr val="202C8F"/>
                </a:solidFill>
              </a:rPr>
              <a:t> и </a:t>
            </a:r>
            <a:r>
              <a:rPr lang="en-US" b="1" dirty="0">
                <a:solidFill>
                  <a:srgbClr val="00B0F0"/>
                </a:solidFill>
              </a:rPr>
              <a:t>includes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382D0-1204-4D40-A09F-9F69AF886E93}"/>
              </a:ext>
            </a:extLst>
          </p:cNvPr>
          <p:cNvSpPr txBox="1"/>
          <p:nvPr/>
        </p:nvSpPr>
        <p:spPr>
          <a:xfrm>
            <a:off x="558114" y="1346501"/>
            <a:ext cx="10959970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 u="sng">
                <a:solidFill>
                  <a:srgbClr val="202C8F"/>
                </a:solidFill>
              </a:defRPr>
            </a:lvl1pPr>
          </a:lstStyle>
          <a:p>
            <a:r>
              <a:rPr lang="ru-RU" u="none" dirty="0"/>
              <a:t>Методы </a:t>
            </a: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indexOf</a:t>
            </a:r>
            <a:r>
              <a:rPr lang="ru-RU" u="none" dirty="0"/>
              <a:t>, </a:t>
            </a: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lastIndexOf</a:t>
            </a:r>
            <a:r>
              <a:rPr lang="ru-RU" u="none" dirty="0"/>
              <a:t> и </a:t>
            </a: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includes</a:t>
            </a:r>
            <a:r>
              <a:rPr lang="ru-RU" u="none" dirty="0"/>
              <a:t> </a:t>
            </a:r>
            <a:r>
              <a:rPr lang="ru-RU" dirty="0"/>
              <a:t>имеют одинаковый синтаксис и делают по сути то же самое, что и их строковые аналоги</a:t>
            </a:r>
            <a:r>
              <a:rPr lang="ru-RU" u="none" dirty="0"/>
              <a:t>, но </a:t>
            </a:r>
            <a:r>
              <a:rPr lang="ru-RU" dirty="0"/>
              <a:t>работают с элементами вместо символов</a:t>
            </a:r>
            <a:r>
              <a:rPr lang="ru-RU" u="none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indexOf</a:t>
            </a:r>
            <a:r>
              <a:rPr lang="ru-RU" u="none" dirty="0"/>
              <a:t>(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ru-RU" u="none" dirty="0"/>
              <a:t>,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u="none" dirty="0"/>
              <a:t>) ищет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ru-RU" u="none" dirty="0"/>
              <a:t>, начиная с индекса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u="none" dirty="0"/>
              <a:t>, и возвращает индекс, на котором был найден искомый элемент, в противном случае </a:t>
            </a:r>
            <a:r>
              <a:rPr lang="ru-RU" u="none" dirty="0">
                <a:solidFill>
                  <a:schemeClr val="accent2">
                    <a:lumMod val="75000"/>
                  </a:schemeClr>
                </a:solidFill>
              </a:rPr>
              <a:t>- 1</a:t>
            </a:r>
            <a:r>
              <a:rPr lang="ru-RU" u="non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lastIndexOf</a:t>
            </a:r>
            <a:r>
              <a:rPr lang="ru-RU" u="none" dirty="0"/>
              <a:t>(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ru-RU" u="none" dirty="0"/>
              <a:t>,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u="none" dirty="0"/>
              <a:t>) – то же самое, но ищет справа налево.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u="none" dirty="0" err="1"/>
              <a:t>arr.</a:t>
            </a:r>
            <a:r>
              <a:rPr lang="ru-RU" u="none" dirty="0" err="1">
                <a:solidFill>
                  <a:srgbClr val="00B0F0"/>
                </a:solidFill>
              </a:rPr>
              <a:t>includes</a:t>
            </a:r>
            <a:r>
              <a:rPr lang="ru-RU" u="none" dirty="0"/>
              <a:t>(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ru-RU" u="none" dirty="0"/>
              <a:t>,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u="none" dirty="0"/>
              <a:t>) – ищет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ru-RU" u="none" dirty="0"/>
              <a:t>, начиная с индекса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ru-RU" u="none" dirty="0"/>
              <a:t>, и возвращает </a:t>
            </a:r>
            <a:r>
              <a:rPr lang="ru-RU" u="none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u="none" dirty="0"/>
              <a:t>, если поиск успешен.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9696C-C713-4EF5-85CF-074F2D63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3719585"/>
            <a:ext cx="5344512" cy="2733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7B04CC-29E0-4E2B-9191-55C601FD9C6B}"/>
              </a:ext>
            </a:extLst>
          </p:cNvPr>
          <p:cNvSpPr txBox="1"/>
          <p:nvPr/>
        </p:nvSpPr>
        <p:spPr>
          <a:xfrm>
            <a:off x="6038099" y="3634222"/>
            <a:ext cx="5908647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 u="none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Если </a:t>
            </a:r>
            <a:r>
              <a:rPr lang="ru-RU" dirty="0" smtClean="0"/>
              <a:t>нужно проверить </a:t>
            </a:r>
            <a:r>
              <a:rPr lang="ru-RU" dirty="0"/>
              <a:t>наличие элемента, и нет необходимости знать его точный индекс, тогда предпочтительным является </a:t>
            </a:r>
            <a:r>
              <a:rPr lang="ru-RU" dirty="0" err="1"/>
              <a:t>arr.</a:t>
            </a:r>
            <a:r>
              <a:rPr lang="ru-RU" dirty="0" err="1">
                <a:solidFill>
                  <a:srgbClr val="00B0F0"/>
                </a:solidFill>
              </a:rPr>
              <a:t>includes</a:t>
            </a:r>
            <a:r>
              <a:rPr lang="ru-RU" dirty="0"/>
              <a:t>. Кроме того, очень незначительным отличием </a:t>
            </a:r>
            <a:r>
              <a:rPr lang="ru-RU" dirty="0" err="1">
                <a:solidFill>
                  <a:srgbClr val="00B0F0"/>
                </a:solidFill>
              </a:rPr>
              <a:t>includes</a:t>
            </a:r>
            <a:r>
              <a:rPr lang="ru-RU" dirty="0"/>
              <a:t> является то, что он правильно обрабатывает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NaN</a:t>
            </a:r>
            <a:r>
              <a:rPr lang="ru-RU" dirty="0"/>
              <a:t> в отличие от </a:t>
            </a:r>
            <a:r>
              <a:rPr lang="ru-RU" dirty="0" err="1">
                <a:solidFill>
                  <a:srgbClr val="00B0F0"/>
                </a:solidFill>
              </a:rPr>
              <a:t>indexOf</a:t>
            </a:r>
            <a:r>
              <a:rPr lang="ru-RU" dirty="0"/>
              <a:t>/</a:t>
            </a:r>
            <a:r>
              <a:rPr lang="ru-RU" dirty="0" err="1">
                <a:solidFill>
                  <a:srgbClr val="00B0F0"/>
                </a:solidFill>
              </a:rPr>
              <a:t>lastIndexOf</a:t>
            </a:r>
            <a:r>
              <a:rPr lang="ru-RU" dirty="0"/>
              <a:t>: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94F649-BED9-4384-AB7D-3FF9096A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455358"/>
            <a:ext cx="6009362" cy="4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2564354"/>
            <a:ext cx="40813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Функция </a:t>
            </a:r>
            <a:r>
              <a:rPr lang="ru-RU" b="1" u="sng" dirty="0">
                <a:solidFill>
                  <a:srgbClr val="202C8F"/>
                </a:solidFill>
              </a:rPr>
              <a:t>вызывается по очереди для каждого элемента массива</a:t>
            </a:r>
            <a:r>
              <a:rPr lang="ru-RU" b="1" dirty="0">
                <a:solidFill>
                  <a:srgbClr val="202C8F"/>
                </a:solidFill>
              </a:rPr>
              <a:t>: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ru-RU" b="1" dirty="0">
                <a:solidFill>
                  <a:srgbClr val="202C8F"/>
                </a:solidFill>
              </a:rPr>
              <a:t> – очередной элемент.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ru-RU" b="1" dirty="0">
                <a:solidFill>
                  <a:srgbClr val="202C8F"/>
                </a:solidFill>
              </a:rPr>
              <a:t> – его индекс.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ru-RU" b="1" dirty="0">
                <a:solidFill>
                  <a:srgbClr val="202C8F"/>
                </a:solidFill>
              </a:rPr>
              <a:t> – сам массив.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84ECF0-9DB9-4FFA-AAA3-63AD6D5D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Поиск в массиве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DB8F1E-8462-4AF3-AF16-4CB0B72ED8AE}"/>
              </a:ext>
            </a:extLst>
          </p:cNvPr>
          <p:cNvSpPr/>
          <p:nvPr/>
        </p:nvSpPr>
        <p:spPr>
          <a:xfrm>
            <a:off x="558114" y="849469"/>
            <a:ext cx="4247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smtClean="0">
                <a:solidFill>
                  <a:srgbClr val="00B0F0"/>
                </a:solidFill>
              </a:rPr>
              <a:t>find</a:t>
            </a:r>
            <a:r>
              <a:rPr lang="en-US" b="1" dirty="0" smtClean="0">
                <a:solidFill>
                  <a:srgbClr val="202C8F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и </a:t>
            </a:r>
            <a:r>
              <a:rPr lang="en-US" b="1" dirty="0" err="1">
                <a:solidFill>
                  <a:srgbClr val="00B0F0"/>
                </a:solidFill>
              </a:rPr>
              <a:t>findIndex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4B20E8-9619-49CD-9E1B-93DCA3576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160" y="1308205"/>
            <a:ext cx="7475388" cy="1148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8FFFF4-3037-4A52-BEAF-865F8B5DC5C6}"/>
              </a:ext>
            </a:extLst>
          </p:cNvPr>
          <p:cNvSpPr txBox="1"/>
          <p:nvPr/>
        </p:nvSpPr>
        <p:spPr>
          <a:xfrm>
            <a:off x="558113" y="4648570"/>
            <a:ext cx="408139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Если функция возвращает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dirty="0"/>
              <a:t>, поиск прерывается и возвращается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item</a:t>
            </a:r>
            <a:r>
              <a:rPr lang="ru-RU" dirty="0"/>
              <a:t>. Если </a:t>
            </a:r>
            <a:r>
              <a:rPr lang="ru-RU" u="sng" dirty="0"/>
              <a:t>ничего не найдено</a:t>
            </a:r>
            <a:r>
              <a:rPr lang="ru-RU" dirty="0"/>
              <a:t>, возвращается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undefined</a:t>
            </a:r>
            <a:r>
              <a:rPr lang="ru-RU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DDED3-C984-4268-82B5-9C2E59BB6D70}"/>
              </a:ext>
            </a:extLst>
          </p:cNvPr>
          <p:cNvSpPr txBox="1"/>
          <p:nvPr/>
        </p:nvSpPr>
        <p:spPr>
          <a:xfrm>
            <a:off x="5650064" y="2562974"/>
            <a:ext cx="502844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Например, </a:t>
            </a:r>
            <a:r>
              <a:rPr lang="ru-RU" dirty="0" smtClean="0"/>
              <a:t>есть </a:t>
            </a:r>
            <a:r>
              <a:rPr lang="ru-RU" dirty="0"/>
              <a:t>массив пользователей, каждый из которых имеет поля </a:t>
            </a:r>
            <a:r>
              <a:rPr lang="ru-RU" dirty="0" err="1">
                <a:solidFill>
                  <a:srgbClr val="C00000"/>
                </a:solidFill>
              </a:rPr>
              <a:t>id</a:t>
            </a:r>
            <a:r>
              <a:rPr lang="ru-RU" dirty="0"/>
              <a:t> и </a:t>
            </a:r>
            <a:r>
              <a:rPr lang="ru-RU" dirty="0" err="1">
                <a:solidFill>
                  <a:srgbClr val="C00000"/>
                </a:solidFill>
              </a:rPr>
              <a:t>name</a:t>
            </a:r>
            <a:r>
              <a:rPr lang="ru-RU" dirty="0"/>
              <a:t>. Попробуем найти того, кто с </a:t>
            </a:r>
            <a:r>
              <a:rPr lang="ru-RU" dirty="0" err="1">
                <a:solidFill>
                  <a:srgbClr val="C00000"/>
                </a:solidFill>
              </a:rPr>
              <a:t>id</a:t>
            </a:r>
            <a:r>
              <a:rPr lang="ru-RU" dirty="0"/>
              <a:t> </a:t>
            </a:r>
            <a:r>
              <a:rPr lang="ru-RU" dirty="0">
                <a:solidFill>
                  <a:srgbClr val="CC00CC"/>
                </a:solidFill>
              </a:rPr>
              <a:t>==</a:t>
            </a:r>
            <a:r>
              <a:rPr lang="ru-RU" dirty="0"/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ru-RU" dirty="0"/>
              <a:t>: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F892B6-21E7-4CCB-A65E-DA219035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54" y="3584051"/>
            <a:ext cx="4554066" cy="231356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05770" y="6063962"/>
            <a:ext cx="10288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1600" b="1" dirty="0" smtClean="0">
                <a:solidFill>
                  <a:srgbClr val="202C8F"/>
                </a:solidFill>
              </a:rPr>
              <a:t>Метод </a:t>
            </a:r>
            <a:r>
              <a:rPr lang="en-US" sz="1600" b="1" dirty="0" err="1" smtClean="0">
                <a:solidFill>
                  <a:srgbClr val="202C8F"/>
                </a:solidFill>
              </a:rPr>
              <a:t>arr.</a:t>
            </a:r>
            <a:r>
              <a:rPr lang="en-US" sz="1600" b="1" dirty="0" err="1" smtClean="0">
                <a:solidFill>
                  <a:srgbClr val="00B0F0"/>
                </a:solidFill>
              </a:rPr>
              <a:t>findIndex</a:t>
            </a:r>
            <a:r>
              <a:rPr lang="en-US" sz="1600" b="1" dirty="0" smtClean="0">
                <a:solidFill>
                  <a:srgbClr val="00B0F0"/>
                </a:solidFill>
              </a:rPr>
              <a:t> </a:t>
            </a:r>
            <a:r>
              <a:rPr lang="ru-RU" sz="1600" b="1" dirty="0" smtClean="0">
                <a:solidFill>
                  <a:srgbClr val="202C8F"/>
                </a:solidFill>
              </a:rPr>
              <a:t>по сути то же самое, но </a:t>
            </a:r>
            <a:r>
              <a:rPr lang="ru-RU" sz="1600" b="1" u="sng" dirty="0" smtClean="0">
                <a:solidFill>
                  <a:srgbClr val="202C8F"/>
                </a:solidFill>
              </a:rPr>
              <a:t>возвращает индекс, на котором был найден элемент, а не сам элемент, и </a:t>
            </a:r>
            <a:r>
              <a:rPr lang="ru-RU" sz="1600" b="1" u="sng" dirty="0" smtClean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ru-RU" sz="1600" b="1" u="sng" dirty="0" smtClean="0">
                <a:solidFill>
                  <a:srgbClr val="202C8F"/>
                </a:solidFill>
              </a:rPr>
              <a:t>, если ничего не найдено</a:t>
            </a:r>
            <a:r>
              <a:rPr lang="ru-RU" sz="1600" b="1" dirty="0" smtClean="0">
                <a:solidFill>
                  <a:srgbClr val="202C8F"/>
                </a:solidFill>
              </a:rPr>
              <a:t>.</a:t>
            </a:r>
            <a:r>
              <a:rPr lang="en-US" sz="1600" b="1" dirty="0" smtClean="0">
                <a:solidFill>
                  <a:srgbClr val="202C8F"/>
                </a:solidFill>
              </a:rPr>
              <a:t> </a:t>
            </a:r>
            <a:endParaRPr lang="en-US" sz="1600" b="1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441" y="2421631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Массивы</a:t>
            </a:r>
            <a:endParaRPr lang="en-US" sz="60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55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 </a:t>
            </a:r>
            <a:r>
              <a:rPr lang="en-US" sz="32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arr.</a:t>
            </a:r>
            <a:r>
              <a:rPr lang="en-US" sz="3200" b="1" dirty="0" err="1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filter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</a:t>
            </a:r>
            <a:r>
              <a:rPr lang="en-US" sz="3200" b="1" dirty="0" err="1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fn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2200144"/>
            <a:ext cx="11152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ru-RU" b="1" dirty="0" err="1">
                <a:solidFill>
                  <a:srgbClr val="00B0F0"/>
                </a:solidFill>
              </a:rPr>
              <a:t>find</a:t>
            </a:r>
            <a:r>
              <a:rPr lang="ru-RU" b="1" dirty="0">
                <a:solidFill>
                  <a:srgbClr val="202C8F"/>
                </a:solidFill>
              </a:rPr>
              <a:t> ищет один (первый попавшийся) элемент, на котором функция-</a:t>
            </a:r>
            <a:r>
              <a:rPr lang="ru-RU" b="1" dirty="0" err="1">
                <a:solidFill>
                  <a:srgbClr val="202C8F"/>
                </a:solidFill>
              </a:rPr>
              <a:t>колбэк</a:t>
            </a:r>
            <a:r>
              <a:rPr lang="ru-RU" b="1" dirty="0">
                <a:solidFill>
                  <a:srgbClr val="202C8F"/>
                </a:solidFill>
              </a:rPr>
              <a:t> вернёт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b="1" dirty="0">
                <a:solidFill>
                  <a:srgbClr val="202C8F"/>
                </a:solidFill>
              </a:rPr>
              <a:t>. На тот случай, </a:t>
            </a:r>
            <a:r>
              <a:rPr lang="ru-RU" b="1" u="sng" dirty="0">
                <a:solidFill>
                  <a:srgbClr val="202C8F"/>
                </a:solidFill>
              </a:rPr>
              <a:t>если найденных элементов может быть много</a:t>
            </a:r>
            <a:r>
              <a:rPr lang="ru-RU" b="1" dirty="0">
                <a:solidFill>
                  <a:srgbClr val="202C8F"/>
                </a:solidFill>
              </a:rPr>
              <a:t>, предусмотрен метод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filter</a:t>
            </a:r>
            <a:r>
              <a:rPr lang="ru-RU" b="1" dirty="0">
                <a:solidFill>
                  <a:srgbClr val="202C8F"/>
                </a:solidFill>
              </a:rPr>
              <a:t>(</a:t>
            </a:r>
            <a:r>
              <a:rPr lang="ru-RU" b="1" dirty="0" err="1">
                <a:solidFill>
                  <a:srgbClr val="CC00CC"/>
                </a:solidFill>
              </a:rPr>
              <a:t>fn</a:t>
            </a:r>
            <a:r>
              <a:rPr lang="ru-RU" b="1" dirty="0">
                <a:solidFill>
                  <a:srgbClr val="202C8F"/>
                </a:solidFill>
              </a:rPr>
              <a:t>). Синтаксис этого метода схож с </a:t>
            </a:r>
            <a:r>
              <a:rPr lang="ru-RU" b="1" dirty="0" err="1">
                <a:solidFill>
                  <a:srgbClr val="00B0F0"/>
                </a:solidFill>
              </a:rPr>
              <a:t>find</a:t>
            </a:r>
            <a:r>
              <a:rPr lang="ru-RU" b="1" dirty="0">
                <a:solidFill>
                  <a:srgbClr val="202C8F"/>
                </a:solidFill>
              </a:rPr>
              <a:t>, но </a:t>
            </a:r>
            <a:r>
              <a:rPr lang="ru-RU" b="1" dirty="0" err="1">
                <a:solidFill>
                  <a:srgbClr val="00B0F0"/>
                </a:solidFill>
              </a:rPr>
              <a:t>filter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u="sng" dirty="0">
                <a:solidFill>
                  <a:srgbClr val="202C8F"/>
                </a:solidFill>
              </a:rPr>
              <a:t>возвращает массив из всех подходящих элементов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D0FE6-7BDE-449A-83B1-4279F913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19" y="3360991"/>
            <a:ext cx="10155306" cy="14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3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массива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93650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en-US" b="1" dirty="0" err="1">
                <a:solidFill>
                  <a:srgbClr val="202C8F"/>
                </a:solidFill>
              </a:rPr>
              <a:t>arr.</a:t>
            </a:r>
            <a:r>
              <a:rPr lang="en-US" b="1" dirty="0" err="1">
                <a:solidFill>
                  <a:srgbClr val="00B0F0"/>
                </a:solidFill>
              </a:rPr>
              <a:t>map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182BD-ABB7-47C7-9EAB-BE71F256CF5E}"/>
              </a:ext>
            </a:extLst>
          </p:cNvPr>
          <p:cNvSpPr txBox="1"/>
          <p:nvPr/>
        </p:nvSpPr>
        <p:spPr>
          <a:xfrm>
            <a:off x="558114" y="2329570"/>
            <a:ext cx="1079568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Метод </a:t>
            </a:r>
            <a:r>
              <a:rPr lang="ru-RU" dirty="0" err="1"/>
              <a:t>arr.</a:t>
            </a:r>
            <a:r>
              <a:rPr lang="ru-RU" dirty="0" err="1">
                <a:solidFill>
                  <a:srgbClr val="00B0F0"/>
                </a:solidFill>
              </a:rPr>
              <a:t>map</a:t>
            </a:r>
            <a:r>
              <a:rPr lang="ru-RU" dirty="0"/>
              <a:t> является одним из наиболее полезных и часто используемых. Он </a:t>
            </a:r>
            <a:r>
              <a:rPr lang="ru-RU" u="sng" dirty="0"/>
              <a:t>вызывает функцию для каждого элемента массива и возвращает массив результатов выполнения этой функции</a:t>
            </a:r>
            <a:r>
              <a:rPr lang="ru-RU" dirty="0"/>
              <a:t>. Например, здесь </a:t>
            </a:r>
            <a:r>
              <a:rPr lang="ru-RU" dirty="0" smtClean="0"/>
              <a:t>преобразуется каждый </a:t>
            </a:r>
            <a:r>
              <a:rPr lang="ru-RU" dirty="0"/>
              <a:t>элемент в его длину.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FB39EF-3229-43B3-B078-1C2F9853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3" y="3568183"/>
            <a:ext cx="10049767" cy="7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541304"/>
            <a:ext cx="10515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Вызов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sort</a:t>
            </a:r>
            <a:r>
              <a:rPr lang="ru-RU" b="1" dirty="0">
                <a:solidFill>
                  <a:srgbClr val="202C8F"/>
                </a:solidFill>
              </a:rPr>
              <a:t>() </a:t>
            </a:r>
            <a:r>
              <a:rPr lang="ru-RU" b="1" u="sng" dirty="0">
                <a:solidFill>
                  <a:srgbClr val="202C8F"/>
                </a:solidFill>
              </a:rPr>
              <a:t>сортирует массив на месте, меняя в нём порядок </a:t>
            </a:r>
            <a:r>
              <a:rPr lang="ru-RU" b="1" u="sng" dirty="0" smtClean="0">
                <a:solidFill>
                  <a:srgbClr val="202C8F"/>
                </a:solidFill>
              </a:rPr>
              <a:t>элементов (сортирует элементы массива в порядке возрастания или убывания)</a:t>
            </a:r>
            <a:r>
              <a:rPr lang="ru-RU" dirty="0" smtClean="0">
                <a:solidFill>
                  <a:srgbClr val="202C8F"/>
                </a:solidFill>
              </a:rPr>
              <a:t>.</a:t>
            </a:r>
            <a:endParaRPr lang="ru-RU" dirty="0">
              <a:solidFill>
                <a:srgbClr val="202C8F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Он </a:t>
            </a:r>
            <a:r>
              <a:rPr lang="ru-RU" b="1" dirty="0">
                <a:solidFill>
                  <a:srgbClr val="202C8F"/>
                </a:solidFill>
              </a:rPr>
              <a:t>возвращает отсортированный массив</a:t>
            </a:r>
            <a:r>
              <a:rPr lang="ru-RU" dirty="0">
                <a:solidFill>
                  <a:srgbClr val="202C8F"/>
                </a:solidFill>
              </a:rPr>
              <a:t>, </a:t>
            </a:r>
            <a:r>
              <a:rPr lang="ru-RU" b="1" dirty="0">
                <a:solidFill>
                  <a:srgbClr val="202C8F"/>
                </a:solidFill>
              </a:rPr>
              <a:t>но обычно возвращаемое значение игнорируется, так как изменяется сам </a:t>
            </a:r>
            <a:r>
              <a:rPr lang="ru-RU" b="1" dirty="0" err="1">
                <a:solidFill>
                  <a:srgbClr val="202C8F"/>
                </a:solidFill>
              </a:rPr>
              <a:t>arr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ru-RU" b="1" u="sng" dirty="0">
                <a:solidFill>
                  <a:srgbClr val="202C8F"/>
                </a:solidFill>
              </a:rPr>
              <a:t>По умолчанию элементы сортируются как строки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</a:rPr>
              <a:t>Буквально, </a:t>
            </a:r>
            <a:r>
              <a:rPr lang="ru-RU" b="1" dirty="0">
                <a:solidFill>
                  <a:srgbClr val="202C8F"/>
                </a:solidFill>
              </a:rPr>
              <a:t>элементы преобразуются в строки при сравнении</a:t>
            </a:r>
            <a:r>
              <a:rPr lang="ru-RU" dirty="0">
                <a:solidFill>
                  <a:srgbClr val="202C8F"/>
                </a:solidFill>
              </a:rPr>
              <a:t>. Для строк применяется лексикографический порядок. </a:t>
            </a:r>
            <a:r>
              <a:rPr lang="ru-RU" b="1" dirty="0">
                <a:solidFill>
                  <a:srgbClr val="202C8F"/>
                </a:solidFill>
              </a:rPr>
              <a:t>Чтобы использовать наш собственный порядок сортировки, нам нужно предоставить функцию в качестве аргумента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sort</a:t>
            </a:r>
            <a:r>
              <a:rPr lang="ru-RU" b="1" dirty="0">
                <a:solidFill>
                  <a:srgbClr val="202C8F"/>
                </a:solidFill>
              </a:rPr>
              <a:t>(). </a:t>
            </a:r>
            <a:r>
              <a:rPr lang="ru-RU" dirty="0">
                <a:solidFill>
                  <a:srgbClr val="202C8F"/>
                </a:solidFill>
              </a:rPr>
              <a:t>Функция должна для пары значений </a:t>
            </a:r>
            <a:r>
              <a:rPr lang="ru-RU" dirty="0" smtClean="0">
                <a:solidFill>
                  <a:srgbClr val="202C8F"/>
                </a:solidFill>
              </a:rPr>
              <a:t>возвращать:</a:t>
            </a:r>
            <a:endParaRPr lang="ru-RU" dirty="0">
              <a:solidFill>
                <a:srgbClr val="202C8F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993CCBE-7097-467D-BA6D-9E64A082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массива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7AA5D1-9525-4081-BE28-106016943CAE}"/>
              </a:ext>
            </a:extLst>
          </p:cNvPr>
          <p:cNvSpPr/>
          <p:nvPr/>
        </p:nvSpPr>
        <p:spPr>
          <a:xfrm>
            <a:off x="558114" y="93650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en-US" b="1" dirty="0">
                <a:solidFill>
                  <a:srgbClr val="00B0F0"/>
                </a:solidFill>
              </a:rPr>
              <a:t>sort</a:t>
            </a:r>
            <a:r>
              <a:rPr lang="en-US" b="1" dirty="0">
                <a:solidFill>
                  <a:srgbClr val="202C8F"/>
                </a:solidFill>
              </a:rPr>
              <a:t>(</a:t>
            </a:r>
            <a:r>
              <a:rPr lang="en-US" b="1" dirty="0" err="1">
                <a:solidFill>
                  <a:srgbClr val="CC00CC"/>
                </a:solidFill>
              </a:rPr>
              <a:t>fn</a:t>
            </a:r>
            <a:r>
              <a:rPr lang="en-US" b="1" dirty="0">
                <a:solidFill>
                  <a:srgbClr val="202C8F"/>
                </a:solidFill>
              </a:rPr>
              <a:t>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73237E-A5CF-4B4D-B77D-23F1B2CA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4792561"/>
            <a:ext cx="6920593" cy="1396572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769860" y="4321175"/>
            <a:ext cx="269748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0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790814"/>
            <a:ext cx="70998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reverse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u="sng" dirty="0">
                <a:solidFill>
                  <a:srgbClr val="202C8F"/>
                </a:solidFill>
              </a:rPr>
              <a:t>меняет порядок элементов в </a:t>
            </a:r>
            <a:r>
              <a:rPr lang="ru-RU" b="1" u="sng" dirty="0" err="1">
                <a:solidFill>
                  <a:srgbClr val="202C8F"/>
                </a:solidFill>
              </a:rPr>
              <a:t>arr</a:t>
            </a:r>
            <a:r>
              <a:rPr lang="ru-RU" b="1" u="sng" dirty="0">
                <a:solidFill>
                  <a:srgbClr val="202C8F"/>
                </a:solidFill>
              </a:rPr>
              <a:t> на обратный</a:t>
            </a:r>
            <a:r>
              <a:rPr lang="ru-RU" b="1" dirty="0" smtClean="0">
                <a:solidFill>
                  <a:srgbClr val="202C8F"/>
                </a:solidFill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ru-RU" b="1" dirty="0">
              <a:solidFill>
                <a:srgbClr val="202C8F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D09E3C2-6A93-4BD4-A517-E0CA50CF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массива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48B136D-A0E0-44AF-A088-91FD3932BD23}"/>
              </a:ext>
            </a:extLst>
          </p:cNvPr>
          <p:cNvSpPr/>
          <p:nvPr/>
        </p:nvSpPr>
        <p:spPr>
          <a:xfrm>
            <a:off x="558114" y="93650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en-US" b="1" dirty="0" err="1">
                <a:solidFill>
                  <a:srgbClr val="202C8F"/>
                </a:solidFill>
              </a:rPr>
              <a:t>arr.</a:t>
            </a:r>
            <a:r>
              <a:rPr lang="en-US" b="1" dirty="0" err="1">
                <a:solidFill>
                  <a:srgbClr val="00B0F0"/>
                </a:solidFill>
              </a:rPr>
              <a:t>reverse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66FA46-03E0-41A7-A455-4834B150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181" y="2568733"/>
            <a:ext cx="5303782" cy="1927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72E57-4038-4354-893A-6A0A819AEA6A}"/>
              </a:ext>
            </a:extLst>
          </p:cNvPr>
          <p:cNvSpPr txBox="1"/>
          <p:nvPr/>
        </p:nvSpPr>
        <p:spPr>
          <a:xfrm>
            <a:off x="558114" y="5107043"/>
            <a:ext cx="790591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Он также </a:t>
            </a:r>
            <a:r>
              <a:rPr lang="ru-RU" u="sng" dirty="0"/>
              <a:t>возвращает массив </a:t>
            </a:r>
            <a:r>
              <a:rPr lang="ru-RU" u="sng" dirty="0" err="1"/>
              <a:t>arr</a:t>
            </a:r>
            <a:r>
              <a:rPr lang="ru-RU" u="sng" dirty="0"/>
              <a:t> с изменённым порядком элементов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18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3" y="1767018"/>
            <a:ext cx="997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Метод </a:t>
            </a:r>
            <a:r>
              <a:rPr lang="ru-RU" b="1" dirty="0" err="1" smtClean="0">
                <a:solidFill>
                  <a:srgbClr val="202C8F"/>
                </a:solidFill>
              </a:rPr>
              <a:t>str.</a:t>
            </a:r>
            <a:r>
              <a:rPr lang="ru-RU" b="1" dirty="0" err="1" smtClean="0">
                <a:solidFill>
                  <a:srgbClr val="00B0F0"/>
                </a:solidFill>
              </a:rPr>
              <a:t>split</a:t>
            </a:r>
            <a:r>
              <a:rPr lang="ru-RU" b="1" dirty="0" smtClean="0">
                <a:solidFill>
                  <a:srgbClr val="202C8F"/>
                </a:solidFill>
              </a:rPr>
              <a:t>(</a:t>
            </a:r>
            <a:r>
              <a:rPr lang="en-US" b="1" dirty="0" err="1" smtClean="0">
                <a:solidFill>
                  <a:srgbClr val="92D050"/>
                </a:solidFill>
              </a:rPr>
              <a:t>delim</a:t>
            </a:r>
            <a:r>
              <a:rPr lang="ru-RU" b="1" dirty="0" smtClean="0">
                <a:solidFill>
                  <a:srgbClr val="202C8F"/>
                </a:solidFill>
              </a:rPr>
              <a:t>) </a:t>
            </a:r>
            <a:r>
              <a:rPr lang="ru-RU" b="1" u="sng" dirty="0">
                <a:solidFill>
                  <a:srgbClr val="202C8F"/>
                </a:solidFill>
              </a:rPr>
              <a:t>разбивает строку на массив по заданному </a:t>
            </a:r>
            <a:r>
              <a:rPr lang="ru-RU" b="1" u="sng" dirty="0" smtClean="0">
                <a:solidFill>
                  <a:srgbClr val="202C8F"/>
                </a:solidFill>
              </a:rPr>
              <a:t>разделителю</a:t>
            </a:r>
            <a:r>
              <a:rPr lang="en-US" b="1" u="sng" dirty="0" smtClean="0">
                <a:solidFill>
                  <a:srgbClr val="202C8F"/>
                </a:solidFill>
              </a:rPr>
              <a:t> </a:t>
            </a:r>
            <a:r>
              <a:rPr lang="en-US" b="1" u="sng" dirty="0" err="1" smtClean="0">
                <a:solidFill>
                  <a:srgbClr val="92D050"/>
                </a:solidFill>
              </a:rPr>
              <a:t>delim</a:t>
            </a:r>
            <a:r>
              <a:rPr lang="ru-RU" b="1" dirty="0" smtClean="0">
                <a:solidFill>
                  <a:srgbClr val="202C8F"/>
                </a:solidFill>
              </a:rPr>
              <a:t>.</a:t>
            </a:r>
            <a:endParaRPr lang="ru-RU" b="1" dirty="0">
              <a:solidFill>
                <a:srgbClr val="202C8F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02D7220-53DE-424A-B20C-AF45CD84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массива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3A4B1AF-C026-4510-AA00-95BE8D9B3A62}"/>
              </a:ext>
            </a:extLst>
          </p:cNvPr>
          <p:cNvSpPr/>
          <p:nvPr/>
        </p:nvSpPr>
        <p:spPr>
          <a:xfrm>
            <a:off x="558114" y="93650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Методы </a:t>
            </a:r>
            <a:r>
              <a:rPr lang="en-US" b="1" dirty="0">
                <a:solidFill>
                  <a:srgbClr val="00B0F0"/>
                </a:solidFill>
              </a:rPr>
              <a:t>split</a:t>
            </a:r>
            <a:r>
              <a:rPr lang="ru-RU" b="1" dirty="0">
                <a:solidFill>
                  <a:srgbClr val="202C8F"/>
                </a:solidFill>
              </a:rPr>
              <a:t> и </a:t>
            </a:r>
            <a:r>
              <a:rPr lang="en-US" b="1" dirty="0">
                <a:solidFill>
                  <a:srgbClr val="00B0F0"/>
                </a:solidFill>
              </a:rPr>
              <a:t>join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3B5DBE-C10B-4856-B85F-8B0ADAC7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30" y="2579309"/>
            <a:ext cx="8878539" cy="1867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1A601F-1C75-4691-B1E0-4BD95A661855}"/>
              </a:ext>
            </a:extLst>
          </p:cNvPr>
          <p:cNvSpPr txBox="1"/>
          <p:nvPr/>
        </p:nvSpPr>
        <p:spPr>
          <a:xfrm>
            <a:off x="558113" y="4612431"/>
            <a:ext cx="73275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Вызов </a:t>
            </a:r>
            <a:r>
              <a:rPr lang="ru-RU" dirty="0" err="1">
                <a:solidFill>
                  <a:srgbClr val="00B0F0"/>
                </a:solidFill>
              </a:rPr>
              <a:t>split</a:t>
            </a:r>
            <a:r>
              <a:rPr lang="ru-RU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‘ ’</a:t>
            </a:r>
            <a:r>
              <a:rPr lang="ru-RU" dirty="0" smtClean="0"/>
              <a:t>) </a:t>
            </a:r>
            <a:r>
              <a:rPr lang="ru-RU" dirty="0"/>
              <a:t>с пустым </a:t>
            </a:r>
            <a:r>
              <a:rPr lang="ru-RU" dirty="0" smtClean="0"/>
              <a:t>аргументом </a:t>
            </a:r>
            <a:r>
              <a:rPr lang="ru-RU" dirty="0"/>
              <a:t>разбил бы строку на массив букв: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502F9F-89C8-4505-9293-1BAA5DD41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490" y="5147724"/>
            <a:ext cx="428684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4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2017240"/>
            <a:ext cx="10143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Вызов </a:t>
            </a:r>
            <a:r>
              <a:rPr lang="ru-RU" b="1" dirty="0" err="1">
                <a:solidFill>
                  <a:srgbClr val="202C8F"/>
                </a:solidFill>
              </a:rPr>
              <a:t>arr.</a:t>
            </a:r>
            <a:r>
              <a:rPr lang="ru-RU" b="1" dirty="0" err="1">
                <a:solidFill>
                  <a:srgbClr val="00B0F0"/>
                </a:solidFill>
              </a:rPr>
              <a:t>join</a:t>
            </a:r>
            <a:r>
              <a:rPr lang="ru-RU" b="1" dirty="0">
                <a:solidFill>
                  <a:srgbClr val="202C8F"/>
                </a:solidFill>
              </a:rPr>
              <a:t>(</a:t>
            </a:r>
            <a:r>
              <a:rPr lang="ru-RU" b="1" dirty="0" err="1">
                <a:solidFill>
                  <a:srgbClr val="92D050"/>
                </a:solidFill>
              </a:rPr>
              <a:t>glue</a:t>
            </a:r>
            <a:r>
              <a:rPr lang="ru-RU" b="1" dirty="0">
                <a:solidFill>
                  <a:srgbClr val="202C8F"/>
                </a:solidFill>
              </a:rPr>
              <a:t>) делает в точности противоположное </a:t>
            </a:r>
            <a:r>
              <a:rPr lang="ru-RU" b="1" dirty="0" err="1">
                <a:solidFill>
                  <a:srgbClr val="00B0F0"/>
                </a:solidFill>
              </a:rPr>
              <a:t>split</a:t>
            </a:r>
            <a:r>
              <a:rPr lang="ru-RU" b="1" dirty="0">
                <a:solidFill>
                  <a:srgbClr val="202C8F"/>
                </a:solidFill>
              </a:rPr>
              <a:t>. </a:t>
            </a:r>
            <a:r>
              <a:rPr lang="ru-RU" b="1" u="sng" dirty="0">
                <a:solidFill>
                  <a:srgbClr val="202C8F"/>
                </a:solidFill>
              </a:rPr>
              <a:t>Он создаёт строку из элементов </a:t>
            </a:r>
            <a:r>
              <a:rPr lang="ru-RU" b="1" u="sng" dirty="0" err="1">
                <a:solidFill>
                  <a:srgbClr val="202C8F"/>
                </a:solidFill>
              </a:rPr>
              <a:t>arr</a:t>
            </a:r>
            <a:r>
              <a:rPr lang="ru-RU" b="1" u="sng" dirty="0">
                <a:solidFill>
                  <a:srgbClr val="202C8F"/>
                </a:solidFill>
              </a:rPr>
              <a:t>, вставляя </a:t>
            </a:r>
            <a:r>
              <a:rPr lang="ru-RU" b="1" u="sng" dirty="0" err="1">
                <a:solidFill>
                  <a:srgbClr val="92D050"/>
                </a:solidFill>
              </a:rPr>
              <a:t>glue</a:t>
            </a:r>
            <a:r>
              <a:rPr lang="ru-RU" b="1" u="sng" dirty="0">
                <a:solidFill>
                  <a:srgbClr val="202C8F"/>
                </a:solidFill>
              </a:rPr>
              <a:t> между ними</a:t>
            </a:r>
            <a:r>
              <a:rPr lang="ru-RU" b="1" dirty="0" smtClean="0">
                <a:solidFill>
                  <a:srgbClr val="202C8F"/>
                </a:solidFill>
              </a:rPr>
              <a:t>.</a:t>
            </a:r>
            <a:endParaRPr lang="ru-RU" b="1" dirty="0">
              <a:solidFill>
                <a:srgbClr val="202C8F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378A130-0218-4664-9E99-49F40FFB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массива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3F7E9F9-37A3-4245-B80F-271EE028C4CE}"/>
              </a:ext>
            </a:extLst>
          </p:cNvPr>
          <p:cNvSpPr/>
          <p:nvPr/>
        </p:nvSpPr>
        <p:spPr>
          <a:xfrm>
            <a:off x="558114" y="93650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Методы </a:t>
            </a:r>
            <a:r>
              <a:rPr lang="en-US" b="1" dirty="0">
                <a:solidFill>
                  <a:srgbClr val="00B0F0"/>
                </a:solidFill>
              </a:rPr>
              <a:t>split</a:t>
            </a:r>
            <a:r>
              <a:rPr lang="ru-RU" b="1" dirty="0">
                <a:solidFill>
                  <a:srgbClr val="202C8F"/>
                </a:solidFill>
              </a:rPr>
              <a:t> и </a:t>
            </a:r>
            <a:r>
              <a:rPr lang="en-US" b="1" dirty="0">
                <a:solidFill>
                  <a:srgbClr val="00B0F0"/>
                </a:solidFill>
              </a:rPr>
              <a:t>join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BE8BB0-E222-4038-98EC-B04F26DF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14" y="3068106"/>
            <a:ext cx="9197653" cy="19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1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Преобразование массива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84946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 err="1">
                <a:solidFill>
                  <a:schemeClr val="accent3"/>
                </a:solidFill>
              </a:rPr>
              <a:t>Array.</a:t>
            </a:r>
            <a:r>
              <a:rPr lang="en-US" b="1" dirty="0" err="1">
                <a:solidFill>
                  <a:srgbClr val="00B0F0"/>
                </a:solidFill>
              </a:rPr>
              <a:t>isArray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09C36-581A-4D0D-987B-1655B8AA7F51}"/>
              </a:ext>
            </a:extLst>
          </p:cNvPr>
          <p:cNvSpPr txBox="1"/>
          <p:nvPr/>
        </p:nvSpPr>
        <p:spPr>
          <a:xfrm>
            <a:off x="557220" y="1826931"/>
            <a:ext cx="1026368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u="sng" dirty="0"/>
              <a:t>Массивы не образуют отдельный тип языка</a:t>
            </a:r>
            <a:r>
              <a:rPr lang="ru-RU" dirty="0"/>
              <a:t>. Они основаны на объектах. Поэтому </a:t>
            </a:r>
            <a:r>
              <a:rPr lang="ru-RU" dirty="0" err="1">
                <a:solidFill>
                  <a:srgbClr val="CC00CC"/>
                </a:solidFill>
              </a:rPr>
              <a:t>typeof</a:t>
            </a:r>
            <a:r>
              <a:rPr lang="ru-RU" dirty="0"/>
              <a:t> </a:t>
            </a:r>
            <a:r>
              <a:rPr lang="ru-RU" u="sng" dirty="0"/>
              <a:t>не может отличить простой объект от массива</a:t>
            </a:r>
            <a:r>
              <a:rPr lang="ru-RU" dirty="0"/>
              <a:t>: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2F63D-B817-4611-8DB9-0AC9860D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795" y="2739454"/>
            <a:ext cx="6110240" cy="905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029EFD-C9F7-48D3-8089-44DDB36756AF}"/>
              </a:ext>
            </a:extLst>
          </p:cNvPr>
          <p:cNvSpPr txBox="1"/>
          <p:nvPr/>
        </p:nvSpPr>
        <p:spPr>
          <a:xfrm>
            <a:off x="558114" y="3953141"/>
            <a:ext cx="1026368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Однако массивы используются настолько часто, что для этого придумали специальный метод: </a:t>
            </a:r>
            <a:r>
              <a:rPr lang="ru-RU" dirty="0" err="1">
                <a:solidFill>
                  <a:schemeClr val="accent3"/>
                </a:solidFill>
              </a:rPr>
              <a:t>Array.</a:t>
            </a:r>
            <a:r>
              <a:rPr lang="ru-RU" dirty="0" err="1">
                <a:solidFill>
                  <a:srgbClr val="00B0F0"/>
                </a:solidFill>
              </a:rPr>
              <a:t>isArray</a:t>
            </a:r>
            <a:r>
              <a:rPr lang="ru-RU" dirty="0"/>
              <a:t>(</a:t>
            </a:r>
            <a:r>
              <a:rPr lang="ru-RU" dirty="0">
                <a:solidFill>
                  <a:srgbClr val="92D050"/>
                </a:solidFill>
              </a:rPr>
              <a:t>value</a:t>
            </a:r>
            <a:r>
              <a:rPr lang="ru-RU" dirty="0" smtClean="0"/>
              <a:t>), который используется для определения, является ли переданный аргумент массивом. </a:t>
            </a:r>
            <a:r>
              <a:rPr lang="ru-RU" dirty="0"/>
              <a:t>Он возвращает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ru-RU" dirty="0"/>
              <a:t>, если </a:t>
            </a:r>
            <a:r>
              <a:rPr lang="ru-RU" dirty="0">
                <a:solidFill>
                  <a:srgbClr val="92D050"/>
                </a:solidFill>
              </a:rPr>
              <a:t>value</a:t>
            </a:r>
            <a:r>
              <a:rPr lang="ru-RU" dirty="0"/>
              <a:t> массив, 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ru-RU" dirty="0"/>
              <a:t>, если нет.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51DCA9-DF28-47F4-8D5F-51000823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95" y="5055722"/>
            <a:ext cx="6110240" cy="13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3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437" y="2421631"/>
            <a:ext cx="872066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Деструктуризация</a:t>
            </a:r>
            <a:endParaRPr lang="en-US" sz="60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43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Деструктурирующее присваивание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144598"/>
            <a:ext cx="97279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u="sng" dirty="0">
                <a:solidFill>
                  <a:srgbClr val="202C8F"/>
                </a:solidFill>
              </a:rPr>
              <a:t>Деструктурирующее присваивание – это специальный синтаксис, который позволяет </a:t>
            </a:r>
            <a:r>
              <a:rPr lang="ru-RU" b="1" u="sng" dirty="0" smtClean="0">
                <a:solidFill>
                  <a:srgbClr val="202C8F"/>
                </a:solidFill>
              </a:rPr>
              <a:t>«</a:t>
            </a:r>
            <a:r>
              <a:rPr lang="ru-RU" b="1" u="sng" dirty="0">
                <a:solidFill>
                  <a:srgbClr val="202C8F"/>
                </a:solidFill>
              </a:rPr>
              <a:t>распаковать» массивы или объекты в несколько переменных</a:t>
            </a:r>
            <a:r>
              <a:rPr lang="ru-RU" b="1" dirty="0">
                <a:solidFill>
                  <a:srgbClr val="202C8F"/>
                </a:solidFill>
              </a:rPr>
              <a:t>, так как иногда они более удобны.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Деструктуризация также прекрасно работает со сложными функциями, которые имеют много параметров, значений по умолчанию и так далее.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552C4-924B-46E8-8681-95AE6E53936E}"/>
              </a:ext>
            </a:extLst>
          </p:cNvPr>
          <p:cNvSpPr txBox="1"/>
          <p:nvPr/>
        </p:nvSpPr>
        <p:spPr>
          <a:xfrm>
            <a:off x="558114" y="2884161"/>
            <a:ext cx="60946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Деструктуризация массива: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FB4911-4D47-444B-857F-CE92AE78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3336504"/>
            <a:ext cx="5048955" cy="30198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FF0958-ADBE-45DD-BA75-F576D982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69" y="4240319"/>
            <a:ext cx="621116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8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Деструктурирующее присваивание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003621"/>
            <a:ext cx="5003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Пропускайте элементы, используя запятые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F7D3-2E13-4FC3-BE2A-B2BB0F5C7D2E}"/>
              </a:ext>
            </a:extLst>
          </p:cNvPr>
          <p:cNvSpPr txBox="1"/>
          <p:nvPr/>
        </p:nvSpPr>
        <p:spPr>
          <a:xfrm>
            <a:off x="558114" y="2365012"/>
            <a:ext cx="10604967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Нежелательные элементы массива также могут быть отброшены </a:t>
            </a:r>
            <a:r>
              <a:rPr lang="ru-RU" u="sng" dirty="0"/>
              <a:t>с помощью дополнительной запятой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примере выше </a:t>
            </a:r>
            <a:r>
              <a:rPr lang="ru-RU" u="sng" dirty="0"/>
              <a:t>второй элемент массива пропускается, а третий присваивается переменной </a:t>
            </a:r>
            <a:r>
              <a:rPr lang="ru-RU" u="sng" dirty="0" err="1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lang="ru-RU" dirty="0"/>
              <a:t>, </a:t>
            </a:r>
            <a:r>
              <a:rPr lang="ru-RU" u="sng" dirty="0"/>
              <a:t>оставшиеся элементы массива также пропускаются</a:t>
            </a:r>
            <a:r>
              <a:rPr lang="ru-RU" dirty="0"/>
              <a:t> (так как для них нет переменных).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85312D-2E7E-4E40-B529-5CB20792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8" y="2888496"/>
            <a:ext cx="10518413" cy="12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4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Объявление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053953"/>
            <a:ext cx="728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Существует </a:t>
            </a:r>
            <a:r>
              <a:rPr lang="ru-RU" b="1" dirty="0">
                <a:solidFill>
                  <a:srgbClr val="202C8F"/>
                </a:solidFill>
              </a:rPr>
              <a:t>два варианта синтаксиса для создания пустого массива</a:t>
            </a:r>
            <a:r>
              <a:rPr lang="ru-RU" b="1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A4391B-57B7-4748-80DC-D30F87C3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643" y="1565273"/>
            <a:ext cx="3721094" cy="810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2E2BB7-DE9E-40F4-9CB5-910A7B1CD752}"/>
              </a:ext>
            </a:extLst>
          </p:cNvPr>
          <p:cNvSpPr txBox="1"/>
          <p:nvPr/>
        </p:nvSpPr>
        <p:spPr>
          <a:xfrm>
            <a:off x="558114" y="2513091"/>
            <a:ext cx="10109886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Практически всегда используется </a:t>
            </a:r>
            <a:r>
              <a:rPr lang="ru-RU" u="sng" dirty="0"/>
              <a:t>второй вариант синтаксиса</a:t>
            </a:r>
            <a:r>
              <a:rPr lang="ru-RU" dirty="0"/>
              <a:t>. 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В </a:t>
            </a:r>
            <a:r>
              <a:rPr lang="ru-RU" dirty="0"/>
              <a:t>скобках </a:t>
            </a:r>
            <a:r>
              <a:rPr lang="ru-RU" dirty="0" smtClean="0"/>
              <a:t>можно указать </a:t>
            </a:r>
            <a:r>
              <a:rPr lang="ru-RU" u="sng" dirty="0"/>
              <a:t>начальные значения элементов</a:t>
            </a:r>
            <a:r>
              <a:rPr lang="ru-RU" dirty="0"/>
              <a:t>: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255615-9573-45D5-B6B2-5053590B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515" y="3500973"/>
            <a:ext cx="5896798" cy="314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4FA397-91D5-4A6F-A753-ECBEB2066397}"/>
              </a:ext>
            </a:extLst>
          </p:cNvPr>
          <p:cNvSpPr txBox="1"/>
          <p:nvPr/>
        </p:nvSpPr>
        <p:spPr>
          <a:xfrm>
            <a:off x="558981" y="4003006"/>
            <a:ext cx="10736419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Элементы массива </a:t>
            </a:r>
            <a:r>
              <a:rPr lang="ru-RU" u="sng" dirty="0"/>
              <a:t>нумеруются, начиная с нуля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Можно </a:t>
            </a:r>
            <a:r>
              <a:rPr lang="ru-RU" u="sng" dirty="0" smtClean="0"/>
              <a:t>получить </a:t>
            </a:r>
            <a:r>
              <a:rPr lang="ru-RU" u="sng" dirty="0"/>
              <a:t>элемент, указав его номер в квадратных скобках</a:t>
            </a:r>
            <a:r>
              <a:rPr lang="ru-RU" dirty="0"/>
              <a:t>: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33543A-F5D8-4F44-A002-F5D574724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900" y="4922265"/>
            <a:ext cx="5454580" cy="15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6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Деструктуризация объекта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052013"/>
            <a:ext cx="996595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u="sng" dirty="0">
                <a:solidFill>
                  <a:srgbClr val="202C8F"/>
                </a:solidFill>
              </a:rPr>
              <a:t>Деструктурирующее присваивание также работает с объектами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Синтаксис:</a:t>
            </a:r>
          </a:p>
          <a:p>
            <a:pPr algn="just">
              <a:spcAft>
                <a:spcPts val="1200"/>
              </a:spcAft>
            </a:pPr>
            <a:r>
              <a:rPr lang="ru-RU" b="1" dirty="0" smtClean="0">
                <a:solidFill>
                  <a:srgbClr val="202C8F"/>
                </a:solidFill>
              </a:rPr>
              <a:t>Есть существующий </a:t>
            </a:r>
            <a:r>
              <a:rPr lang="ru-RU" b="1" dirty="0">
                <a:solidFill>
                  <a:srgbClr val="202C8F"/>
                </a:solidFill>
              </a:rPr>
              <a:t>объект с правой стороны, который мы хотим разделить на переменные. Левая сторона содержит «шаблон» для соответствующих свойств. В простом случае это список названий переменных в {...}.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0BCC88-7515-457A-9692-D6A48FF2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93" y="1554278"/>
            <a:ext cx="4401164" cy="3143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55CAA0-9C4F-4C07-83F5-3841326E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825" y="3012608"/>
            <a:ext cx="4620270" cy="33437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E98F57-A9D1-4EBB-83B0-9B301BCDF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494" y="3012608"/>
            <a:ext cx="369467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Вложенная деструктуризация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072915"/>
            <a:ext cx="10788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u="sng" dirty="0">
                <a:solidFill>
                  <a:srgbClr val="202C8F"/>
                </a:solidFill>
              </a:rPr>
              <a:t>Если объект или массив содержит другие вложенные объекты или массивы, то мы можем использовать более сложные шаблоны с левой стороны, чтобы извлечь более глубокие свойства</a:t>
            </a:r>
            <a:r>
              <a:rPr lang="ru-RU" b="1" dirty="0">
                <a:solidFill>
                  <a:srgbClr val="202C8F"/>
                </a:solidFill>
              </a:rPr>
              <a:t>. В приведённом ниже коде </a:t>
            </a:r>
            <a:r>
              <a:rPr lang="ru-RU" b="1" u="sng" dirty="0" err="1">
                <a:solidFill>
                  <a:srgbClr val="202C8F"/>
                </a:solidFill>
              </a:rPr>
              <a:t>options</a:t>
            </a:r>
            <a:r>
              <a:rPr lang="ru-RU" b="1" u="sng" dirty="0">
                <a:solidFill>
                  <a:srgbClr val="202C8F"/>
                </a:solidFill>
              </a:rPr>
              <a:t> хранит другой объект в свойстве </a:t>
            </a:r>
            <a:r>
              <a:rPr lang="ru-RU" b="1" u="sng" dirty="0" err="1">
                <a:solidFill>
                  <a:srgbClr val="C00000"/>
                </a:solidFill>
              </a:rPr>
              <a:t>size</a:t>
            </a:r>
            <a:r>
              <a:rPr lang="ru-RU" b="1" u="sng" dirty="0">
                <a:solidFill>
                  <a:srgbClr val="202C8F"/>
                </a:solidFill>
              </a:rPr>
              <a:t> и массив в свойстве </a:t>
            </a:r>
            <a:r>
              <a:rPr lang="ru-RU" b="1" u="sng" dirty="0" err="1">
                <a:solidFill>
                  <a:srgbClr val="C00000"/>
                </a:solidFill>
              </a:rPr>
              <a:t>items</a:t>
            </a:r>
            <a:r>
              <a:rPr lang="ru-RU" b="1" dirty="0">
                <a:solidFill>
                  <a:srgbClr val="202C8F"/>
                </a:solidFill>
              </a:rPr>
              <a:t>. Шаблон в левой части присваивания имеет такую же структуру, чтобы извлечь данные из них: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33487D-5621-400B-91BC-868169DE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1" y="2332139"/>
            <a:ext cx="5660785" cy="4389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3409B8-F1CC-4899-88F7-1C82051A82C9}"/>
              </a:ext>
            </a:extLst>
          </p:cNvPr>
          <p:cNvSpPr txBox="1"/>
          <p:nvPr/>
        </p:nvSpPr>
        <p:spPr>
          <a:xfrm>
            <a:off x="6593747" y="3006746"/>
            <a:ext cx="5134062" cy="26161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Весь объект </a:t>
            </a:r>
            <a:r>
              <a:rPr lang="ru-RU" dirty="0" err="1"/>
              <a:t>options</a:t>
            </a:r>
            <a:r>
              <a:rPr lang="ru-RU" dirty="0"/>
              <a:t>, кроме свойства </a:t>
            </a:r>
            <a:r>
              <a:rPr lang="ru-RU" dirty="0" err="1">
                <a:solidFill>
                  <a:srgbClr val="C00000"/>
                </a:solidFill>
              </a:rPr>
              <a:t>extra</a:t>
            </a:r>
            <a:r>
              <a:rPr lang="ru-RU" dirty="0"/>
              <a:t>, которое в левой части отсутствует, присваивается в соответствующие переменные: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В итоге </a:t>
            </a:r>
            <a:r>
              <a:rPr lang="ru-RU" dirty="0" smtClean="0"/>
              <a:t>есть </a:t>
            </a:r>
            <a:r>
              <a:rPr lang="ru-RU" dirty="0" err="1"/>
              <a:t>width</a:t>
            </a:r>
            <a:r>
              <a:rPr lang="ru-RU" dirty="0"/>
              <a:t>, </a:t>
            </a:r>
            <a:r>
              <a:rPr lang="ru-RU" dirty="0" err="1"/>
              <a:t>height</a:t>
            </a:r>
            <a:r>
              <a:rPr lang="ru-RU" dirty="0"/>
              <a:t>, item1, item2 и </a:t>
            </a:r>
            <a:r>
              <a:rPr lang="ru-RU" dirty="0" err="1"/>
              <a:t>title</a:t>
            </a:r>
            <a:r>
              <a:rPr lang="ru-RU" dirty="0"/>
              <a:t> со значением по умолчанию.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Заметим, что переменные для </a:t>
            </a:r>
            <a:r>
              <a:rPr lang="ru-RU" dirty="0" err="1">
                <a:solidFill>
                  <a:srgbClr val="C00000"/>
                </a:solidFill>
              </a:rPr>
              <a:t>size</a:t>
            </a:r>
            <a:r>
              <a:rPr lang="ru-RU" dirty="0"/>
              <a:t> и </a:t>
            </a:r>
            <a:r>
              <a:rPr lang="ru-RU" dirty="0" err="1">
                <a:solidFill>
                  <a:srgbClr val="C00000"/>
                </a:solidFill>
              </a:rPr>
              <a:t>items</a:t>
            </a:r>
            <a:r>
              <a:rPr lang="ru-RU" dirty="0"/>
              <a:t> отсутствуют, так как мы взяли сразу их содержимое.</a:t>
            </a:r>
          </a:p>
        </p:txBody>
      </p:sp>
    </p:spTree>
    <p:extLst>
      <p:ext uri="{BB962C8B-B14F-4D97-AF65-F5344CB8AC3E}">
        <p14:creationId xmlns:p14="http://schemas.microsoft.com/office/powerpoint/2010/main" val="185437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526" y="2534842"/>
            <a:ext cx="10428205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60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Рекурсия и </a:t>
            </a:r>
            <a:r>
              <a:rPr lang="ru-RU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стек</a:t>
            </a:r>
            <a:endParaRPr lang="en-US" sz="60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32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2529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Рекурсия и стек</a:t>
            </a:r>
            <a:endParaRPr lang="ru-RU" sz="24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799433"/>
            <a:ext cx="95849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1600" b="1" u="sng" dirty="0">
                <a:solidFill>
                  <a:srgbClr val="202C8F"/>
                </a:solidFill>
              </a:rPr>
              <a:t>Рекурсия – это приём программирования, полезный в ситуациях, когда задача может быть естественно разделена на несколько аналогичных, но более простых задач</a:t>
            </a:r>
            <a:r>
              <a:rPr lang="ru-RU" sz="1600" b="1" dirty="0">
                <a:solidFill>
                  <a:srgbClr val="202C8F"/>
                </a:solidFill>
              </a:rPr>
              <a:t>. В процессе выполнения задачи в теле функции могут быть вызваны другие функции для выполнения подзадач. </a:t>
            </a:r>
            <a:r>
              <a:rPr lang="ru-RU" sz="1600" b="1" u="sng" dirty="0">
                <a:solidFill>
                  <a:srgbClr val="202C8F"/>
                </a:solidFill>
              </a:rPr>
              <a:t>Частный случай </a:t>
            </a:r>
            <a:r>
              <a:rPr lang="ru-RU" sz="1600" b="1" u="sng" dirty="0" err="1">
                <a:solidFill>
                  <a:srgbClr val="202C8F"/>
                </a:solidFill>
              </a:rPr>
              <a:t>подвызова</a:t>
            </a:r>
            <a:r>
              <a:rPr lang="ru-RU" sz="1600" b="1" u="sng" dirty="0">
                <a:solidFill>
                  <a:srgbClr val="202C8F"/>
                </a:solidFill>
              </a:rPr>
              <a:t> – когда функция вызывает сама себя. Это как раз и называется рекурсией</a:t>
            </a:r>
            <a:r>
              <a:rPr lang="ru-RU" sz="1600" b="1" dirty="0" smtClean="0">
                <a:solidFill>
                  <a:srgbClr val="202C8F"/>
                </a:solidFill>
              </a:rPr>
              <a:t>.</a:t>
            </a:r>
          </a:p>
          <a:p>
            <a:pPr algn="just"/>
            <a:r>
              <a:rPr lang="ru-RU" sz="1600" b="1" dirty="0">
                <a:solidFill>
                  <a:srgbClr val="202C8F"/>
                </a:solidFill>
              </a:rPr>
              <a:t>При вызове рекурсивной функции </a:t>
            </a:r>
            <a:r>
              <a:rPr lang="ru-RU" sz="1600" b="1" u="sng" dirty="0">
                <a:solidFill>
                  <a:srgbClr val="202C8F"/>
                </a:solidFill>
              </a:rPr>
              <a:t>каждый новый вызов добавляется в стек вызовов, который представляет собой структуру данных, используемую для хранения вызовов функций и их контекстов выполнения во время выполнения программы</a:t>
            </a:r>
            <a:r>
              <a:rPr lang="ru-RU" sz="1600" b="1" dirty="0">
                <a:solidFill>
                  <a:srgbClr val="202C8F"/>
                </a:solidFill>
              </a:rPr>
              <a:t>. Когда функция завершается, ее контекст выполнения удаляется из стека. Если стек переполняется, это может привести к ошибке переполнения стека ("</a:t>
            </a:r>
            <a:r>
              <a:rPr lang="ru-RU" sz="1600" b="1" dirty="0" err="1">
                <a:solidFill>
                  <a:srgbClr val="202C8F"/>
                </a:solidFill>
              </a:rPr>
              <a:t>stack</a:t>
            </a:r>
            <a:r>
              <a:rPr lang="ru-RU" sz="1600" b="1" dirty="0">
                <a:solidFill>
                  <a:srgbClr val="202C8F"/>
                </a:solidFill>
              </a:rPr>
              <a:t> </a:t>
            </a:r>
            <a:r>
              <a:rPr lang="ru-RU" sz="1600" b="1" dirty="0" err="1">
                <a:solidFill>
                  <a:srgbClr val="202C8F"/>
                </a:solidFill>
              </a:rPr>
              <a:t>overflow</a:t>
            </a:r>
            <a:r>
              <a:rPr lang="ru-RU" sz="1600" b="1" dirty="0">
                <a:solidFill>
                  <a:srgbClr val="202C8F"/>
                </a:solidFill>
              </a:rPr>
              <a:t>" </a:t>
            </a:r>
            <a:r>
              <a:rPr lang="ru-RU" sz="1600" b="1" dirty="0" err="1">
                <a:solidFill>
                  <a:srgbClr val="202C8F"/>
                </a:solidFill>
              </a:rPr>
              <a:t>error</a:t>
            </a:r>
            <a:r>
              <a:rPr lang="ru-RU" sz="1600" b="1" dirty="0">
                <a:solidFill>
                  <a:srgbClr val="202C8F"/>
                </a:solidFill>
              </a:rPr>
              <a:t>).</a:t>
            </a:r>
          </a:p>
          <a:p>
            <a:pPr algn="just"/>
            <a:endParaRPr lang="ru-RU" sz="1600" b="1" dirty="0">
              <a:solidFill>
                <a:srgbClr val="202C8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46FFD-86DB-4995-A464-9020DBB73500}"/>
              </a:ext>
            </a:extLst>
          </p:cNvPr>
          <p:cNvSpPr txBox="1"/>
          <p:nvPr/>
        </p:nvSpPr>
        <p:spPr>
          <a:xfrm>
            <a:off x="558115" y="3332601"/>
            <a:ext cx="958495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sz="1600" dirty="0"/>
              <a:t>В качестве первого примера напишем функцию </a:t>
            </a:r>
            <a:r>
              <a:rPr lang="ru-RU" sz="1600" dirty="0" err="1"/>
              <a:t>pow</a:t>
            </a:r>
            <a:r>
              <a:rPr lang="ru-RU" sz="1600" dirty="0"/>
              <a:t>(x, n), которая возводит x в натуральную степень n. Иначе говоря, умножает x на само себя n раз.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27FD6-83D5-4126-9AA7-DE2451C471B5}"/>
              </a:ext>
            </a:extLst>
          </p:cNvPr>
          <p:cNvSpPr txBox="1"/>
          <p:nvPr/>
        </p:nvSpPr>
        <p:spPr>
          <a:xfrm>
            <a:off x="558115" y="3983699"/>
            <a:ext cx="609460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sz="1600" dirty="0"/>
              <a:t>Итеративный способ: цикл </a:t>
            </a:r>
            <a:r>
              <a:rPr lang="en-US" sz="1600" dirty="0" smtClean="0">
                <a:solidFill>
                  <a:srgbClr val="CC00CC"/>
                </a:solidFill>
              </a:rPr>
              <a:t>for</a:t>
            </a:r>
            <a:endParaRPr lang="ru-RU" sz="1600" dirty="0">
              <a:solidFill>
                <a:srgbClr val="CC00CC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C3300C-5409-460B-A464-55B63F77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6" y="4322253"/>
            <a:ext cx="3051909" cy="2259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47D69B-6148-401D-98C7-A66453FD1B8E}"/>
              </a:ext>
            </a:extLst>
          </p:cNvPr>
          <p:cNvSpPr txBox="1"/>
          <p:nvPr/>
        </p:nvSpPr>
        <p:spPr>
          <a:xfrm>
            <a:off x="4654143" y="3983699"/>
            <a:ext cx="693900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sz="1600" dirty="0"/>
              <a:t>Рекурсивный способ: упрощение задачи и вызов функцией самой </a:t>
            </a:r>
            <a:r>
              <a:rPr lang="ru-RU" sz="1600" dirty="0" smtClean="0"/>
              <a:t>себя</a:t>
            </a:r>
            <a:endParaRPr lang="ru-RU" sz="16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B61232-60BD-451F-A146-E36C8F056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095" y="4388576"/>
            <a:ext cx="2850493" cy="22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60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Рекурсия и стек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1028787"/>
            <a:ext cx="778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Когда функция </a:t>
            </a:r>
            <a:r>
              <a:rPr lang="ru-RU" b="1" dirty="0" err="1">
                <a:solidFill>
                  <a:srgbClr val="202C8F"/>
                </a:solidFill>
              </a:rPr>
              <a:t>pow</a:t>
            </a:r>
            <a:r>
              <a:rPr lang="ru-RU" b="1" dirty="0">
                <a:solidFill>
                  <a:srgbClr val="202C8F"/>
                </a:solidFill>
              </a:rPr>
              <a:t>(x, n) вызывается, исполнение делится на две ветви: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1626BA-C3BB-43D9-B237-7A549D20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489" y="1427773"/>
            <a:ext cx="3527714" cy="1851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F1286-6955-409E-90FC-48E6E7A13303}"/>
              </a:ext>
            </a:extLst>
          </p:cNvPr>
          <p:cNvSpPr txBox="1"/>
          <p:nvPr/>
        </p:nvSpPr>
        <p:spPr>
          <a:xfrm>
            <a:off x="558114" y="3343138"/>
            <a:ext cx="10795687" cy="19082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b="0" dirty="0"/>
              <a:t>Если n == 1, тогда всё просто. </a:t>
            </a:r>
            <a:r>
              <a:rPr lang="ru-RU" dirty="0"/>
              <a:t>Эта ветвь называется </a:t>
            </a:r>
            <a:r>
              <a:rPr lang="ru-RU" u="sng" dirty="0"/>
              <a:t>базой рекурсии</a:t>
            </a:r>
            <a:r>
              <a:rPr lang="ru-RU" dirty="0"/>
              <a:t>, потому что сразу же приводит к очевидному результату: </a:t>
            </a:r>
            <a:r>
              <a:rPr lang="ru-RU" u="sng" dirty="0" err="1"/>
              <a:t>pow</a:t>
            </a:r>
            <a:r>
              <a:rPr lang="ru-RU" u="sng" dirty="0"/>
              <a:t>(x, 1) равно x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dirty="0"/>
              <a:t>Мы можем представить </a:t>
            </a:r>
            <a:r>
              <a:rPr lang="ru-RU" b="0" dirty="0" err="1"/>
              <a:t>pow</a:t>
            </a:r>
            <a:r>
              <a:rPr lang="ru-RU" b="0" dirty="0"/>
              <a:t>(x, n) в виде: x * </a:t>
            </a:r>
            <a:r>
              <a:rPr lang="ru-RU" b="0" dirty="0" err="1"/>
              <a:t>pow</a:t>
            </a:r>
            <a:r>
              <a:rPr lang="ru-RU" b="0" dirty="0"/>
              <a:t>(x, n - 1). Что в математике записывается как: x n = x * xn-1 . </a:t>
            </a:r>
            <a:r>
              <a:rPr lang="ru-RU" dirty="0"/>
              <a:t>Эта ветвь – </a:t>
            </a:r>
            <a:r>
              <a:rPr lang="ru-RU" u="sng" dirty="0"/>
              <a:t>шаг рекурсии</a:t>
            </a:r>
            <a:r>
              <a:rPr lang="ru-RU" dirty="0"/>
              <a:t>: мы сводим задачу к более простому действию (умножение на x) и более простой аналогичной задаче (</a:t>
            </a:r>
            <a:r>
              <a:rPr lang="ru-RU" dirty="0" err="1"/>
              <a:t>pow</a:t>
            </a:r>
            <a:r>
              <a:rPr lang="ru-RU" dirty="0"/>
              <a:t> с меньшим n). Последующие шаги упрощают задачу всё больше и больше, </a:t>
            </a:r>
            <a:r>
              <a:rPr lang="ru-RU" u="sng" dirty="0"/>
              <a:t>пока n не достигает 1</a:t>
            </a:r>
            <a:r>
              <a:rPr lang="ru-RU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47722-E520-413F-8093-8BFCD10B4E37}"/>
              </a:ext>
            </a:extLst>
          </p:cNvPr>
          <p:cNvSpPr txBox="1"/>
          <p:nvPr/>
        </p:nvSpPr>
        <p:spPr>
          <a:xfrm>
            <a:off x="558114" y="5356227"/>
            <a:ext cx="1079568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Итак, р</a:t>
            </a:r>
            <a:r>
              <a:rPr lang="ru-RU" u="sng" dirty="0"/>
              <a:t>екурсию используют, когда вычисление функции можно свести к её более простому вызову, а его – к ещё более простому и так далее, пока значение не станет очевидно</a:t>
            </a:r>
            <a:r>
              <a:rPr lang="ru-RU" dirty="0"/>
              <a:t>. Рекурсивное решение задачи обычно короче, чем итеративное.</a:t>
            </a:r>
          </a:p>
        </p:txBody>
      </p:sp>
    </p:spTree>
    <p:extLst>
      <p:ext uri="{BB962C8B-B14F-4D97-AF65-F5344CB8AC3E}">
        <p14:creationId xmlns:p14="http://schemas.microsoft.com/office/powerpoint/2010/main" val="3321291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545" y="2590964"/>
            <a:ext cx="10162109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Глобальный объект</a:t>
            </a:r>
            <a:endParaRPr lang="en-US" sz="5400" dirty="0">
              <a:solidFill>
                <a:srgbClr val="202C8F"/>
              </a:solidFill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90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Глобальный объект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961675"/>
            <a:ext cx="9220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u="sng" dirty="0">
                <a:solidFill>
                  <a:srgbClr val="202C8F"/>
                </a:solidFill>
              </a:rPr>
              <a:t>Глобальный объект предоставляет переменные и функции, доступные в любом месте программы</a:t>
            </a:r>
            <a:r>
              <a:rPr lang="ru-RU" b="1" dirty="0">
                <a:solidFill>
                  <a:srgbClr val="202C8F"/>
                </a:solidFill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Ко всем свойствам глобального объекта можно обращаться напрямую: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83D731-8EF1-4E70-9FCC-3CE5DCB2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56" y="2141614"/>
            <a:ext cx="9030911" cy="1286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0BF30-D38B-46B8-B67F-1B9049BEA623}"/>
              </a:ext>
            </a:extLst>
          </p:cNvPr>
          <p:cNvSpPr txBox="1"/>
          <p:nvPr/>
        </p:nvSpPr>
        <p:spPr>
          <a:xfrm>
            <a:off x="321047" y="3786852"/>
            <a:ext cx="366599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sz="1400" dirty="0"/>
              <a:t>В современных проектах, использующих JavaScript-модули, такого не происходит. Если свойство настолько важное, что вы хотите сделать его доступным для всей программы, запишите его в глобальный объект напрямую: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818BB4-E9DD-4634-ABAF-4F201C313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59" y="3476316"/>
            <a:ext cx="6910585" cy="200606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1047" y="5631948"/>
            <a:ext cx="109897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>
                <a:solidFill>
                  <a:srgbClr val="202C8F"/>
                </a:solidFill>
              </a:rPr>
              <a:t>При этом обычно </a:t>
            </a:r>
            <a:r>
              <a:rPr lang="ru-RU" sz="1400" b="1" u="sng" dirty="0" smtClean="0">
                <a:solidFill>
                  <a:srgbClr val="202C8F"/>
                </a:solidFill>
              </a:rPr>
              <a:t>не рекомендуется использовать глобальные переменные</a:t>
            </a:r>
            <a:r>
              <a:rPr lang="ru-RU" sz="1400" b="1" dirty="0" smtClean="0">
                <a:solidFill>
                  <a:srgbClr val="202C8F"/>
                </a:solidFill>
              </a:rPr>
              <a:t>. Дизайн кода, при котором функция получает входные параметры и выдаёт определённый результат, чище, </a:t>
            </a:r>
            <a:r>
              <a:rPr lang="ru-RU" sz="1400" b="1" u="sng" dirty="0" smtClean="0">
                <a:solidFill>
                  <a:srgbClr val="202C8F"/>
                </a:solidFill>
              </a:rPr>
              <a:t>надёжнее и удобнее для тестирования, чем когда используются внешние, а тем более глобальные переменные</a:t>
            </a:r>
            <a:r>
              <a:rPr lang="ru-RU" sz="1400" b="1" dirty="0" smtClean="0">
                <a:solidFill>
                  <a:srgbClr val="202C8F"/>
                </a:solidFill>
              </a:rPr>
              <a:t>.</a:t>
            </a:r>
            <a:endParaRPr lang="ru-RU" sz="1400" b="1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6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Объявление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6A2CDF-8395-41A9-BB62-8F65A27A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3" y="1631739"/>
            <a:ext cx="9050013" cy="66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4ED333-7049-46AF-B124-EFA0E96943CA}"/>
              </a:ext>
            </a:extLst>
          </p:cNvPr>
          <p:cNvSpPr txBox="1"/>
          <p:nvPr/>
        </p:nvSpPr>
        <p:spPr>
          <a:xfrm>
            <a:off x="558114" y="1080186"/>
            <a:ext cx="917855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 smtClean="0"/>
              <a:t>Можно заменить </a:t>
            </a:r>
            <a:r>
              <a:rPr lang="ru-RU" dirty="0"/>
              <a:t>элемент или добавить новый к существующему массиву: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B5A42-BE7A-432B-B28B-A7ED7B071A1B}"/>
              </a:ext>
            </a:extLst>
          </p:cNvPr>
          <p:cNvSpPr txBox="1"/>
          <p:nvPr/>
        </p:nvSpPr>
        <p:spPr>
          <a:xfrm>
            <a:off x="558114" y="2708198"/>
            <a:ext cx="964421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u="sng" dirty="0"/>
              <a:t>В массиве могут храниться элементы любого типа</a:t>
            </a:r>
            <a:r>
              <a:rPr lang="ru-RU" dirty="0"/>
              <a:t>. </a:t>
            </a:r>
            <a:r>
              <a:rPr lang="ru-RU" dirty="0">
                <a:solidFill>
                  <a:schemeClr val="tx1"/>
                </a:solidFill>
              </a:rPr>
              <a:t>Например: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B1BC74-68B6-42E7-99F0-4C522958E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87" y="3321332"/>
            <a:ext cx="966922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pop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push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,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shift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unshift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093900"/>
            <a:ext cx="9703486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u="sng" dirty="0">
                <a:solidFill>
                  <a:srgbClr val="202C8F"/>
                </a:solidFill>
              </a:rPr>
              <a:t>Очередь</a:t>
            </a:r>
            <a:r>
              <a:rPr lang="ru-RU" b="1" dirty="0">
                <a:solidFill>
                  <a:srgbClr val="202C8F"/>
                </a:solidFill>
              </a:rPr>
              <a:t> – один из самых распространённых вариантов применения массива.</a:t>
            </a:r>
            <a:r>
              <a:rPr lang="en-US" b="1" dirty="0">
                <a:solidFill>
                  <a:srgbClr val="202C8F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В области компьютерных наук так называется </a:t>
            </a:r>
            <a:r>
              <a:rPr lang="ru-RU" b="1" u="sng" dirty="0">
                <a:solidFill>
                  <a:srgbClr val="202C8F"/>
                </a:solidFill>
              </a:rPr>
              <a:t>упорядоченная коллекция элементов, поддерживающая два вида операций</a:t>
            </a:r>
            <a:r>
              <a:rPr lang="ru-RU" b="1" dirty="0">
                <a:solidFill>
                  <a:srgbClr val="202C8F"/>
                </a:solidFill>
              </a:rPr>
              <a:t>: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rgbClr val="00B0F0"/>
                </a:solidFill>
              </a:rPr>
              <a:t>push</a:t>
            </a:r>
            <a:r>
              <a:rPr lang="ru-RU" b="1" dirty="0">
                <a:solidFill>
                  <a:srgbClr val="202C8F"/>
                </a:solidFill>
              </a:rPr>
              <a:t> добавляет элемент в конец.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rgbClr val="00B0F0"/>
                </a:solidFill>
              </a:rPr>
              <a:t>shift</a:t>
            </a:r>
            <a:r>
              <a:rPr lang="ru-RU" b="1" dirty="0">
                <a:solidFill>
                  <a:srgbClr val="202C8F"/>
                </a:solidFill>
              </a:rPr>
              <a:t> удаляет элемент в начале, сдвигая очередь, так что второй элемент</a:t>
            </a:r>
            <a:r>
              <a:rPr lang="en-US" b="1" dirty="0">
                <a:solidFill>
                  <a:srgbClr val="202C8F"/>
                </a:solidFill>
              </a:rPr>
              <a:t> </a:t>
            </a:r>
            <a:r>
              <a:rPr lang="ru-RU" b="1" dirty="0">
                <a:solidFill>
                  <a:srgbClr val="202C8F"/>
                </a:solidFill>
              </a:rPr>
              <a:t>становится первым.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</a:rPr>
              <a:t>Массивы поддерживают обе операции.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50A19-A09C-466A-B43E-D2E06D3890F9}"/>
              </a:ext>
            </a:extLst>
          </p:cNvPr>
          <p:cNvSpPr txBox="1"/>
          <p:nvPr/>
        </p:nvSpPr>
        <p:spPr>
          <a:xfrm>
            <a:off x="558114" y="4487498"/>
            <a:ext cx="10219953" cy="1661993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r>
              <a:rPr lang="ru-RU" dirty="0"/>
              <a:t>Существует и другой вариант применения для массивов – </a:t>
            </a:r>
            <a:r>
              <a:rPr lang="ru-RU" u="sng" dirty="0"/>
              <a:t>структура данных</a:t>
            </a:r>
            <a:r>
              <a:rPr lang="ru-RU" dirty="0"/>
              <a:t>, называемая </a:t>
            </a:r>
            <a:r>
              <a:rPr lang="ru-RU" u="sng" dirty="0"/>
              <a:t>стек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>
                <a:solidFill>
                  <a:schemeClr val="tx1"/>
                </a:solidFill>
              </a:rPr>
              <a:t>Она поддерживает</a:t>
            </a:r>
            <a:r>
              <a:rPr lang="ru-RU" dirty="0"/>
              <a:t> два вида операций:</a:t>
            </a:r>
            <a:endParaRPr lang="en-US" dirty="0"/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B0F0"/>
                </a:solidFill>
              </a:rPr>
              <a:t>push</a:t>
            </a:r>
            <a:r>
              <a:rPr lang="ru-RU" dirty="0"/>
              <a:t> добавляет элемент в конец.</a:t>
            </a:r>
            <a:endParaRPr lang="en-US" dirty="0"/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B0F0"/>
                </a:solidFill>
              </a:rPr>
              <a:t>pop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удаляет последний элемент.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6E72E8-A85F-47B0-BB4A-8F64DAE35039}"/>
              </a:ext>
            </a:extLst>
          </p:cNvPr>
          <p:cNvCxnSpPr/>
          <p:nvPr/>
        </p:nvCxnSpPr>
        <p:spPr>
          <a:xfrm>
            <a:off x="448048" y="4280639"/>
            <a:ext cx="111960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58113" y="3798354"/>
            <a:ext cx="8949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smtClean="0">
                <a:solidFill>
                  <a:srgbClr val="202C8F"/>
                </a:solidFill>
              </a:rPr>
              <a:t>Комментарий: </a:t>
            </a:r>
            <a:r>
              <a:rPr lang="ru-RU" sz="1600" b="1" i="1" dirty="0" smtClean="0"/>
              <a:t>например</a:t>
            </a:r>
            <a:r>
              <a:rPr lang="ru-RU" sz="1600" b="1" i="1" dirty="0"/>
              <a:t>, очередь сообщений, которые надо показать на экране.</a:t>
            </a:r>
          </a:p>
        </p:txBody>
      </p:sp>
    </p:spTree>
    <p:extLst>
      <p:ext uri="{BB962C8B-B14F-4D97-AF65-F5344CB8AC3E}">
        <p14:creationId xmlns:p14="http://schemas.microsoft.com/office/powerpoint/2010/main" val="38866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1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Методы, работающие с концом массива</a:t>
            </a:r>
            <a:endParaRPr lang="ru-RU" sz="31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84946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rgbClr val="00B0F0"/>
                </a:solidFill>
              </a:rPr>
              <a:t>pop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268A8A-A4E3-44F5-84C6-50D2A2DB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94" y="3440012"/>
            <a:ext cx="9775839" cy="2144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E21F72-E89D-4C9E-AE70-A4A5815C7B09}"/>
              </a:ext>
            </a:extLst>
          </p:cNvPr>
          <p:cNvSpPr txBox="1"/>
          <p:nvPr/>
        </p:nvSpPr>
        <p:spPr>
          <a:xfrm>
            <a:off x="558114" y="1655947"/>
            <a:ext cx="10025219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Удаляет последний элемент из массива и возвращает его</a:t>
            </a:r>
            <a:r>
              <a:rPr lang="en-US" dirty="0"/>
              <a:t>.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dirty="0" err="1">
                <a:solidFill>
                  <a:schemeClr val="tx1"/>
                </a:solidFill>
              </a:rPr>
              <a:t>fruits.</a:t>
            </a:r>
            <a:r>
              <a:rPr lang="ru-RU" dirty="0" err="1">
                <a:solidFill>
                  <a:srgbClr val="00B0F0"/>
                </a:solidFill>
              </a:rPr>
              <a:t>pop</a:t>
            </a:r>
            <a:r>
              <a:rPr lang="ru-RU" dirty="0">
                <a:solidFill>
                  <a:schemeClr val="tx1"/>
                </a:solidFill>
              </a:rPr>
              <a:t>() и fruits.</a:t>
            </a:r>
            <a:r>
              <a:rPr lang="ru-RU" dirty="0">
                <a:solidFill>
                  <a:srgbClr val="00B0F0"/>
                </a:solidFill>
              </a:rPr>
              <a:t>at</a:t>
            </a:r>
            <a:r>
              <a:rPr lang="ru-RU" dirty="0">
                <a:solidFill>
                  <a:schemeClr val="tx1"/>
                </a:solidFill>
              </a:rPr>
              <a:t>(-1) </a:t>
            </a:r>
            <a:r>
              <a:rPr lang="ru-RU" dirty="0"/>
              <a:t>возвращают последний элемент массива</a:t>
            </a:r>
            <a:r>
              <a:rPr lang="ru-RU" dirty="0">
                <a:solidFill>
                  <a:schemeClr val="tx1"/>
                </a:solidFill>
              </a:rPr>
              <a:t>, но </a:t>
            </a:r>
            <a:r>
              <a:rPr lang="ru-RU" dirty="0" err="1">
                <a:solidFill>
                  <a:schemeClr val="tx1"/>
                </a:solidFill>
              </a:rPr>
              <a:t>fruits.</a:t>
            </a:r>
            <a:r>
              <a:rPr lang="ru-RU" dirty="0" err="1">
                <a:solidFill>
                  <a:srgbClr val="00B0F0"/>
                </a:solidFill>
              </a:rPr>
              <a:t>pop</a:t>
            </a:r>
            <a:r>
              <a:rPr lang="ru-RU" dirty="0">
                <a:solidFill>
                  <a:schemeClr val="tx1"/>
                </a:solidFill>
              </a:rPr>
              <a:t>() также </a:t>
            </a:r>
            <a:r>
              <a:rPr lang="ru-RU" dirty="0"/>
              <a:t>изменяет массив, удаляя его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32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1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Методы, работающие с концом массива</a:t>
            </a:r>
            <a:endParaRPr lang="ru-RU" sz="31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870987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rgbClr val="00B0F0"/>
                </a:solidFill>
              </a:rPr>
              <a:t>push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C7584-1AE4-4074-A36F-81052746DBE6}"/>
              </a:ext>
            </a:extLst>
          </p:cNvPr>
          <p:cNvSpPr txBox="1"/>
          <p:nvPr/>
        </p:nvSpPr>
        <p:spPr>
          <a:xfrm>
            <a:off x="558114" y="1727254"/>
            <a:ext cx="10159163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Добавляет элемент в конец массива</a:t>
            </a:r>
            <a:r>
              <a:rPr lang="en-US" dirty="0" smtClean="0"/>
              <a:t>.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ru-RU" dirty="0">
                <a:solidFill>
                  <a:schemeClr val="tx1"/>
                </a:solidFill>
              </a:rPr>
              <a:t>Вызов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rgbClr val="00B0F0"/>
                </a:solidFill>
              </a:rPr>
              <a:t>push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2D050"/>
                </a:solidFill>
              </a:rPr>
              <a:t>...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ru-RU" dirty="0"/>
              <a:t>равнозначен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fruits[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rgbClr val="C00000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] = ....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0E7EA3-FCAF-4EA0-A75E-2F0C9327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81" y="3429000"/>
            <a:ext cx="8356497" cy="24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1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Методы, работающие с началом массива</a:t>
            </a:r>
            <a:endParaRPr lang="ru-RU" sz="31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878939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rgbClr val="00B0F0"/>
                </a:solidFill>
              </a:rPr>
              <a:t>shift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FFA9-66DB-477B-99E6-93328255DBB5}"/>
              </a:ext>
            </a:extLst>
          </p:cNvPr>
          <p:cNvSpPr txBox="1"/>
          <p:nvPr/>
        </p:nvSpPr>
        <p:spPr>
          <a:xfrm>
            <a:off x="558114" y="1776391"/>
            <a:ext cx="60946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Удаляет из массива первый элемент и возвращает его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5F3E7B-F934-45E0-A746-D8669E46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68" y="2812548"/>
            <a:ext cx="9891892" cy="21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4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302964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1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Методы, работающие с началом массива</a:t>
            </a:r>
            <a:endParaRPr lang="ru-RU" sz="31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114" y="938888"/>
            <a:ext cx="2660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rgbClr val="00B0F0"/>
                </a:solidFill>
              </a:rPr>
              <a:t>unshift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FFA9-66DB-477B-99E6-93328255DBB5}"/>
              </a:ext>
            </a:extLst>
          </p:cNvPr>
          <p:cNvSpPr txBox="1"/>
          <p:nvPr/>
        </p:nvSpPr>
        <p:spPr>
          <a:xfrm>
            <a:off x="558114" y="1885582"/>
            <a:ext cx="60946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spcAft>
                <a:spcPts val="1200"/>
              </a:spcAft>
              <a:defRPr b="1">
                <a:solidFill>
                  <a:srgbClr val="202C8F"/>
                </a:solidFill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Добавляет элемент в начало массива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EE0854-F459-4E05-A084-4364145D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27" y="2832276"/>
            <a:ext cx="8907974" cy="255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10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2053</Words>
  <Application>Microsoft Office PowerPoint</Application>
  <PresentationFormat>Широкоэкранный</PresentationFormat>
  <Paragraphs>199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Aptos</vt:lpstr>
      <vt:lpstr>Arial</vt:lpstr>
      <vt:lpstr>Arial Black</vt:lpstr>
      <vt:lpstr>Calibri</vt:lpstr>
      <vt:lpstr>Calibri Light</vt:lpstr>
      <vt:lpstr>Wingdings</vt:lpstr>
      <vt:lpstr>Тема Office</vt:lpstr>
      <vt:lpstr>Разработка клиентских частей интернет-ресурсов</vt:lpstr>
      <vt:lpstr>Массивы</vt:lpstr>
      <vt:lpstr>Объявление</vt:lpstr>
      <vt:lpstr>Объявление</vt:lpstr>
      <vt:lpstr>Методы pop/push, shift/unshift</vt:lpstr>
      <vt:lpstr>Методы, работающие с концом массива</vt:lpstr>
      <vt:lpstr>Методы, работающие с концом массива</vt:lpstr>
      <vt:lpstr>Методы, работающие с началом массива</vt:lpstr>
      <vt:lpstr>Методы, работающие с началом массива</vt:lpstr>
      <vt:lpstr>Эффективность</vt:lpstr>
      <vt:lpstr>Перебор элементов</vt:lpstr>
      <vt:lpstr>Многомерные массивы </vt:lpstr>
      <vt:lpstr>Методы массивов</vt:lpstr>
      <vt:lpstr>Методы массивов</vt:lpstr>
      <vt:lpstr>Метод arr.slice</vt:lpstr>
      <vt:lpstr>Метод arr.concat</vt:lpstr>
      <vt:lpstr>Метод arr.forEach</vt:lpstr>
      <vt:lpstr>Поиск в массиве</vt:lpstr>
      <vt:lpstr>Поиск в массиве</vt:lpstr>
      <vt:lpstr>Метод arr.filter(fn)</vt:lpstr>
      <vt:lpstr>Преобразование массива</vt:lpstr>
      <vt:lpstr>Преобразование массива</vt:lpstr>
      <vt:lpstr>Преобразование массива</vt:lpstr>
      <vt:lpstr>Преобразование массива</vt:lpstr>
      <vt:lpstr>Преобразование массива</vt:lpstr>
      <vt:lpstr>Преобразование массива</vt:lpstr>
      <vt:lpstr>Деструктуризация</vt:lpstr>
      <vt:lpstr>Деструктурирующее присваивание</vt:lpstr>
      <vt:lpstr>Деструктурирующее присваивание</vt:lpstr>
      <vt:lpstr>Деструктуризация объекта</vt:lpstr>
      <vt:lpstr>Вложенная деструктуризация</vt:lpstr>
      <vt:lpstr>Рекурсия и стек</vt:lpstr>
      <vt:lpstr>Рекурсия и стек</vt:lpstr>
      <vt:lpstr>Рекурсия и стек</vt:lpstr>
      <vt:lpstr>Глобальный объект</vt:lpstr>
      <vt:lpstr>Глобальный объект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i212</cp:lastModifiedBy>
  <cp:revision>428</cp:revision>
  <dcterms:created xsi:type="dcterms:W3CDTF">2023-09-05T16:49:47Z</dcterms:created>
  <dcterms:modified xsi:type="dcterms:W3CDTF">2023-11-14T06:16:17Z</dcterms:modified>
</cp:coreProperties>
</file>