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6"/>
  </p:notesMasterIdLst>
  <p:handoutMasterIdLst>
    <p:handoutMasterId r:id="rId47"/>
  </p:handoutMasterIdLst>
  <p:sldIdLst>
    <p:sldId id="278" r:id="rId2"/>
    <p:sldId id="302" r:id="rId3"/>
    <p:sldId id="284" r:id="rId4"/>
    <p:sldId id="294" r:id="rId5"/>
    <p:sldId id="301" r:id="rId6"/>
    <p:sldId id="300" r:id="rId7"/>
    <p:sldId id="296" r:id="rId8"/>
    <p:sldId id="297" r:id="rId9"/>
    <p:sldId id="298" r:id="rId10"/>
    <p:sldId id="299" r:id="rId11"/>
    <p:sldId id="282" r:id="rId12"/>
    <p:sldId id="303" r:id="rId13"/>
    <p:sldId id="304" r:id="rId14"/>
    <p:sldId id="305" r:id="rId15"/>
    <p:sldId id="334" r:id="rId16"/>
    <p:sldId id="306" r:id="rId17"/>
    <p:sldId id="307" r:id="rId18"/>
    <p:sldId id="308" r:id="rId19"/>
    <p:sldId id="309" r:id="rId20"/>
    <p:sldId id="310" r:id="rId21"/>
    <p:sldId id="335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FFFFF"/>
    <a:srgbClr val="FDFBF6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22" d="100"/>
          <a:sy n="122" d="100"/>
        </p:scale>
        <p:origin x="96" y="31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4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69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8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01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32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022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678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7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6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59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038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58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64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027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4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315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963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439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511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1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011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37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64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533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176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4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086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368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5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451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49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80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07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80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9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8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3.wdp"/><Relationship Id="rId5" Type="http://schemas.openxmlformats.org/officeDocument/2006/relationships/image" Target="../media/image53.png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pPr rtl="0"/>
            <a:r>
              <a:rPr lang="ru-RU" dirty="0" err="1" smtClean="0"/>
              <a:t>Русляков</a:t>
            </a:r>
            <a:r>
              <a:rPr lang="ru-RU" dirty="0" smtClean="0"/>
              <a:t> Алексей Александрович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 smtClean="0"/>
              <a:t>ruslyakov@mirea.ru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2711041" y="989098"/>
            <a:ext cx="6769916" cy="21790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/>
              <a:t>Семантическая разметка HTML5.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Введение в CSS.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Основные понятия CSS.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Блочная модель.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Подключение CSS к HTML.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Структура и формат CSS-правил.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Селекторы CSS.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Как разметить страницу с точки зрения семантики</a:t>
            </a:r>
            <a:r>
              <a:rPr lang="ru-RU" sz="3600" b="1" dirty="0"/>
              <a:t> </a:t>
            </a:r>
            <a:endParaRPr lang="ru-RU" sz="36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95664"/>
            <a:ext cx="108666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02C8F"/>
                </a:solidFill>
                <a:latin typeface="+mj-lt"/>
              </a:rPr>
              <a:t>Процесс разметки </a:t>
            </a:r>
            <a:r>
              <a:rPr lang="ru-RU" sz="2000" dirty="0">
                <a:latin typeface="+mj-lt"/>
              </a:rPr>
              <a:t>можно разделить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на несколько шагов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с разной степенью детализации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1. Крупные </a:t>
            </a:r>
            <a:r>
              <a:rPr lang="ru-RU" sz="2000" dirty="0">
                <a:latin typeface="+mj-lt"/>
              </a:rPr>
              <a:t>смысловые блоки на каждой странице сайта. </a:t>
            </a:r>
          </a:p>
          <a:p>
            <a:r>
              <a:rPr lang="ru-RU" sz="2000" b="1" dirty="0">
                <a:latin typeface="+mj-lt"/>
              </a:rPr>
              <a:t>Теги: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header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main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footer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2. Крупные </a:t>
            </a:r>
            <a:r>
              <a:rPr lang="ru-RU" sz="2000" dirty="0">
                <a:latin typeface="+mj-lt"/>
              </a:rPr>
              <a:t>смысловые разделы в блоках. </a:t>
            </a:r>
          </a:p>
          <a:p>
            <a:r>
              <a:rPr lang="ru-RU" sz="2000" b="1" dirty="0">
                <a:latin typeface="+mj-lt"/>
              </a:rPr>
              <a:t>Теги: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nav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section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aside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3. Заголовок </a:t>
            </a:r>
            <a:r>
              <a:rPr lang="ru-RU" sz="2000" dirty="0">
                <a:latin typeface="+mj-lt"/>
              </a:rPr>
              <a:t>всего документа и заголовки смысловых разделов. </a:t>
            </a:r>
          </a:p>
          <a:p>
            <a:r>
              <a:rPr lang="ru-RU" sz="2000" b="1" dirty="0">
                <a:latin typeface="+mj-lt"/>
              </a:rPr>
              <a:t>Теги: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&lt;h1&gt;-&lt;h6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pPr algn="just"/>
            <a:r>
              <a:rPr lang="ru-RU" sz="2000" dirty="0" smtClean="0">
                <a:latin typeface="+mj-lt"/>
              </a:rPr>
              <a:t>4. Мелкие </a:t>
            </a:r>
            <a:r>
              <a:rPr lang="ru-RU" sz="2000" dirty="0">
                <a:latin typeface="+mj-lt"/>
              </a:rPr>
              <a:t>элементы в смысловых разделах. Списки, таблицы, </a:t>
            </a:r>
            <a:r>
              <a:rPr lang="ru-RU" sz="2000" dirty="0" err="1">
                <a:latin typeface="+mj-lt"/>
              </a:rPr>
              <a:t>демо</a:t>
            </a:r>
            <a:r>
              <a:rPr lang="ru-RU" sz="2000" dirty="0">
                <a:latin typeface="+mj-lt"/>
              </a:rPr>
              <a:t>-материалы, параграфы и переносы, формы, цитаты, контактная информация и прогресс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5. Фразовые </a:t>
            </a:r>
            <a:r>
              <a:rPr lang="ru-RU" sz="2000" dirty="0">
                <a:latin typeface="+mj-lt"/>
              </a:rPr>
              <a:t>элементы. Изображения, ссылки, кнопки, видео, время и мелкие текстовые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538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7"/>
            <a:ext cx="7013448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Введение</a:t>
            </a:r>
            <a:r>
              <a:rPr lang="ru-RU" sz="4400" dirty="0"/>
              <a:t> </a:t>
            </a:r>
            <a:r>
              <a:rPr lang="ru-RU" sz="4800" dirty="0"/>
              <a:t>в </a:t>
            </a:r>
            <a:r>
              <a:rPr lang="en-US" sz="4800" dirty="0"/>
              <a:t>CSS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14566" y="5540049"/>
            <a:ext cx="774562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 (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— это код, который вы используете для стилизации вашей веб-страницы. 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Блочная модель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правила, по которым браузер определяет размер элемента на странице, его ширину и высоту.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985" y="2148849"/>
            <a:ext cx="582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Блочная модель из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DevTools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Google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Chrome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16260" t="8002" r="14458" b="16473"/>
          <a:stretch/>
        </p:blipFill>
        <p:spPr bwMode="auto">
          <a:xfrm>
            <a:off x="3533231" y="2610514"/>
            <a:ext cx="5125538" cy="3948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9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431584"/>
            <a:ext cx="10795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Блочная модель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состоит из нескольких CSS-свойств</a:t>
            </a:r>
            <a:r>
              <a:rPr lang="ru-RU" sz="2400" dirty="0">
                <a:latin typeface="+mj-lt"/>
              </a:rPr>
              <a:t>, влияющих на </a:t>
            </a:r>
            <a:r>
              <a:rPr lang="ru-RU" sz="2400" dirty="0" smtClean="0">
                <a:latin typeface="+mj-lt"/>
              </a:rPr>
              <a:t>размеры элемента: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202C8F"/>
                </a:solidFill>
                <a:latin typeface="+mj-lt"/>
              </a:rPr>
              <a:t>width</a:t>
            </a:r>
            <a:r>
              <a:rPr lang="ru-RU" sz="2400" dirty="0" smtClean="0">
                <a:latin typeface="+mj-lt"/>
              </a:rPr>
              <a:t> — ширина элемента;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202C8F"/>
                </a:solidFill>
                <a:latin typeface="+mj-lt"/>
              </a:rPr>
              <a:t>height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высота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400" dirty="0">
                <a:latin typeface="+mj-lt"/>
              </a:rPr>
              <a:t> — внутренние отступы от контента до краёв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рамка, идущая по краю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внешние отступы вокруг </a:t>
            </a:r>
            <a:r>
              <a:rPr lang="ru-RU" sz="2400" dirty="0" smtClean="0">
                <a:latin typeface="+mj-lt"/>
              </a:rPr>
              <a:t>элемента.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+mj-lt"/>
            </a:endParaRPr>
          </a:p>
          <a:p>
            <a:pPr algn="ctr"/>
            <a:r>
              <a:rPr lang="ru-RU" sz="2400" b="1" dirty="0">
                <a:solidFill>
                  <a:srgbClr val="202C8F"/>
                </a:solidFill>
                <a:latin typeface="+mj-lt"/>
              </a:rPr>
              <a:t>Реальный размер элемента </a:t>
            </a:r>
            <a:r>
              <a:rPr lang="ru-RU" sz="2400" b="1" dirty="0">
                <a:latin typeface="+mj-lt"/>
              </a:rPr>
              <a:t>получится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при сложении </a:t>
            </a:r>
            <a:r>
              <a:rPr lang="ru-RU" sz="2400" b="1" dirty="0">
                <a:latin typeface="+mj-lt"/>
              </a:rPr>
              <a:t>значений всех этих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23505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Блочная модель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правила, по которым браузер определяет размер элемента на странице, его ширину и высоту.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985" y="2148849"/>
            <a:ext cx="2299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Блочная модель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l="13148" r="11171"/>
          <a:stretch/>
        </p:blipFill>
        <p:spPr bwMode="auto">
          <a:xfrm>
            <a:off x="3243095" y="2706404"/>
            <a:ext cx="5705811" cy="3649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78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465" y="2395727"/>
            <a:ext cx="8107433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Внутренние (</a:t>
            </a:r>
            <a:r>
              <a:rPr lang="ru-RU" sz="4800" dirty="0" err="1"/>
              <a:t>padding</a:t>
            </a:r>
            <a:r>
              <a:rPr lang="ru-RU" sz="4800" dirty="0"/>
              <a:t>) и внешние (margin) отступы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2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5" y="1800915"/>
            <a:ext cx="10795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В качестве значения свойство </a:t>
            </a: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400" dirty="0">
                <a:latin typeface="+mj-lt"/>
              </a:rPr>
              <a:t> принимает четыре числа в следующей </a:t>
            </a:r>
            <a:r>
              <a:rPr lang="ru-RU" sz="2400" dirty="0" smtClean="0">
                <a:latin typeface="+mj-lt"/>
              </a:rPr>
              <a:t>последовательности:</a:t>
            </a:r>
            <a:endParaRPr lang="ru-RU" sz="2400" dirty="0">
              <a:latin typeface="+mj-lt"/>
            </a:endParaRPr>
          </a:p>
          <a:p>
            <a:pPr algn="just"/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сверху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padding-top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справа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padding-right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снизу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padding-bottom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слева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padding-left</a:t>
            </a:r>
            <a:r>
              <a:rPr lang="ru-RU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8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4" y="1398575"/>
            <a:ext cx="1079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Создание внутренних отступов </a:t>
            </a:r>
            <a:r>
              <a:rPr lang="en-US" sz="2400" dirty="0">
                <a:solidFill>
                  <a:srgbClr val="202C8F"/>
                </a:solidFill>
                <a:latin typeface="+mj-lt"/>
              </a:rPr>
              <a:t>padding 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8779" y="2298909"/>
            <a:ext cx="8154442" cy="3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5" y="1553780"/>
            <a:ext cx="107956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Свойство </a:t>
            </a:r>
            <a:r>
              <a:rPr lang="ru-RU" sz="22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latin typeface="+mj-lt"/>
              </a:rPr>
              <a:t> может принимать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несколько разных вариаций сокращенных записей</a:t>
            </a:r>
            <a:r>
              <a:rPr lang="ru-RU" sz="2200" dirty="0" smtClean="0">
                <a:latin typeface="+mj-lt"/>
              </a:rPr>
              <a:t>: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Одно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значение </a:t>
            </a:r>
            <a:r>
              <a:rPr lang="ru-RU" sz="2200" dirty="0">
                <a:latin typeface="+mj-lt"/>
              </a:rPr>
              <a:t>— устанавливает одинаковый отступ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по всем сторонам сразу</a:t>
            </a:r>
            <a:r>
              <a:rPr lang="ru-RU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</a:t>
            </a:r>
            <a:r>
              <a:rPr lang="ru-RU" sz="2200" dirty="0">
                <a:latin typeface="+mj-lt"/>
              </a:rPr>
              <a:t>установит внутренний отступ в 20px сверху/справа/снизу/слева</a:t>
            </a:r>
            <a:r>
              <a:rPr lang="ru-RU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Два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значения</a:t>
            </a:r>
            <a:r>
              <a:rPr lang="ru-RU" sz="2200" dirty="0">
                <a:latin typeface="+mj-lt"/>
              </a:rPr>
              <a:t> — устанавливает отступы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 по вертикали и горизонтали. </a:t>
            </a:r>
            <a:endParaRPr lang="en-US" sz="2200" b="1" dirty="0" smtClean="0">
              <a:solidFill>
                <a:srgbClr val="202C8F"/>
              </a:solidFill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30px </a:t>
            </a:r>
            <a:r>
              <a:rPr lang="ru-RU" sz="2200" dirty="0">
                <a:latin typeface="+mj-lt"/>
              </a:rPr>
              <a:t>установит внутренний отступ в 20px сверху/снизу и 30px справа/слева</a:t>
            </a:r>
            <a:r>
              <a:rPr lang="ru-RU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Три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значения</a:t>
            </a:r>
            <a:r>
              <a:rPr lang="ru-RU" sz="2200" dirty="0">
                <a:latin typeface="+mj-lt"/>
              </a:rPr>
              <a:t> — устанавливает отступы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сверху, по горизонтали и снизу</a:t>
            </a:r>
            <a:r>
              <a:rPr lang="ru-RU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30px 40px</a:t>
            </a:r>
            <a:r>
              <a:rPr lang="ru-RU" sz="2200" dirty="0">
                <a:latin typeface="+mj-lt"/>
              </a:rPr>
              <a:t> установит внутренний отступ в 20px сверху, 30px справа/слева и 40px снизу.</a:t>
            </a:r>
          </a:p>
        </p:txBody>
      </p:sp>
    </p:spTree>
    <p:extLst>
      <p:ext uri="{BB962C8B-B14F-4D97-AF65-F5344CB8AC3E}">
        <p14:creationId xmlns:p14="http://schemas.microsoft.com/office/powerpoint/2010/main" val="4994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071" y="1236654"/>
            <a:ext cx="1079568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+mj-lt"/>
              </a:rPr>
              <a:t>Для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>
                <a:latin typeface="+mj-lt"/>
              </a:rPr>
              <a:t>как и для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padding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>
                <a:latin typeface="+mj-lt"/>
              </a:rPr>
              <a:t>могут использоваться отдельные свойства для каждого отступа: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margin-top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margin-right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margin-bottom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margin-left</a:t>
            </a:r>
            <a:r>
              <a:rPr lang="en-US" sz="2000" dirty="0">
                <a:latin typeface="+mj-lt"/>
              </a:rPr>
              <a:t>.</a:t>
            </a:r>
            <a:endParaRPr lang="ru-RU" sz="20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9012" y="5494970"/>
            <a:ext cx="10493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Примечание: </a:t>
            </a:r>
            <a:r>
              <a:rPr lang="ru-RU" sz="2000" dirty="0">
                <a:latin typeface="+mj-lt"/>
              </a:rPr>
              <a:t>если внешние отступы (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) двух соседних элементов накладываются, то будет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выбран тот, который больше</a:t>
            </a:r>
            <a:r>
              <a:rPr lang="ru-RU" sz="2000" dirty="0">
                <a:latin typeface="+mj-lt"/>
              </a:rPr>
              <a:t>, - этот эффект называется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схлопыванием внешних отступов.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1" y="2505280"/>
            <a:ext cx="10609818" cy="26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89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Основные семантические теги </a:t>
            </a:r>
            <a:r>
              <a:rPr lang="en-US" sz="4800" dirty="0"/>
              <a:t>HTML5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Горизонтальное центрирование элементов на странице с использованием margin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071" y="1557929"/>
            <a:ext cx="10795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+mj-lt"/>
              </a:rPr>
              <a:t>Пока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элемент является блоком</a:t>
            </a:r>
            <a:r>
              <a:rPr lang="ru-RU" sz="2000" dirty="0">
                <a:latin typeface="+mj-lt"/>
              </a:rPr>
              <a:t> и имеет явно установленное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значение ширины</a:t>
            </a:r>
            <a:r>
              <a:rPr lang="ru-RU" sz="2000" dirty="0">
                <a:latin typeface="+mj-lt"/>
              </a:rPr>
              <a:t>, отступы (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) можно использовать для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центрирования блочных элементов </a:t>
            </a:r>
            <a:r>
              <a:rPr lang="ru-RU" sz="2000" dirty="0">
                <a:latin typeface="+mj-lt"/>
              </a:rPr>
              <a:t>на странице по горизонтали.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2902200"/>
            <a:ext cx="10493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Для этого можно добавить значение ширины, которое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меньше, чем ширина окна</a:t>
            </a:r>
            <a:r>
              <a:rPr lang="ru-RU" sz="2000" dirty="0">
                <a:latin typeface="+mj-lt"/>
              </a:rPr>
              <a:t>, и значение </a:t>
            </a:r>
            <a:r>
              <a:rPr lang="ru-RU" sz="2000" dirty="0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dirty="0">
                <a:latin typeface="+mj-lt"/>
              </a:rPr>
              <a:t> свойства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 распределит оставшееся пространство слева и </a:t>
            </a:r>
            <a:r>
              <a:rPr lang="ru-RU" sz="2000" dirty="0" smtClean="0">
                <a:latin typeface="+mj-lt"/>
              </a:rPr>
              <a:t>справа: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45257" y="3938694"/>
            <a:ext cx="7501486" cy="14507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93" y="5718061"/>
            <a:ext cx="2610214" cy="466790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20727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465" y="2395727"/>
            <a:ext cx="8107433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Границы </a:t>
            </a:r>
            <a:r>
              <a:rPr lang="en-US" sz="4800" dirty="0"/>
              <a:t>border (</a:t>
            </a:r>
            <a:r>
              <a:rPr lang="ru-RU" sz="4800" dirty="0"/>
              <a:t>и </a:t>
            </a:r>
            <a:r>
              <a:rPr lang="en-US" sz="4800" dirty="0"/>
              <a:t>outline)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2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Границы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 (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outline)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1258505"/>
            <a:ext cx="10795685" cy="3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b="1" dirty="0">
                <a:solidFill>
                  <a:srgbClr val="202C8F"/>
                </a:solidFill>
                <a:latin typeface="+mj-lt"/>
              </a:rPr>
              <a:t>Видимые границы элемента </a:t>
            </a:r>
            <a:r>
              <a:rPr lang="ru-RU" sz="2100" dirty="0">
                <a:latin typeface="+mj-lt"/>
              </a:rPr>
              <a:t>можно задать одним из двух свойств: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прямо влияет на блочную модель и размеры элемента.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outline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рисует границу «поверх» элемента и не влияет на его размеры.</a:t>
            </a:r>
          </a:p>
          <a:p>
            <a:pPr algn="just"/>
            <a:endParaRPr lang="ru-RU" sz="2100" dirty="0">
              <a:latin typeface="+mj-lt"/>
            </a:endParaRPr>
          </a:p>
          <a:p>
            <a:pPr algn="just"/>
            <a:r>
              <a:rPr lang="ru-RU" sz="2100" dirty="0">
                <a:latin typeface="+mj-lt"/>
              </a:rPr>
              <a:t>Их синтаксис похож, поэтому разберем только свойство </a:t>
            </a:r>
            <a:r>
              <a:rPr lang="ru-RU" sz="2100" b="1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>
                <a:latin typeface="+mj-lt"/>
              </a:rPr>
              <a:t>, которое является обобщенным для трех </a:t>
            </a:r>
            <a:r>
              <a:rPr lang="ru-RU" sz="2100" dirty="0" smtClean="0">
                <a:latin typeface="+mj-lt"/>
              </a:rPr>
              <a:t>свойств: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border-width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ширина </a:t>
            </a:r>
            <a:r>
              <a:rPr lang="ru-RU" sz="2100" dirty="0" smtClean="0">
                <a:latin typeface="+mj-lt"/>
              </a:rPr>
              <a:t>границы;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border-style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тип </a:t>
            </a:r>
            <a:r>
              <a:rPr lang="ru-RU" sz="2100" dirty="0" smtClean="0">
                <a:latin typeface="+mj-lt"/>
              </a:rPr>
              <a:t>границы;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border-color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цвет </a:t>
            </a:r>
            <a:r>
              <a:rPr lang="ru-RU" sz="2100" dirty="0" smtClean="0">
                <a:latin typeface="+mj-lt"/>
              </a:rPr>
              <a:t>границы.</a:t>
            </a:r>
            <a:endParaRPr lang="ru-RU" sz="2100" dirty="0">
              <a:latin typeface="+mj-lt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056736" y="5406117"/>
            <a:ext cx="7798439" cy="9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Границы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1258505"/>
            <a:ext cx="10795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>
                <a:latin typeface="+mj-lt"/>
              </a:rPr>
              <a:t>Свойства для </a:t>
            </a:r>
            <a:r>
              <a:rPr lang="ru-RU" sz="2100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100" dirty="0">
                <a:latin typeface="+mj-lt"/>
              </a:rPr>
              <a:t>по отдельности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46109" y="1964104"/>
            <a:ext cx="8099782" cy="14134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3782866"/>
            <a:ext cx="10795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>
                <a:latin typeface="+mj-lt"/>
              </a:rPr>
              <a:t>Свойство </a:t>
            </a:r>
            <a:r>
              <a:rPr lang="ru-RU" sz="2100" dirty="0" err="1">
                <a:solidFill>
                  <a:srgbClr val="202C8F"/>
                </a:solidFill>
                <a:latin typeface="+mj-lt"/>
              </a:rPr>
              <a:t>border-top</a:t>
            </a:r>
            <a:r>
              <a:rPr lang="ru-RU" sz="2100" dirty="0">
                <a:latin typeface="+mj-lt"/>
              </a:rPr>
              <a:t> (пример отдельного свойства)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46109" y="4551833"/>
            <a:ext cx="8109234" cy="1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505640"/>
            <a:ext cx="107956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>
                <a:latin typeface="+mj-lt"/>
              </a:rPr>
              <a:t>Свойство </a:t>
            </a:r>
            <a:r>
              <a:rPr lang="ru-RU" sz="2100" b="1" dirty="0">
                <a:solidFill>
                  <a:srgbClr val="202C8F"/>
                </a:solidFill>
                <a:latin typeface="+mj-lt"/>
              </a:rPr>
              <a:t>border-radius</a:t>
            </a:r>
            <a:r>
              <a:rPr lang="ru-RU" sz="2100" dirty="0">
                <a:latin typeface="+mj-lt"/>
              </a:rPr>
              <a:t> позволяет изменить форму базовой блочной модели.</a:t>
            </a:r>
          </a:p>
          <a:p>
            <a:pPr algn="ctr"/>
            <a:r>
              <a:rPr lang="ru-RU" sz="2100" dirty="0">
                <a:latin typeface="+mj-lt"/>
              </a:rPr>
              <a:t>Каждый угол элемента может иметь </a:t>
            </a:r>
            <a:r>
              <a:rPr lang="ru-RU" sz="2100" b="1" dirty="0">
                <a:solidFill>
                  <a:srgbClr val="202C8F"/>
                </a:solidFill>
                <a:latin typeface="+mj-lt"/>
              </a:rPr>
              <a:t>до двух значений вертикального и горизонтального радиуса этого угла </a:t>
            </a:r>
            <a:r>
              <a:rPr lang="ru-RU" sz="2100" dirty="0">
                <a:latin typeface="+mj-lt"/>
              </a:rPr>
              <a:t>(максимум 8 значений</a:t>
            </a:r>
            <a:r>
              <a:rPr lang="ru-RU" sz="2100" dirty="0" smtClean="0">
                <a:latin typeface="+mj-lt"/>
              </a:rPr>
              <a:t>)</a:t>
            </a:r>
            <a:endParaRPr lang="ru-RU" sz="2100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389" y="2926647"/>
            <a:ext cx="8843222" cy="28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505640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+mj-lt"/>
              </a:rPr>
              <a:t>Пример набора значений для </a:t>
            </a:r>
            <a:r>
              <a:rPr lang="ru-RU" sz="2100" dirty="0">
                <a:solidFill>
                  <a:srgbClr val="202C8F"/>
                </a:solidFill>
                <a:latin typeface="+mj-lt"/>
              </a:rPr>
              <a:t>горизонтального и вертикального радиусов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25203" y="2336397"/>
            <a:ext cx="7741594" cy="91234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15546" y="3573519"/>
            <a:ext cx="1056090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92D050"/>
                </a:solidFill>
                <a:latin typeface="+mj-lt"/>
              </a:rPr>
              <a:t>10px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это горизонтальный радиус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верхнего левого </a:t>
            </a:r>
            <a:r>
              <a:rPr lang="ru-RU" dirty="0">
                <a:latin typeface="+mj-lt"/>
              </a:rPr>
              <a:t>и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нижнего правого </a:t>
            </a:r>
            <a:r>
              <a:rPr lang="ru-RU" dirty="0">
                <a:latin typeface="+mj-lt"/>
              </a:rPr>
              <a:t>углов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top-left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bottom-right</a:t>
            </a:r>
            <a:r>
              <a:rPr lang="ru-RU" dirty="0">
                <a:latin typeface="+mj-lt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92D050"/>
                </a:solidFill>
                <a:latin typeface="+mj-lt"/>
              </a:rPr>
              <a:t>5</a:t>
            </a:r>
            <a:r>
              <a:rPr lang="ru-RU" b="1" dirty="0">
                <a:solidFill>
                  <a:srgbClr val="92D050"/>
                </a:solidFill>
                <a:latin typeface="+mj-lt"/>
              </a:rPr>
              <a:t>%</a:t>
            </a:r>
            <a:r>
              <a:rPr lang="ru-RU" dirty="0">
                <a:latin typeface="+mj-lt"/>
              </a:rPr>
              <a:t> – это горизонтальный радиус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верхнего правого </a:t>
            </a:r>
            <a:r>
              <a:rPr lang="ru-RU" dirty="0">
                <a:latin typeface="+mj-lt"/>
              </a:rPr>
              <a:t>угла и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нижнего левого </a:t>
            </a:r>
            <a:r>
              <a:rPr lang="ru-RU" dirty="0">
                <a:latin typeface="+mj-lt"/>
              </a:rPr>
              <a:t>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top-right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bottom-left</a:t>
            </a:r>
            <a:r>
              <a:rPr lang="ru-RU" dirty="0" smtClean="0">
                <a:latin typeface="+mj-lt"/>
              </a:rPr>
              <a:t>).</a:t>
            </a:r>
            <a:endParaRPr lang="en-US" dirty="0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+mj-lt"/>
            </a:endParaRPr>
          </a:p>
          <a:p>
            <a:pPr algn="ctr"/>
            <a:r>
              <a:rPr lang="ru-RU" dirty="0" smtClean="0">
                <a:latin typeface="+mj-lt"/>
              </a:rPr>
              <a:t>Остальные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четыре значения </a:t>
            </a:r>
            <a:r>
              <a:rPr lang="ru-RU" dirty="0">
                <a:latin typeface="+mj-lt"/>
              </a:rPr>
              <a:t>после «/» — это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вертикальные радиусы </a:t>
            </a:r>
            <a:r>
              <a:rPr lang="ru-RU" dirty="0">
                <a:latin typeface="+mj-lt"/>
              </a:rPr>
              <a:t>для верхнего левого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top-left</a:t>
            </a:r>
            <a:r>
              <a:rPr lang="ru-RU" dirty="0">
                <a:latin typeface="+mj-lt"/>
              </a:rPr>
              <a:t>), верхнего правого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top-right</a:t>
            </a:r>
            <a:r>
              <a:rPr lang="ru-RU" dirty="0">
                <a:latin typeface="+mj-lt"/>
              </a:rPr>
              <a:t>), нижнего правого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bottom-righ</a:t>
            </a:r>
            <a:r>
              <a:rPr lang="ru-RU" dirty="0" err="1">
                <a:latin typeface="+mj-lt"/>
              </a:rPr>
              <a:t>t</a:t>
            </a:r>
            <a:r>
              <a:rPr lang="ru-RU" dirty="0">
                <a:latin typeface="+mj-lt"/>
              </a:rPr>
              <a:t>) и нижнего левого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bottom-left</a:t>
            </a:r>
            <a:r>
              <a:rPr lang="ru-RU" dirty="0">
                <a:latin typeface="+mj-lt"/>
              </a:rPr>
              <a:t>) углов.</a:t>
            </a:r>
          </a:p>
        </p:txBody>
      </p:sp>
    </p:spTree>
    <p:extLst>
      <p:ext uri="{BB962C8B-B14F-4D97-AF65-F5344CB8AC3E}">
        <p14:creationId xmlns:p14="http://schemas.microsoft.com/office/powerpoint/2010/main" val="3700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195374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свойства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 </a:t>
            </a:r>
            <a:r>
              <a:rPr lang="ru-RU" sz="2000" dirty="0">
                <a:latin typeface="+mj-lt"/>
              </a:rPr>
              <a:t>для каждого угла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37861" y="1704379"/>
            <a:ext cx="5516278" cy="101077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8114" y="2960279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создания круга </a:t>
            </a:r>
            <a:r>
              <a:rPr lang="ru-RU" sz="2000" dirty="0">
                <a:latin typeface="+mj-lt"/>
              </a:rPr>
              <a:t>со свойством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18070" y="4677602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создания круга </a:t>
            </a:r>
            <a:r>
              <a:rPr lang="ru-RU" sz="2000" dirty="0">
                <a:latin typeface="+mj-lt"/>
              </a:rPr>
              <a:t>со свойством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 с процентным значением 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371588" y="5161863"/>
            <a:ext cx="5448824" cy="100003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200083" y="3475413"/>
            <a:ext cx="579183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D790B08-2651-4EBB-8A4E-2E198226CC04}"/>
              </a:ext>
            </a:extLst>
          </p:cNvPr>
          <p:cNvGrpSpPr/>
          <p:nvPr/>
        </p:nvGrpSpPr>
        <p:grpSpPr>
          <a:xfrm>
            <a:off x="2566335" y="1208816"/>
            <a:ext cx="8409612" cy="1484049"/>
            <a:chOff x="267752" y="2903393"/>
            <a:chExt cx="5956880" cy="105121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9C319D-5D00-4969-ABAD-330DF1652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52" y="2903393"/>
              <a:ext cx="5956880" cy="105121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B30301A-3709-406E-8B7A-EAA1F6A6BF3D}"/>
                </a:ext>
              </a:extLst>
            </p:cNvPr>
            <p:cNvSpPr/>
            <p:nvPr/>
          </p:nvSpPr>
          <p:spPr>
            <a:xfrm>
              <a:off x="4417219" y="3665989"/>
              <a:ext cx="1002069" cy="2886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B462E2-BA58-43AF-9334-55FEFEF4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1" y="2969523"/>
            <a:ext cx="10932177" cy="37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border-style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5F5ED5B-D40C-4129-B090-128EA52E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08" y="1566243"/>
            <a:ext cx="6555783" cy="1308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4504C-37FF-4C7F-B2CD-F178548D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30935"/>
            <a:ext cx="5803188" cy="24189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2B95836-291D-43A3-8CA1-26CEF36BC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13" y="3983047"/>
            <a:ext cx="5468113" cy="171473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box-sizing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9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32" y="2674331"/>
            <a:ext cx="8095200" cy="1627632"/>
          </a:xfrm>
        </p:spPr>
        <p:txBody>
          <a:bodyPr/>
          <a:lstStyle/>
          <a:p>
            <a:r>
              <a:rPr lang="ru-RU" sz="4800" dirty="0"/>
              <a:t>Подключение</a:t>
            </a:r>
            <a:r>
              <a:rPr lang="ru-RU" sz="3600" dirty="0"/>
              <a:t> </a:t>
            </a:r>
            <a:r>
              <a:rPr lang="en-US" sz="4800" dirty="0"/>
              <a:t>CSS</a:t>
            </a:r>
            <a:r>
              <a:rPr lang="en-US" sz="3600" dirty="0"/>
              <a:t> </a:t>
            </a:r>
            <a:r>
              <a:rPr lang="ru-RU" sz="4800" dirty="0"/>
              <a:t>к </a:t>
            </a:r>
            <a:r>
              <a:rPr lang="en-US" sz="4800" dirty="0"/>
              <a:t>HTML</a:t>
            </a:r>
            <a:endParaRPr lang="ru-RU" sz="4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0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семантические теги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HTML5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вёрстка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подход к разметке, который опирается не на содержание сайта, а на смысловое предназначение каждого блока и логическую структуру документа. 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67891" y="1992920"/>
            <a:ext cx="4496046" cy="4630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2DEC4C-6FCA-4005-89CA-A79B2D7C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12" y="2329870"/>
            <a:ext cx="5605067" cy="25208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940A68-B7D0-4171-B805-D046BF1F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1" y="5361764"/>
            <a:ext cx="5605067" cy="628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FC31AC-F67D-45DA-8AF3-46D5713E5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83" y="2007281"/>
            <a:ext cx="6096000" cy="284343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Внешняя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таблица стилей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EB90FA-0322-465E-B59E-543552EA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72" y="1347497"/>
            <a:ext cx="5439534" cy="4163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A464F-B0AD-4B17-940A-C1FFE8DF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43" y="1833340"/>
            <a:ext cx="5715798" cy="319132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Внутренняя таблица стилей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2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6D1DE4-4BD6-43A9-9E9A-A1CA4FB6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97" y="1168868"/>
            <a:ext cx="5563376" cy="24958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3E3209-EC05-4002-B08C-6E4537F6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65" y="4264433"/>
            <a:ext cx="5296639" cy="1676634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6E4BA56-7B3F-4E7B-BD41-E0898DB35C64}"/>
              </a:ext>
            </a:extLst>
          </p:cNvPr>
          <p:cNvSpPr txBox="1">
            <a:spLocks/>
          </p:cNvSpPr>
          <p:nvPr/>
        </p:nvSpPr>
        <p:spPr>
          <a:xfrm>
            <a:off x="1708158" y="2050006"/>
            <a:ext cx="4704546" cy="7336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C15BDCB-4F88-4BB9-961E-9D3E0C5948DF}"/>
              </a:ext>
            </a:extLst>
          </p:cNvPr>
          <p:cNvSpPr txBox="1">
            <a:spLocks/>
          </p:cNvSpPr>
          <p:nvPr/>
        </p:nvSpPr>
        <p:spPr>
          <a:xfrm>
            <a:off x="1708158" y="4735939"/>
            <a:ext cx="4704546" cy="7336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Импорт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EB908-0E94-483E-B052-C5676096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1" y="3208082"/>
            <a:ext cx="5071003" cy="442115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DA16BE6-A4E3-4D8F-92AF-DDA97D665FDB}"/>
              </a:ext>
            </a:extLst>
          </p:cNvPr>
          <p:cNvGrpSpPr/>
          <p:nvPr/>
        </p:nvGrpSpPr>
        <p:grpSpPr>
          <a:xfrm>
            <a:off x="5612468" y="1302183"/>
            <a:ext cx="6306747" cy="5375366"/>
            <a:chOff x="1894888" y="2285840"/>
            <a:chExt cx="8460946" cy="721143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DC75B8A-293F-4492-BBFB-3F960DA89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3611" y="2285840"/>
              <a:ext cx="8402223" cy="114316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053812A-DDC6-4B24-B557-51186F781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4888" y="3429000"/>
              <a:ext cx="8164064" cy="6068272"/>
            </a:xfrm>
            <a:prstGeom prst="rect">
              <a:avLst/>
            </a:prstGeom>
          </p:spPr>
        </p:pic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Встроенные стили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2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957" y="2717003"/>
            <a:ext cx="7677664" cy="1627632"/>
          </a:xfrm>
        </p:spPr>
        <p:txBody>
          <a:bodyPr/>
          <a:lstStyle/>
          <a:p>
            <a:r>
              <a:rPr lang="ru-RU" sz="4800" dirty="0"/>
              <a:t>Структура и формат </a:t>
            </a:r>
            <a:r>
              <a:rPr lang="en-US" sz="4800" dirty="0"/>
              <a:t>CSS-</a:t>
            </a:r>
            <a:r>
              <a:rPr lang="ru-RU" sz="4800" dirty="0"/>
              <a:t>правил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77D40-53FD-47EA-B627-CBE4ADD3E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2258262"/>
            <a:ext cx="6354062" cy="302937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Объединение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значений свойств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6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CBB0473-6033-4591-A242-F560B4D578F9}"/>
              </a:ext>
            </a:extLst>
          </p:cNvPr>
          <p:cNvGrpSpPr/>
          <p:nvPr/>
        </p:nvGrpSpPr>
        <p:grpSpPr>
          <a:xfrm>
            <a:off x="419362" y="1882887"/>
            <a:ext cx="11353275" cy="2248636"/>
            <a:chOff x="1761835" y="2575034"/>
            <a:chExt cx="8621328" cy="170754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70F9166-73E1-4E68-97CE-4AA80354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1835" y="2575034"/>
              <a:ext cx="3534268" cy="533474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A53A1F0-D44E-45AB-A94F-11DA37B72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835" y="3225156"/>
              <a:ext cx="8621328" cy="1057423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5D397E-FAC3-4968-A0C5-3DC00BBE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594" y="5227058"/>
            <a:ext cx="7692811" cy="70436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Множественные селекторы (список селекторов)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ADC4C6-07FD-45D9-8FC8-65F02BCB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95" y="3776515"/>
            <a:ext cx="6842209" cy="19951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48C471-5873-4E64-B34D-4F975C99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97" y="2304924"/>
            <a:ext cx="7339605" cy="47183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Комментарии в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27" y="2453394"/>
            <a:ext cx="5064211" cy="1627632"/>
          </a:xfrm>
        </p:spPr>
        <p:txBody>
          <a:bodyPr/>
          <a:lstStyle/>
          <a:p>
            <a:r>
              <a:rPr lang="ru-RU" sz="4800" dirty="0"/>
              <a:t>Селекторы</a:t>
            </a:r>
            <a:r>
              <a:rPr lang="ru-RU" dirty="0"/>
              <a:t> </a:t>
            </a:r>
            <a:r>
              <a:rPr lang="en-US" sz="4800" dirty="0" smtClean="0"/>
              <a:t>CSS</a:t>
            </a: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6C59C4-96DB-40D7-8E43-7CF4DAC5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25" y="5608519"/>
            <a:ext cx="6313089" cy="107097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7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801368-11A5-4AE3-9730-9BDC51F8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7532" y="1249694"/>
            <a:ext cx="7076764" cy="525187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Простые селекторы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748583" y="1282533"/>
            <a:ext cx="10208179" cy="2526923"/>
            <a:chOff x="748582" y="1438995"/>
            <a:chExt cx="10208179" cy="252692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765946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&lt;header&gt; </a:t>
              </a:r>
              <a:r>
                <a:rPr lang="ru-RU" sz="2200" dirty="0">
                  <a:latin typeface="Arial Black" panose="020B0A04020102020204" pitchFamily="34" charset="0"/>
                </a:rPr>
                <a:t>– «шапка сайта»/верхний колонтитул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3" y="1839548"/>
              <a:ext cx="1020817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Значение элемента: </a:t>
              </a:r>
              <a:r>
                <a:rPr lang="ru-RU" sz="2000" dirty="0" smtClean="0">
                  <a:latin typeface="+mj-lt"/>
                </a:rPr>
                <a:t>вводная часть смыслового раздела или всего сайта, обычно содержит подсказки и навигацию. Чаще всего повторяется на всех страницах сайта.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ru-RU" sz="2000" dirty="0">
                  <a:latin typeface="+mj-lt"/>
                </a:rPr>
                <a:t>М</a:t>
              </a:r>
              <a:r>
                <a:rPr lang="ru-RU" sz="2000" dirty="0" smtClean="0">
                  <a:latin typeface="+mj-lt"/>
                </a:rPr>
                <a:t>ожно </a:t>
              </a:r>
              <a:r>
                <a:rPr lang="ru-RU" sz="2000" dirty="0">
                  <a:latin typeface="+mj-lt"/>
                </a:rPr>
                <a:t>использовать для обертки оглавления раздела, формы поиска и любых соответствующих </a:t>
              </a:r>
              <a:r>
                <a:rPr lang="ru-RU" sz="2000" dirty="0" smtClean="0">
                  <a:latin typeface="+mj-lt"/>
                </a:rPr>
                <a:t>логотипов</a:t>
              </a:r>
              <a:r>
                <a:rPr lang="ru-RU" sz="2000" dirty="0">
                  <a:latin typeface="+mj-lt"/>
                </a:rPr>
                <a:t>. 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4" y="3156245"/>
              <a:ext cx="10208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Особенности: </a:t>
              </a:r>
              <a:r>
                <a:rPr lang="ru-RU" sz="2000" dirty="0">
                  <a:latin typeface="+mj-lt"/>
                </a:rPr>
                <a:t>этих элементов может быть несколько на странице.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48582" y="3565808"/>
              <a:ext cx="10208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Типовые ошибки: </a:t>
              </a:r>
              <a:r>
                <a:rPr lang="ru-RU" sz="2000" dirty="0">
                  <a:latin typeface="+mj-lt"/>
                </a:rPr>
                <a:t>использовать только как шапку сайта.</a:t>
              </a:r>
              <a:endParaRPr lang="en-US" sz="2000" dirty="0" smtClean="0">
                <a:latin typeface="+mj-lt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748585" y="3980290"/>
            <a:ext cx="10208177" cy="2528707"/>
            <a:chOff x="748579" y="4214541"/>
            <a:chExt cx="10721527" cy="252870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3" y="4214541"/>
              <a:ext cx="77957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&lt;</a:t>
              </a:r>
              <a:r>
                <a:rPr lang="en-US" sz="2200" b="1" dirty="0" err="1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nav</a:t>
              </a:r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&gt; </a:t>
              </a:r>
              <a:r>
                <a:rPr lang="ru-RU" sz="2200" dirty="0">
                  <a:latin typeface="Arial Black" panose="020B0A04020102020204" pitchFamily="34" charset="0"/>
                </a:rPr>
                <a:t>– главная навигация сайта или страницы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48583" y="4622213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dirty="0" smtClean="0">
                  <a:latin typeface="+mj-lt"/>
                </a:rPr>
                <a:t>Значение элемента: </a:t>
              </a:r>
              <a:r>
                <a:rPr lang="ru-RU" sz="2000" dirty="0">
                  <a:latin typeface="+mj-lt"/>
                </a:rPr>
                <a:t>представляет собой раздел страницы, который ссылается на другие страницы или части внутри страницы: раздел с навигационными ссылками.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8581" y="5330099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>
                  <a:latin typeface="+mj-lt"/>
                </a:rPr>
                <a:t>Особенности: </a:t>
              </a:r>
              <a:r>
                <a:rPr lang="ru-RU" sz="2000" dirty="0" smtClean="0">
                  <a:latin typeface="+mj-lt"/>
                </a:rPr>
                <a:t>используется </a:t>
              </a:r>
              <a:r>
                <a:rPr lang="ru-RU" sz="2000" dirty="0">
                  <a:latin typeface="+mj-lt"/>
                </a:rPr>
                <a:t>для основной навигации, а не для всех групп ссылок. Основной является навигация или нет — на усмотрение верстальщика. 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748579" y="6035362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>
                  <a:latin typeface="+mj-lt"/>
                </a:rPr>
                <a:t>Типовые ошибки: </a:t>
              </a:r>
              <a:r>
                <a:rPr lang="ru-RU" sz="2000" dirty="0">
                  <a:latin typeface="+mj-lt"/>
                </a:rPr>
                <a:t>многие считают, что в </a:t>
              </a:r>
              <a:r>
                <a:rPr lang="ru-RU" sz="20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000" dirty="0" err="1">
                  <a:solidFill>
                    <a:srgbClr val="202C8F"/>
                  </a:solidFill>
                  <a:latin typeface="+mj-lt"/>
                </a:rPr>
                <a:t>nav</a:t>
              </a:r>
              <a:r>
                <a:rPr lang="ru-RU" sz="20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000" dirty="0">
                  <a:latin typeface="+mj-lt"/>
                </a:rPr>
                <a:t>может быть только список навигационных ссылок, но согласно спецификации там может быть навигация в любой форме.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08E53-F3C4-4AA0-9017-8B6E34E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6" y="1632992"/>
            <a:ext cx="6125430" cy="1438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5A41E-4D37-435A-82DC-C13406A46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5" y="3154853"/>
            <a:ext cx="6249272" cy="27531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08328D-8BF7-4414-A5D7-1AB4E5A6A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15" y="1966433"/>
            <a:ext cx="4210638" cy="367716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Селектор имени класса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323B091-758A-4F34-A8DF-0083416BF2E9}"/>
              </a:ext>
            </a:extLst>
          </p:cNvPr>
          <p:cNvGrpSpPr/>
          <p:nvPr/>
        </p:nvGrpSpPr>
        <p:grpSpPr>
          <a:xfrm>
            <a:off x="1460122" y="2816602"/>
            <a:ext cx="9271756" cy="905001"/>
            <a:chOff x="1281594" y="2690768"/>
            <a:chExt cx="9271756" cy="90500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B581A22-6A6F-473B-8EC9-48680228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594" y="2690768"/>
              <a:ext cx="5077534" cy="905001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4413293-C68F-4F70-84E4-DECB05D0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713" y="2690768"/>
              <a:ext cx="3667637" cy="895475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BCD53-4F76-42E1-A9A3-8C13F5748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31" y="4530950"/>
            <a:ext cx="8335538" cy="108600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Селектор идентификатора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3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D55E423-6671-471C-A257-BB323669D477}"/>
              </a:ext>
            </a:extLst>
          </p:cNvPr>
          <p:cNvGrpSpPr/>
          <p:nvPr/>
        </p:nvGrpSpPr>
        <p:grpSpPr>
          <a:xfrm>
            <a:off x="2004441" y="2188011"/>
            <a:ext cx="8183117" cy="2896809"/>
            <a:chOff x="2004441" y="1374279"/>
            <a:chExt cx="8183117" cy="289680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8DA7E83-27C7-4F0F-A5AC-217A01A7D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4441" y="3023139"/>
              <a:ext cx="8173591" cy="1247949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858D38F-2A34-4C2E-A998-13DEB38F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4441" y="1374279"/>
              <a:ext cx="8183117" cy="1676634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Комбинаторы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8DE93E-B0F8-43C2-9D9A-627988AF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3" y="1062536"/>
            <a:ext cx="3896542" cy="3134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592371-6EA8-4CF2-81EA-516DFCC6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37" y="1023130"/>
            <a:ext cx="3620455" cy="5523514"/>
          </a:xfrm>
          <a:prstGeom prst="rect">
            <a:avLst/>
          </a:prstGeom>
        </p:spPr>
      </p:pic>
      <p:pic>
        <p:nvPicPr>
          <p:cNvPr id="2050" name="Picture 2" descr="Применение псевдокласса :nth-child к строкам таблицы">
            <a:extLst>
              <a:ext uri="{FF2B5EF4-FFF2-40B4-BE49-F238E27FC236}">
                <a16:creationId xmlns:a16="http://schemas.microsoft.com/office/drawing/2014/main" id="{D4F12310-4881-44B0-8D6D-EC438651F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30071" r="3170" b="12666"/>
          <a:stretch/>
        </p:blipFill>
        <p:spPr bwMode="auto">
          <a:xfrm>
            <a:off x="5222725" y="4345913"/>
            <a:ext cx="6271938" cy="207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328162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Дочерние псевдоклассы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7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 smtClean="0"/>
              <a:t>СПАСИБО</a:t>
            </a:r>
            <a:r>
              <a:rPr lang="en-US" sz="4000" dirty="0" smtClean="0"/>
              <a:t> </a:t>
            </a:r>
            <a:r>
              <a:rPr lang="ru-RU" sz="4000" dirty="0" smtClean="0"/>
              <a:t>ЗА ВНИМАНИЕ!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 err="1" smtClean="0"/>
              <a:t>Русляков</a:t>
            </a:r>
            <a:r>
              <a:rPr lang="ru-RU" dirty="0" smtClean="0"/>
              <a:t> Алексей Александрович </a:t>
            </a:r>
            <a:endParaRPr lang="ru-RU" dirty="0"/>
          </a:p>
          <a:p>
            <a:pPr rtl="0"/>
            <a:r>
              <a:rPr lang="en-US" dirty="0" smtClean="0"/>
              <a:t>ruslyakov@mirea.ru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57869"/>
            <a:ext cx="5972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Пример добавления элементов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header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nav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02737" y="2022371"/>
            <a:ext cx="4707863" cy="42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8582" y="1438995"/>
            <a:ext cx="764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02C8F"/>
                </a:solidFill>
                <a:latin typeface="Arial Black" panose="020B0A04020102020204" pitchFamily="34" charset="0"/>
              </a:rPr>
              <a:t>&lt;main&gt; </a:t>
            </a:r>
            <a:r>
              <a:rPr lang="ru-RU" sz="2400" dirty="0">
                <a:latin typeface="Arial Black" panose="020B0A04020102020204" pitchFamily="34" charset="0"/>
              </a:rPr>
              <a:t>– уникальный контент на странице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8583" y="1971606"/>
            <a:ext cx="10208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+mj-lt"/>
              </a:rPr>
              <a:t>Значение элемента: </a:t>
            </a:r>
            <a:r>
              <a:rPr lang="ru-RU" sz="2400" dirty="0">
                <a:latin typeface="+mj-lt"/>
              </a:rPr>
              <a:t>основное, не повторяющееся на других страницах, содержание </a:t>
            </a:r>
            <a:r>
              <a:rPr lang="ru-RU" sz="2400" dirty="0" smtClean="0">
                <a:latin typeface="+mj-lt"/>
              </a:rPr>
              <a:t>страницы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48581" y="4118625"/>
            <a:ext cx="7128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02C8F"/>
                </a:solidFill>
                <a:latin typeface="Arial Black" panose="020B0A04020102020204" pitchFamily="34" charset="0"/>
              </a:rPr>
              <a:t>&lt;section&gt; </a:t>
            </a:r>
            <a:r>
              <a:rPr lang="ru-RU" sz="2400" dirty="0">
                <a:latin typeface="Arial Black" panose="020B0A04020102020204" pitchFamily="34" charset="0"/>
              </a:rPr>
              <a:t>– секции </a:t>
            </a:r>
            <a:r>
              <a:rPr lang="ru-RU" sz="2400" dirty="0" smtClean="0">
                <a:latin typeface="Arial Black" panose="020B0A04020102020204" pitchFamily="34" charset="0"/>
              </a:rPr>
              <a:t>(разделы) страницы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8581" y="4714650"/>
            <a:ext cx="10721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+mj-lt"/>
              </a:rPr>
              <a:t>Значение элемента: </a:t>
            </a:r>
            <a:r>
              <a:rPr lang="ru-RU" sz="2400" dirty="0">
                <a:latin typeface="+mj-lt"/>
              </a:rPr>
              <a:t>смысловой раздел документа. Неотделяемый, в отличие от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4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en-US" sz="2400" dirty="0" smtClean="0">
                <a:solidFill>
                  <a:srgbClr val="202C8F"/>
                </a:solidFill>
                <a:latin typeface="+mj-lt"/>
              </a:rPr>
              <a:t>.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48582" y="2936963"/>
            <a:ext cx="10208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+mj-lt"/>
              </a:rPr>
              <a:t>Типовые ошибки: </a:t>
            </a:r>
            <a:r>
              <a:rPr lang="ru-RU" sz="2400" dirty="0">
                <a:latin typeface="+mj-lt"/>
              </a:rPr>
              <a:t>включать в этот тег то, что повторяется на других страницах (навигацию, копирайты и так далее).</a:t>
            </a:r>
            <a:endParaRPr lang="en-US" sz="2400" dirty="0" smtClean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48583" y="5680007"/>
            <a:ext cx="10721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j-lt"/>
              </a:rPr>
              <a:t>Типовые ошибки: </a:t>
            </a:r>
            <a:r>
              <a:rPr lang="ru-RU" sz="2400" dirty="0">
                <a:latin typeface="+mj-lt"/>
              </a:rPr>
              <a:t>путают с тегами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sz="2400" dirty="0">
                <a:latin typeface="+mj-lt"/>
              </a:rPr>
              <a:t>и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div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400" dirty="0">
                <a:latin typeface="+mj-lt"/>
              </a:rPr>
              <a:t>.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48582" y="1438995"/>
            <a:ext cx="10605218" cy="1959633"/>
            <a:chOff x="748582" y="1438995"/>
            <a:chExt cx="10605218" cy="195963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79281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&lt;article&gt; </a:t>
              </a:r>
              <a:r>
                <a:rPr lang="ru-RU" sz="2400" dirty="0">
                  <a:latin typeface="Arial Black" panose="020B0A04020102020204" pitchFamily="34" charset="0"/>
                </a:rPr>
                <a:t>– независимые секции страницы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2" y="1971606"/>
              <a:ext cx="106052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Значение элемента: </a:t>
              </a:r>
              <a:r>
                <a:rPr lang="ru-RU" sz="2400" dirty="0" smtClean="0">
                  <a:latin typeface="+mj-lt"/>
                </a:rPr>
                <a:t>независимая</a:t>
              </a:r>
              <a:r>
                <a:rPr lang="ru-RU" sz="2400" dirty="0">
                  <a:latin typeface="+mj-lt"/>
                </a:rPr>
                <a:t>, отделяемая смысловая единица, например, комментарий, твит, статья, виджет ВК и так далее.</a:t>
              </a:r>
              <a:endParaRPr lang="en-US" sz="24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2" y="2936963"/>
              <a:ext cx="102081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Типовые ошибки: </a:t>
              </a:r>
              <a:r>
                <a:rPr lang="ru-RU" sz="2400" dirty="0">
                  <a:latin typeface="+mj-lt"/>
                </a:rPr>
                <a:t>путают с тегами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section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400" dirty="0">
                  <a:latin typeface="+mj-lt"/>
                </a:rPr>
                <a:t>и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div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</a:t>
              </a:r>
              <a:r>
                <a:rPr lang="ru-RU" sz="2400" dirty="0">
                  <a:latin typeface="+mj-lt"/>
                </a:rPr>
                <a:t>.</a:t>
              </a:r>
              <a:endParaRPr lang="en-US" sz="2400" dirty="0" smtClean="0">
                <a:latin typeface="+mj-lt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748582" y="3703123"/>
            <a:ext cx="10721523" cy="2680529"/>
            <a:chOff x="748583" y="3656960"/>
            <a:chExt cx="10721523" cy="2680529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3" y="3656960"/>
              <a:ext cx="79415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&lt;aside&gt; </a:t>
              </a:r>
              <a:r>
                <a:rPr lang="ru-RU" sz="2400" dirty="0">
                  <a:latin typeface="Arial Black" panose="020B0A04020102020204" pitchFamily="34" charset="0"/>
                </a:rPr>
                <a:t>– дополняющие секции на странице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48583" y="4212394"/>
              <a:ext cx="107215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 smtClean="0">
                  <a:latin typeface="+mj-lt"/>
                </a:rPr>
                <a:t>Значение элемента: </a:t>
              </a:r>
              <a:r>
                <a:rPr lang="ru-RU" sz="2400" dirty="0" smtClean="0">
                  <a:latin typeface="+mj-lt"/>
                </a:rPr>
                <a:t>часть </a:t>
              </a:r>
              <a:r>
                <a:rPr lang="ru-RU" sz="2400" dirty="0">
                  <a:latin typeface="+mj-lt"/>
                </a:rPr>
                <a:t>страницы, </a:t>
              </a:r>
              <a:r>
                <a:rPr lang="ru-RU" sz="2400" dirty="0" smtClean="0">
                  <a:latin typeface="+mj-lt"/>
                </a:rPr>
                <a:t>состоящая </a:t>
              </a:r>
              <a:r>
                <a:rPr lang="ru-RU" sz="2400" dirty="0">
                  <a:latin typeface="+mj-lt"/>
                </a:rPr>
                <a:t>из содержимого, косвенно связанного с содержимым вокруг элемента 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aside</a:t>
              </a:r>
              <a:r>
                <a:rPr lang="ru-RU" sz="2400" dirty="0">
                  <a:latin typeface="+mj-lt"/>
                </a:rPr>
                <a:t>, и которое можно считать отдельным от этого содержимого. 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8583" y="5506492"/>
              <a:ext cx="107215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latin typeface="+mj-lt"/>
                </a:rPr>
                <a:t>Особенности: </a:t>
              </a:r>
              <a:r>
                <a:rPr lang="ru-RU" sz="2400" dirty="0">
                  <a:latin typeface="+mj-lt"/>
                </a:rPr>
                <a:t>может иметь свой заголовок. Может встречаться несколько раз на странице.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5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8581" y="1307189"/>
            <a:ext cx="10464850" cy="2652183"/>
            <a:chOff x="748581" y="1438995"/>
            <a:chExt cx="10464850" cy="265218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8236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&lt;footer&gt; </a:t>
              </a:r>
              <a:r>
                <a:rPr lang="ru-RU" sz="2400" dirty="0">
                  <a:latin typeface="Arial Black" panose="020B0A04020102020204" pitchFamily="34" charset="0"/>
                </a:rPr>
                <a:t>– «подвал» сайта/нижний колонтитул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2" y="1971606"/>
              <a:ext cx="1046484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 smtClean="0">
                  <a:latin typeface="+mj-lt"/>
                </a:rPr>
                <a:t>Значение элемента: </a:t>
              </a:r>
              <a:r>
                <a:rPr lang="ru-RU" sz="2400" dirty="0">
                  <a:latin typeface="+mj-lt"/>
                </a:rPr>
                <a:t>заключительная часть смыслового раздела или всего сайта, обычно содержит информацию об авторах, список литературы, копирайт и так далее. Чаще всего повторяется на всех страницах сайта.</a:t>
              </a:r>
              <a:endParaRPr lang="en-US" sz="24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1" y="3260181"/>
              <a:ext cx="104648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Особенности: </a:t>
              </a:r>
              <a:r>
                <a:rPr lang="ru-RU" sz="2400" dirty="0">
                  <a:latin typeface="+mj-lt"/>
                </a:rPr>
                <a:t>этих элементов может быть несколько на странице. Тег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footer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400" dirty="0">
                  <a:latin typeface="+mj-lt"/>
                </a:rPr>
                <a:t>не обязан находиться в конце раздела.</a:t>
              </a:r>
              <a:endParaRPr lang="en-US" sz="2400" dirty="0" smtClean="0">
                <a:latin typeface="+mj-lt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48581" y="4102450"/>
            <a:ext cx="10733047" cy="2436462"/>
            <a:chOff x="748581" y="4320817"/>
            <a:chExt cx="10733047" cy="243646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1" y="4320817"/>
              <a:ext cx="6596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&lt;address&gt; </a:t>
              </a:r>
              <a:r>
                <a:rPr lang="ru-RU" sz="2400" dirty="0">
                  <a:latin typeface="Arial Black" panose="020B0A04020102020204" pitchFamily="34" charset="0"/>
                </a:rPr>
                <a:t>– контактная информация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60105" y="4828648"/>
              <a:ext cx="1072152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b="1" dirty="0" smtClean="0">
                  <a:latin typeface="+mj-lt"/>
                </a:rPr>
                <a:t>Значение элемента: </a:t>
              </a:r>
              <a:r>
                <a:rPr lang="ru-RU" sz="2200" dirty="0" smtClean="0">
                  <a:latin typeface="+mj-lt"/>
                </a:rPr>
                <a:t>определяет</a:t>
              </a:r>
              <a:r>
                <a:rPr lang="ru-RU" sz="2200" b="1" dirty="0" smtClean="0">
                  <a:latin typeface="+mj-lt"/>
                </a:rPr>
                <a:t> </a:t>
              </a:r>
              <a:r>
                <a:rPr lang="ru-RU" sz="2200" dirty="0" smtClean="0">
                  <a:latin typeface="+mj-lt"/>
                </a:rPr>
                <a:t>контактную информацию автора/владельца документа или статьи. Тег 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200" dirty="0" err="1">
                  <a:solidFill>
                    <a:srgbClr val="202C8F"/>
                  </a:solidFill>
                  <a:latin typeface="+mj-lt"/>
                </a:rPr>
                <a:t>address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200" dirty="0">
                  <a:latin typeface="+mj-lt"/>
                </a:rPr>
                <a:t>не должен содержать любой другой информации, кроме контактной, например, дата публикации - относится к тегу 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200" dirty="0" err="1">
                  <a:solidFill>
                    <a:srgbClr val="202C8F"/>
                  </a:solidFill>
                  <a:latin typeface="+mj-lt"/>
                </a:rPr>
                <a:t>time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&gt;</a:t>
              </a:r>
              <a:r>
                <a:rPr lang="ru-RU" sz="2200" dirty="0">
                  <a:latin typeface="+mj-lt"/>
                </a:rPr>
                <a:t>.</a:t>
              </a:r>
              <a:endParaRPr lang="ru-RU" sz="22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8581" y="5987838"/>
              <a:ext cx="10695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b="1" dirty="0">
                  <a:latin typeface="+mj-lt"/>
                </a:rPr>
                <a:t>Особенности: </a:t>
              </a:r>
              <a:r>
                <a:rPr lang="ru-RU" sz="2200" dirty="0" smtClean="0">
                  <a:latin typeface="+mj-lt"/>
                </a:rPr>
                <a:t>визуально </a:t>
              </a:r>
              <a:r>
                <a:rPr lang="ru-RU" sz="2200" dirty="0">
                  <a:latin typeface="+mj-lt"/>
                </a:rPr>
                <a:t>информация внутри </a:t>
              </a:r>
              <a:r>
                <a:rPr lang="ru-RU" sz="2200" dirty="0" smtClean="0">
                  <a:latin typeface="+mj-lt"/>
                </a:rPr>
                <a:t>элемента </a:t>
              </a:r>
              <a:r>
                <a:rPr lang="en-US" sz="2200" dirty="0" smtClean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en-US" sz="2200" dirty="0">
                  <a:solidFill>
                    <a:srgbClr val="202C8F"/>
                  </a:solidFill>
                  <a:latin typeface="+mj-lt"/>
                </a:rPr>
                <a:t>address&gt; </a:t>
              </a:r>
              <a:r>
                <a:rPr lang="ru-RU" sz="2200" dirty="0">
                  <a:latin typeface="+mj-lt"/>
                </a:rPr>
                <a:t>выделяется </a:t>
              </a:r>
              <a:r>
                <a:rPr lang="ru-RU" sz="2200" i="1" dirty="0">
                  <a:latin typeface="+mj-lt"/>
                </a:rPr>
                <a:t>курсивом</a:t>
              </a:r>
              <a:r>
                <a:rPr lang="ru-RU" sz="2200" dirty="0">
                  <a:latin typeface="+mj-lt"/>
                </a:rPr>
                <a:t> на </a:t>
              </a:r>
              <a:r>
                <a:rPr lang="ru-RU" sz="2200" dirty="0" smtClean="0">
                  <a:latin typeface="+mj-lt"/>
                </a:rPr>
                <a:t>странице.</a:t>
              </a:r>
              <a:endParaRPr lang="en-US" sz="22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57869"/>
            <a:ext cx="6379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Пример добавления элементов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footer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address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189356" y="2587969"/>
            <a:ext cx="7813288" cy="28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1447</Words>
  <Application>Microsoft Office PowerPoint</Application>
  <PresentationFormat>Широкоэкранный</PresentationFormat>
  <Paragraphs>200</Paragraphs>
  <Slides>44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Aptos</vt:lpstr>
      <vt:lpstr>Arial</vt:lpstr>
      <vt:lpstr>Arial Black</vt:lpstr>
      <vt:lpstr>Calibri</vt:lpstr>
      <vt:lpstr>Calibri Light</vt:lpstr>
      <vt:lpstr>Times New Roman</vt:lpstr>
      <vt:lpstr>Тема Office</vt:lpstr>
      <vt:lpstr>Разработка клиентских частей интернет-ресурсов</vt:lpstr>
      <vt:lpstr>Основные семантические теги HTML5</vt:lpstr>
      <vt:lpstr>Основные семантические теги HTML5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Как разметить страницу с точки зрения семантики </vt:lpstr>
      <vt:lpstr>Введение в CSS</vt:lpstr>
      <vt:lpstr>Блочная модель (Box Model)</vt:lpstr>
      <vt:lpstr>Блочная модель (Box Model)</vt:lpstr>
      <vt:lpstr>Блочная модель (Box Model)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Горизонтальное центрирование элементов на странице с использованием margin</vt:lpstr>
      <vt:lpstr>Границы border (и outline)</vt:lpstr>
      <vt:lpstr>Границы border (и outline)</vt:lpstr>
      <vt:lpstr>Границы border</vt:lpstr>
      <vt:lpstr>Свойство border-radius</vt:lpstr>
      <vt:lpstr>Свойство border-radius</vt:lpstr>
      <vt:lpstr>Свойство border-radius</vt:lpstr>
      <vt:lpstr>Презентация PowerPoint</vt:lpstr>
      <vt:lpstr>Презентация PowerPoint</vt:lpstr>
      <vt:lpstr>Подключение CSS к HTML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и формат CSS-правил</vt:lpstr>
      <vt:lpstr>Презентация PowerPoint</vt:lpstr>
      <vt:lpstr>Презентация PowerPoint</vt:lpstr>
      <vt:lpstr>Презентация PowerPoint</vt:lpstr>
      <vt:lpstr>Селекторы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i212</cp:lastModifiedBy>
  <cp:revision>31</cp:revision>
  <dcterms:created xsi:type="dcterms:W3CDTF">2023-09-05T16:49:47Z</dcterms:created>
  <dcterms:modified xsi:type="dcterms:W3CDTF">2023-09-11T06:49:02Z</dcterms:modified>
</cp:coreProperties>
</file>