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278" r:id="rId2"/>
    <p:sldId id="302" r:id="rId3"/>
    <p:sldId id="284" r:id="rId4"/>
    <p:sldId id="336" r:id="rId5"/>
    <p:sldId id="337" r:id="rId6"/>
    <p:sldId id="338" r:id="rId7"/>
    <p:sldId id="339" r:id="rId8"/>
    <p:sldId id="341" r:id="rId9"/>
    <p:sldId id="340" r:id="rId10"/>
    <p:sldId id="343" r:id="rId11"/>
    <p:sldId id="342" r:id="rId12"/>
    <p:sldId id="344" r:id="rId13"/>
    <p:sldId id="345" r:id="rId14"/>
    <p:sldId id="346" r:id="rId15"/>
    <p:sldId id="347" r:id="rId16"/>
    <p:sldId id="349" r:id="rId17"/>
    <p:sldId id="350" r:id="rId18"/>
    <p:sldId id="35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33" r:id="rId30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008080"/>
    <a:srgbClr val="FFFFFF"/>
    <a:srgbClr val="FDFBF6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8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828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1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077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45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80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91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74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12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20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810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96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07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81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56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52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3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56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846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751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008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00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6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65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98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5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13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22/propid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pPr rtl="0"/>
            <a:r>
              <a:rPr lang="ru-RU" dirty="0"/>
              <a:t>Русляков Алексей Александрович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/>
              <a:t>ruslyakov@mirea.ru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18298" y="1124771"/>
            <a:ext cx="5555402" cy="21790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000" dirty="0"/>
              <a:t>Приоритет CSS-правил.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Правила специфики и каскадирования. Наследование свойств в CSS. Позиционирование элементов в CSS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Наследуемые свойства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599098"/>
            <a:ext cx="983556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</a:rPr>
              <a:t>Также к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наследуемым свойствам </a:t>
            </a:r>
            <a:r>
              <a:rPr lang="ru-RU" sz="2400" dirty="0">
                <a:latin typeface="+mj-lt"/>
              </a:rPr>
              <a:t>относятся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-style,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visibility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border-collapse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и некоторые другие. Но они используются значительно реже.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2C8F"/>
                </a:solidFill>
                <a:latin typeface="+mj-lt"/>
              </a:rPr>
              <a:t>Наследуемые свойства </a:t>
            </a:r>
            <a:r>
              <a:rPr lang="ru-RU" sz="2400" dirty="0">
                <a:latin typeface="+mj-lt"/>
              </a:rPr>
              <a:t>можно и нужно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задавать через предков</a:t>
            </a:r>
            <a:r>
              <a:rPr lang="ru-RU" sz="2400" dirty="0">
                <a:latin typeface="+mj-lt"/>
              </a:rPr>
              <a:t>, следуя структуре документа.</a:t>
            </a:r>
          </a:p>
          <a:p>
            <a:pPr marL="266700" algn="just">
              <a:spcAft>
                <a:spcPts val="3000"/>
              </a:spcAft>
            </a:pPr>
            <a:r>
              <a:rPr lang="ru-RU" sz="2400" i="1" dirty="0">
                <a:latin typeface="+mj-lt"/>
              </a:rPr>
              <a:t>Например</a:t>
            </a:r>
            <a:r>
              <a:rPr lang="ru-RU" sz="2400" dirty="0">
                <a:latin typeface="+mj-lt"/>
              </a:rPr>
              <a:t>,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параметры текста </a:t>
            </a:r>
            <a:r>
              <a:rPr lang="ru-RU" sz="2400" dirty="0">
                <a:latin typeface="+mj-lt"/>
              </a:rPr>
              <a:t>зачастую не меняются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в пределах крупных блоков </a:t>
            </a:r>
            <a:r>
              <a:rPr lang="ru-RU" sz="2400" dirty="0">
                <a:latin typeface="+mj-lt"/>
              </a:rPr>
              <a:t>страницы: меню, основного содержания, информационных панелей. Поэтому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общие параметры текста</a:t>
            </a:r>
            <a:r>
              <a:rPr lang="ru-RU" sz="2400" dirty="0">
                <a:latin typeface="+mj-lt"/>
              </a:rPr>
              <a:t> (цвет, размер, гарнитура) обычно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указывают в стилях этих крупных блоков</a:t>
            </a:r>
            <a:r>
              <a:rPr lang="ru-RU" sz="2400" dirty="0">
                <a:latin typeface="+mj-lt"/>
              </a:rPr>
              <a:t>.</a:t>
            </a:r>
          </a:p>
          <a:p>
            <a:pPr algn="just">
              <a:spcAft>
                <a:spcPts val="3000"/>
              </a:spcAft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079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Ненаследуемые свойства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870165"/>
            <a:ext cx="1036896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202C8F"/>
                </a:solidFill>
                <a:latin typeface="+mj-lt"/>
              </a:rPr>
              <a:t>Основные ненаследуемые свойства </a:t>
            </a:r>
            <a:r>
              <a:rPr lang="ru-RU" sz="2400" dirty="0">
                <a:latin typeface="+mj-lt"/>
              </a:rPr>
              <a:t>— это параметры позиционирования, размеров, отступов, фона, рамок: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margin,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2400" dirty="0">
                <a:latin typeface="+mj-lt"/>
              </a:rPr>
              <a:t> и другие.</a:t>
            </a: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2C8F"/>
                </a:solidFill>
                <a:latin typeface="+mj-lt"/>
              </a:rPr>
              <a:t>Не наследуются они из соображений здравого смысла. </a:t>
            </a:r>
            <a:endParaRPr lang="en-US" sz="2400" dirty="0">
              <a:solidFill>
                <a:srgbClr val="202C8F"/>
              </a:solidFill>
              <a:latin typeface="+mj-lt"/>
            </a:endParaRPr>
          </a:p>
          <a:p>
            <a:pPr marL="266700" algn="just">
              <a:spcBef>
                <a:spcPts val="1800"/>
              </a:spcBef>
            </a:pPr>
            <a:r>
              <a:rPr lang="ru-RU" sz="2400" i="1" dirty="0">
                <a:latin typeface="+mj-lt"/>
              </a:rPr>
              <a:t>Например</a:t>
            </a:r>
            <a:r>
              <a:rPr lang="ru-RU" sz="2400" dirty="0">
                <a:latin typeface="+mj-lt"/>
              </a:rPr>
              <a:t>, если для какого-либо блока установлен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внутренний отступ</a:t>
            </a:r>
            <a:r>
              <a:rPr lang="ru-RU" sz="2400" dirty="0">
                <a:latin typeface="+mj-lt"/>
              </a:rPr>
              <a:t>, автоматически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выставлять такой же отступ </a:t>
            </a:r>
            <a:r>
              <a:rPr lang="ru-RU" sz="2400" dirty="0">
                <a:latin typeface="+mj-lt"/>
              </a:rPr>
              <a:t>каждому вложенному элементу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нет никакой надобности</a:t>
            </a:r>
            <a:r>
              <a:rPr lang="ru-RU" sz="2400" dirty="0">
                <a:latin typeface="+mj-lt"/>
              </a:rPr>
              <a:t>. Эти параметры чаще всего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уникальны</a:t>
            </a:r>
            <a:r>
              <a:rPr lang="ru-RU" sz="2400" dirty="0">
                <a:latin typeface="+mj-lt"/>
              </a:rPr>
              <a:t> для каждого отдельного блока.</a:t>
            </a:r>
          </a:p>
        </p:txBody>
      </p:sp>
    </p:spTree>
    <p:extLst>
      <p:ext uri="{BB962C8B-B14F-4D97-AF65-F5344CB8AC3E}">
        <p14:creationId xmlns:p14="http://schemas.microsoft.com/office/powerpoint/2010/main" val="411247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523" y="2602456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/>
              <a:t>Позиционирование элементов в </a:t>
            </a:r>
            <a:r>
              <a:rPr lang="en-US" sz="5400" dirty="0"/>
              <a:t>CSS</a:t>
            </a:r>
            <a:endParaRPr lang="ru-RU" sz="28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32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float (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обтекание элемента)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5984" y="1491595"/>
            <a:ext cx="9821516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dirty="0">
                <a:latin typeface="+mj-lt"/>
              </a:rPr>
              <a:t>CSS</a:t>
            </a:r>
            <a:r>
              <a:rPr lang="ru-RU" sz="2000" dirty="0">
                <a:latin typeface="+mj-lt"/>
              </a:rPr>
              <a:t>-свойство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sz="2000" dirty="0">
                <a:latin typeface="+mj-lt"/>
              </a:rPr>
              <a:t> используется для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позиционирования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элементов слева и справа </a:t>
            </a:r>
            <a:r>
              <a:rPr lang="ru-RU" sz="2000" dirty="0">
                <a:latin typeface="+mj-lt"/>
              </a:rPr>
              <a:t>от его контейнера, а также позволяет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обтекать </a:t>
            </a:r>
            <a:r>
              <a:rPr lang="ru-RU" sz="2000" dirty="0">
                <a:latin typeface="+mj-lt"/>
              </a:rPr>
              <a:t>его текстом и встроенными элементами. 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72901" y="2690468"/>
            <a:ext cx="7286026" cy="82587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5984" y="4007327"/>
            <a:ext cx="89604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none</a:t>
            </a:r>
            <a:r>
              <a:rPr lang="ru-RU" dirty="0">
                <a:latin typeface="+mj-lt"/>
              </a:rPr>
              <a:t>: это значение по умолчанию, и элемент не «плавает».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left</a:t>
            </a:r>
            <a:r>
              <a:rPr lang="ru-RU" dirty="0">
                <a:latin typeface="+mj-lt"/>
              </a:rPr>
              <a:t>: элемент «плавает» на левой стороне контейнера.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right</a:t>
            </a:r>
            <a:r>
              <a:rPr lang="ru-RU" dirty="0">
                <a:latin typeface="+mj-lt"/>
              </a:rPr>
              <a:t>: элемент «плавает» с правой стороны контейнера.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initial</a:t>
            </a:r>
            <a:r>
              <a:rPr lang="ru-RU" dirty="0">
                <a:latin typeface="+mj-lt"/>
              </a:rPr>
              <a:t>: значение по умолчанию.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inherit</a:t>
            </a:r>
            <a:r>
              <a:rPr lang="ru-RU" dirty="0">
                <a:latin typeface="+mj-lt"/>
              </a:rPr>
              <a:t>: элемент наследует «плавающее» свойство своего родительского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290506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float (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обтекание элемента)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98955"/>
            <a:ext cx="4730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Пример создания элементов для применения </a:t>
            </a:r>
            <a:br>
              <a:rPr lang="en-US" dirty="0">
                <a:latin typeface="+mj-lt"/>
              </a:rPr>
            </a:br>
            <a:r>
              <a:rPr lang="ru-RU" dirty="0">
                <a:latin typeface="+mj-lt"/>
              </a:rPr>
              <a:t>свойства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latin typeface="+mj-lt"/>
              </a:rPr>
              <a:t> в HTML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26668" y="2143732"/>
            <a:ext cx="4038651" cy="439518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02554" y="1398955"/>
            <a:ext cx="488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Пример добавления свойства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>
                <a:latin typeface="+mj-lt"/>
              </a:rPr>
              <a:t> элементу изображения в CSS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3911"/>
              </p:ext>
            </p:extLst>
          </p:nvPr>
        </p:nvGraphicFramePr>
        <p:xfrm>
          <a:off x="5422900" y="1398955"/>
          <a:ext cx="208280" cy="5139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9957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388761" y="2143732"/>
            <a:ext cx="3463899" cy="1235287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958671" y="3676614"/>
            <a:ext cx="4324096" cy="260226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4458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позиционирования элементов в CSS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8006" y="1337707"/>
            <a:ext cx="8654134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latin typeface="+mj-lt"/>
              </a:rPr>
              <a:t>Свойство </a:t>
            </a:r>
            <a:r>
              <a:rPr lang="ru-RU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ru-RU" sz="2000" dirty="0">
                <a:latin typeface="+mj-lt"/>
              </a:rPr>
              <a:t>в CSS сообщает о методе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позиционирования</a:t>
            </a:r>
            <a:r>
              <a:rPr lang="ru-RU" sz="2000" dirty="0">
                <a:latin typeface="+mj-lt"/>
              </a:rPr>
              <a:t> элемента или объекта HTML.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27076" y="2352167"/>
            <a:ext cx="82959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Пять различных типов</a:t>
            </a:r>
            <a:r>
              <a:rPr lang="en-US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</a:t>
            </a:r>
            <a:r>
              <a:rPr lang="ru-RU" dirty="0">
                <a:latin typeface="+mj-lt"/>
              </a:rPr>
              <a:t>значений</a:t>
            </a:r>
            <a:r>
              <a:rPr lang="en-US" dirty="0">
                <a:latin typeface="+mj-lt"/>
              </a:rPr>
              <a:t>)</a:t>
            </a:r>
            <a:r>
              <a:rPr lang="ru-RU" dirty="0">
                <a:latin typeface="+mj-lt"/>
              </a:rPr>
              <a:t> свойства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latin typeface="+mj-lt"/>
              </a:rPr>
              <a:t>:</a:t>
            </a:r>
          </a:p>
          <a:p>
            <a:pPr marL="3679825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</a:p>
          <a:p>
            <a:pPr marL="3679825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marL="3679825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</a:p>
          <a:p>
            <a:pPr marL="3679825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</a:p>
          <a:p>
            <a:pPr marL="3679825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sticky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3532" y="5443884"/>
            <a:ext cx="10185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02C8F"/>
                </a:solidFill>
                <a:latin typeface="+mj-lt"/>
              </a:rPr>
              <a:t>Позиционирование элемента </a:t>
            </a:r>
            <a:r>
              <a:rPr lang="ru-RU" dirty="0">
                <a:latin typeface="+mj-lt"/>
              </a:rPr>
              <a:t>может быть выполнено с помощью свойств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dirty="0">
                <a:latin typeface="+mj-lt"/>
              </a:rPr>
              <a:t>,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+mj-lt"/>
              </a:rPr>
              <a:t>,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dirty="0">
                <a:latin typeface="+mj-lt"/>
              </a:rPr>
              <a:t> 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dirty="0">
                <a:latin typeface="+mj-lt"/>
              </a:rPr>
              <a:t>. Они определяют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расстояние элемента HTML от края области просмотра </a:t>
            </a:r>
            <a:r>
              <a:rPr lang="ru-RU" dirty="0">
                <a:latin typeface="+mj-lt"/>
              </a:rPr>
              <a:t>(</a:t>
            </a:r>
            <a:r>
              <a:rPr lang="ru-RU" dirty="0" err="1">
                <a:latin typeface="+mj-lt"/>
              </a:rPr>
              <a:t>viewport</a:t>
            </a:r>
            <a:r>
              <a:rPr lang="ru-RU" dirty="0">
                <a:latin typeface="+mj-lt"/>
              </a:rPr>
              <a:t>). Чтобы установить позицию по этим четырем свойствам, мы должны объявить метод позиционирования.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67451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позиционирования элементов в CSS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1932" y="1332637"/>
            <a:ext cx="92540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ixed</a:t>
            </a:r>
            <a:r>
              <a:rPr lang="ru-RU" sz="1600" dirty="0">
                <a:latin typeface="+mj-lt"/>
              </a:rPr>
              <a:t>: любой элемент HTML со свойством </a:t>
            </a:r>
            <a:r>
              <a:rPr lang="ru-RU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ru-RU" sz="1600" dirty="0">
                <a:latin typeface="+mj-lt"/>
              </a:rPr>
              <a:t> будет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позиционироваться относительно окна просмотра </a:t>
            </a:r>
            <a:r>
              <a:rPr lang="ru-RU" sz="1600" dirty="0">
                <a:latin typeface="+mj-lt"/>
              </a:rPr>
              <a:t>(</a:t>
            </a:r>
            <a:r>
              <a:rPr lang="ru-RU" sz="1600" dirty="0" err="1">
                <a:latin typeface="+mj-lt"/>
              </a:rPr>
              <a:t>viewport</a:t>
            </a:r>
            <a:r>
              <a:rPr lang="ru-RU" sz="1600" dirty="0">
                <a:latin typeface="+mj-lt"/>
              </a:rPr>
              <a:t>). Элемент с фиксированным позиционированием остается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на той же позиции, даже если мы прокручиваем страниц</a:t>
            </a:r>
            <a:r>
              <a:rPr lang="ru-RU" sz="1600" b="1" dirty="0">
                <a:latin typeface="+mj-lt"/>
              </a:rPr>
              <a:t>у</a:t>
            </a:r>
            <a:r>
              <a:rPr lang="ru-RU" sz="1600" dirty="0">
                <a:latin typeface="+mj-lt"/>
              </a:rPr>
              <a:t>. Можно установить </a:t>
            </a:r>
            <a:r>
              <a:rPr lang="ru-RU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1600" dirty="0">
                <a:latin typeface="+mj-lt"/>
              </a:rPr>
              <a:t> элемента, используя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sz="1600" dirty="0">
                <a:latin typeface="+mj-lt"/>
              </a:rPr>
              <a:t> и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sz="1600" dirty="0">
                <a:latin typeface="+mj-lt"/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0399" y="2519202"/>
            <a:ext cx="924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tatic</a:t>
            </a:r>
            <a:r>
              <a:rPr lang="ru-RU" sz="1600" dirty="0">
                <a:latin typeface="+mj-lt"/>
              </a:rPr>
              <a:t>: этот метод позиционирования установлен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по умолчанию</a:t>
            </a:r>
            <a:r>
              <a:rPr lang="ru-RU" sz="1600" dirty="0">
                <a:latin typeface="+mj-lt"/>
              </a:rPr>
              <a:t>. Если мы не указываем метод позиционирования для любого элемента, то по умолчанию будет стоять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1600" dirty="0">
                <a:latin typeface="+mj-lt"/>
              </a:rPr>
              <a:t>. Определив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1600" dirty="0">
                <a:latin typeface="+mj-lt"/>
              </a:rPr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sz="1600" dirty="0">
                <a:latin typeface="+mj-lt"/>
              </a:rPr>
              <a:t> и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sz="1600" dirty="0"/>
              <a:t> </a:t>
            </a:r>
            <a:r>
              <a:rPr lang="ru-RU" sz="1600" dirty="0">
                <a:latin typeface="+mj-lt"/>
              </a:rPr>
              <a:t>не будут иметь никакого контроля над элементом. Элемент будет позиционироваться в соответствии с обычным потоком страницы.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99" y="3705767"/>
            <a:ext cx="9347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elative</a:t>
            </a:r>
            <a:r>
              <a:rPr lang="ru-RU" sz="1600" dirty="0">
                <a:latin typeface="+mj-lt"/>
              </a:rPr>
              <a:t>: элемент с </a:t>
            </a:r>
            <a:r>
              <a:rPr lang="ru-RU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ru-RU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</a:rPr>
              <a:t>позиционируется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относительно других элементов, которые находятся над ним</a:t>
            </a:r>
            <a:r>
              <a:rPr lang="ru-RU" sz="1600" dirty="0">
                <a:latin typeface="+mj-lt"/>
              </a:rPr>
              <a:t>. Если мы установим его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1600" dirty="0"/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1600" dirty="0"/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sz="1600" dirty="0"/>
              <a:t> </a:t>
            </a:r>
            <a:r>
              <a:rPr lang="ru-RU" sz="1600" dirty="0">
                <a:latin typeface="+mj-lt"/>
              </a:rPr>
              <a:t>или</a:t>
            </a:r>
            <a:r>
              <a:rPr lang="ru-RU" sz="1600" dirty="0"/>
              <a:t>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sz="1600" dirty="0"/>
              <a:t> </a:t>
            </a:r>
            <a:r>
              <a:rPr lang="ru-RU" sz="1600" dirty="0">
                <a:latin typeface="+mj-lt"/>
              </a:rPr>
              <a:t>другие элементы не будут заполнять пробел, оставленный этим элементом. Элемент с заданным относительным положением и применением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1600" dirty="0"/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sz="1600" dirty="0"/>
              <a:t>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sz="1600" dirty="0"/>
              <a:t> </a:t>
            </a:r>
            <a:r>
              <a:rPr lang="ru-RU" sz="1600" dirty="0">
                <a:latin typeface="+mj-lt"/>
              </a:rPr>
              <a:t>и</a:t>
            </a:r>
            <a:r>
              <a:rPr lang="ru-RU" sz="1600" dirty="0"/>
              <a:t>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sz="1600" dirty="0"/>
              <a:t> </a:t>
            </a:r>
            <a:r>
              <a:rPr lang="ru-RU" sz="1600" dirty="0">
                <a:latin typeface="+mj-lt"/>
              </a:rPr>
              <a:t>будет позиционирован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относительно его исходного положения</a:t>
            </a:r>
            <a:r>
              <a:rPr lang="ru-RU" sz="1600" dirty="0">
                <a:latin typeface="+mj-lt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35" y="5029206"/>
            <a:ext cx="2942958" cy="16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Методы позиционирования элементов в CSS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506623"/>
            <a:ext cx="9864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bsolute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: элемент с 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будет позиционироваться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относительно своего ближайшего нестатического предка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. Позиционирование этого элемента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не зависит от его братьев и сестер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или элементов, которые находятся на том же уровне.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4784586"/>
            <a:ext cx="9864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ticky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: элемент с 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играет роль между фиксированным и относительным в зависимости от положения, в котором он находится. Если элемент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размещен в середине документа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, то, когда пользователь прокручивает документ, «липкий» элемент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начинает прокручиваться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, пока не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коснется верхней части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. Когда он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коснется вершины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, он будет </a:t>
            </a:r>
            <a:r>
              <a:rPr lang="ru-RU" b="1" dirty="0">
                <a:solidFill>
                  <a:srgbClr val="202C8F"/>
                </a:solidFill>
                <a:latin typeface="+mj-lt"/>
                <a:cs typeface="Courier New" panose="02070309020205020404" pitchFamily="49" charset="0"/>
              </a:rPr>
              <a:t>зафиксирован на этом месте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, несмотря на дальнейшую прокрутку. Можно прикрепить элемент внизу с помощью свойства 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.</a:t>
            </a:r>
            <a:endParaRPr lang="ru-RU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43" y="2688904"/>
            <a:ext cx="3012542" cy="18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Перекрывающиеся элементы с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z-index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64199"/>
            <a:ext cx="9813553" cy="120032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</a:rPr>
              <a:t>Чтобы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изменить порядок расположения элементов </a:t>
            </a:r>
            <a:r>
              <a:rPr lang="ru-RU" dirty="0">
                <a:latin typeface="+mj-lt"/>
              </a:rPr>
              <a:t>в стеке по умолчанию (для свойства 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ru-RU" dirty="0">
                <a:latin typeface="+mj-lt"/>
              </a:rPr>
              <a:t> установлено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lang="ru-RU" dirty="0">
                <a:latin typeface="+mj-lt"/>
              </a:rPr>
              <a:t> или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ru-RU" dirty="0">
                <a:latin typeface="+mj-lt"/>
              </a:rPr>
              <a:t> значение), используйте свойство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dirty="0">
                <a:latin typeface="+mj-lt"/>
              </a:rPr>
              <a:t>. </a:t>
            </a: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ru-RU" dirty="0">
                <a:latin typeface="+mj-lt"/>
              </a:rPr>
              <a:t>Чем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выше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dirty="0">
                <a:latin typeface="+mj-lt"/>
              </a:rPr>
              <a:t>, тем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выше в контексте стека </a:t>
            </a:r>
            <a:r>
              <a:rPr lang="ru-RU" dirty="0">
                <a:latin typeface="+mj-lt"/>
              </a:rPr>
              <a:t>(по оси z)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он расположен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497441" y="3492059"/>
            <a:ext cx="5113159" cy="52144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832937" y="4361290"/>
            <a:ext cx="8221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number</a:t>
            </a:r>
            <a:r>
              <a:rPr lang="ru-RU" dirty="0">
                <a:latin typeface="+mj-lt"/>
              </a:rPr>
              <a:t> - целочисленное значение.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Большее число </a:t>
            </a:r>
            <a:r>
              <a:rPr lang="ru-RU" dirty="0">
                <a:latin typeface="+mj-lt"/>
              </a:rPr>
              <a:t>выше в стеке 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dirty="0">
                <a:latin typeface="+mj-l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0</a:t>
            </a:r>
            <a:r>
              <a:rPr lang="ru-RU" dirty="0">
                <a:latin typeface="+mj-lt"/>
              </a:rPr>
              <a:t> - это значение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по умолчанию</a:t>
            </a:r>
            <a:r>
              <a:rPr lang="ru-RU" dirty="0">
                <a:latin typeface="+mj-lt"/>
              </a:rPr>
              <a:t>. Допускаются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отрицательные значения</a:t>
            </a:r>
            <a:r>
              <a:rPr lang="ru-RU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70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Перекрывающиеся элементы с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z-index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398955"/>
            <a:ext cx="4730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Создание блоков для применения свойства </a:t>
            </a:r>
            <a:br>
              <a:rPr lang="en-US" dirty="0">
                <a:latin typeface="+mj-lt"/>
              </a:rPr>
            </a:b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602554" y="1398955"/>
            <a:ext cx="488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Добавление стиля к блокам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+mj-lt"/>
              </a:rPr>
              <a:t> c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3911"/>
              </p:ext>
            </p:extLst>
          </p:nvPr>
        </p:nvGraphicFramePr>
        <p:xfrm>
          <a:off x="5422900" y="1398955"/>
          <a:ext cx="208280" cy="5139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9957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157068" y="2413108"/>
            <a:ext cx="3532257" cy="1815413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765799" y="1921838"/>
            <a:ext cx="3063865" cy="4617074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413557" y="3002480"/>
            <a:ext cx="2143125" cy="2463165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59555"/>
              </p:ext>
            </p:extLst>
          </p:nvPr>
        </p:nvGraphicFramePr>
        <p:xfrm>
          <a:off x="529104" y="4533900"/>
          <a:ext cx="486839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6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173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81000" y="4872196"/>
            <a:ext cx="4907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202C8F"/>
                </a:solidFill>
                <a:latin typeface="+mj-lt"/>
              </a:rPr>
              <a:t>Примечание: </a:t>
            </a:r>
            <a:r>
              <a:rPr lang="ru-RU" sz="1600" dirty="0">
                <a:latin typeface="+mj-lt"/>
              </a:rPr>
              <a:t>все элементы размещаются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в 3D-оси </a:t>
            </a:r>
            <a:r>
              <a:rPr lang="ru-RU" sz="1600" dirty="0">
                <a:latin typeface="+mj-lt"/>
              </a:rPr>
              <a:t>в CSS, включая ось глубины, измеряемую свойством 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z-</a:t>
            </a:r>
            <a:r>
              <a:rPr lang="ru-RU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sz="1600" dirty="0">
                <a:latin typeface="+mj-lt"/>
              </a:rPr>
              <a:t>. Оно работает </a:t>
            </a:r>
            <a:r>
              <a:rPr lang="ru-RU" sz="1600" b="1" dirty="0">
                <a:solidFill>
                  <a:srgbClr val="202C8F"/>
                </a:solidFill>
                <a:latin typeface="+mj-lt"/>
              </a:rPr>
              <a:t>только с позиционированными элементами</a:t>
            </a:r>
            <a:r>
              <a:rPr lang="ru-RU" sz="1600" dirty="0">
                <a:latin typeface="+mj-lt"/>
              </a:rPr>
              <a:t>. Единственное значение, где оно игнорируется, — это значение по умолчанию, </a:t>
            </a:r>
            <a:r>
              <a:rPr lang="ru-RU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5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89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Приоритет CSS-правил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Управление макетом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999143"/>
            <a:ext cx="105156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Блочные элементы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Block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level</a:t>
            </a:r>
            <a:r>
              <a:rPr lang="ru-RU" dirty="0">
                <a:latin typeface="+mj-lt"/>
              </a:rPr>
              <a:t>). Эти элементы отвечают за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каркас страницы</a:t>
            </a:r>
            <a:r>
              <a:rPr lang="ru-RU" dirty="0">
                <a:latin typeface="+mj-lt"/>
              </a:rPr>
              <a:t>.</a:t>
            </a:r>
          </a:p>
          <a:p>
            <a:pPr marL="285750" indent="-285750" algn="just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Строчные элементы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Inline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level</a:t>
            </a:r>
            <a:r>
              <a:rPr lang="ru-RU" dirty="0">
                <a:latin typeface="+mj-lt"/>
              </a:rPr>
              <a:t>).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Помогают в процессе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стилизации страницы</a:t>
            </a:r>
            <a:r>
              <a:rPr lang="ru-RU" dirty="0">
                <a:latin typeface="+mj-lt"/>
              </a:rPr>
              <a:t> или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добавления функциональных частей</a:t>
            </a:r>
            <a:r>
              <a:rPr lang="ru-RU" dirty="0">
                <a:latin typeface="+mj-lt"/>
              </a:rPr>
              <a:t>.</a:t>
            </a:r>
          </a:p>
          <a:p>
            <a:pPr algn="just">
              <a:spcAft>
                <a:spcPts val="48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Важно</a:t>
            </a:r>
            <a:r>
              <a:rPr lang="ru-RU" dirty="0">
                <a:latin typeface="+mj-lt"/>
              </a:rPr>
              <a:t>: сами по себе элементы HTML не являются блочными или строчными. HTML — всего лишь разметка. За то, будет элемент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блочным или строчным</a:t>
            </a:r>
            <a:r>
              <a:rPr lang="ru-RU" dirty="0">
                <a:latin typeface="+mj-lt"/>
              </a:rPr>
              <a:t>,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отвечает CSS</a:t>
            </a:r>
            <a:r>
              <a:rPr lang="ru-RU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782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Управление макетом: блочные элементы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636300"/>
            <a:ext cx="1005908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Основная особенность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блочных элементов </a:t>
            </a:r>
            <a:r>
              <a:rPr lang="ru-RU" dirty="0">
                <a:latin typeface="+mj-lt"/>
              </a:rPr>
              <a:t>— они занимают всю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доступную им ширину</a:t>
            </a:r>
            <a:r>
              <a:rPr lang="ru-RU" dirty="0">
                <a:latin typeface="+mj-lt"/>
              </a:rPr>
              <a:t>. Из-за этого другие элементы до и после блочных элементов не встают в один ряд с ними, а располагаются до или после них, но уже на другой строке.</a:t>
            </a:r>
            <a:endParaRPr lang="en-U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ru-RU" dirty="0">
              <a:latin typeface="+mj-lt"/>
            </a:endParaRPr>
          </a:p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Доступная ширина </a:t>
            </a:r>
            <a:r>
              <a:rPr lang="ru-RU" dirty="0">
                <a:latin typeface="+mj-lt"/>
              </a:rPr>
              <a:t>— вся доступная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ширина родителя</a:t>
            </a:r>
            <a:r>
              <a:rPr lang="ru-RU" dirty="0">
                <a:latin typeface="+mj-lt"/>
              </a:rPr>
              <a:t>. То есть, если блок лежит внутри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+mj-lt"/>
              </a:rPr>
              <a:t>, то ширина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этого блока будет равна именно ширине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+mj-lt"/>
              </a:rPr>
              <a:t>. Стоит изменить ширину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+mj-lt"/>
              </a:rPr>
              <a:t>, так сразу изменится и ширина блочного элемента внутри.</a:t>
            </a:r>
            <a:endParaRPr lang="en-US" dirty="0">
              <a:latin typeface="+mj-lt"/>
            </a:endParaRPr>
          </a:p>
          <a:p>
            <a:pPr algn="just"/>
            <a:endParaRPr lang="ru-RU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Основные блочные элементы</a:t>
            </a:r>
            <a:r>
              <a:rPr lang="ru-RU" dirty="0">
                <a:latin typeface="+mj-lt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Теги списков: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lvl="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Заголовки: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&lt;h1&gt;/&lt;h2&gt;/&lt;h3&gt;/&lt;h4&gt;/&lt;h5&gt;/&lt;h6&gt;</a:t>
            </a:r>
          </a:p>
        </p:txBody>
      </p:sp>
    </p:spTree>
    <p:extLst>
      <p:ext uri="{BB962C8B-B14F-4D97-AF65-F5344CB8AC3E}">
        <p14:creationId xmlns:p14="http://schemas.microsoft.com/office/powerpoint/2010/main" val="97686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Управление макетом: блочные элементы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20526" y="1410069"/>
            <a:ext cx="3562194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блочных элементов </a:t>
            </a:r>
            <a:r>
              <a:rPr lang="ru-RU" b="1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endParaRPr lang="ru-RU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06937" y="1968222"/>
            <a:ext cx="5617953" cy="10308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9667" y="3509632"/>
            <a:ext cx="1063413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Вложенность блочных элементов 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друг в друга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ограничена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только несколькими пунктами: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Нельзя вкладывать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заголовки в заголовки</a:t>
            </a:r>
          </a:p>
          <a:p>
            <a:pPr marL="342900" lvl="0" indent="-342900" algn="just">
              <a:spcAft>
                <a:spcPts val="2400"/>
              </a:spcAft>
              <a:buFont typeface="+mj-lt"/>
              <a:buAutoNum type="arabicPeriod"/>
            </a:pP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Нельзя вкладывать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параграфы в параграфы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Clr>
                <a:srgbClr val="202C8F"/>
              </a:buClr>
            </a:pP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блочного элемента используется тег </a:t>
            </a:r>
            <a:r>
              <a:rPr lang="ru-RU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&lt;div&gt;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Он не имеет никаких дополнительных стилей,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кроме блочного отображения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Этим тегом оборачивается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связанная информация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создаются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каркасы компонентов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Но тег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является семантическим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то есть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несет смысловой нагрузки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9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Управление макетом: строчные элементы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319310"/>
            <a:ext cx="98982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Строчные элементы противоположны блочным. Они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не занимают всю доступную ширину </a:t>
            </a:r>
            <a:r>
              <a:rPr lang="ru-RU" dirty="0">
                <a:latin typeface="+mj-lt"/>
              </a:rPr>
              <a:t>и из-за этого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не происходит переноса соседних элементов</a:t>
            </a:r>
            <a:r>
              <a:rPr lang="ru-RU" dirty="0">
                <a:latin typeface="+mj-lt"/>
              </a:rPr>
              <a:t>. </a:t>
            </a:r>
            <a:endParaRPr lang="en-US" dirty="0">
              <a:latin typeface="+mj-lt"/>
            </a:endParaRPr>
          </a:p>
          <a:p>
            <a:pPr marL="285750" indent="-285750">
              <a:spcAft>
                <a:spcPts val="36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Помимо этого, есть важная особенность, связанная с применением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свойств</a:t>
            </a:r>
            <a:r>
              <a:rPr lang="ru-RU" dirty="0">
                <a:latin typeface="+mj-lt"/>
              </a:rPr>
              <a:t>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dirty="0">
                <a:latin typeface="+mj-lt"/>
              </a:rPr>
              <a:t> и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dirty="0">
                <a:latin typeface="+mj-lt"/>
              </a:rPr>
              <a:t> в CSS. Для строчных элементов эти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свойства не работают</a:t>
            </a:r>
            <a:r>
              <a:rPr lang="ru-RU" dirty="0">
                <a:latin typeface="+mj-lt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ru-RU" dirty="0">
                <a:latin typeface="+mj-lt"/>
              </a:rPr>
              <a:t>Наиболее часто используемыми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строчными элементами </a:t>
            </a:r>
            <a:r>
              <a:rPr lang="ru-RU" dirty="0">
                <a:latin typeface="+mj-lt"/>
              </a:rPr>
              <a:t>являются: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</a:p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Теги выделения текста: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&lt;i&gt;/&lt;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&gt;/&lt;b&gt;/&lt;</a:t>
            </a:r>
            <a:r>
              <a:rPr lang="ru-RU" dirty="0" err="1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Aft>
                <a:spcPts val="2400"/>
              </a:spcAft>
            </a:pPr>
            <a:endParaRPr lang="en-US" dirty="0">
              <a:latin typeface="+mj-lt"/>
            </a:endParaRPr>
          </a:p>
          <a:p>
            <a:pPr algn="just">
              <a:spcAft>
                <a:spcPts val="2400"/>
              </a:spcAft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Важно:</a:t>
            </a:r>
            <a:r>
              <a:rPr lang="ru-RU" dirty="0">
                <a:latin typeface="+mj-lt"/>
              </a:rPr>
              <a:t>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не вкладывайте внутрь строчных элементов блочные</a:t>
            </a:r>
            <a:r>
              <a:rPr lang="ru-RU" dirty="0">
                <a:latin typeface="+mj-lt"/>
              </a:rPr>
              <a:t>. Это нарушает семантику и усложняет чтение кода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27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3390" y="1253136"/>
            <a:ext cx="9186676" cy="923330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+mj-lt"/>
              </a:rPr>
              <a:t>Свойство </a:t>
            </a:r>
            <a:r>
              <a:rPr lang="ru-RU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dirty="0">
                <a:latin typeface="+mj-lt"/>
              </a:rPr>
              <a:t> в CSS определяет, как компоненты (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+mj-lt"/>
              </a:rPr>
              <a:t>, гиперссылка, заголовок и т.д.)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будут размещены на веб-странице</a:t>
            </a:r>
            <a:r>
              <a:rPr lang="ru-RU" dirty="0">
                <a:latin typeface="+mj-lt"/>
              </a:rPr>
              <a:t>. Как следует из названия, это свойство используется для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определения отображения различных частей веб-страницы</a:t>
            </a:r>
            <a:r>
              <a:rPr lang="ru-RU" dirty="0"/>
              <a:t>.</a:t>
            </a:r>
            <a:endParaRPr lang="ru-RU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61" y="2398469"/>
            <a:ext cx="720190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16" y="2043956"/>
            <a:ext cx="8313595" cy="35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block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132733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ED7D3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block</a:t>
            </a:r>
            <a:r>
              <a:rPr lang="ru-RU" dirty="0">
                <a:latin typeface="+mj-lt"/>
                <a:ea typeface="Calibri" panose="020F0502020204030204" pitchFamily="34" charset="0"/>
              </a:rPr>
              <a:t>: это значение используется как значение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по умолчанию для </a:t>
            </a:r>
            <a:r>
              <a:rPr lang="ru-RU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+mj-lt"/>
                <a:ea typeface="Calibri" panose="020F0502020204030204" pitchFamily="34" charset="0"/>
              </a:rPr>
              <a:t>. Размещает элементы </a:t>
            </a:r>
            <a:r>
              <a:rPr lang="ru-RU" dirty="0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+mj-lt"/>
                <a:ea typeface="Calibri" panose="020F0502020204030204" pitchFamily="34" charset="0"/>
              </a:rPr>
              <a:t> один за другим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по вертикали</a:t>
            </a:r>
            <a:r>
              <a:rPr lang="en-US" dirty="0"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61842" y="1031133"/>
            <a:ext cx="2820358" cy="562080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19430" y="2367572"/>
            <a:ext cx="2201968" cy="3895644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162464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inline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132733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ED7D3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inline</a:t>
            </a:r>
            <a:r>
              <a:rPr lang="ru-RU" dirty="0">
                <a:latin typeface="+mj-lt"/>
                <a:ea typeface="Calibri" panose="020F0502020204030204" pitchFamily="34" charset="0"/>
              </a:rPr>
              <a:t>: используется для размещения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ru-RU" dirty="0">
                <a:latin typeface="+mj-lt"/>
                <a:ea typeface="Calibri" panose="020F0502020204030204" pitchFamily="34" charset="0"/>
              </a:rPr>
              <a:t> в строке, то есть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горизонтально</a:t>
            </a:r>
            <a:r>
              <a:rPr lang="ru-RU" dirty="0">
                <a:latin typeface="+mj-lt"/>
                <a:ea typeface="Calibri" panose="020F0502020204030204" pitchFamily="34" charset="0"/>
              </a:rPr>
              <a:t>. Значение встроенного отображения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игнорирует высоту и ширину, заданные пользователем</a:t>
            </a:r>
            <a:r>
              <a:rPr lang="en-US" dirty="0"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993" y="1132733"/>
            <a:ext cx="3159025" cy="536120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057094" y="2886603"/>
            <a:ext cx="3326640" cy="2074863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189680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display</a:t>
            </a:r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inline-block</a:t>
            </a:r>
            <a:endParaRPr lang="ru-RU" sz="2400" b="1" dirty="0">
              <a:solidFill>
                <a:schemeClr val="accent2">
                  <a:lumMod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132733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ED7D3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inline-block</a:t>
            </a:r>
            <a:r>
              <a:rPr lang="ru-RU" dirty="0">
                <a:latin typeface="+mj-lt"/>
                <a:ea typeface="Calibri" panose="020F0502020204030204" pitchFamily="34" charset="0"/>
              </a:rPr>
              <a:t>: эта функция использует </a:t>
            </a:r>
            <a:r>
              <a:rPr lang="ru-RU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оба значения</a:t>
            </a:r>
            <a:r>
              <a:rPr lang="ru-RU" dirty="0">
                <a:latin typeface="+mj-lt"/>
                <a:ea typeface="Calibri" panose="020F0502020204030204" pitchFamily="34" charset="0"/>
              </a:rPr>
              <a:t>, упомянутые ранее, </a:t>
            </a:r>
            <a:r>
              <a:rPr lang="ru-RU" b="1" dirty="0">
                <a:solidFill>
                  <a:srgbClr val="ED7D3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block</a:t>
            </a:r>
            <a:r>
              <a:rPr lang="ru-RU" dirty="0">
                <a:latin typeface="+mj-lt"/>
                <a:ea typeface="Calibri" panose="020F0502020204030204" pitchFamily="34" charset="0"/>
              </a:rPr>
              <a:t> и </a:t>
            </a:r>
            <a:r>
              <a:rPr lang="ru-RU" b="1" dirty="0">
                <a:solidFill>
                  <a:srgbClr val="ED7D3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inline</a:t>
            </a:r>
            <a:r>
              <a:rPr lang="ru-RU" dirty="0">
                <a:latin typeface="+mj-lt"/>
                <a:ea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Выравнивает </a:t>
            </a:r>
            <a:r>
              <a:rPr lang="ru-RU" dirty="0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 внутри строки</a:t>
            </a:r>
            <a:r>
              <a:rPr lang="ru-RU" dirty="0">
                <a:latin typeface="+mj-lt"/>
                <a:ea typeface="Calibri" panose="020F0502020204030204" pitchFamily="34" charset="0"/>
              </a:rPr>
              <a:t> и позволяет </a:t>
            </a:r>
            <a:r>
              <a:rPr lang="ru-RU" dirty="0">
                <a:solidFill>
                  <a:srgbClr val="202C8F"/>
                </a:solidFill>
                <a:latin typeface="+mj-lt"/>
                <a:ea typeface="Calibri" panose="020F0502020204030204" pitchFamily="34" charset="0"/>
              </a:rPr>
              <a:t>редактировать высоту и ширину блока</a:t>
            </a:r>
            <a:r>
              <a:rPr lang="ru-RU" dirty="0">
                <a:latin typeface="+mj-lt"/>
                <a:ea typeface="Calibri" panose="020F0502020204030204" pitchFamily="34" charset="0"/>
              </a:rPr>
              <a:t>. 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17833" y="1195387"/>
            <a:ext cx="3514404" cy="537474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50201" y="3200399"/>
            <a:ext cx="5940425" cy="1877695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28089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Русляков Алексей Александрович </a:t>
            </a:r>
          </a:p>
          <a:p>
            <a:pPr rtl="0"/>
            <a:r>
              <a:rPr lang="en-US" dirty="0"/>
              <a:t>ruslyakov@mirea.ru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Правила специфики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4" y="1339251"/>
            <a:ext cx="9943436" cy="1015663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Когда к одному и тому же элементу применяется более одного набора правил CSS, браузер должен решить, какой конкретный набор будет применяться к элементу. 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Правила, которым следует браузер, в совокупности называются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спецификой</a:t>
            </a: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2785971"/>
            <a:ext cx="1004130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>
                <a:solidFill>
                  <a:srgbClr val="202C8F"/>
                </a:solidFill>
                <a:latin typeface="+mj-lt"/>
              </a:rPr>
              <a:t>Правила специфичности 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включают в себя: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4508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Стиль CSS, применённый путем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ссылки на внешнюю таблицу стилей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имеет 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самый низкий приоритет 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переопределяется внутренним и встроенным CSS.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4508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Внутренний CSS переопределяется встроенным CSS.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4508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02C8F"/>
                </a:solidFill>
                <a:latin typeface="+mj-lt"/>
              </a:rPr>
              <a:t>Встроенный CSS 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имеет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наивысший приоритет </a:t>
            </a:r>
            <a:r>
              <a:rPr lang="ru-RU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переопределяет все остальные селекторы.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Правила специфики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560773"/>
            <a:ext cx="983556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0"/>
              </a:spcAft>
            </a:pPr>
            <a:r>
              <a:rPr lang="ru-RU" sz="2200" b="1" dirty="0">
                <a:solidFill>
                  <a:srgbClr val="202C8F"/>
                </a:solidFill>
                <a:latin typeface="+mj-lt"/>
              </a:rPr>
              <a:t>Иерархия специфики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(у каждого 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селектора элементов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есть позиция в иерархии):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200" dirty="0">
                <a:solidFill>
                  <a:srgbClr val="202C8F"/>
                </a:solidFill>
                <a:latin typeface="+mj-lt"/>
              </a:rPr>
              <a:t>Встроенный стиль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имеет </a:t>
            </a:r>
            <a:r>
              <a:rPr lang="ru-RU" sz="22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наивысший приоритет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200" dirty="0">
                <a:solidFill>
                  <a:srgbClr val="202C8F"/>
                </a:solidFill>
                <a:latin typeface="+mj-lt"/>
              </a:rPr>
              <a:t>Идентификаторы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например, </a:t>
            </a:r>
            <a:r>
              <a:rPr lang="ru-RU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firstitem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имеют </a:t>
            </a:r>
            <a:r>
              <a:rPr lang="ru-RU" sz="22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второй наивысший приоритет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2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Классы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listitem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2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псевдоклассы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hover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:nth-child(2)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атрибуты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title]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[</a:t>
            </a:r>
            <a:r>
              <a:rPr lang="en-US" sz="2200" dirty="0" err="1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colspan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"2"</a:t>
            </a:r>
            <a:r>
              <a:rPr lang="en-US" sz="22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2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Элементы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псевдоэлементы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Элементы (например, </a:t>
            </a:r>
            <a:r>
              <a:rPr lang="en-US" sz="2200" dirty="0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псевдоэлементы (например,  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before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::first-letter</a:t>
            </a:r>
            <a:r>
              <a:rPr lang="en-US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имеют </a:t>
            </a:r>
            <a:r>
              <a:rPr lang="ru-RU" sz="22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самый низкий приоритет</a:t>
            </a:r>
            <a:r>
              <a:rPr lang="ru-RU" sz="2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46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Правила специфики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236829"/>
            <a:ext cx="1110048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3000"/>
              </a:spcAft>
            </a:pPr>
            <a:r>
              <a:rPr lang="ru-RU" sz="24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Примечание:</a:t>
            </a:r>
            <a:endParaRPr lang="en-US" sz="2400" b="1" dirty="0">
              <a:solidFill>
                <a:srgbClr val="202C8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7700" y="2031597"/>
            <a:ext cx="99212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два или более селектора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имеют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одинаковую специфичность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учитывается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последний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Универсальные селекторы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такие как </a:t>
            </a:r>
            <a:r>
              <a:rPr lang="ru-RU" sz="2000" dirty="0" err="1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унаследованные селекторы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обладают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наименьшей специфичностью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30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Универсальный селектор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комбинаторы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такие как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 имеют специфичности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Aft>
                <a:spcPts val="1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Объявление 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!important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для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переопределения обычной специфичности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таблице стилей, присваивая правилу </a:t>
            </a: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более высокий приоритет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30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Его использование: </a:t>
            </a:r>
            <a:r>
              <a:rPr lang="ru-RU" sz="2000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свойство: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92D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!important</a:t>
            </a:r>
            <a:endParaRPr lang="ru-RU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Правила каскадирования: порядок загрузки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5984" y="1339251"/>
            <a:ext cx="9943436" cy="1015663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Каскадирование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специфичность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используются вместе для определения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окончательного значения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стиля CSS. Они также определяют механизмы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разрешения конфликтов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наборах правил CSS.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5984" y="2570564"/>
            <a:ext cx="99434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Стили считываются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из следующих источников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указанном порядке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Таблица стилей агента пользователя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(стили, предоставляемые поставщиком  браузера).</a:t>
            </a:r>
          </a:p>
          <a:p>
            <a:pPr marL="457200" indent="-457200" algn="just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Пользовательская таблица стилей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(дополнительный стиль, который пользователь установил в своем браузере).</a:t>
            </a:r>
          </a:p>
          <a:p>
            <a:pPr marL="457200" indent="-457200" algn="just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Авторская таблица стилей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(здесь автор является создателем веб-страницы/веб-сайта) – один или несколько файлов .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/в элементе </a:t>
            </a:r>
            <a:r>
              <a:rPr lang="ru-RU" sz="2000" dirty="0">
                <a:solidFill>
                  <a:srgbClr val="202C8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&lt;style&gt;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-документа.</a:t>
            </a:r>
          </a:p>
          <a:p>
            <a:pPr marL="457200" indent="-457200" algn="just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Встроенные стили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(в атрибуте </a:t>
            </a:r>
            <a:r>
              <a:rPr lang="ru-RU" sz="2000" dirty="0">
                <a:solidFill>
                  <a:srgbClr val="0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style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HTML-элемента).</a:t>
            </a:r>
          </a:p>
          <a:p>
            <a:pPr algn="just">
              <a:spcAft>
                <a:spcPts val="1200"/>
              </a:spcAft>
              <a:buClr>
                <a:schemeClr val="tx1"/>
              </a:buClr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Браузер будет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искать соответствующий стиль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(стили) при рендеринге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81534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Правила каскадирования: порядок загрузки </a:t>
            </a:r>
            <a:r>
              <a:rPr lang="en-US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229444"/>
            <a:ext cx="994343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0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Как разрешаются конфликты? </a:t>
            </a:r>
            <a:endParaRPr lang="en-US" sz="2000" b="1" dirty="0">
              <a:solidFill>
                <a:srgbClr val="202C8F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только один набор CSS-правил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пытается установить стиль для элемента, тогда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конфликта нет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и используется этот набор правил. 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 обнаружении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нескольких наборов правил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 конфликтующими настройками сначала используются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правила специфики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 затем </a:t>
            </a: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правила каскадирования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чтобы определить, какой стиль использовать.</a:t>
            </a:r>
          </a:p>
          <a:p>
            <a:pPr algn="just">
              <a:spcAft>
                <a:spcPts val="1800"/>
              </a:spcAft>
            </a:pPr>
            <a:r>
              <a:rPr lang="ru-RU" sz="2000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</a:t>
            </a:r>
          </a:p>
          <a:p>
            <a:pPr marL="342900" indent="-34290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Специфика селектора всегда имеет приоритет.</a:t>
            </a:r>
          </a:p>
          <a:p>
            <a:pPr marL="342900" indent="-34290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Встроенные стили превыше всего.</a:t>
            </a:r>
          </a:p>
        </p:txBody>
      </p:sp>
    </p:spTree>
    <p:extLst>
      <p:ext uri="{BB962C8B-B14F-4D97-AF65-F5344CB8AC3E}">
        <p14:creationId xmlns:p14="http://schemas.microsoft.com/office/powerpoint/2010/main" val="8495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400" dirty="0"/>
              <a:t>Наследование </a:t>
            </a:r>
            <a:r>
              <a:rPr lang="en-US" sz="4400" dirty="0"/>
              <a:t>CSS-</a:t>
            </a:r>
            <a:r>
              <a:rPr lang="ru-RU" sz="4400" dirty="0"/>
              <a:t>свойств </a:t>
            </a:r>
            <a:r>
              <a:rPr lang="ru-RU" sz="2400" dirty="0"/>
              <a:t>(дополнение к практической работе №2)</a:t>
            </a:r>
            <a:endParaRPr lang="ru-RU" sz="20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3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Наследуемые свойства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1365" y="1322142"/>
            <a:ext cx="6869098" cy="523220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202C8F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CSS не все свойства могут наследоваться. </a:t>
            </a:r>
            <a:endParaRPr lang="ru-RU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2053715"/>
            <a:ext cx="983556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</a:rPr>
              <a:t>К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наследуемым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относятся в основном свойства, определяющие </a:t>
            </a:r>
            <a:r>
              <a:rPr lang="ru-RU" b="1" dirty="0">
                <a:solidFill>
                  <a:srgbClr val="202C8F"/>
                </a:solidFill>
                <a:latin typeface="+mj-lt"/>
              </a:rPr>
              <a:t>параметры отображения текста</a:t>
            </a:r>
            <a:r>
              <a:rPr lang="ru-RU" dirty="0">
                <a:latin typeface="+mj-lt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font-size, font-family, font-style, font-weight, color, text-align, text-transform, text-indent, line-height, letter-spacing, word-spacing, white-space, direction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другие.</a:t>
            </a:r>
            <a:endParaRPr lang="en-US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dirty="0">
                <a:solidFill>
                  <a:srgbClr val="202C8F"/>
                </a:solidFill>
                <a:latin typeface="+mj-lt"/>
              </a:rPr>
              <a:t>Примечание: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202C8F"/>
                </a:solidFill>
                <a:latin typeface="+mj-lt"/>
              </a:rPr>
              <a:t>Полный список наследуемых свойств </a:t>
            </a:r>
            <a:r>
              <a:rPr lang="ru-RU" dirty="0">
                <a:latin typeface="+mj-lt"/>
              </a:rPr>
              <a:t>можно найти на странице в стандарте CSS: </a:t>
            </a:r>
            <a:r>
              <a:rPr lang="ru-RU" dirty="0">
                <a:latin typeface="+mj-lt"/>
                <a:hlinkClick r:id="rId3"/>
              </a:rPr>
              <a:t>https://www.w3.org/TR/CSS22/propidx.html </a:t>
            </a:r>
            <a:r>
              <a:rPr lang="ru-RU" dirty="0">
                <a:latin typeface="+mj-lt"/>
              </a:rPr>
              <a:t>(если в колонке </a:t>
            </a:r>
            <a:r>
              <a:rPr lang="ru-RU" b="1" i="1" dirty="0" err="1">
                <a:latin typeface="+mj-lt"/>
              </a:rPr>
              <a:t>Inherited</a:t>
            </a:r>
            <a:r>
              <a:rPr lang="ru-RU" b="1" i="1" dirty="0">
                <a:latin typeface="+mj-lt"/>
              </a:rPr>
              <a:t>?</a:t>
            </a:r>
            <a:r>
              <a:rPr lang="ru-RU" dirty="0">
                <a:latin typeface="+mj-lt"/>
              </a:rPr>
              <a:t> напротив свойства стоит </a:t>
            </a:r>
            <a:r>
              <a:rPr lang="ru-RU" b="1" i="1" dirty="0" err="1">
                <a:latin typeface="+mj-lt"/>
              </a:rPr>
              <a:t>yes</a:t>
            </a:r>
            <a:r>
              <a:rPr lang="ru-RU" dirty="0">
                <a:latin typeface="+mj-lt"/>
              </a:rPr>
              <a:t>, то свойство </a:t>
            </a:r>
            <a:r>
              <a:rPr lang="ru-RU" b="1" dirty="0">
                <a:latin typeface="+mj-lt"/>
              </a:rPr>
              <a:t>наследуемое</a:t>
            </a:r>
            <a:r>
              <a:rPr lang="ru-RU" dirty="0">
                <a:latin typeface="+mj-lt"/>
              </a:rPr>
              <a:t>, иначе ненаследуемое).</a:t>
            </a:r>
          </a:p>
        </p:txBody>
      </p:sp>
    </p:spTree>
    <p:extLst>
      <p:ext uri="{BB962C8B-B14F-4D97-AF65-F5344CB8AC3E}">
        <p14:creationId xmlns:p14="http://schemas.microsoft.com/office/powerpoint/2010/main" val="2538467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1844</Words>
  <Application>Microsoft Office PowerPoint</Application>
  <PresentationFormat>Широкоэкранный</PresentationFormat>
  <Paragraphs>164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Aptos</vt:lpstr>
      <vt:lpstr>Arial</vt:lpstr>
      <vt:lpstr>Arial Black</vt:lpstr>
      <vt:lpstr>Calibri</vt:lpstr>
      <vt:lpstr>Calibri Light</vt:lpstr>
      <vt:lpstr>Courier New</vt:lpstr>
      <vt:lpstr>Wingdings</vt:lpstr>
      <vt:lpstr>Тема Office</vt:lpstr>
      <vt:lpstr>Разработка клиентских частей интернет-ресурсов</vt:lpstr>
      <vt:lpstr>Приоритет CSS-правил</vt:lpstr>
      <vt:lpstr>Правила специфики</vt:lpstr>
      <vt:lpstr>Правила специфики</vt:lpstr>
      <vt:lpstr>Правила специфики</vt:lpstr>
      <vt:lpstr>Правила каскадирования: порядок загрузки CSS</vt:lpstr>
      <vt:lpstr>Правила каскадирования: порядок загрузки CSS</vt:lpstr>
      <vt:lpstr>Наследование CSS-свойств (дополнение к практической работе №2)</vt:lpstr>
      <vt:lpstr>Наследуемые свойства</vt:lpstr>
      <vt:lpstr>Наследуемые свойства</vt:lpstr>
      <vt:lpstr>Ненаследуемые свойства</vt:lpstr>
      <vt:lpstr>Позиционирование элементов в CSS</vt:lpstr>
      <vt:lpstr>CSS-свойство float (обтекание элемента)</vt:lpstr>
      <vt:lpstr>CSS-свойство float (обтекание элемента)</vt:lpstr>
      <vt:lpstr>Методы позиционирования элементов в CSS </vt:lpstr>
      <vt:lpstr>Методы позиционирования элементов в CSS </vt:lpstr>
      <vt:lpstr>Методы позиционирования элементов в CSS </vt:lpstr>
      <vt:lpstr>Перекрывающиеся элементы с z-index</vt:lpstr>
      <vt:lpstr>Перекрывающиеся элементы с z-index</vt:lpstr>
      <vt:lpstr>Управление макетом</vt:lpstr>
      <vt:lpstr>Управление макетом: блочные элементы</vt:lpstr>
      <vt:lpstr>Управление макетом: блочные элементы</vt:lpstr>
      <vt:lpstr>Управление макетом: строчные элементы</vt:lpstr>
      <vt:lpstr>Свойство display</vt:lpstr>
      <vt:lpstr>Свойство display</vt:lpstr>
      <vt:lpstr>Свойство display: block</vt:lpstr>
      <vt:lpstr>Свойство display: inline</vt:lpstr>
      <vt:lpstr>Свойство display: inline-block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Alex Ruslyakov</cp:lastModifiedBy>
  <cp:revision>66</cp:revision>
  <dcterms:created xsi:type="dcterms:W3CDTF">2023-09-05T16:49:47Z</dcterms:created>
  <dcterms:modified xsi:type="dcterms:W3CDTF">2023-09-18T13:53:17Z</dcterms:modified>
</cp:coreProperties>
</file>