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48"/>
  </p:notesMasterIdLst>
  <p:handoutMasterIdLst>
    <p:handoutMasterId r:id="rId49"/>
  </p:handoutMasterIdLst>
  <p:sldIdLst>
    <p:sldId id="278" r:id="rId2"/>
    <p:sldId id="302" r:id="rId3"/>
    <p:sldId id="284" r:id="rId4"/>
    <p:sldId id="386" r:id="rId5"/>
    <p:sldId id="336" r:id="rId6"/>
    <p:sldId id="387" r:id="rId7"/>
    <p:sldId id="337" r:id="rId8"/>
    <p:sldId id="388" r:id="rId9"/>
    <p:sldId id="363" r:id="rId10"/>
    <p:sldId id="341" r:id="rId11"/>
    <p:sldId id="340" r:id="rId12"/>
    <p:sldId id="389" r:id="rId13"/>
    <p:sldId id="343" r:id="rId14"/>
    <p:sldId id="344" r:id="rId15"/>
    <p:sldId id="345" r:id="rId16"/>
    <p:sldId id="346" r:id="rId17"/>
    <p:sldId id="347" r:id="rId18"/>
    <p:sldId id="364" r:id="rId19"/>
    <p:sldId id="349" r:id="rId20"/>
    <p:sldId id="350" r:id="rId21"/>
    <p:sldId id="351" r:id="rId22"/>
    <p:sldId id="354" r:id="rId23"/>
    <p:sldId id="355" r:id="rId24"/>
    <p:sldId id="356" r:id="rId25"/>
    <p:sldId id="357" r:id="rId26"/>
    <p:sldId id="365" r:id="rId27"/>
    <p:sldId id="358" r:id="rId28"/>
    <p:sldId id="368" r:id="rId29"/>
    <p:sldId id="369" r:id="rId30"/>
    <p:sldId id="370" r:id="rId31"/>
    <p:sldId id="371" r:id="rId32"/>
    <p:sldId id="372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33" r:id="rId46"/>
    <p:sldId id="390" r:id="rId47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008080"/>
    <a:srgbClr val="FFFFFF"/>
    <a:srgbClr val="FDFBF6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8" autoAdjust="0"/>
    <p:restoredTop sz="94609" autoAdjust="0"/>
  </p:normalViewPr>
  <p:slideViewPr>
    <p:cSldViewPr snapToGrid="0" snapToObjects="1">
      <p:cViewPr>
        <p:scale>
          <a:sx n="150" d="100"/>
          <a:sy n="150" d="100"/>
        </p:scale>
        <p:origin x="1182" y="42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055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13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873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16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454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804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915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744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857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12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785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201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810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078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81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563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523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480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3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857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83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924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700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455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222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738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01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2520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535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055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40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1726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8394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618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922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6296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935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00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2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6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3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15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4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63" r:id="rId14"/>
    <p:sldLayoutId id="2147483669" r:id="rId15"/>
    <p:sldLayoutId id="2147483673" r:id="rId16"/>
    <p:sldLayoutId id="2147483655" r:id="rId17"/>
    <p:sldLayoutId id="2147483674" r:id="rId18"/>
    <p:sldLayoutId id="214748365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636" y="3429000"/>
            <a:ext cx="4928728" cy="8789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Ассистент</a:t>
            </a:r>
            <a:r>
              <a:rPr lang="ru-RU" dirty="0">
                <a:latin typeface="+mn-lt"/>
              </a:rPr>
              <a:t> кафедры </a:t>
            </a:r>
            <a:r>
              <a:rPr lang="ru-RU" dirty="0" err="1">
                <a:latin typeface="+mn-lt"/>
              </a:rPr>
              <a:t>ИиППО</a:t>
            </a:r>
            <a:endParaRPr lang="ru-RU" dirty="0"/>
          </a:p>
          <a:p>
            <a:pPr rtl="0"/>
            <a:r>
              <a:rPr lang="ru-RU" dirty="0" err="1" smtClean="0"/>
              <a:t>Русляков</a:t>
            </a:r>
            <a:r>
              <a:rPr lang="ru-RU" dirty="0" smtClean="0"/>
              <a:t> Алексей Александрович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721AA-E3DE-40A3-BA2B-D1B07305878B}"/>
              </a:ext>
            </a:extLst>
          </p:cNvPr>
          <p:cNvSpPr txBox="1"/>
          <p:nvPr/>
        </p:nvSpPr>
        <p:spPr>
          <a:xfrm>
            <a:off x="4737682" y="4558283"/>
            <a:ext cx="2716635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>
                <a:solidFill>
                  <a:schemeClr val="accent6"/>
                </a:solidFill>
              </a:defRPr>
            </a:lvl1pPr>
            <a:lvl2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>
                <a:solidFill>
                  <a:schemeClr val="accent6"/>
                </a:solidFill>
              </a:defRPr>
            </a:lvl2pPr>
            <a:lvl3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3pPr>
            <a:lvl4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4pPr>
            <a:lvl5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9pPr>
          </a:lstStyle>
          <a:p>
            <a:r>
              <a:rPr lang="en-US" dirty="0" smtClean="0"/>
              <a:t>ruslyakov@mirea.ru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3318298" y="805343"/>
            <a:ext cx="5555402" cy="2498469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600" dirty="0"/>
              <a:t>Свойство overflow.</a:t>
            </a:r>
          </a:p>
          <a:p>
            <a:pPr>
              <a:lnSpc>
                <a:spcPct val="150000"/>
              </a:lnSpc>
            </a:pPr>
            <a:r>
              <a:rPr lang="ru-RU" sz="1600" dirty="0" err="1"/>
              <a:t>Псевдоэлементы</a:t>
            </a:r>
            <a:r>
              <a:rPr lang="ru-RU" sz="1600" dirty="0"/>
              <a:t> CSS.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Единицы измерения в CSS.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Элементы формы в HTML.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Элемент </a:t>
            </a:r>
            <a:r>
              <a:rPr lang="ru-RU" sz="1600" dirty="0" err="1"/>
              <a:t>iframe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Медиа-элемент </a:t>
            </a:r>
            <a:r>
              <a:rPr lang="en-US" sz="1600" dirty="0"/>
              <a:t>&lt;</a:t>
            </a:r>
            <a:r>
              <a:rPr lang="ru-RU" sz="1600" dirty="0" err="1"/>
              <a:t>video</a:t>
            </a:r>
            <a:r>
              <a:rPr lang="en-US" sz="1600" dirty="0"/>
              <a:t>&gt;</a:t>
            </a: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983" y="2585198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 </a:t>
            </a:r>
            <a:r>
              <a:rPr lang="ru-RU" sz="4800" dirty="0" err="1"/>
              <a:t>Псевдоэлементы</a:t>
            </a:r>
            <a:r>
              <a:rPr lang="ru-RU" sz="4800" dirty="0"/>
              <a:t> </a:t>
            </a:r>
            <a:r>
              <a:rPr lang="en-US" sz="4800" dirty="0"/>
              <a:t>CSS</a:t>
            </a:r>
            <a:endParaRPr lang="ru-RU" sz="24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3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Псевдоэлементы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581" y="6354233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29406" y="1352902"/>
            <a:ext cx="9050867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Псевдоэлемент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 CSS — </a:t>
            </a:r>
            <a:r>
              <a:rPr lang="ru-RU" sz="2000" b="1" dirty="0">
                <a:latin typeface="+mj-lt"/>
              </a:rPr>
              <a:t>это ключевое слово,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добавленное к селектору</a:t>
            </a:r>
            <a:r>
              <a:rPr lang="ru-RU" sz="2000" b="1" dirty="0">
                <a:latin typeface="+mj-lt"/>
              </a:rPr>
              <a:t>, которое позволяет стилизовать определенную часть выбранного элемента</a:t>
            </a:r>
            <a:r>
              <a:rPr lang="ru-RU" sz="2000" b="1" dirty="0" smtClean="0">
                <a:latin typeface="+mj-lt"/>
              </a:rPr>
              <a:t>(</a:t>
            </a:r>
            <a:r>
              <a:rPr lang="en-US" sz="2000" b="1" dirty="0" smtClean="0">
                <a:latin typeface="+mj-lt"/>
              </a:rPr>
              <a:t>-</a:t>
            </a:r>
            <a:r>
              <a:rPr lang="ru-RU" sz="2000" b="1" dirty="0" err="1" smtClean="0">
                <a:latin typeface="+mj-lt"/>
              </a:rPr>
              <a:t>ов</a:t>
            </a:r>
            <a:r>
              <a:rPr lang="ru-RU" sz="2000" b="1" dirty="0" smtClean="0">
                <a:latin typeface="+mj-lt"/>
              </a:rPr>
              <a:t>).</a:t>
            </a:r>
            <a:endParaRPr lang="ru-RU" sz="2000" b="1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2434442"/>
            <a:ext cx="109142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Псевдоэлементов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не существует в </a:t>
            </a:r>
            <a:r>
              <a:rPr lang="ru-RU" sz="2000" b="1" dirty="0" smtClean="0">
                <a:solidFill>
                  <a:srgbClr val="202C8F"/>
                </a:solidFill>
                <a:latin typeface="+mj-lt"/>
              </a:rPr>
              <a:t>HTML-разметке</a:t>
            </a:r>
            <a:r>
              <a:rPr lang="ru-RU" sz="2000" b="1" dirty="0" smtClean="0">
                <a:latin typeface="+mj-lt"/>
              </a:rPr>
              <a:t>.</a:t>
            </a:r>
            <a:r>
              <a:rPr lang="en-US" sz="2000" b="1" dirty="0" smtClean="0">
                <a:latin typeface="+mj-lt"/>
              </a:rPr>
              <a:t> </a:t>
            </a:r>
            <a:endParaRPr lang="ru-RU" sz="2000" b="1" dirty="0" smtClean="0">
              <a:latin typeface="+mj-lt"/>
            </a:endParaRPr>
          </a:p>
          <a:p>
            <a:pPr marL="285750" indent="-285750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latin typeface="+mj-lt"/>
              </a:rPr>
              <a:t>Создаются </a:t>
            </a:r>
            <a:r>
              <a:rPr lang="ru-RU" sz="2000" b="1" dirty="0">
                <a:latin typeface="+mj-lt"/>
              </a:rPr>
              <a:t>и позиционируются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исключительно при помощи </a:t>
            </a:r>
            <a:r>
              <a:rPr lang="ru-RU" sz="2000" b="1" dirty="0">
                <a:latin typeface="+mj-lt"/>
              </a:rPr>
              <a:t>CSS</a:t>
            </a:r>
            <a:r>
              <a:rPr lang="ru-RU" sz="2000" b="1" dirty="0" smtClean="0">
                <a:latin typeface="+mj-lt"/>
              </a:rPr>
              <a:t>.</a:t>
            </a:r>
            <a:endParaRPr lang="en-US" sz="2000" b="1" dirty="0" smtClean="0">
              <a:latin typeface="+mj-lt"/>
            </a:endParaRPr>
          </a:p>
          <a:p>
            <a:pPr marL="285750" indent="-285750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В селекторе </a:t>
            </a:r>
            <a:r>
              <a:rPr lang="ru-RU" sz="2000" b="1" dirty="0">
                <a:latin typeface="+mj-lt"/>
              </a:rPr>
              <a:t>можно использовать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только один 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псевдоэлемент</a:t>
            </a:r>
            <a:r>
              <a:rPr lang="ru-RU" sz="2000" b="1" dirty="0">
                <a:latin typeface="+mj-lt"/>
              </a:rPr>
              <a:t>. </a:t>
            </a:r>
            <a:endParaRPr lang="en-US" sz="2000" b="1" dirty="0" smtClean="0">
              <a:latin typeface="+mj-lt"/>
            </a:endParaRPr>
          </a:p>
          <a:p>
            <a:pPr marL="285750" indent="-285750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latin typeface="+mj-lt"/>
              </a:rPr>
              <a:t>Псевдоэлемент</a:t>
            </a:r>
            <a:r>
              <a:rPr lang="ru-RU" sz="2000" b="1" dirty="0" smtClean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должен находиться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после простых селекторов</a:t>
            </a:r>
            <a:r>
              <a:rPr lang="ru-RU" sz="2000" b="1" dirty="0">
                <a:latin typeface="+mj-lt"/>
              </a:rPr>
              <a:t> в выражении.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98" y="4540523"/>
            <a:ext cx="6762881" cy="19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Псевдоэлементы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2154C9B-DF7A-4B95-84C6-D053FFD4EC96}"/>
              </a:ext>
            </a:extLst>
          </p:cNvPr>
          <p:cNvGrpSpPr/>
          <p:nvPr/>
        </p:nvGrpSpPr>
        <p:grpSpPr>
          <a:xfrm>
            <a:off x="3130831" y="1166441"/>
            <a:ext cx="5911895" cy="5372471"/>
            <a:chOff x="6305295" y="3222119"/>
            <a:chExt cx="5106113" cy="4640211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EF8FC91-66D0-486F-A375-8E7A930C4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295" y="3222119"/>
              <a:ext cx="5106113" cy="2553056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3BB5725-E792-4552-9A52-4BE96C173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874" y="5747485"/>
              <a:ext cx="5077534" cy="2114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69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98746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content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80533" y="993740"/>
            <a:ext cx="10320867" cy="830997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+mj-lt"/>
              </a:rPr>
              <a:t>Свойство, с помощью которого можно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добавить</a:t>
            </a:r>
            <a:r>
              <a:rPr lang="ru-RU" sz="1600" b="1" dirty="0">
                <a:latin typeface="+mj-lt"/>
              </a:rPr>
              <a:t> на страницу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то, чего нет в HTML-разметке</a:t>
            </a:r>
            <a:r>
              <a:rPr lang="ru-RU" sz="1600" b="1" dirty="0">
                <a:latin typeface="+mj-lt"/>
              </a:rPr>
              <a:t>. Используется для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динамического создания содержимого </a:t>
            </a:r>
            <a:r>
              <a:rPr lang="ru-RU" sz="1600" b="1" dirty="0">
                <a:latin typeface="+mj-lt"/>
              </a:rPr>
              <a:t>(во время выполнения), т.е. </a:t>
            </a:r>
            <a:r>
              <a:rPr lang="ru-RU" sz="1600" b="1" dirty="0" err="1">
                <a:solidFill>
                  <a:srgbClr val="202C8F"/>
                </a:solidFill>
                <a:latin typeface="+mj-lt"/>
              </a:rPr>
              <a:t>content</a:t>
            </a:r>
            <a:r>
              <a:rPr lang="ru-RU" sz="1600" b="1" dirty="0">
                <a:latin typeface="+mj-lt"/>
              </a:rPr>
              <a:t> заменяет элемент сгенерированным значением </a:t>
            </a:r>
            <a:r>
              <a:rPr lang="ru-RU" sz="1600" b="1" dirty="0" smtClean="0">
                <a:latin typeface="+mj-lt"/>
              </a:rPr>
              <a:t>содержимого. Используется </a:t>
            </a:r>
            <a:r>
              <a:rPr lang="ru-RU" sz="1600" b="1" dirty="0">
                <a:latin typeface="+mj-lt"/>
              </a:rPr>
              <a:t>для создания контента с </a:t>
            </a:r>
            <a:r>
              <a:rPr lang="ru-RU" sz="1600" b="1" dirty="0" err="1" smtClean="0">
                <a:solidFill>
                  <a:srgbClr val="202C8F"/>
                </a:solidFill>
                <a:latin typeface="+mj-lt"/>
              </a:rPr>
              <a:t>псевдоэлементами</a:t>
            </a:r>
            <a:r>
              <a:rPr lang="ru-RU" sz="1600" b="1" dirty="0" smtClean="0">
                <a:solidFill>
                  <a:srgbClr val="202C8F"/>
                </a:solidFill>
                <a:latin typeface="+mj-lt"/>
              </a:rPr>
              <a:t> ::</a:t>
            </a:r>
            <a:r>
              <a:rPr lang="ru-RU" sz="1600" b="1" dirty="0" err="1" smtClean="0">
                <a:solidFill>
                  <a:srgbClr val="202C8F"/>
                </a:solidFill>
                <a:latin typeface="+mj-lt"/>
              </a:rPr>
              <a:t>before</a:t>
            </a:r>
            <a:r>
              <a:rPr lang="ru-RU" sz="1600" b="1" dirty="0" smtClean="0">
                <a:latin typeface="+mj-lt"/>
              </a:rPr>
              <a:t> и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::</a:t>
            </a:r>
            <a:r>
              <a:rPr lang="ru-RU" sz="1600" b="1" dirty="0" err="1">
                <a:solidFill>
                  <a:srgbClr val="202C8F"/>
                </a:solidFill>
                <a:latin typeface="+mj-lt"/>
              </a:rPr>
              <a:t>after</a:t>
            </a:r>
            <a:r>
              <a:rPr lang="ru-RU" sz="1600" b="1" dirty="0">
                <a:latin typeface="+mj-lt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1" y="1984106"/>
            <a:ext cx="4301753" cy="30032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1" y="4917129"/>
            <a:ext cx="4301753" cy="180434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134" y="1981200"/>
            <a:ext cx="4439403" cy="47402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0537" y="3706747"/>
            <a:ext cx="3327400" cy="12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190" y="2602456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pPr algn="ctr"/>
            <a:r>
              <a:rPr lang="ru-RU" sz="5400" dirty="0"/>
              <a:t>Единицы измерения в </a:t>
            </a:r>
            <a:r>
              <a:rPr lang="en-US" sz="5400" dirty="0"/>
              <a:t>CSS</a:t>
            </a:r>
            <a:endParaRPr lang="ru-RU" sz="28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3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Относительные единицы измерения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8019" y="1173247"/>
            <a:ext cx="9776781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latin typeface="+mj-lt"/>
              </a:rPr>
              <a:t>Размеры в CSS можно указывать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не только в абсолютных единицах</a:t>
            </a:r>
            <a:r>
              <a:rPr lang="ru-RU" sz="2000" b="1" dirty="0">
                <a:latin typeface="+mj-lt"/>
              </a:rPr>
              <a:t>, таких как</a:t>
            </a:r>
            <a:r>
              <a:rPr lang="en-US" sz="2000" b="1" dirty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пиксели (</a:t>
            </a:r>
            <a:r>
              <a:rPr lang="ru-RU" sz="2000" b="1" dirty="0" err="1">
                <a:latin typeface="+mj-lt"/>
              </a:rPr>
              <a:t>px</a:t>
            </a:r>
            <a:r>
              <a:rPr lang="ru-RU" sz="2000" b="1" dirty="0">
                <a:latin typeface="+mj-lt"/>
              </a:rPr>
              <a:t>), пункты (</a:t>
            </a:r>
            <a:r>
              <a:rPr lang="ru-RU" sz="2000" b="1" dirty="0" err="1">
                <a:latin typeface="+mj-lt"/>
              </a:rPr>
              <a:t>pt</a:t>
            </a:r>
            <a:r>
              <a:rPr lang="ru-RU" sz="2000" b="1" dirty="0">
                <a:latin typeface="+mj-lt"/>
              </a:rPr>
              <a:t>) или сантиметры (</a:t>
            </a:r>
            <a:r>
              <a:rPr lang="ru-RU" sz="2000" b="1" dirty="0" err="1">
                <a:latin typeface="+mj-lt"/>
              </a:rPr>
              <a:t>cm</a:t>
            </a:r>
            <a:r>
              <a:rPr lang="ru-RU" sz="2000" b="1" dirty="0">
                <a:latin typeface="+mj-lt"/>
              </a:rPr>
              <a:t>), но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и в относительных </a:t>
            </a:r>
            <a:r>
              <a:rPr lang="ru-RU" sz="2000" b="1" dirty="0">
                <a:latin typeface="+mj-lt"/>
              </a:rPr>
              <a:t>– в процентах (%),</a:t>
            </a:r>
            <a:r>
              <a:rPr lang="en-US" sz="2000" b="1" dirty="0">
                <a:latin typeface="+mj-lt"/>
              </a:rPr>
              <a:t> </a:t>
            </a:r>
            <a:r>
              <a:rPr lang="ru-RU" sz="2000" b="1" dirty="0" err="1">
                <a:latin typeface="+mj-lt"/>
              </a:rPr>
              <a:t>em</a:t>
            </a:r>
            <a:r>
              <a:rPr lang="en-US" sz="2000" b="1" dirty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или </a:t>
            </a:r>
            <a:r>
              <a:rPr lang="ru-RU" sz="2000" b="1" dirty="0" err="1">
                <a:latin typeface="+mj-lt"/>
              </a:rPr>
              <a:t>rem</a:t>
            </a:r>
            <a:r>
              <a:rPr lang="ru-RU" sz="2000" b="1" dirty="0">
                <a:latin typeface="+mj-lt"/>
              </a:rPr>
              <a:t>.</a:t>
            </a:r>
            <a:endParaRPr lang="ru-RU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472778"/>
            <a:ext cx="6383867" cy="2537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6010608"/>
            <a:ext cx="6383867" cy="7108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87" y="3472778"/>
            <a:ext cx="5471054" cy="324869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91066" y="2108054"/>
            <a:ext cx="1078431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latin typeface="+mj-lt"/>
              </a:rPr>
              <a:t>Единицы относительной длины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определяют длину относительно другой длины</a:t>
            </a:r>
            <a:r>
              <a:rPr lang="ru-RU" b="1" dirty="0">
                <a:latin typeface="+mj-lt"/>
              </a:rPr>
              <a:t>. </a:t>
            </a:r>
            <a:endParaRPr lang="en-US" b="1" dirty="0" smtClean="0">
              <a:latin typeface="+mj-lt"/>
            </a:endParaRPr>
          </a:p>
          <a:p>
            <a:pPr marL="342900" indent="-34290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  <a:latin typeface="+mj-lt"/>
              </a:rPr>
              <a:t>Дочерние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элементы не наследуют относительные значения, указанные для их родителя</a:t>
            </a:r>
            <a:r>
              <a:rPr lang="ru-RU" b="1" dirty="0">
                <a:latin typeface="+mj-lt"/>
              </a:rPr>
              <a:t>; они наследуют вычисленные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9050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Viewport-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единицы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1292" y="1268296"/>
            <a:ext cx="9170086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Viewport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-единицы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smtClean="0">
                <a:latin typeface="+mj-lt"/>
              </a:rPr>
              <a:t>представляют </a:t>
            </a:r>
            <a:r>
              <a:rPr lang="ru-RU" sz="2000" b="1" dirty="0">
                <a:latin typeface="+mj-lt"/>
              </a:rPr>
              <a:t>собой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процентное отношение к текущей величине области просмотра </a:t>
            </a:r>
            <a:r>
              <a:rPr lang="ru-RU" sz="2000" b="1" dirty="0">
                <a:latin typeface="+mj-lt"/>
              </a:rPr>
              <a:t>браузера.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0399" y="2213345"/>
            <a:ext cx="1080346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latin typeface="+mj-lt"/>
              </a:rPr>
              <a:t>От простого выражения в процентах 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viewport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-единицы отличаются </a:t>
            </a:r>
            <a:r>
              <a:rPr lang="ru-RU" b="1" dirty="0">
                <a:latin typeface="+mj-lt"/>
              </a:rPr>
              <a:t>тем, что они всегда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высчитываются на основе текущего размера области просмотра</a:t>
            </a:r>
            <a:r>
              <a:rPr lang="ru-RU" b="1" dirty="0">
                <a:latin typeface="+mj-lt"/>
              </a:rPr>
              <a:t>. А размер,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выраженный просто в процентах</a:t>
            </a:r>
            <a:r>
              <a:rPr lang="ru-RU" b="1" dirty="0">
                <a:latin typeface="+mj-lt"/>
              </a:rPr>
              <a:t>, вычисляется по отношению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к родительскому элементу</a:t>
            </a:r>
            <a:r>
              <a:rPr lang="ru-RU" b="1" dirty="0">
                <a:latin typeface="+mj-lt"/>
              </a:rPr>
              <a:t>.</a:t>
            </a:r>
          </a:p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latin typeface="+mj-lt"/>
              </a:rPr>
              <a:t>Эти значения были созданы, в первую очередь,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для поддержки мобильных устройств</a:t>
            </a:r>
            <a:r>
              <a:rPr lang="ru-RU" b="1" dirty="0">
                <a:latin typeface="+mj-lt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198" y="3857584"/>
            <a:ext cx="7907867" cy="27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Абсолютные единицы измерения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0293" y="1450159"/>
            <a:ext cx="10871414" cy="1323439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latin typeface="+mj-lt"/>
              </a:rPr>
              <a:t>Абсолютные единицы измерения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фиксированы по отношению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друг к другу</a:t>
            </a:r>
            <a:r>
              <a:rPr lang="ru-RU" sz="2000" b="1" dirty="0">
                <a:latin typeface="+mj-lt"/>
              </a:rPr>
              <a:t> 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привязаны к некоторому физическому измерению</a:t>
            </a:r>
            <a:r>
              <a:rPr lang="ru-RU" sz="2000" b="1" dirty="0">
                <a:latin typeface="+mj-lt"/>
              </a:rPr>
              <a:t>. Они в основном полезны, когда известна среда вывода. Абсолютные единицы состоят из физических единиц (</a:t>
            </a:r>
            <a:r>
              <a:rPr lang="ru-RU" sz="2000" b="1" dirty="0" err="1">
                <a:solidFill>
                  <a:schemeClr val="accent6"/>
                </a:solidFill>
                <a:latin typeface="+mj-lt"/>
              </a:rPr>
              <a:t>in</a:t>
            </a:r>
            <a:r>
              <a:rPr lang="ru-RU" sz="2000" b="1" dirty="0">
                <a:latin typeface="+mj-lt"/>
              </a:rPr>
              <a:t> (дюймы),</a:t>
            </a:r>
            <a:r>
              <a:rPr lang="en-US" sz="2000" b="1" dirty="0">
                <a:latin typeface="+mj-lt"/>
              </a:rPr>
              <a:t> </a:t>
            </a:r>
            <a:r>
              <a:rPr lang="ru-RU" sz="2000" b="1" dirty="0" err="1">
                <a:solidFill>
                  <a:schemeClr val="accent6"/>
                </a:solidFill>
                <a:latin typeface="+mj-lt"/>
              </a:rPr>
              <a:t>cm</a:t>
            </a:r>
            <a:r>
              <a:rPr lang="ru-RU" sz="2000" b="1" dirty="0">
                <a:latin typeface="+mj-lt"/>
              </a:rPr>
              <a:t>, </a:t>
            </a:r>
            <a:r>
              <a:rPr lang="ru-RU" sz="2000" b="1" dirty="0" err="1">
                <a:solidFill>
                  <a:schemeClr val="accent6"/>
                </a:solidFill>
                <a:latin typeface="+mj-lt"/>
              </a:rPr>
              <a:t>mm</a:t>
            </a:r>
            <a:r>
              <a:rPr lang="ru-RU" sz="2000" b="1" dirty="0">
                <a:latin typeface="+mj-lt"/>
              </a:rPr>
              <a:t>, </a:t>
            </a:r>
            <a:r>
              <a:rPr lang="ru-RU" sz="2000" b="1" dirty="0" err="1">
                <a:solidFill>
                  <a:schemeClr val="accent6"/>
                </a:solidFill>
                <a:latin typeface="+mj-lt"/>
              </a:rPr>
              <a:t>pt</a:t>
            </a:r>
            <a:r>
              <a:rPr lang="ru-RU" sz="2000" b="1" dirty="0">
                <a:latin typeface="+mj-lt"/>
              </a:rPr>
              <a:t>, </a:t>
            </a:r>
            <a:r>
              <a:rPr lang="ru-RU" sz="2000" b="1" dirty="0" err="1">
                <a:solidFill>
                  <a:schemeClr val="accent6"/>
                </a:solidFill>
                <a:latin typeface="+mj-lt"/>
              </a:rPr>
              <a:t>pc</a:t>
            </a:r>
            <a:r>
              <a:rPr lang="ru-RU" sz="2000" b="1" dirty="0">
                <a:latin typeface="+mj-lt"/>
              </a:rPr>
              <a:t>, </a:t>
            </a:r>
            <a:r>
              <a:rPr lang="ru-RU" sz="2000" b="1" dirty="0">
                <a:solidFill>
                  <a:schemeClr val="accent6"/>
                </a:solidFill>
                <a:latin typeface="+mj-lt"/>
              </a:rPr>
              <a:t>Q</a:t>
            </a:r>
            <a:r>
              <a:rPr lang="ru-RU" sz="2000" b="1" dirty="0">
                <a:latin typeface="+mj-lt"/>
              </a:rPr>
              <a:t> – четверть миллиметра) и единица измерения угла зрения </a:t>
            </a:r>
            <a:r>
              <a:rPr lang="ru-RU" sz="2000" b="1" dirty="0" err="1">
                <a:solidFill>
                  <a:schemeClr val="accent6"/>
                </a:solidFill>
                <a:latin typeface="+mj-lt"/>
              </a:rPr>
              <a:t>px</a:t>
            </a:r>
            <a:r>
              <a:rPr lang="ru-RU" sz="2000" b="1" dirty="0">
                <a:latin typeface="+mj-lt"/>
              </a:rPr>
              <a:t> (эталонный</a:t>
            </a:r>
            <a:r>
              <a:rPr lang="en-US" sz="2000" b="1" dirty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пиксель</a:t>
            </a:r>
            <a:r>
              <a:rPr lang="ru-RU" sz="2000" b="1" dirty="0" smtClean="0">
                <a:latin typeface="+mj-lt"/>
              </a:rPr>
              <a:t>)</a:t>
            </a:r>
            <a:r>
              <a:rPr lang="en-US" sz="2000" b="1" dirty="0">
                <a:latin typeface="+mj-lt"/>
              </a:rPr>
              <a:t>.</a:t>
            </a:r>
            <a:endParaRPr lang="ru-RU" sz="2000" b="1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34" y="3132707"/>
            <a:ext cx="9887500" cy="28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323" y="2534723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5400" dirty="0"/>
              <a:t>Элемент </a:t>
            </a:r>
            <a:r>
              <a:rPr lang="ru-RU" sz="5400" dirty="0">
                <a:solidFill>
                  <a:srgbClr val="202C8F"/>
                </a:solidFill>
              </a:rPr>
              <a:t>&lt;</a:t>
            </a:r>
            <a:r>
              <a:rPr lang="en-US" sz="5400" dirty="0">
                <a:solidFill>
                  <a:srgbClr val="202C8F"/>
                </a:solidFill>
              </a:rPr>
              <a:t>form&gt;</a:t>
            </a:r>
            <a:endParaRPr lang="ru-RU" sz="28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3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form&gt;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9183" y="2531481"/>
            <a:ext cx="6575666" cy="299773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7074203" y="3176218"/>
            <a:ext cx="4880731" cy="1708256"/>
          </a:xfrm>
          <a:prstGeom prst="rect">
            <a:avLst/>
          </a:prstGeom>
          <a:ln>
            <a:solidFill>
              <a:srgbClr val="202C8F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803645" y="1227487"/>
            <a:ext cx="9855888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Тег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form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b="1" dirty="0">
                <a:latin typeface="+mj-lt"/>
              </a:rPr>
              <a:t> добавляет на страницу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форму, которую пользователь может заполнить</a:t>
            </a:r>
            <a:r>
              <a:rPr lang="ru-RU" sz="2000" b="1" dirty="0">
                <a:latin typeface="+mj-lt"/>
              </a:rPr>
              <a:t>. Например, ввести своё имя, фамилию или </a:t>
            </a:r>
            <a:r>
              <a:rPr lang="ru-RU" sz="2000" b="1" dirty="0" smtClean="0">
                <a:latin typeface="+mj-lt"/>
              </a:rPr>
              <a:t>почту. </a:t>
            </a:r>
            <a:r>
              <a:rPr lang="ru-RU" sz="2000" b="1" dirty="0">
                <a:latin typeface="+mj-lt"/>
              </a:rPr>
              <a:t>Данные формы отправляются на сервер.</a:t>
            </a:r>
          </a:p>
        </p:txBody>
      </p:sp>
    </p:spTree>
    <p:extLst>
      <p:ext uri="{BB962C8B-B14F-4D97-AF65-F5344CB8AC3E}">
        <p14:creationId xmlns:p14="http://schemas.microsoft.com/office/powerpoint/2010/main" val="2124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83" y="2585198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Свойство </a:t>
            </a:r>
            <a:r>
              <a:rPr lang="en-US" sz="4800" dirty="0">
                <a:solidFill>
                  <a:srgbClr val="202C8F"/>
                </a:solidFill>
              </a:rPr>
              <a:t>overflow</a:t>
            </a:r>
            <a:endParaRPr lang="ru-RU" sz="44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1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Атрибуты тега &lt;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form&gt;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2" y="1267883"/>
            <a:ext cx="5847383" cy="50884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7883"/>
            <a:ext cx="6022012" cy="38124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19972"/>
            <a:ext cx="6022012" cy="16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label&gt;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9297" y="1243832"/>
            <a:ext cx="9693233" cy="70788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Тег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label&gt;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определяет подпись для элемента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button&gt;</a:t>
            </a:r>
            <a:r>
              <a:rPr lang="en-US" sz="2000" b="1" dirty="0">
                <a:latin typeface="+mj-lt"/>
              </a:rPr>
              <a:t>,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&lt;input&gt;</a:t>
            </a:r>
            <a:r>
              <a:rPr lang="en-US" sz="2000" b="1" dirty="0">
                <a:latin typeface="+mj-lt"/>
              </a:rPr>
              <a:t>,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&lt;meter&gt;</a:t>
            </a:r>
            <a:r>
              <a:rPr lang="en-US" sz="2000" b="1" dirty="0">
                <a:latin typeface="+mj-lt"/>
              </a:rPr>
              <a:t>,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&lt;output&gt;</a:t>
            </a:r>
            <a:r>
              <a:rPr lang="en-US" sz="2000" b="1" dirty="0">
                <a:latin typeface="+mj-lt"/>
              </a:rPr>
              <a:t>,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&lt;progress&gt;</a:t>
            </a:r>
            <a:r>
              <a:rPr lang="en-US" sz="2000" b="1" dirty="0">
                <a:latin typeface="+mj-lt"/>
              </a:rPr>
              <a:t>,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&lt;select&gt;</a:t>
            </a:r>
            <a:r>
              <a:rPr lang="en-US" sz="2000" b="1" dirty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или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en-US" sz="2000" b="1" dirty="0" err="1">
                <a:solidFill>
                  <a:srgbClr val="202C8F"/>
                </a:solidFill>
                <a:latin typeface="+mj-lt"/>
              </a:rPr>
              <a:t>textarea</a:t>
            </a:r>
            <a:r>
              <a:rPr lang="en-US" sz="2000" b="1" dirty="0" smtClean="0">
                <a:solidFill>
                  <a:srgbClr val="202C8F"/>
                </a:solidFill>
                <a:latin typeface="+mj-lt"/>
              </a:rPr>
              <a:t>&gt;.</a:t>
            </a:r>
            <a:endParaRPr lang="ru-RU" sz="2000" b="1" dirty="0">
              <a:solidFill>
                <a:srgbClr val="202C8F"/>
              </a:solidFill>
              <a:latin typeface="+mj-lt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A1B3309-119B-4BA9-8AD0-6E3D09002ED6}"/>
              </a:ext>
            </a:extLst>
          </p:cNvPr>
          <p:cNvSpPr/>
          <p:nvPr/>
        </p:nvSpPr>
        <p:spPr>
          <a:xfrm>
            <a:off x="5516370" y="2332348"/>
            <a:ext cx="60067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>
                <a:latin typeface="+mj-lt"/>
              </a:rPr>
              <a:t>Тег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 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label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 </a:t>
            </a:r>
            <a:r>
              <a:rPr lang="ru-RU" b="1" dirty="0">
                <a:latin typeface="+mj-lt"/>
              </a:rPr>
              <a:t>можно использовать двумя способами:</a:t>
            </a:r>
            <a:endParaRPr lang="en-US" b="1" dirty="0">
              <a:latin typeface="+mj-lt"/>
            </a:endParaRPr>
          </a:p>
          <a:p>
            <a:pPr marL="285750" indent="-285750" algn="just">
              <a:spcAft>
                <a:spcPts val="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latin typeface="+mj-lt"/>
              </a:rPr>
              <a:t>Во-первых, используйте тег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label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&gt;, </a:t>
            </a:r>
            <a:r>
              <a:rPr lang="ru-RU" b="1" dirty="0">
                <a:latin typeface="+mj-lt"/>
              </a:rPr>
              <a:t>указав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 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input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 </a:t>
            </a:r>
            <a:r>
              <a:rPr lang="ru-RU" b="1" dirty="0">
                <a:latin typeface="+mj-lt"/>
              </a:rPr>
              <a:t>и атрибут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id</a:t>
            </a:r>
            <a:r>
              <a:rPr lang="ru-RU" b="1" dirty="0">
                <a:latin typeface="+mj-lt"/>
              </a:rPr>
              <a:t>. Тег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label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 </a:t>
            </a:r>
            <a:r>
              <a:rPr lang="ru-RU" b="1" dirty="0">
                <a:latin typeface="+mj-lt"/>
              </a:rPr>
              <a:t>нуждается в атрибуте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for</a:t>
            </a:r>
            <a:r>
              <a:rPr lang="ru-RU" b="1" dirty="0">
                <a:latin typeface="+mj-lt"/>
              </a:rPr>
              <a:t>, значение которого совпадает с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id</a:t>
            </a:r>
            <a:r>
              <a:rPr lang="en-US" b="1" dirty="0">
                <a:latin typeface="+mj-lt"/>
              </a:rPr>
              <a:t> </a:t>
            </a:r>
            <a:r>
              <a:rPr lang="ru-RU" b="1" dirty="0">
                <a:latin typeface="+mj-lt"/>
              </a:rPr>
              <a:t>элемента 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input</a:t>
            </a:r>
            <a:r>
              <a:rPr lang="ru-RU" b="1" dirty="0">
                <a:latin typeface="+mj-lt"/>
              </a:rPr>
              <a:t>.</a:t>
            </a:r>
            <a:endParaRPr lang="en-US" b="1" dirty="0">
              <a:latin typeface="+mj-lt"/>
            </a:endParaRP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latin typeface="+mj-lt"/>
              </a:rPr>
              <a:t>В качестве альтернативы тег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input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 </a:t>
            </a:r>
            <a:r>
              <a:rPr lang="ru-RU" b="1" dirty="0">
                <a:latin typeface="+mj-lt"/>
              </a:rPr>
              <a:t>можно использовать непосредственно</a:t>
            </a:r>
            <a:r>
              <a:rPr lang="en-US" b="1" dirty="0">
                <a:latin typeface="+mj-lt"/>
              </a:rPr>
              <a:t> </a:t>
            </a:r>
            <a:r>
              <a:rPr lang="ru-RU" b="1" dirty="0">
                <a:latin typeface="+mj-lt"/>
              </a:rPr>
              <a:t>внутри тега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label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&gt;. </a:t>
            </a:r>
            <a:r>
              <a:rPr lang="ru-RU" b="1" dirty="0">
                <a:latin typeface="+mj-lt"/>
              </a:rPr>
              <a:t>В этом случае атрибуты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for</a:t>
            </a:r>
            <a:r>
              <a:rPr lang="ru-RU" b="1" dirty="0">
                <a:latin typeface="+mj-lt"/>
              </a:rPr>
              <a:t> и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id</a:t>
            </a:r>
            <a:r>
              <a:rPr lang="ru-RU" b="1" dirty="0">
                <a:latin typeface="+mj-lt"/>
              </a:rPr>
              <a:t> не нужны,</a:t>
            </a:r>
            <a:r>
              <a:rPr lang="en-US" b="1" dirty="0">
                <a:latin typeface="+mj-lt"/>
              </a:rPr>
              <a:t> </a:t>
            </a:r>
            <a:r>
              <a:rPr lang="ru-RU" b="1" dirty="0">
                <a:latin typeface="+mj-lt"/>
              </a:rPr>
              <a:t>поскольку связь является </a:t>
            </a:r>
            <a:r>
              <a:rPr lang="ru-RU" b="1" dirty="0" smtClean="0">
                <a:latin typeface="+mj-lt"/>
              </a:rPr>
              <a:t>подразумеваемой</a:t>
            </a:r>
            <a:r>
              <a:rPr lang="en-US" b="1" dirty="0" smtClean="0">
                <a:latin typeface="+mj-lt"/>
              </a:rPr>
              <a:t>.</a:t>
            </a:r>
            <a:endParaRPr lang="ru-RU" b="1" dirty="0" smtClean="0">
              <a:latin typeface="+mj-lt"/>
            </a:endParaRPr>
          </a:p>
          <a:p>
            <a:pPr algn="just">
              <a:spcAft>
                <a:spcPts val="4800"/>
              </a:spcAft>
              <a:buClr>
                <a:srgbClr val="202C8F"/>
              </a:buClr>
            </a:pPr>
            <a:r>
              <a:rPr lang="ru-RU" b="1" dirty="0" smtClean="0">
                <a:solidFill>
                  <a:srgbClr val="202C8F"/>
                </a:solidFill>
                <a:latin typeface="+mj-lt"/>
              </a:rPr>
              <a:t>Примечание:</a:t>
            </a:r>
            <a:r>
              <a:rPr lang="ru-RU" dirty="0" smtClean="0">
                <a:latin typeface="+mj-lt"/>
              </a:rPr>
              <a:t> </a:t>
            </a:r>
            <a:r>
              <a:rPr lang="ru-RU" dirty="0"/>
              <a:t>с</a:t>
            </a:r>
            <a:r>
              <a:rPr lang="ru-RU" dirty="0" smtClean="0"/>
              <a:t>вязывать </a:t>
            </a:r>
            <a:r>
              <a:rPr lang="en-US" b="1" dirty="0">
                <a:solidFill>
                  <a:srgbClr val="202C8F"/>
                </a:solidFill>
                <a:latin typeface="+mj-lt"/>
              </a:rPr>
              <a:t>&lt;label</a:t>
            </a:r>
            <a:r>
              <a:rPr lang="en-US" b="1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 smtClean="0">
                <a:solidFill>
                  <a:srgbClr val="202C8F"/>
                </a:solidFill>
                <a:latin typeface="+mj-lt"/>
              </a:rPr>
              <a:t> </a:t>
            </a:r>
            <a:r>
              <a:rPr lang="ru-RU" dirty="0" smtClean="0"/>
              <a:t>с </a:t>
            </a:r>
            <a:r>
              <a:rPr lang="ru-RU" dirty="0" err="1">
                <a:solidFill>
                  <a:srgbClr val="202C8F"/>
                </a:solidFill>
              </a:rPr>
              <a:t>чекбоксами</a:t>
            </a:r>
            <a:r>
              <a:rPr lang="ru-RU" dirty="0"/>
              <a:t> и </a:t>
            </a:r>
            <a:r>
              <a:rPr lang="ru-RU" dirty="0">
                <a:solidFill>
                  <a:srgbClr val="202C8F"/>
                </a:solidFill>
              </a:rPr>
              <a:t>радиокнопками </a:t>
            </a:r>
            <a:r>
              <a:rPr lang="ru-RU" dirty="0"/>
              <a:t>необходимо для того, чтобы пользователь мог </a:t>
            </a:r>
            <a:r>
              <a:rPr lang="ru-RU" dirty="0">
                <a:solidFill>
                  <a:srgbClr val="202C8F"/>
                </a:solidFill>
              </a:rPr>
              <a:t>кликать по тексту подписи</a:t>
            </a:r>
            <a:r>
              <a:rPr lang="ru-RU" dirty="0"/>
              <a:t>, </a:t>
            </a:r>
            <a:r>
              <a:rPr lang="ru-RU" dirty="0">
                <a:solidFill>
                  <a:srgbClr val="202C8F"/>
                </a:solidFill>
              </a:rPr>
              <a:t>а не целиться в сам </a:t>
            </a:r>
            <a:r>
              <a:rPr lang="ru-RU" dirty="0" err="1">
                <a:solidFill>
                  <a:srgbClr val="202C8F"/>
                </a:solidFill>
              </a:rPr>
              <a:t>чекбокс</a:t>
            </a:r>
            <a:r>
              <a:rPr lang="ru-RU" dirty="0"/>
              <a:t>, так как в такие элементы страницы довольно сложно попасть курсором мыши или пальцем на мобильных устройствах. </a:t>
            </a:r>
          </a:p>
          <a:p>
            <a:pPr marL="285750" indent="-285750" algn="just">
              <a:spcAft>
                <a:spcPts val="4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en-US" b="1" dirty="0">
              <a:latin typeface="+mj-lt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51119" y="2353541"/>
            <a:ext cx="4777048" cy="1210926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991930" y="3811551"/>
            <a:ext cx="1495425" cy="581025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231476" y="4721113"/>
            <a:ext cx="511556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input&gt;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7646" y="1169894"/>
            <a:ext cx="9228668" cy="830997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HTML </a:t>
            </a:r>
            <a:r>
              <a:rPr lang="ru-RU" sz="16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ru-RU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 поле ввода - может быть указано с помощью того, где пользователь может вводить данные. Тег </a:t>
            </a:r>
            <a:r>
              <a:rPr lang="ru-RU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ru-RU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в элементе </a:t>
            </a:r>
            <a:r>
              <a:rPr lang="ru-RU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ru-RU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для объявления элементов управления вводом, которые позволяют пользователям вводить данные. </a:t>
            </a:r>
            <a:endParaRPr lang="ru-RU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8131" y="2156093"/>
            <a:ext cx="104393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dirty="0" smtClean="0"/>
              <a:t>Тег </a:t>
            </a:r>
            <a:r>
              <a:rPr lang="ru-RU" sz="1600" dirty="0">
                <a:solidFill>
                  <a:srgbClr val="202C8F"/>
                </a:solidFill>
              </a:rPr>
              <a:t>&lt;</a:t>
            </a:r>
            <a:r>
              <a:rPr lang="ru-RU" sz="1600" dirty="0" err="1">
                <a:solidFill>
                  <a:srgbClr val="202C8F"/>
                </a:solidFill>
              </a:rPr>
              <a:t>input</a:t>
            </a:r>
            <a:r>
              <a:rPr lang="ru-RU" sz="1600" dirty="0">
                <a:solidFill>
                  <a:srgbClr val="202C8F"/>
                </a:solidFill>
              </a:rPr>
              <a:t>&gt;</a:t>
            </a:r>
            <a:r>
              <a:rPr lang="ru-RU" sz="1600" dirty="0"/>
              <a:t> — это пустой элемент, который </a:t>
            </a:r>
            <a:r>
              <a:rPr lang="ru-RU" sz="1600" dirty="0">
                <a:solidFill>
                  <a:srgbClr val="202C8F"/>
                </a:solidFill>
              </a:rPr>
              <a:t>содержит только атрибуты</a:t>
            </a:r>
            <a:r>
              <a:rPr lang="ru-RU" sz="1600" dirty="0"/>
              <a:t>. </a:t>
            </a:r>
            <a:endParaRPr lang="en-US" sz="1600" dirty="0" smtClean="0"/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dirty="0" smtClean="0"/>
              <a:t>Для </a:t>
            </a:r>
            <a:r>
              <a:rPr lang="ru-RU" sz="1600" dirty="0"/>
              <a:t>определения меток (</a:t>
            </a:r>
            <a:r>
              <a:rPr lang="ru-RU" sz="1600" dirty="0" err="1"/>
              <a:t>label</a:t>
            </a:r>
            <a:r>
              <a:rPr lang="ru-RU" sz="1600" dirty="0"/>
              <a:t>) для элемента ввода </a:t>
            </a:r>
            <a:r>
              <a:rPr lang="ru-RU" sz="1600" dirty="0" err="1">
                <a:solidFill>
                  <a:srgbClr val="202C8F"/>
                </a:solidFill>
              </a:rPr>
              <a:t>input</a:t>
            </a:r>
            <a:r>
              <a:rPr lang="ru-RU" sz="1600" dirty="0">
                <a:solidFill>
                  <a:srgbClr val="202C8F"/>
                </a:solidFill>
              </a:rPr>
              <a:t> </a:t>
            </a:r>
            <a:r>
              <a:rPr lang="ru-RU" sz="1600" dirty="0"/>
              <a:t>можно использовать </a:t>
            </a:r>
            <a:r>
              <a:rPr lang="ru-RU" sz="1600" dirty="0">
                <a:solidFill>
                  <a:srgbClr val="202C8F"/>
                </a:solidFill>
              </a:rPr>
              <a:t>&lt;</a:t>
            </a:r>
            <a:r>
              <a:rPr lang="ru-RU" sz="1600" dirty="0" err="1">
                <a:solidFill>
                  <a:srgbClr val="202C8F"/>
                </a:solidFill>
              </a:rPr>
              <a:t>label</a:t>
            </a:r>
            <a:r>
              <a:rPr lang="ru-RU" sz="1600" dirty="0">
                <a:solidFill>
                  <a:srgbClr val="202C8F"/>
                </a:solidFill>
              </a:rPr>
              <a:t>&gt;</a:t>
            </a:r>
            <a:r>
              <a:rPr lang="ru-RU" sz="1600" dirty="0"/>
              <a:t>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Тег </a:t>
            </a:r>
            <a:r>
              <a:rPr lang="ru-RU" sz="1600" dirty="0">
                <a:solidFill>
                  <a:srgbClr val="202C8F"/>
                </a:solidFill>
              </a:rPr>
              <a:t>&lt;</a:t>
            </a:r>
            <a:r>
              <a:rPr lang="ru-RU" sz="1600" dirty="0" err="1">
                <a:solidFill>
                  <a:srgbClr val="202C8F"/>
                </a:solidFill>
              </a:rPr>
              <a:t>input</a:t>
            </a:r>
            <a:r>
              <a:rPr lang="ru-RU" sz="1600" dirty="0">
                <a:solidFill>
                  <a:srgbClr val="202C8F"/>
                </a:solidFill>
              </a:rPr>
              <a:t>&gt;</a:t>
            </a:r>
            <a:r>
              <a:rPr lang="ru-RU" sz="1600" dirty="0"/>
              <a:t> позволяет создавать </a:t>
            </a:r>
            <a:r>
              <a:rPr lang="ru-RU" sz="1600" dirty="0">
                <a:solidFill>
                  <a:srgbClr val="202C8F"/>
                </a:solidFill>
              </a:rPr>
              <a:t>интерактивные элементы на сайте </a:t>
            </a:r>
            <a:r>
              <a:rPr lang="ru-RU" sz="1600" dirty="0"/>
              <a:t>— поле для ввода текста, кнопка, ползунок, переключатель и другие.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Чтобы даже те, кто использует </a:t>
            </a:r>
            <a:r>
              <a:rPr lang="ru-RU" sz="1600" dirty="0">
                <a:solidFill>
                  <a:srgbClr val="202C8F"/>
                </a:solidFill>
              </a:rPr>
              <a:t>специальные средства для чтения с экрана (</a:t>
            </a:r>
            <a:r>
              <a:rPr lang="ru-RU" sz="1600" dirty="0" err="1">
                <a:solidFill>
                  <a:srgbClr val="202C8F"/>
                </a:solidFill>
              </a:rPr>
              <a:t>скринридеры</a:t>
            </a:r>
            <a:r>
              <a:rPr lang="ru-RU" sz="1600" dirty="0">
                <a:solidFill>
                  <a:srgbClr val="202C8F"/>
                </a:solidFill>
              </a:rPr>
              <a:t>)</a:t>
            </a:r>
            <a:r>
              <a:rPr lang="ru-RU" sz="1600" dirty="0"/>
              <a:t>, могли точно понять, что делает тот или иной </a:t>
            </a:r>
            <a:r>
              <a:rPr lang="ru-RU" sz="1600" dirty="0">
                <a:solidFill>
                  <a:srgbClr val="202C8F"/>
                </a:solidFill>
              </a:rPr>
              <a:t>&lt;</a:t>
            </a:r>
            <a:r>
              <a:rPr lang="ru-RU" sz="1600" dirty="0" err="1">
                <a:solidFill>
                  <a:srgbClr val="202C8F"/>
                </a:solidFill>
              </a:rPr>
              <a:t>input</a:t>
            </a:r>
            <a:r>
              <a:rPr lang="ru-RU" sz="1600" dirty="0">
                <a:solidFill>
                  <a:srgbClr val="202C8F"/>
                </a:solidFill>
              </a:rPr>
              <a:t>&gt;</a:t>
            </a:r>
            <a:r>
              <a:rPr lang="ru-RU" sz="1600" dirty="0"/>
              <a:t>, используйте </a:t>
            </a:r>
            <a:r>
              <a:rPr lang="ru-RU" sz="1600" dirty="0">
                <a:solidFill>
                  <a:srgbClr val="202C8F"/>
                </a:solidFill>
              </a:rPr>
              <a:t>этот тег в паре с &lt;</a:t>
            </a:r>
            <a:r>
              <a:rPr lang="ru-RU" sz="1600" dirty="0" err="1">
                <a:solidFill>
                  <a:srgbClr val="202C8F"/>
                </a:solidFill>
              </a:rPr>
              <a:t>label</a:t>
            </a:r>
            <a:r>
              <a:rPr lang="ru-RU" sz="1600" dirty="0" smtClean="0">
                <a:solidFill>
                  <a:srgbClr val="202C8F"/>
                </a:solidFill>
              </a:rPr>
              <a:t>&gt;</a:t>
            </a:r>
            <a:r>
              <a:rPr lang="ru-RU" sz="1600" dirty="0" smtClean="0"/>
              <a:t>.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316071" y="4293722"/>
            <a:ext cx="5593899" cy="23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55683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Атрибут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type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47" y="1144568"/>
            <a:ext cx="5758019" cy="46615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47" y="5806113"/>
            <a:ext cx="5758019" cy="6914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863" y="1710516"/>
            <a:ext cx="5692822" cy="41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Атрибут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value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244605"/>
            <a:ext cx="98897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value 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значение элемента </a:t>
            </a:r>
            <a:r>
              <a:rPr lang="ru-RU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input&gt;, 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которое отправляется на сервер в формате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«имя=значение». </a:t>
            </a:r>
            <a:r>
              <a:rPr lang="en-US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Имя 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задаётся атрибутом </a:t>
            </a:r>
            <a:r>
              <a:rPr lang="en-US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name, 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 значение — </a:t>
            </a:r>
            <a:r>
              <a:rPr lang="en-US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value.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Например, </a:t>
            </a:r>
            <a:r>
              <a:rPr lang="ru-RU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en-US" b="1" dirty="0">
                <a:solidFill>
                  <a:srgbClr val="00B0F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type=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"radio" </a:t>
            </a:r>
            <a:r>
              <a:rPr lang="en-US" b="1" dirty="0">
                <a:solidFill>
                  <a:srgbClr val="00B0F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name=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"answer" </a:t>
            </a:r>
            <a:r>
              <a:rPr lang="en-US" b="1" dirty="0">
                <a:solidFill>
                  <a:srgbClr val="00B0F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value=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&gt;.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40" y="2385305"/>
            <a:ext cx="5975683" cy="43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Другие атрибуты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1" y="1141435"/>
            <a:ext cx="5450793" cy="29310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60" y="4072467"/>
            <a:ext cx="5450793" cy="27369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914" y="1141435"/>
            <a:ext cx="6177364" cy="56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Другие атрибуты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8" y="1031133"/>
            <a:ext cx="5982856" cy="5767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02" y="1031133"/>
            <a:ext cx="5767930" cy="31194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02" y="4150586"/>
            <a:ext cx="5767930" cy="19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textarea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82132" y="1309469"/>
            <a:ext cx="9271001" cy="461665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+mj-lt"/>
                <a:ea typeface="Calibri" panose="020F0502020204030204" pitchFamily="34" charset="0"/>
              </a:rPr>
              <a:t>Тег </a:t>
            </a:r>
            <a:r>
              <a:rPr lang="ru-RU" sz="2400" b="1" dirty="0" smtClean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 smtClean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textarea</a:t>
            </a:r>
            <a:r>
              <a:rPr lang="ru-RU" sz="2400" b="1" dirty="0" smtClean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400" b="1" dirty="0" smtClean="0">
                <a:latin typeface="+mj-lt"/>
                <a:ea typeface="Calibri" panose="020F0502020204030204" pitchFamily="34" charset="0"/>
              </a:rPr>
              <a:t> используется для создания многострочного поля ввода</a:t>
            </a:r>
            <a:r>
              <a:rPr lang="en-US" sz="2400" b="1" dirty="0" smtClean="0">
                <a:latin typeface="+mj-lt"/>
                <a:ea typeface="Calibri" panose="020F0502020204030204" pitchFamily="34" charset="0"/>
              </a:rPr>
              <a:t>.</a:t>
            </a:r>
            <a:r>
              <a:rPr lang="ru-RU" sz="2400" b="1" dirty="0" smtClean="0">
                <a:latin typeface="+mj-lt"/>
                <a:ea typeface="Calibri" panose="020F0502020204030204" pitchFamily="34" charset="0"/>
              </a:rPr>
              <a:t> </a:t>
            </a:r>
            <a:endParaRPr lang="ru-RU" sz="2400" b="1" dirty="0">
              <a:latin typeface="+mj-lt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96830" y="4178150"/>
            <a:ext cx="7889205" cy="6653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254815" y="4997731"/>
            <a:ext cx="3122198" cy="16475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82132" y="2097396"/>
            <a:ext cx="911860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latin typeface="+mj-lt"/>
              </a:rPr>
              <a:t>Поле </a:t>
            </a:r>
            <a:r>
              <a:rPr lang="ru-RU" sz="20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textarea</a:t>
            </a:r>
            <a:r>
              <a:rPr lang="ru-RU" sz="20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b="1" dirty="0">
                <a:latin typeface="+mj-lt"/>
              </a:rPr>
              <a:t> стилизуется так же, как и поле ввода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input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b="1" dirty="0">
                <a:latin typeface="+mj-lt"/>
              </a:rPr>
              <a:t>. К нему применимы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все свойства блочной модели</a:t>
            </a:r>
            <a:r>
              <a:rPr lang="ru-RU" sz="2000" b="1" dirty="0" smtClean="0">
                <a:latin typeface="+mj-lt"/>
              </a:rPr>
              <a:t>.</a:t>
            </a:r>
            <a:endParaRPr lang="en-US" sz="2000" b="1" dirty="0" smtClean="0">
              <a:latin typeface="+mj-lt"/>
            </a:endParaRPr>
          </a:p>
          <a:p>
            <a:pPr marL="342900" indent="-34290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По умолчанию поле ввода </a:t>
            </a:r>
            <a:r>
              <a:rPr lang="ru-RU" sz="20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textarea</a:t>
            </a:r>
            <a:r>
              <a:rPr lang="ru-RU" sz="20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2000" dirty="0" smtClean="0"/>
              <a:t>может </a:t>
            </a:r>
            <a:r>
              <a:rPr lang="ru-RU" sz="2000" dirty="0"/>
              <a:t>изменять свой размер, если </a:t>
            </a:r>
            <a:r>
              <a:rPr lang="ru-RU" sz="2000" dirty="0">
                <a:solidFill>
                  <a:srgbClr val="202C8F"/>
                </a:solidFill>
              </a:rPr>
              <a:t>потянуть за нижний правый угол</a:t>
            </a:r>
            <a:r>
              <a:rPr lang="ru-RU" sz="2000" dirty="0"/>
              <a:t>. Это поведение можно изменить, управляя CSS-свойством </a:t>
            </a:r>
            <a:r>
              <a:rPr lang="ru-RU" sz="2000" dirty="0" err="1">
                <a:solidFill>
                  <a:srgbClr val="00B0F0"/>
                </a:solidFill>
              </a:rPr>
              <a:t>resize</a:t>
            </a:r>
            <a:r>
              <a:rPr lang="ru-RU" sz="2000" dirty="0"/>
              <a:t>.</a:t>
            </a:r>
          </a:p>
          <a:p>
            <a:pPr marL="342900" indent="-342900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64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2800" b="1" dirty="0" err="1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textarea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- атрибуты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5" y="1031133"/>
            <a:ext cx="5473821" cy="54883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t="1925"/>
          <a:stretch/>
        </p:blipFill>
        <p:spPr>
          <a:xfrm>
            <a:off x="6397557" y="2569380"/>
            <a:ext cx="5492698" cy="22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textarea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- атрибуты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89" y="1031133"/>
            <a:ext cx="6359250" cy="55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overflow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4" y="1339251"/>
            <a:ext cx="10291416" cy="1569660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Свойство CSS </a:t>
            </a:r>
            <a:r>
              <a:rPr lang="ru-RU" sz="24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overflow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контролирует большой контент. Оно сообщает, следует </a:t>
            </a: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ли </a:t>
            </a:r>
            <a:r>
              <a:rPr lang="ru-RU" sz="24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обрезать содержимое 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ru-RU" sz="24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добавить полосы </a:t>
            </a:r>
            <a:r>
              <a:rPr lang="ru-RU" sz="2400" b="1" dirty="0" smtClean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прокрутки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когда 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содержимое </a:t>
            </a:r>
            <a:r>
              <a:rPr lang="ru-RU" sz="24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 помещается 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поле родительского элемента (переполняется) в </a:t>
            </a:r>
            <a:r>
              <a:rPr lang="ru-RU" sz="24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горизонтальном и/или вертикальном направлении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3217029"/>
            <a:ext cx="1004130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400" b="1" dirty="0">
                <a:solidFill>
                  <a:srgbClr val="202C8F"/>
                </a:solidFill>
                <a:latin typeface="+mj-lt"/>
              </a:rPr>
              <a:t>overflow </a:t>
            </a:r>
            <a:r>
              <a:rPr lang="ru-RU" sz="2400" b="1" dirty="0">
                <a:latin typeface="+mj-lt"/>
              </a:rPr>
              <a:t>может включать в себя следующие значения: </a:t>
            </a:r>
            <a:endParaRPr lang="en-US" sz="2400" b="1" dirty="0">
              <a:latin typeface="+mj-lt"/>
            </a:endParaRPr>
          </a:p>
          <a:p>
            <a:pPr marL="4487863" indent="-4508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idden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487863" indent="-4508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isible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487863" indent="-4508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croll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487863" indent="-4508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uto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4487863" indent="-4508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inherit </a:t>
            </a:r>
            <a:endParaRPr lang="ru-RU" sz="2400" b="1" dirty="0">
              <a:solidFill>
                <a:schemeClr val="accent2">
                  <a:lumMod val="7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button&gt;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7534" y="1245569"/>
            <a:ext cx="9143314" cy="646331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+mj-lt"/>
              </a:rPr>
              <a:t>Тег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button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 </a:t>
            </a:r>
            <a:r>
              <a:rPr lang="ru-RU" b="1" dirty="0">
                <a:latin typeface="+mj-lt"/>
              </a:rPr>
              <a:t>в HTML используется для определения кликабельной кнопки и для отправки контента. Изображения и текстовое содержимое можно использовать внутри тега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button</a:t>
            </a:r>
            <a:r>
              <a:rPr lang="ru-RU" b="1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en-US" b="1" dirty="0" smtClean="0">
                <a:solidFill>
                  <a:srgbClr val="202C8F"/>
                </a:solidFill>
                <a:latin typeface="+mj-lt"/>
              </a:rPr>
              <a:t>.</a:t>
            </a:r>
            <a:endParaRPr lang="ru-RU" b="1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54489" y="4029337"/>
            <a:ext cx="6522848" cy="71316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54097" y="5246687"/>
            <a:ext cx="2323633" cy="102711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07534" y="2404570"/>
            <a:ext cx="9143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latin typeface="+mj-lt"/>
              </a:rPr>
              <a:t>Тег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en-US" b="1" dirty="0">
                <a:solidFill>
                  <a:srgbClr val="202C8F"/>
                </a:solidFill>
                <a:latin typeface="+mj-lt"/>
              </a:rPr>
              <a:t>input&gt; </a:t>
            </a:r>
            <a:r>
              <a:rPr lang="ru-RU" b="1" dirty="0">
                <a:latin typeface="+mj-lt"/>
              </a:rPr>
              <a:t>с атрибутом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type=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"button | reset | submit"</a:t>
            </a:r>
            <a:r>
              <a:rPr lang="en-US" b="1" dirty="0">
                <a:latin typeface="+mj-lt"/>
              </a:rPr>
              <a:t> </a:t>
            </a:r>
            <a:r>
              <a:rPr lang="ru-RU" b="1" dirty="0">
                <a:latin typeface="+mj-lt"/>
              </a:rPr>
              <a:t>тоже создаёт кнопку, но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en-US" b="1" dirty="0">
                <a:solidFill>
                  <a:srgbClr val="202C8F"/>
                </a:solidFill>
                <a:latin typeface="+mj-lt"/>
              </a:rPr>
              <a:t>button&gt; </a:t>
            </a:r>
            <a:r>
              <a:rPr lang="ru-RU" b="1" dirty="0">
                <a:latin typeface="+mj-lt"/>
              </a:rPr>
              <a:t>проще стилизовать, так как внутрь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en-US" b="1" dirty="0">
                <a:solidFill>
                  <a:srgbClr val="202C8F"/>
                </a:solidFill>
                <a:latin typeface="+mj-lt"/>
              </a:rPr>
              <a:t>button&gt;</a:t>
            </a:r>
            <a:r>
              <a:rPr lang="en-US" b="1" dirty="0">
                <a:latin typeface="+mj-lt"/>
              </a:rPr>
              <a:t> </a:t>
            </a:r>
            <a:r>
              <a:rPr lang="ru-RU" b="1" dirty="0">
                <a:latin typeface="+mj-lt"/>
              </a:rPr>
              <a:t>можно добавить любой </a:t>
            </a:r>
            <a:r>
              <a:rPr lang="en-US" b="1" dirty="0">
                <a:latin typeface="+mj-lt"/>
              </a:rPr>
              <a:t>HTML-</a:t>
            </a:r>
            <a:r>
              <a:rPr lang="ru-RU" b="1" dirty="0">
                <a:latin typeface="+mj-lt"/>
              </a:rPr>
              <a:t>контент, например,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en-US" b="1" dirty="0" err="1">
                <a:solidFill>
                  <a:srgbClr val="202C8F"/>
                </a:solidFill>
                <a:latin typeface="+mj-lt"/>
              </a:rPr>
              <a:t>em</a:t>
            </a:r>
            <a:r>
              <a:rPr lang="en-US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rgbClr val="202C8F"/>
                </a:solidFill>
                <a:latin typeface="+mj-lt"/>
              </a:rPr>
              <a:t>&lt;strong&gt;</a:t>
            </a:r>
            <a:r>
              <a:rPr lang="en-US" b="1" dirty="0">
                <a:latin typeface="+mj-lt"/>
              </a:rPr>
              <a:t> </a:t>
            </a:r>
            <a:r>
              <a:rPr lang="ru-RU" b="1" dirty="0">
                <a:latin typeface="+mj-lt"/>
              </a:rPr>
              <a:t>или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en-US" b="1" dirty="0" err="1">
                <a:solidFill>
                  <a:srgbClr val="202C8F"/>
                </a:solidFill>
                <a:latin typeface="+mj-lt"/>
              </a:rPr>
              <a:t>img</a:t>
            </a:r>
            <a:r>
              <a:rPr lang="en-US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en-US" b="1" dirty="0">
                <a:latin typeface="+mj-lt"/>
              </a:rPr>
              <a:t>.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2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button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- атрибуты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4" y="1606291"/>
            <a:ext cx="5782739" cy="4174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852" y="1606291"/>
            <a:ext cx="5419347" cy="27353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852" y="4231542"/>
            <a:ext cx="5384690" cy="1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button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- атрибуты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86" y="1334495"/>
            <a:ext cx="9067014" cy="464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ы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&lt;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select&gt;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и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&lt;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option&gt;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59674" y="1437505"/>
            <a:ext cx="7637414" cy="461665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+mj-lt"/>
              </a:rPr>
              <a:t>Элемент </a:t>
            </a: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400" b="1" dirty="0" err="1" smtClean="0">
                <a:solidFill>
                  <a:srgbClr val="202C8F"/>
                </a:solidFill>
                <a:latin typeface="+mj-lt"/>
              </a:rPr>
              <a:t>select</a:t>
            </a: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400" b="1" dirty="0" smtClean="0">
                <a:latin typeface="+mj-lt"/>
              </a:rPr>
              <a:t> используется для </a:t>
            </a: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выпадающего списка</a:t>
            </a:r>
            <a:r>
              <a:rPr lang="ru-RU" sz="2400" b="1" dirty="0" smtClean="0">
                <a:latin typeface="+mj-lt"/>
              </a:rPr>
              <a:t>. </a:t>
            </a:r>
            <a:endParaRPr lang="ru-RU" sz="2400" b="1" dirty="0">
              <a:latin typeface="+mj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7393" y="2674075"/>
            <a:ext cx="5782336" cy="255832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6951384" y="2811990"/>
            <a:ext cx="4122330" cy="229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&lt;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select&gt;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и &lt;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option&gt;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7393" y="1241110"/>
            <a:ext cx="9737593" cy="830997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+mj-lt"/>
              </a:rPr>
              <a:t>Элемент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option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400" b="1" dirty="0">
                <a:latin typeface="+mj-lt"/>
              </a:rPr>
              <a:t> используется в интерактивных элементах управления для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вёрстки одиночного пункта списка</a:t>
            </a:r>
            <a:r>
              <a:rPr lang="ru-RU" sz="2400" b="1" dirty="0">
                <a:latin typeface="+mj-lt"/>
              </a:rPr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9732" y="2476622"/>
            <a:ext cx="10651068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2400"/>
              </a:spcAft>
            </a:pPr>
            <a:r>
              <a:rPr lang="ru-RU" b="1" dirty="0">
                <a:latin typeface="+mj-lt"/>
              </a:rPr>
              <a:t>Тег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option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 имеет следующие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возможные атрибуты</a:t>
            </a:r>
            <a:r>
              <a:rPr lang="ru-RU" b="1" dirty="0">
                <a:latin typeface="+mj-lt"/>
              </a:rPr>
              <a:t>: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latin typeface="+mj-lt"/>
              </a:rPr>
              <a:t>Если </a:t>
            </a:r>
            <a:r>
              <a:rPr lang="ru-RU" b="1" dirty="0">
                <a:latin typeface="+mj-lt"/>
              </a:rPr>
              <a:t>нужно, чтобы изначально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по умолчанию </a:t>
            </a:r>
            <a:r>
              <a:rPr lang="ru-RU" b="1" dirty="0">
                <a:latin typeface="+mj-lt"/>
              </a:rPr>
              <a:t>был выбран какой-то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элемент из списка</a:t>
            </a:r>
            <a:r>
              <a:rPr lang="ru-RU" b="1" dirty="0">
                <a:latin typeface="+mj-lt"/>
              </a:rPr>
              <a:t>, нужно задать соответствующему тегу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option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 </a:t>
            </a:r>
            <a:r>
              <a:rPr lang="ru-RU" b="1" dirty="0">
                <a:latin typeface="+mj-lt"/>
              </a:rPr>
              <a:t>атрибут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selected</a:t>
            </a:r>
            <a:r>
              <a:rPr lang="ru-RU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ru-RU" b="1" dirty="0">
                <a:latin typeface="+mj-lt"/>
              </a:rPr>
              <a:t>(</a:t>
            </a:r>
            <a:r>
              <a:rPr lang="ru-RU" b="1" dirty="0" err="1">
                <a:latin typeface="+mj-lt"/>
              </a:rPr>
              <a:t>булевый</a:t>
            </a:r>
            <a:r>
              <a:rPr lang="ru-RU" b="1" dirty="0">
                <a:latin typeface="+mj-lt"/>
              </a:rPr>
              <a:t> тип).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latin typeface="+mj-lt"/>
              </a:rPr>
              <a:t>Если </a:t>
            </a:r>
            <a:r>
              <a:rPr lang="ru-RU" b="1" dirty="0">
                <a:latin typeface="+mj-lt"/>
              </a:rPr>
              <a:t>задан атрибут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disabled</a:t>
            </a:r>
            <a:r>
              <a:rPr lang="ru-RU" b="1" dirty="0">
                <a:latin typeface="+mj-lt"/>
              </a:rPr>
              <a:t> (</a:t>
            </a:r>
            <a:r>
              <a:rPr lang="ru-RU" b="1" dirty="0" err="1">
                <a:latin typeface="+mj-lt"/>
              </a:rPr>
              <a:t>булевый</a:t>
            </a:r>
            <a:r>
              <a:rPr lang="ru-RU" b="1" dirty="0">
                <a:latin typeface="+mj-lt"/>
              </a:rPr>
              <a:t> тип), то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пункт списка нельзя выбрать</a:t>
            </a:r>
            <a:r>
              <a:rPr lang="ru-RU" b="1" dirty="0">
                <a:latin typeface="+mj-lt"/>
              </a:rPr>
              <a:t>. Часто браузеры выделяют такой элемент управления серым цветом, и на нём не срабатывают события клика или фокуса. 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latin typeface="+mj-lt"/>
              </a:rPr>
              <a:t>Значение </a:t>
            </a:r>
            <a:r>
              <a:rPr lang="ru-RU" b="1" dirty="0">
                <a:latin typeface="+mj-lt"/>
              </a:rPr>
              <a:t>атрибута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label</a:t>
            </a:r>
            <a:r>
              <a:rPr lang="ru-RU" b="1" dirty="0">
                <a:latin typeface="+mj-lt"/>
              </a:rPr>
              <a:t> задаёт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текст пункта в списке</a:t>
            </a:r>
            <a:r>
              <a:rPr lang="ru-RU" b="1" dirty="0">
                <a:latin typeface="+mj-lt"/>
              </a:rPr>
              <a:t>. Если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атрибут не задан</a:t>
            </a:r>
            <a:r>
              <a:rPr lang="ru-RU" b="1" dirty="0">
                <a:latin typeface="+mj-lt"/>
              </a:rPr>
              <a:t>, то в качестве значения берётся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текстовое содержимое тега 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option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1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&lt;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select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 - 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атрибуты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4" y="1263440"/>
            <a:ext cx="6030167" cy="30103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4" y="4177408"/>
            <a:ext cx="6030167" cy="6614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036" y="2437408"/>
            <a:ext cx="5088392" cy="36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&lt;</a:t>
            </a:r>
            <a:r>
              <a:rPr lang="en-US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fieldset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 &lt;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legend&gt;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5133" y="1662416"/>
            <a:ext cx="9728200" cy="1354217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b="1" dirty="0">
                <a:latin typeface="+mj-lt"/>
              </a:rPr>
              <a:t>Тег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fieldset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группирует элементы формы </a:t>
            </a:r>
            <a:r>
              <a:rPr lang="ru-RU" b="1" dirty="0">
                <a:latin typeface="+mj-lt"/>
              </a:rPr>
              <a:t>(поля ввода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input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,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textarea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, выпадающие списки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select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 и другие) в блок с характерным выделением границ. </a:t>
            </a:r>
            <a:endParaRPr lang="en-US" b="1" dirty="0" smtClean="0">
              <a:latin typeface="+mj-lt"/>
            </a:endParaRPr>
          </a:p>
          <a:p>
            <a:pPr algn="ctr"/>
            <a:r>
              <a:rPr lang="ru-RU" b="1" dirty="0" smtClean="0">
                <a:latin typeface="+mj-lt"/>
              </a:rPr>
              <a:t>С </a:t>
            </a:r>
            <a:r>
              <a:rPr lang="ru-RU" b="1" dirty="0">
                <a:latin typeface="+mj-lt"/>
              </a:rPr>
              <a:t>помощью тега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legend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 внутри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fieldset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 можно задать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заголовок для создаваемой группы </a:t>
            </a:r>
            <a:r>
              <a:rPr lang="ru-RU" b="1" dirty="0">
                <a:latin typeface="+mj-lt"/>
              </a:rPr>
              <a:t>(он может быть только один и обязательно должен идти первым вложенным </a:t>
            </a:r>
            <a:r>
              <a:rPr lang="ru-RU" b="1" dirty="0" smtClean="0">
                <a:latin typeface="+mj-lt"/>
              </a:rPr>
              <a:t>элементом).</a:t>
            </a:r>
            <a:endParaRPr lang="ru-RU" b="1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89000" y="3918831"/>
            <a:ext cx="9660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latin typeface="+mj-lt"/>
              </a:rPr>
              <a:t>Что удобно в использовании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fieldset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, так это возможность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заблокировать все вложенные </a:t>
            </a:r>
            <a:r>
              <a:rPr lang="ru-RU" b="1" dirty="0" smtClean="0">
                <a:solidFill>
                  <a:srgbClr val="202C8F"/>
                </a:solidFill>
                <a:latin typeface="+mj-lt"/>
              </a:rPr>
              <a:t>группы связанных элементов формы (набор полей) </a:t>
            </a:r>
            <a:r>
              <a:rPr lang="ru-RU" b="1" dirty="0" smtClean="0">
                <a:latin typeface="+mj-lt"/>
              </a:rPr>
              <a:t>внутри </a:t>
            </a:r>
            <a:r>
              <a:rPr lang="ru-RU" b="1" dirty="0">
                <a:latin typeface="+mj-lt"/>
              </a:rPr>
              <a:t>тега одним атрибутом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disabled</a:t>
            </a:r>
            <a:r>
              <a:rPr lang="ru-RU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8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&lt;</a:t>
            </a:r>
            <a:r>
              <a:rPr lang="en-US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fieldset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 &lt;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legend&gt;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37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09868" y="1895044"/>
            <a:ext cx="5075099" cy="45565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8114" y="1350389"/>
            <a:ext cx="466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Создание группировки элементов с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fieldset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700" y="3504297"/>
            <a:ext cx="5746633" cy="8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Инфографика по всем типам элемента &lt;</a:t>
            </a:r>
            <a:r>
              <a:rPr lang="ru-RU" sz="2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input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38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47" y="1132894"/>
            <a:ext cx="8167853" cy="54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iframe&gt;</a:t>
            </a:r>
            <a:endParaRPr lang="ru-RU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59005" y="1312096"/>
            <a:ext cx="9273863" cy="1015663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Элемент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iframe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b="1" dirty="0">
                <a:latin typeface="+mj-lt"/>
              </a:rPr>
              <a:t> - это контейнер, который позволяет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вставить любой HTML-документ из другого источника</a:t>
            </a:r>
            <a:r>
              <a:rPr lang="ru-RU" sz="2000" b="1" dirty="0">
                <a:latin typeface="+mj-lt"/>
              </a:rPr>
              <a:t>. Часто этот документ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интерактивный</a:t>
            </a:r>
            <a:r>
              <a:rPr lang="ru-RU" sz="2000" b="1" dirty="0">
                <a:latin typeface="+mj-lt"/>
              </a:rPr>
              <a:t> - например, карта, видео или пост из </a:t>
            </a:r>
            <a:r>
              <a:rPr lang="ru-RU" sz="2000" b="1" dirty="0" err="1">
                <a:latin typeface="+mj-lt"/>
              </a:rPr>
              <a:t>соцсети</a:t>
            </a:r>
            <a:r>
              <a:rPr lang="ru-RU" sz="2000" b="1" dirty="0">
                <a:latin typeface="+mj-lt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5619" y="3234059"/>
            <a:ext cx="95772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  <a:tabLst>
                <a:tab pos="2969895" algn="ctr"/>
                <a:tab pos="5286375" algn="l"/>
              </a:tabLst>
            </a:pPr>
            <a:r>
              <a:rPr lang="ru-RU" sz="2000" b="1" dirty="0" smtClean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Встраивать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файлы 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можно либо по ссылке с помощью атрибута </a:t>
            </a:r>
            <a:r>
              <a:rPr lang="ru-RU" sz="2000" b="1" dirty="0" err="1">
                <a:solidFill>
                  <a:srgbClr val="00B0F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либо целиком HTML-код файла с помощью </a:t>
            </a:r>
            <a:r>
              <a:rPr lang="ru-RU" sz="2000" b="1" dirty="0" err="1">
                <a:solidFill>
                  <a:srgbClr val="00B0F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srcdoc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  <a:tabLst>
                <a:tab pos="2969895" algn="ctr"/>
                <a:tab pos="5286375" algn="l"/>
              </a:tabLst>
            </a:pPr>
            <a:r>
              <a:rPr lang="ru-RU" sz="20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iframe</a:t>
            </a:r>
            <a:r>
              <a:rPr lang="ru-RU" sz="20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- этот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будто ещё одна страница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которая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загружается внутри вашей страницы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Содержимое фрейма может загружаться дольше, чем ваш сайт.</a:t>
            </a:r>
          </a:p>
          <a:p>
            <a:pPr marL="285750" indent="-285750" algn="just"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  <a:tabLst>
                <a:tab pos="2969895" algn="ctr"/>
                <a:tab pos="5286375" algn="l"/>
              </a:tabLst>
            </a:pP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0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iframe</a:t>
            </a:r>
            <a:r>
              <a:rPr lang="ru-RU" sz="20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стоит добавить атрибут </a:t>
            </a:r>
            <a:r>
              <a:rPr lang="ru-RU" sz="2000" b="1" dirty="0" err="1">
                <a:solidFill>
                  <a:srgbClr val="00B0F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 случай, если пользователь не может увидеть страницу и использует инструмент чтения с экрана</a:t>
            </a: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overflow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531767"/>
            <a:ext cx="102792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ED7D3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visible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 умолчанию; переполнение 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контента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 обрезается 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 отображается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 пределами поля элемента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fontAlgn="base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ED7D3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2000" b="1" dirty="0" err="1">
                <a:solidFill>
                  <a:srgbClr val="ED7D3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idden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переполнение контента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обрезается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а остальная часть содержимого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невидима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ED7D3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scroll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содержимое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обрезается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 браузер использует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элементы прокрутки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не важно было ли обрезано содержимое или нет. Полоса прокрутки может быть горизонтальной или вертикальной</a:t>
            </a: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ED7D3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b="1" dirty="0" smtClean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 добавляет полосу прокрутки </a:t>
            </a: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(как и </a:t>
            </a:r>
            <a:r>
              <a:rPr lang="ru-RU" sz="2000" b="1" dirty="0" err="1" smtClean="0">
                <a:solidFill>
                  <a:srgbClr val="ED7D3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scroll</a:t>
            </a: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если контент переполняется, но </a:t>
            </a:r>
            <a:r>
              <a:rPr lang="ru-RU" sz="2000" b="1" dirty="0" smtClean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 добавляет ее, если содержимое подходит</a:t>
            </a: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rgbClr val="ED7D3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inherit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наследование значения от родительского элемента.</a:t>
            </a:r>
            <a:endParaRPr lang="ru-RU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32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 &lt;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iframe</a:t>
            </a:r>
            <a:r>
              <a:rPr lang="en-US" sz="2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 - </a:t>
            </a:r>
            <a:r>
              <a:rPr lang="ru-RU" sz="2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атрибуты</a:t>
            </a:r>
            <a:endParaRPr lang="ru-RU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8719" y="1298733"/>
            <a:ext cx="1021439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200"/>
              </a:spcAft>
            </a:pPr>
            <a:r>
              <a:rPr lang="ru-RU" sz="2000" dirty="0"/>
              <a:t>К атрибутам тега </a:t>
            </a:r>
            <a:r>
              <a:rPr lang="ru-RU" sz="2000" dirty="0">
                <a:solidFill>
                  <a:srgbClr val="202C8F"/>
                </a:solidFill>
              </a:rPr>
              <a:t>&lt;</a:t>
            </a:r>
            <a:r>
              <a:rPr lang="ru-RU" sz="2000" dirty="0" err="1">
                <a:solidFill>
                  <a:srgbClr val="202C8F"/>
                </a:solidFill>
              </a:rPr>
              <a:t>iframe</a:t>
            </a:r>
            <a:r>
              <a:rPr lang="ru-RU" sz="2000" dirty="0">
                <a:solidFill>
                  <a:srgbClr val="202C8F"/>
                </a:solidFill>
              </a:rPr>
              <a:t>&gt;</a:t>
            </a:r>
            <a:r>
              <a:rPr lang="ru-RU" sz="2000" dirty="0"/>
              <a:t> относятся:</a:t>
            </a:r>
          </a:p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dirty="0" err="1" smtClean="0">
                <a:solidFill>
                  <a:srgbClr val="00B0F0"/>
                </a:solidFill>
              </a:rPr>
              <a:t>src</a:t>
            </a:r>
            <a:r>
              <a:rPr lang="ru-RU" sz="2000" dirty="0" smtClean="0"/>
              <a:t> </a:t>
            </a:r>
            <a:r>
              <a:rPr lang="ru-RU" sz="2000" dirty="0"/>
              <a:t>-  </a:t>
            </a:r>
            <a:r>
              <a:rPr lang="ru-RU" sz="2000" dirty="0">
                <a:solidFill>
                  <a:srgbClr val="202C8F"/>
                </a:solidFill>
              </a:rPr>
              <a:t>URL-адрес файла</a:t>
            </a:r>
            <a:r>
              <a:rPr lang="ru-RU" sz="2000" dirty="0"/>
              <a:t>, который вы встраиваете.</a:t>
            </a:r>
          </a:p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dirty="0" err="1" smtClean="0">
                <a:solidFill>
                  <a:srgbClr val="00B0F0"/>
                </a:solidFill>
              </a:rPr>
              <a:t>srcdoc</a:t>
            </a:r>
            <a:r>
              <a:rPr lang="ru-RU" sz="2000" dirty="0" smtClean="0"/>
              <a:t> </a:t>
            </a:r>
            <a:r>
              <a:rPr lang="ru-RU" sz="2000" dirty="0"/>
              <a:t>- позволяет </a:t>
            </a:r>
            <a:r>
              <a:rPr lang="ru-RU" sz="2000" dirty="0">
                <a:solidFill>
                  <a:srgbClr val="202C8F"/>
                </a:solidFill>
              </a:rPr>
              <a:t>встроить HTML-код целиком</a:t>
            </a:r>
            <a:r>
              <a:rPr lang="ru-RU" sz="2000" dirty="0"/>
              <a:t>, так что браузеру не придётся подгружать что-то по внешней ссылке. Если используется этот атрибут, то ссылка </a:t>
            </a:r>
            <a:r>
              <a:rPr lang="ru-RU" sz="2000" dirty="0" err="1">
                <a:solidFill>
                  <a:srgbClr val="00B0F0"/>
                </a:solidFill>
              </a:rPr>
              <a:t>src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202C8F"/>
                </a:solidFill>
              </a:rPr>
              <a:t>игнорируется</a:t>
            </a:r>
            <a:r>
              <a:rPr lang="ru-RU" sz="2000" dirty="0"/>
              <a:t>.</a:t>
            </a:r>
          </a:p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dirty="0" err="1" smtClean="0">
                <a:solidFill>
                  <a:srgbClr val="00B0F0"/>
                </a:solidFill>
              </a:rPr>
              <a:t>sandbox</a:t>
            </a:r>
            <a:r>
              <a:rPr lang="ru-RU" sz="2000" dirty="0" smtClean="0"/>
              <a:t> </a:t>
            </a:r>
            <a:r>
              <a:rPr lang="ru-RU" sz="2000" dirty="0"/>
              <a:t>- ограничивает определённые действия и функции встраиваемого документа. Если просто указать атрибут </a:t>
            </a:r>
            <a:r>
              <a:rPr lang="ru-RU" sz="2000" dirty="0" err="1">
                <a:solidFill>
                  <a:srgbClr val="00B0F0"/>
                </a:solidFill>
              </a:rPr>
              <a:t>sandbox</a:t>
            </a:r>
            <a:r>
              <a:rPr lang="ru-RU" sz="2000" dirty="0"/>
              <a:t>, то он применит сразу все возможные ограничения.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77300" y="5144901"/>
            <a:ext cx="8352725" cy="8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Медиа-элемент &lt;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video&gt;</a:t>
            </a:r>
            <a:endParaRPr lang="ru-RU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56976" y="1280669"/>
            <a:ext cx="9117875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Тег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b="1" dirty="0" err="1">
                <a:solidFill>
                  <a:srgbClr val="202C8F"/>
                </a:solidFill>
                <a:latin typeface="+mj-lt"/>
              </a:rPr>
              <a:t>video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&gt; </a:t>
            </a:r>
            <a:r>
              <a:rPr lang="ru-RU" sz="2000" b="1" dirty="0">
                <a:latin typeface="+mj-lt"/>
              </a:rPr>
              <a:t>добавляет на страницу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видеоплеер</a:t>
            </a:r>
            <a:r>
              <a:rPr lang="ru-RU" sz="2000" b="1" dirty="0">
                <a:latin typeface="+mj-lt"/>
              </a:rPr>
              <a:t>, который может воспроизвести одно или несколько </a:t>
            </a:r>
            <a:r>
              <a:rPr lang="ru-RU" sz="2000" b="1" dirty="0" smtClean="0">
                <a:latin typeface="+mj-lt"/>
              </a:rPr>
              <a:t>видео.</a:t>
            </a:r>
            <a:endParaRPr lang="ru-RU" sz="2000" b="1" dirty="0">
              <a:latin typeface="+mj-lt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722381" y="4374353"/>
            <a:ext cx="6981818" cy="173246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33697" y="2568899"/>
            <a:ext cx="924850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latin typeface="+mj-lt"/>
              </a:rPr>
              <a:t>С помощью атрибутов тега можно настроить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кнопки управления</a:t>
            </a:r>
            <a:r>
              <a:rPr lang="ru-RU" b="1" dirty="0">
                <a:latin typeface="+mj-lt"/>
              </a:rPr>
              <a:t>,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зацикливание видео </a:t>
            </a:r>
            <a:r>
              <a:rPr lang="ru-RU" b="1" dirty="0">
                <a:latin typeface="+mj-lt"/>
              </a:rPr>
              <a:t>и другие параметры. </a:t>
            </a: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latin typeface="+mj-lt"/>
              </a:rPr>
              <a:t>В </a:t>
            </a:r>
            <a:r>
              <a:rPr lang="ru-RU" b="1" dirty="0">
                <a:latin typeface="+mj-lt"/>
              </a:rPr>
              <a:t>атрибуте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src</a:t>
            </a:r>
            <a:r>
              <a:rPr lang="ru-RU" b="1" dirty="0">
                <a:latin typeface="+mj-lt"/>
              </a:rPr>
              <a:t> указывается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ссылка на видеофайл</a:t>
            </a:r>
            <a:r>
              <a:rPr lang="ru-RU" b="1" dirty="0">
                <a:latin typeface="+mj-lt"/>
              </a:rPr>
              <a:t>. Ещё ссылку можно задать через тег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source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Медиа-элемент &lt;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video</a:t>
            </a:r>
            <a:r>
              <a:rPr lang="en-US" sz="2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 - </a:t>
            </a:r>
            <a:r>
              <a:rPr lang="ru-RU" sz="2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атрибуты</a:t>
            </a:r>
            <a:endParaRPr lang="ru-RU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354639"/>
            <a:ext cx="10310183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200"/>
              </a:spcAft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Атрибуты </a:t>
            </a:r>
            <a:r>
              <a:rPr lang="ru-RU" b="1" dirty="0">
                <a:latin typeface="+mj-lt"/>
              </a:rPr>
              <a:t>(параметры)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воспроизведения</a:t>
            </a:r>
            <a:r>
              <a:rPr lang="ru-RU" b="1" dirty="0">
                <a:latin typeface="+mj-lt"/>
              </a:rPr>
              <a:t> и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элементы управления</a:t>
            </a:r>
            <a:r>
              <a:rPr lang="ru-RU" b="1" dirty="0">
                <a:latin typeface="+mj-lt"/>
              </a:rPr>
              <a:t>:</a:t>
            </a:r>
          </a:p>
          <a:p>
            <a:pPr marL="285750" indent="-285750" algn="just">
              <a:spcAft>
                <a:spcPts val="24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rgbClr val="00B0F0"/>
                </a:solidFill>
                <a:latin typeface="+mj-lt"/>
              </a:rPr>
              <a:t>controls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dirty="0">
                <a:latin typeface="+mj-lt"/>
              </a:rPr>
              <a:t>— добавляет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стандартные элементы управления видеоплеером</a:t>
            </a:r>
            <a:r>
              <a:rPr lang="ru-RU" b="1" dirty="0">
                <a:latin typeface="+mj-lt"/>
              </a:rPr>
              <a:t>: кнопку воспроизведения и паузы, полосу прокрутки, уровень громкости, полноэкранный режим и другие элементы, в зависимости от браузера.</a:t>
            </a:r>
          </a:p>
          <a:p>
            <a:pPr marL="285750" indent="-285750" algn="just">
              <a:spcAft>
                <a:spcPts val="24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rgbClr val="00B0F0"/>
                </a:solidFill>
                <a:latin typeface="+mj-lt"/>
              </a:rPr>
              <a:t>autoplay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dirty="0">
                <a:latin typeface="+mj-lt"/>
              </a:rPr>
              <a:t>— видео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воспроизводится автоматически после загрузки страницы</a:t>
            </a:r>
            <a:r>
              <a:rPr lang="ru-RU" b="1" dirty="0">
                <a:latin typeface="+mj-lt"/>
              </a:rPr>
              <a:t>. </a:t>
            </a:r>
          </a:p>
          <a:p>
            <a:pPr marL="285750" indent="-285750" algn="just">
              <a:spcAft>
                <a:spcPts val="24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rgbClr val="00B0F0"/>
                </a:solidFill>
                <a:latin typeface="+mj-lt"/>
              </a:rPr>
              <a:t>loop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dirty="0">
                <a:latin typeface="+mj-lt"/>
              </a:rPr>
              <a:t>—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зацикливает воспроизведение видео</a:t>
            </a:r>
            <a:r>
              <a:rPr lang="ru-RU" b="1" dirty="0">
                <a:latin typeface="+mj-lt"/>
              </a:rPr>
              <a:t>, так что оно снова начинается каждый раз после завершения.</a:t>
            </a:r>
          </a:p>
          <a:p>
            <a:pPr marL="285750" indent="-285750" algn="just">
              <a:spcAft>
                <a:spcPts val="24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rgbClr val="00B0F0"/>
                </a:solidFill>
                <a:latin typeface="+mj-lt"/>
              </a:rPr>
              <a:t>muted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dirty="0">
                <a:latin typeface="+mj-lt"/>
              </a:rPr>
              <a:t>—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видео начнёт играть без звука</a:t>
            </a:r>
            <a:r>
              <a:rPr lang="ru-RU" b="1" dirty="0">
                <a:latin typeface="+mj-lt"/>
              </a:rPr>
              <a:t>, пока его не включит пользователь.</a:t>
            </a:r>
          </a:p>
          <a:p>
            <a:pPr marL="285750" indent="-285750" algn="just">
              <a:spcAft>
                <a:spcPts val="24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rgbClr val="00B0F0"/>
                </a:solidFill>
                <a:latin typeface="+mj-lt"/>
              </a:rPr>
              <a:t>playsinline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dirty="0">
                <a:latin typeface="+mj-lt"/>
              </a:rPr>
              <a:t>— контролирует воспроизведение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видео на мобильных устройствах</a:t>
            </a:r>
            <a:r>
              <a:rPr lang="ru-RU" b="1" dirty="0">
                <a:latin typeface="+mj-lt"/>
              </a:rPr>
              <a:t>. Обычно видео открывается в полноэкранном режиме, но этот атрибут позволит запретить такое поведение, оставив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видео в рамках элемента</a:t>
            </a:r>
            <a:r>
              <a:rPr lang="ru-RU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2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Медиа-элемент &lt;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video</a:t>
            </a:r>
            <a:r>
              <a:rPr lang="en-US" sz="2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 - </a:t>
            </a:r>
            <a:r>
              <a:rPr lang="ru-RU" sz="2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атрибуты</a:t>
            </a:r>
            <a:endParaRPr lang="ru-RU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43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3531" y="2254643"/>
            <a:ext cx="10310183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200"/>
              </a:spcAft>
            </a:pPr>
            <a:r>
              <a:rPr lang="ru-RU" sz="2000" b="1" dirty="0">
                <a:solidFill>
                  <a:srgbClr val="202C8F"/>
                </a:solidFill>
                <a:latin typeface="+mj-lt"/>
              </a:rPr>
              <a:t>Атрибуты</a:t>
            </a:r>
            <a:r>
              <a:rPr lang="ru-RU" sz="2000" b="1" dirty="0">
                <a:latin typeface="+mj-lt"/>
              </a:rPr>
              <a:t> (параметры)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размеров</a:t>
            </a:r>
            <a:r>
              <a:rPr lang="ru-RU" sz="2000" b="1" dirty="0">
                <a:latin typeface="+mj-lt"/>
              </a:rPr>
              <a:t> и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постера</a:t>
            </a:r>
            <a:r>
              <a:rPr lang="ru-RU" sz="2000" b="1" dirty="0">
                <a:latin typeface="+mj-lt"/>
              </a:rPr>
              <a:t>:</a:t>
            </a:r>
          </a:p>
          <a:p>
            <a:pPr marL="285750" indent="-285750" algn="just">
              <a:spcAft>
                <a:spcPts val="30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solidFill>
                  <a:srgbClr val="00B0F0"/>
                </a:solidFill>
                <a:latin typeface="+mj-lt"/>
              </a:rPr>
              <a:t>width</a:t>
            </a:r>
            <a:r>
              <a:rPr lang="ru-RU" sz="2000" b="1" dirty="0" smtClean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—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ширина</a:t>
            </a:r>
            <a:r>
              <a:rPr lang="ru-RU" sz="2000" b="1" dirty="0">
                <a:latin typeface="+mj-lt"/>
              </a:rPr>
              <a:t> видео в пикселях.</a:t>
            </a:r>
          </a:p>
          <a:p>
            <a:pPr marL="285750" indent="-285750" algn="just">
              <a:spcAft>
                <a:spcPts val="30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solidFill>
                  <a:srgbClr val="00B0F0"/>
                </a:solidFill>
                <a:latin typeface="+mj-lt"/>
              </a:rPr>
              <a:t>height</a:t>
            </a:r>
            <a:r>
              <a:rPr lang="ru-RU" sz="2000" b="1" dirty="0" smtClean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—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высота</a:t>
            </a:r>
            <a:r>
              <a:rPr lang="ru-RU" sz="2000" b="1" dirty="0">
                <a:latin typeface="+mj-lt"/>
              </a:rPr>
              <a:t> видеоплеера в пикселях.</a:t>
            </a:r>
          </a:p>
          <a:p>
            <a:pPr marL="285750" indent="-285750" algn="just">
              <a:spcAft>
                <a:spcPts val="30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 smtClean="0">
                <a:solidFill>
                  <a:srgbClr val="00B0F0"/>
                </a:solidFill>
                <a:latin typeface="+mj-lt"/>
              </a:rPr>
              <a:t>poster</a:t>
            </a:r>
            <a:r>
              <a:rPr lang="ru-RU" sz="2000" b="1" dirty="0" smtClean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—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URL-адрес картинки</a:t>
            </a:r>
            <a:r>
              <a:rPr lang="ru-RU" sz="2000" b="1" dirty="0">
                <a:latin typeface="+mj-lt"/>
              </a:rPr>
              <a:t>, которая будет показываться, пока видео не загрузится.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Обложка ролика</a:t>
            </a:r>
            <a:r>
              <a:rPr lang="ru-RU" sz="2000" b="1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25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Медиа-элемент &lt;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video</a:t>
            </a:r>
            <a:r>
              <a:rPr lang="en-US" sz="2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&gt; - </a:t>
            </a:r>
            <a:r>
              <a:rPr lang="ru-RU" sz="2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атрибуты</a:t>
            </a:r>
            <a:endParaRPr lang="ru-RU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5606" y="1229478"/>
            <a:ext cx="991176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0"/>
              </a:spcAft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Атрибуты</a:t>
            </a:r>
            <a:r>
              <a:rPr lang="ru-RU" b="1" dirty="0">
                <a:latin typeface="+mj-lt"/>
              </a:rPr>
              <a:t> (параметры)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обработки данных</a:t>
            </a:r>
            <a:r>
              <a:rPr lang="ru-RU" b="1" dirty="0">
                <a:latin typeface="+mj-lt"/>
              </a:rPr>
              <a:t>:</a:t>
            </a:r>
          </a:p>
          <a:p>
            <a:pPr marL="285750" indent="-285750" algn="just">
              <a:spcAft>
                <a:spcPts val="30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rgbClr val="00B0F0"/>
                </a:solidFill>
                <a:latin typeface="+mj-lt"/>
              </a:rPr>
              <a:t>buffered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dirty="0">
                <a:latin typeface="+mj-lt"/>
              </a:rPr>
              <a:t>— этот атрибут собирает информацию о том,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какие</a:t>
            </a:r>
            <a:r>
              <a:rPr lang="ru-RU" b="1" dirty="0">
                <a:latin typeface="+mj-lt"/>
              </a:rPr>
              <a:t>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минуты видео уже загрузились</a:t>
            </a:r>
            <a:r>
              <a:rPr lang="ru-RU" b="1" dirty="0">
                <a:latin typeface="+mj-lt"/>
              </a:rPr>
              <a:t>.</a:t>
            </a:r>
          </a:p>
          <a:p>
            <a:pPr marL="285750" indent="-285750" algn="just">
              <a:spcAft>
                <a:spcPts val="30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rgbClr val="00B0F0"/>
                </a:solidFill>
                <a:latin typeface="+mj-lt"/>
              </a:rPr>
              <a:t>preload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dirty="0">
                <a:latin typeface="+mj-lt"/>
              </a:rPr>
              <a:t>— подсказывает браузеру,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нужно ли загружать видео или информацию о нём сразу </a:t>
            </a:r>
            <a:r>
              <a:rPr lang="ru-RU" b="1" dirty="0">
                <a:latin typeface="+mj-lt"/>
              </a:rPr>
              <a:t>со страницей. Без этого атрибута предварительная загрузка видео будет зависеть от настроек конкретного браузера. Есть несколько значений:</a:t>
            </a:r>
          </a:p>
          <a:p>
            <a:pPr marL="1182688" indent="-285750"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none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dirty="0">
                <a:latin typeface="+mj-lt"/>
              </a:rPr>
              <a:t>— видео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не загружается предварительно</a:t>
            </a:r>
            <a:r>
              <a:rPr lang="ru-RU" b="1" dirty="0">
                <a:latin typeface="+mj-lt"/>
              </a:rPr>
              <a:t>.</a:t>
            </a:r>
          </a:p>
          <a:p>
            <a:pPr marL="896938" indent="269875" algn="just">
              <a:spcAft>
                <a:spcPts val="18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metadata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dirty="0">
                <a:latin typeface="+mj-lt"/>
              </a:rPr>
              <a:t>—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загружается только информация о файле</a:t>
            </a:r>
            <a:r>
              <a:rPr lang="ru-RU" b="1" dirty="0">
                <a:latin typeface="+mj-lt"/>
              </a:rPr>
              <a:t>, например, размер, продолжительность или обложка. </a:t>
            </a:r>
          </a:p>
          <a:p>
            <a:pPr marL="896938" indent="269875" algn="just">
              <a:spcAft>
                <a:spcPts val="30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auto</a:t>
            </a:r>
            <a:r>
              <a:rPr lang="ru-RU" b="1" dirty="0" smtClean="0">
                <a:latin typeface="+mj-lt"/>
              </a:rPr>
              <a:t> </a:t>
            </a:r>
            <a:r>
              <a:rPr lang="ru-RU" b="1" dirty="0">
                <a:latin typeface="+mj-lt"/>
              </a:rPr>
              <a:t>—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видеофайл загружается со страницей</a:t>
            </a:r>
            <a:r>
              <a:rPr lang="ru-RU" b="1" dirty="0">
                <a:latin typeface="+mj-lt"/>
              </a:rPr>
              <a:t>, чтобы пользователь мог сразу начать смотреть его. Если стоит атрибут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autoplay</a:t>
            </a:r>
            <a:r>
              <a:rPr lang="ru-RU" b="1" dirty="0">
                <a:latin typeface="+mj-lt"/>
              </a:rPr>
              <a:t>, то </a:t>
            </a:r>
            <a:r>
              <a:rPr lang="ru-RU" b="1" dirty="0" err="1">
                <a:solidFill>
                  <a:srgbClr val="00B0F0"/>
                </a:solidFill>
                <a:latin typeface="+mj-lt"/>
              </a:rPr>
              <a:t>preload</a:t>
            </a:r>
            <a:r>
              <a:rPr lang="ru-RU" b="1" dirty="0">
                <a:latin typeface="+mj-lt"/>
              </a:rPr>
              <a:t> не работает.</a:t>
            </a:r>
          </a:p>
          <a:p>
            <a:pPr algn="just">
              <a:spcAft>
                <a:spcPts val="3000"/>
              </a:spcAft>
            </a:pPr>
            <a:r>
              <a:rPr lang="ru-RU" b="1" dirty="0" smtClean="0">
                <a:solidFill>
                  <a:srgbClr val="202C8F"/>
                </a:solidFill>
                <a:latin typeface="+mj-lt"/>
              </a:rPr>
              <a:t>Примечание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:</a:t>
            </a:r>
            <a:r>
              <a:rPr lang="ru-RU" b="1" dirty="0">
                <a:latin typeface="+mj-lt"/>
              </a:rPr>
              <a:t> добавление элемента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audio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 </a:t>
            </a:r>
            <a:r>
              <a:rPr lang="ru-RU" b="1" dirty="0">
                <a:latin typeface="+mj-lt"/>
              </a:rPr>
              <a:t>схоже с добавлением элемента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b="1" dirty="0" err="1">
                <a:solidFill>
                  <a:srgbClr val="202C8F"/>
                </a:solidFill>
                <a:latin typeface="+mj-lt"/>
              </a:rPr>
              <a:t>video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1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  <a:r>
              <a:rPr lang="en-US" sz="4000" dirty="0"/>
              <a:t> </a:t>
            </a:r>
            <a:r>
              <a:rPr lang="ru-RU" sz="4000" dirty="0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2"/>
            <a:ext cx="9144000" cy="13736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 err="1" smtClean="0"/>
              <a:t>Русляков</a:t>
            </a:r>
            <a:r>
              <a:rPr lang="ru-RU" dirty="0" smtClean="0"/>
              <a:t> Алексей Александрович </a:t>
            </a:r>
            <a:endParaRPr lang="ru-RU" dirty="0"/>
          </a:p>
          <a:p>
            <a:r>
              <a:rPr lang="en-US" dirty="0" smtClean="0"/>
              <a:t>ruslyakov@mirea.ru</a:t>
            </a:r>
            <a:endParaRPr lang="ru-RU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797717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62" y="1225550"/>
            <a:ext cx="5911938" cy="21491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062" y="3431802"/>
            <a:ext cx="5911938" cy="5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overflow-x 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overflow-y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2520480"/>
            <a:ext cx="9835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b="1" dirty="0" smtClean="0">
                <a:latin typeface="+mj-lt"/>
              </a:rPr>
              <a:t>Параметр </a:t>
            </a: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overflow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-x </a:t>
            </a:r>
            <a:r>
              <a:rPr lang="ru-RU" sz="2400" b="1" dirty="0">
                <a:latin typeface="+mj-lt"/>
              </a:rPr>
              <a:t>работает только с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осью x</a:t>
            </a:r>
            <a:r>
              <a:rPr lang="ru-RU" sz="2400" b="1" dirty="0">
                <a:latin typeface="+mj-lt"/>
              </a:rPr>
              <a:t> или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слева направо</a:t>
            </a:r>
            <a:r>
              <a:rPr lang="ru-RU" sz="2400" b="1" dirty="0">
                <a:latin typeface="+mj-lt"/>
              </a:rPr>
              <a:t>. </a:t>
            </a:r>
          </a:p>
          <a:p>
            <a:pPr marL="342900" indent="-342900" algn="just">
              <a:lnSpc>
                <a:spcPct val="200000"/>
              </a:lnSpc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Overflow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-y </a:t>
            </a:r>
            <a:r>
              <a:rPr lang="ru-RU" sz="2400" b="1" dirty="0">
                <a:latin typeface="+mj-lt"/>
              </a:rPr>
              <a:t>работает по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оси y</a:t>
            </a:r>
            <a:r>
              <a:rPr lang="ru-RU" sz="2400" b="1" dirty="0">
                <a:latin typeface="+mj-lt"/>
              </a:rPr>
              <a:t> или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сверху вниз</a:t>
            </a:r>
            <a:r>
              <a:rPr lang="ru-RU" sz="2400" b="1" dirty="0">
                <a:latin typeface="+mj-lt"/>
              </a:rPr>
              <a:t>.</a:t>
            </a:r>
            <a:endParaRPr lang="ru-RU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360308"/>
            <a:ext cx="9943436" cy="830997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Свойства </a:t>
            </a:r>
            <a:r>
              <a:rPr lang="ru-RU" sz="2400" b="1" dirty="0" err="1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overflow</a:t>
            </a:r>
            <a:r>
              <a:rPr lang="ru-RU" sz="24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-x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overflow</a:t>
            </a:r>
            <a:r>
              <a:rPr lang="ru-RU" sz="24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-y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указывают, как изменить переполнение элементов.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50432" y="4003398"/>
            <a:ext cx="2230806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visible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hidden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clip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scroll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auto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4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overflow-x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overflow-y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03" y="2351684"/>
            <a:ext cx="5466911" cy="2684115"/>
          </a:xfrm>
          <a:prstGeom prst="rect">
            <a:avLst/>
          </a:prstGeom>
          <a:ln>
            <a:solidFill>
              <a:srgbClr val="202C8F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31" y="1276667"/>
            <a:ext cx="4125750" cy="5325217"/>
          </a:xfrm>
          <a:prstGeom prst="rect">
            <a:avLst/>
          </a:prstGeom>
          <a:ln>
            <a:solidFill>
              <a:srgbClr val="202C8F"/>
            </a:solidFill>
          </a:ln>
        </p:spPr>
      </p:pic>
    </p:spTree>
    <p:extLst>
      <p:ext uri="{BB962C8B-B14F-4D97-AF65-F5344CB8AC3E}">
        <p14:creationId xmlns:p14="http://schemas.microsoft.com/office/powerpoint/2010/main" val="7302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overflow-wrap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5757" y="1597555"/>
            <a:ext cx="11100486" cy="1200329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3000"/>
              </a:spcAft>
            </a:pP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Свойство </a:t>
            </a:r>
            <a:r>
              <a:rPr lang="ru-RU" sz="2400" b="1" dirty="0" err="1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overflow-wrap</a:t>
            </a:r>
            <a:r>
              <a:rPr lang="ru-RU" sz="24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CSS используется для указания того, что браузер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может разбивать строки текста внутри любого целевого элемента, чтобы предотвратить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переполнение, когда исходная строка слишком длинная и не помещается.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C622F44-61A1-4E8A-8749-E971017D132D}"/>
              </a:ext>
            </a:extLst>
          </p:cNvPr>
          <p:cNvSpPr/>
          <p:nvPr/>
        </p:nvSpPr>
        <p:spPr>
          <a:xfrm>
            <a:off x="545757" y="3201025"/>
            <a:ext cx="1004130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400" b="1" dirty="0" smtClean="0">
                <a:latin typeface="+mj-lt"/>
              </a:rPr>
              <a:t>Основные </a:t>
            </a:r>
            <a:r>
              <a:rPr lang="ru-RU" sz="2400" b="1" dirty="0">
                <a:latin typeface="+mj-lt"/>
              </a:rPr>
              <a:t>з</a:t>
            </a:r>
            <a:r>
              <a:rPr lang="ru-RU" sz="2400" b="1" dirty="0" smtClean="0">
                <a:latin typeface="+mj-lt"/>
              </a:rPr>
              <a:t>начения </a:t>
            </a:r>
            <a:r>
              <a:rPr lang="ru-RU" sz="2400" b="1" dirty="0">
                <a:latin typeface="+mj-lt"/>
              </a:rPr>
              <a:t>свойства </a:t>
            </a:r>
            <a:r>
              <a:rPr lang="en-US" sz="2400" b="1" dirty="0">
                <a:solidFill>
                  <a:srgbClr val="202C8F"/>
                </a:solidFill>
                <a:latin typeface="+mj-lt"/>
              </a:rPr>
              <a:t>overflow-wrap</a:t>
            </a:r>
            <a:r>
              <a:rPr lang="en-US" sz="2400" b="1" dirty="0">
                <a:latin typeface="+mj-lt"/>
              </a:rPr>
              <a:t>:</a:t>
            </a:r>
            <a:r>
              <a:rPr lang="ru-RU" sz="2400" b="1" dirty="0">
                <a:latin typeface="+mj-lt"/>
              </a:rPr>
              <a:t> </a:t>
            </a:r>
            <a:endParaRPr lang="en-US" sz="2400" b="1" dirty="0">
              <a:latin typeface="+mj-lt"/>
            </a:endParaRPr>
          </a:p>
          <a:p>
            <a:pPr marL="4479925" indent="-4508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normal</a:t>
            </a:r>
          </a:p>
          <a:p>
            <a:pPr marL="4479925" indent="-4508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break-word</a:t>
            </a:r>
          </a:p>
          <a:p>
            <a:pPr marL="4479925" indent="-450850" algn="just"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anywhere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8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overflow-wrap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2804" y="1415433"/>
            <a:ext cx="1040621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normal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</a:t>
            </a:r>
            <a:r>
              <a:rPr lang="en-US" sz="2200" b="1" dirty="0" smtClean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с</a:t>
            </a:r>
            <a:r>
              <a:rPr lang="ru-RU" sz="2200" b="1" dirty="0" smtClean="0">
                <a:latin typeface="+mj-lt"/>
              </a:rPr>
              <a:t>троки </a:t>
            </a:r>
            <a:r>
              <a:rPr lang="ru-RU" sz="2200" b="1" dirty="0">
                <a:latin typeface="+mj-lt"/>
              </a:rPr>
              <a:t>могут разрываться только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в обычных точках разрыва слов </a:t>
            </a:r>
            <a:r>
              <a:rPr lang="ru-RU" sz="2200" b="1" dirty="0">
                <a:latin typeface="+mj-lt"/>
              </a:rPr>
              <a:t>(например,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в месте пробела </a:t>
            </a:r>
            <a:r>
              <a:rPr lang="ru-RU" sz="2200" b="1" dirty="0">
                <a:latin typeface="+mj-lt"/>
              </a:rPr>
              <a:t>между двумя словами</a:t>
            </a:r>
            <a:r>
              <a:rPr lang="ru-RU" sz="2200" b="1" dirty="0" smtClean="0">
                <a:latin typeface="+mj-lt"/>
              </a:rPr>
              <a:t>).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anywhere:</a:t>
            </a:r>
            <a:r>
              <a:rPr lang="en-US" sz="2200" b="1" dirty="0" smtClean="0">
                <a:latin typeface="+mj-lt"/>
              </a:rPr>
              <a:t> </a:t>
            </a:r>
            <a:r>
              <a:rPr lang="ru-RU" sz="2200" b="1" dirty="0" smtClean="0">
                <a:latin typeface="+mj-lt"/>
              </a:rPr>
              <a:t>чтобы предотвратить переполнение, неразрывная строка символов (например, длинное слово или URL-адрес) может быть </a:t>
            </a:r>
            <a:r>
              <a:rPr lang="ru-RU" sz="2200" b="1" dirty="0" smtClean="0">
                <a:solidFill>
                  <a:srgbClr val="202C8F"/>
                </a:solidFill>
                <a:latin typeface="+mj-lt"/>
              </a:rPr>
              <a:t>разорвана в любой точке</a:t>
            </a:r>
            <a:r>
              <a:rPr lang="ru-RU" sz="2200" b="1" dirty="0" smtClean="0">
                <a:latin typeface="+mj-lt"/>
              </a:rPr>
              <a:t>, если в строке </a:t>
            </a:r>
            <a:r>
              <a:rPr lang="ru-RU" sz="2200" b="1" dirty="0" smtClean="0">
                <a:solidFill>
                  <a:srgbClr val="202C8F"/>
                </a:solidFill>
                <a:latin typeface="+mj-lt"/>
              </a:rPr>
              <a:t>нет других приемлемых точек разрыва</a:t>
            </a:r>
            <a:r>
              <a:rPr lang="ru-RU" sz="2200" b="1" dirty="0" smtClean="0">
                <a:latin typeface="+mj-lt"/>
              </a:rPr>
              <a:t>. В точке останова </a:t>
            </a:r>
            <a:r>
              <a:rPr lang="ru-RU" sz="2200" b="1" i="1" dirty="0" smtClean="0">
                <a:latin typeface="+mj-lt"/>
              </a:rPr>
              <a:t>(</a:t>
            </a:r>
            <a:r>
              <a:rPr lang="en-US" sz="2200" b="1" i="1" dirty="0">
                <a:latin typeface="+mj-lt"/>
              </a:rPr>
              <a:t>b</a:t>
            </a:r>
            <a:r>
              <a:rPr lang="en-US" sz="2200" b="1" i="1" dirty="0" smtClean="0">
                <a:latin typeface="+mj-lt"/>
              </a:rPr>
              <a:t>reakpoint</a:t>
            </a:r>
            <a:r>
              <a:rPr lang="ru-RU" sz="2200" b="1" i="1" dirty="0" smtClean="0">
                <a:latin typeface="+mj-lt"/>
              </a:rPr>
              <a:t>)</a:t>
            </a:r>
            <a:r>
              <a:rPr lang="ru-RU" sz="2200" b="1" dirty="0" smtClean="0">
                <a:latin typeface="+mj-lt"/>
              </a:rPr>
              <a:t> не вставляется символ переноса</a:t>
            </a:r>
            <a:r>
              <a:rPr lang="ru-RU" sz="2200" b="1" dirty="0">
                <a:latin typeface="+mj-lt"/>
              </a:rPr>
              <a:t>. Возможности мягкого переноса, предоставляемые разрывом слова, учитываются при расчете внутренних размеров минимального содержимого.</a:t>
            </a:r>
            <a:endParaRPr lang="ru-RU" sz="2200" b="1" dirty="0" smtClean="0">
              <a:latin typeface="+mj-lt"/>
            </a:endParaRP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break-word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:</a:t>
            </a:r>
            <a:r>
              <a:rPr lang="ru-RU" sz="2200" b="1" dirty="0" smtClean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т</a:t>
            </a:r>
            <a:r>
              <a:rPr lang="ru-RU" sz="2200" b="1" dirty="0" smtClean="0">
                <a:latin typeface="+mj-lt"/>
              </a:rPr>
              <a:t>о </a:t>
            </a:r>
            <a:r>
              <a:rPr lang="ru-RU" sz="2200" b="1" dirty="0">
                <a:latin typeface="+mj-lt"/>
              </a:rPr>
              <a:t>же, что и значение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anywhere</a:t>
            </a:r>
            <a:r>
              <a:rPr lang="ru-RU" sz="2200" b="1" dirty="0" smtClean="0">
                <a:latin typeface="+mj-lt"/>
              </a:rPr>
              <a:t>, </a:t>
            </a:r>
            <a:r>
              <a:rPr lang="ru-RU" sz="2200" b="1" dirty="0">
                <a:latin typeface="+mj-lt"/>
              </a:rPr>
              <a:t>при этом обычно неразрывные слова могут быть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разбиты в произвольных точках</a:t>
            </a:r>
            <a:r>
              <a:rPr lang="ru-RU" sz="2200" b="1" dirty="0">
                <a:latin typeface="+mj-lt"/>
              </a:rPr>
              <a:t>, если в строке нет других приемлемых точек разрыва, но возможности мягкого переноса, предоставляемые разрывом слова, НЕ учитываются при вычислении внутренних размеров минимального содержимого.</a:t>
            </a:r>
          </a:p>
        </p:txBody>
      </p:sp>
    </p:spTree>
    <p:extLst>
      <p:ext uri="{BB962C8B-B14F-4D97-AF65-F5344CB8AC3E}">
        <p14:creationId xmlns:p14="http://schemas.microsoft.com/office/powerpoint/2010/main" val="4285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14069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overflow-wrap</a:t>
            </a:r>
            <a:endParaRPr lang="ru-RU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21E6F4-435C-4A6A-A10A-2E9C1E80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0" y="1042327"/>
            <a:ext cx="2674757" cy="56791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02F10B-20DF-4905-8566-AC6D92F7D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137" y="1031133"/>
            <a:ext cx="9112457" cy="16990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44A2B4D-9750-4F3B-8F2B-9C2B9460D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185" y="3071306"/>
            <a:ext cx="3630641" cy="31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2059</Words>
  <Application>Microsoft Office PowerPoint</Application>
  <PresentationFormat>Широкоэкранный</PresentationFormat>
  <Paragraphs>198</Paragraphs>
  <Slides>46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Aptos</vt:lpstr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клиентских частей интернет-ресурсов</vt:lpstr>
      <vt:lpstr>Свойство overflow</vt:lpstr>
      <vt:lpstr>Свойство overflow</vt:lpstr>
      <vt:lpstr>Свойство overflow</vt:lpstr>
      <vt:lpstr>Свойства overflow-x и overflow-y</vt:lpstr>
      <vt:lpstr>Свойства overflow-x и overflow-y</vt:lpstr>
      <vt:lpstr>Свойство overflow-wrap</vt:lpstr>
      <vt:lpstr>Свойство overflow-wrap</vt:lpstr>
      <vt:lpstr>Свойство overflow-wrap</vt:lpstr>
      <vt:lpstr> Псевдоэлементы CSS</vt:lpstr>
      <vt:lpstr>Псевдоэлементы CSS</vt:lpstr>
      <vt:lpstr>Псевдоэлементы CSS</vt:lpstr>
      <vt:lpstr>Свойство content</vt:lpstr>
      <vt:lpstr>Единицы измерения в CSS</vt:lpstr>
      <vt:lpstr>Относительные единицы измерения</vt:lpstr>
      <vt:lpstr>Viewport-единицы</vt:lpstr>
      <vt:lpstr>Абсолютные единицы измерения</vt:lpstr>
      <vt:lpstr>Элемент &lt;form&gt;</vt:lpstr>
      <vt:lpstr>Элемент &lt;form&gt;</vt:lpstr>
      <vt:lpstr>Атрибуты тега &lt;form&gt;</vt:lpstr>
      <vt:lpstr>Элемент &lt;label&gt;</vt:lpstr>
      <vt:lpstr>Элемент &lt;input&gt;</vt:lpstr>
      <vt:lpstr>Атрибут type</vt:lpstr>
      <vt:lpstr>Атрибут value</vt:lpstr>
      <vt:lpstr> Другие атрибуты</vt:lpstr>
      <vt:lpstr> Другие атрибуты</vt:lpstr>
      <vt:lpstr>Элемент &lt;textarea&gt;</vt:lpstr>
      <vt:lpstr>Элемент &lt;textarea&gt; - атрибуты</vt:lpstr>
      <vt:lpstr>Элемент &lt;textarea&gt; - атрибуты</vt:lpstr>
      <vt:lpstr>Элемент &lt;button&gt;</vt:lpstr>
      <vt:lpstr>Элемент &lt;button&gt; - атрибуты</vt:lpstr>
      <vt:lpstr>Элемент &lt;button&gt; - атрибуты</vt:lpstr>
      <vt:lpstr>Элементы &lt;select&gt; и &lt;option&gt; </vt:lpstr>
      <vt:lpstr>Элементы &lt;select&gt; и &lt;option&gt; </vt:lpstr>
      <vt:lpstr>Элемент &lt;select&gt; - атрибуты</vt:lpstr>
      <vt:lpstr>Элементы &lt;fieldset&gt; и &lt;legend&gt;</vt:lpstr>
      <vt:lpstr>Элементы &lt;fieldset&gt; и &lt;legend&gt;</vt:lpstr>
      <vt:lpstr>Инфографика по всем типам элемента &lt;input&gt;</vt:lpstr>
      <vt:lpstr>Элемент &lt;iframe&gt;</vt:lpstr>
      <vt:lpstr>Элемент &lt;iframe&gt; - атрибуты</vt:lpstr>
      <vt:lpstr>Медиа-элемент &lt;video&gt;</vt:lpstr>
      <vt:lpstr>Медиа-элемент &lt;video&gt; - атрибуты</vt:lpstr>
      <vt:lpstr>Медиа-элемент &lt;video&gt; - атрибуты</vt:lpstr>
      <vt:lpstr>Медиа-элемент &lt;video&gt; - атрибуты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Пользователь</cp:lastModifiedBy>
  <cp:revision>107</cp:revision>
  <dcterms:created xsi:type="dcterms:W3CDTF">2023-09-05T16:49:47Z</dcterms:created>
  <dcterms:modified xsi:type="dcterms:W3CDTF">2023-09-25T06:18:12Z</dcterms:modified>
</cp:coreProperties>
</file>