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47"/>
  </p:notesMasterIdLst>
  <p:handoutMasterIdLst>
    <p:handoutMasterId r:id="rId48"/>
  </p:handoutMasterIdLst>
  <p:sldIdLst>
    <p:sldId id="278" r:id="rId2"/>
    <p:sldId id="302" r:id="rId3"/>
    <p:sldId id="284" r:id="rId4"/>
    <p:sldId id="391" r:id="rId5"/>
    <p:sldId id="390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1" r:id="rId15"/>
    <p:sldId id="402" r:id="rId16"/>
    <p:sldId id="403" r:id="rId17"/>
    <p:sldId id="404" r:id="rId18"/>
    <p:sldId id="406" r:id="rId19"/>
    <p:sldId id="405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5" r:id="rId28"/>
    <p:sldId id="414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333" r:id="rId45"/>
    <p:sldId id="437" r:id="rId46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CC00CC"/>
    <a:srgbClr val="008080"/>
    <a:srgbClr val="FFFFFF"/>
    <a:srgbClr val="FDFBF6"/>
    <a:srgbClr val="F5CDCE"/>
    <a:srgbClr val="DF8C8C"/>
    <a:srgbClr val="D4D593"/>
    <a:srgbClr val="E6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09" autoAdjust="0"/>
  </p:normalViewPr>
  <p:slideViewPr>
    <p:cSldViewPr snapToGrid="0" snapToObjects="1">
      <p:cViewPr varScale="1">
        <p:scale>
          <a:sx n="113" d="100"/>
          <a:sy n="113" d="100"/>
        </p:scale>
        <p:origin x="366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01.10.2023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582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859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22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36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585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16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43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54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97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53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785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911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601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737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468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713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319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191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21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343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37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88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826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821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85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930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276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2039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990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5762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25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2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6817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12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4215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83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8514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86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63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23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890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385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96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xmlns="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xmlns="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xmlns="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xmlns="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xmlns="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xmlns="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4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xmlns="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xmlns="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xmlns="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xmlns="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xmlns="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xmlns="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xmlns="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xmlns="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xmlns="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xmlns="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xmlns="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xmlns="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xmlns="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xmlns="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xmlns="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xmlns="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xmlns="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xmlns="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xmlns="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xmlns="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xmlns="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xmlns="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xmlns="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xmlns="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xmlns="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xmlns="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xmlns="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xmlns="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xmlns="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xmlns="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xmlns="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xmlns="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xmlns="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xmlns="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xmlns="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xmlns="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63" r:id="rId14"/>
    <p:sldLayoutId id="2147483669" r:id="rId15"/>
    <p:sldLayoutId id="2147483673" r:id="rId16"/>
    <p:sldLayoutId id="2147483655" r:id="rId17"/>
    <p:sldLayoutId id="2147483674" r:id="rId18"/>
    <p:sldLayoutId id="214748365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636" y="3429000"/>
            <a:ext cx="4928728" cy="8789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Ассистент</a:t>
            </a:r>
            <a:r>
              <a:rPr lang="ru-RU" dirty="0">
                <a:latin typeface="+mn-lt"/>
              </a:rPr>
              <a:t> кафедры </a:t>
            </a:r>
            <a:r>
              <a:rPr lang="ru-RU" dirty="0" err="1">
                <a:latin typeface="+mn-lt"/>
              </a:rPr>
              <a:t>ИиППО</a:t>
            </a:r>
            <a:endParaRPr lang="ru-RU" dirty="0"/>
          </a:p>
          <a:p>
            <a:pPr rtl="0"/>
            <a:r>
              <a:rPr lang="ru-RU" dirty="0"/>
              <a:t>Русляков Алексей Александрович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9721AA-E3DE-40A3-BA2B-D1B07305878B}"/>
              </a:ext>
            </a:extLst>
          </p:cNvPr>
          <p:cNvSpPr txBox="1"/>
          <p:nvPr/>
        </p:nvSpPr>
        <p:spPr>
          <a:xfrm>
            <a:off x="4737682" y="4558283"/>
            <a:ext cx="2716635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>
                <a:solidFill>
                  <a:schemeClr val="accent6"/>
                </a:solidFill>
              </a:defRPr>
            </a:lvl1pPr>
            <a:lvl2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>
                <a:solidFill>
                  <a:schemeClr val="accent6"/>
                </a:solidFill>
              </a:defRPr>
            </a:lvl2pPr>
            <a:lvl3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3pPr>
            <a:lvl4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4pPr>
            <a:lvl5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9pPr>
          </a:lstStyle>
          <a:p>
            <a:r>
              <a:rPr lang="en-US" dirty="0"/>
              <a:t>ruslyakov@mirea.ru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3318298" y="1277644"/>
            <a:ext cx="5555402" cy="1279069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600" dirty="0"/>
              <a:t>Медиа-запросы в </a:t>
            </a:r>
            <a:r>
              <a:rPr lang="en-US" sz="1600" dirty="0"/>
              <a:t>CSS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Flexible Box Layout</a:t>
            </a:r>
            <a:r>
              <a:rPr lang="ru-RU" sz="1600" dirty="0"/>
              <a:t>: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свойства </a:t>
            </a:r>
            <a:r>
              <a:rPr lang="en-US" sz="1600" dirty="0"/>
              <a:t>flex-</a:t>
            </a:r>
            <a:r>
              <a:rPr lang="ru-RU" sz="1600" dirty="0"/>
              <a:t>контейнеров и </a:t>
            </a:r>
            <a:r>
              <a:rPr lang="en-US" sz="1600" dirty="0"/>
              <a:t>flex-</a:t>
            </a:r>
            <a:r>
              <a:rPr lang="ru-RU" sz="1600" dirty="0"/>
              <a:t>элементов</a:t>
            </a: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58057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Характеристики качества изображения</a:t>
            </a:r>
            <a:endParaRPr lang="ru-RU" sz="28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863" y="1393311"/>
            <a:ext cx="8247203" cy="5039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69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31057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Характеристики цвета</a:t>
            </a:r>
            <a:endParaRPr lang="ru-RU" sz="28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561" y="1050479"/>
            <a:ext cx="8259374" cy="5560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17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60430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Ключевые слова (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and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not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only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с несколькими условиями в медиа-запросах</a:t>
            </a:r>
            <a:endParaRPr lang="ru-RU" sz="24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8732" y="1609732"/>
            <a:ext cx="8466667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В </a:t>
            </a:r>
            <a:r>
              <a:rPr lang="ru-RU" sz="2000" b="1" dirty="0" err="1">
                <a:latin typeface="+mj-lt"/>
              </a:rPr>
              <a:t>медиавыражении</a:t>
            </a:r>
            <a:r>
              <a:rPr lang="ru-RU" sz="2000" b="1" dirty="0">
                <a:latin typeface="+mj-lt"/>
              </a:rPr>
              <a:t> может быть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перечислено несколько условий через запятую</a:t>
            </a:r>
            <a:r>
              <a:rPr lang="ru-RU" sz="2000" b="1" dirty="0">
                <a:latin typeface="+mj-lt"/>
              </a:rPr>
              <a:t>. В таком случае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стили применятся для любого из указанных условий</a:t>
            </a:r>
            <a:r>
              <a:rPr lang="ru-RU" sz="2000" b="1" dirty="0">
                <a:latin typeface="+mj-lt"/>
              </a:rPr>
              <a:t>. 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78073" y="2776537"/>
            <a:ext cx="7147984" cy="1786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558113" y="5393267"/>
            <a:ext cx="105332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202C8F"/>
                </a:solidFill>
                <a:latin typeface="+mj-lt"/>
              </a:rPr>
              <a:t>Примечание:</a:t>
            </a:r>
            <a:r>
              <a:rPr lang="ru-RU" sz="2000" b="1" dirty="0">
                <a:latin typeface="+mj-lt"/>
              </a:rPr>
              <a:t> часто в </a:t>
            </a:r>
            <a:r>
              <a:rPr lang="ru-RU" sz="2000" b="1" dirty="0" err="1">
                <a:latin typeface="+mj-lt"/>
              </a:rPr>
              <a:t>медиавыражениях</a:t>
            </a:r>
            <a:r>
              <a:rPr lang="ru-RU" sz="2000" b="1" dirty="0">
                <a:latin typeface="+mj-lt"/>
              </a:rPr>
              <a:t> может использоваться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ключевое слово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and</a:t>
            </a:r>
            <a:r>
              <a:rPr lang="ru-RU" sz="2000" b="1" dirty="0">
                <a:latin typeface="+mj-lt"/>
              </a:rPr>
              <a:t>, реже встречаются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ключевые слова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not</a:t>
            </a:r>
            <a:r>
              <a:rPr lang="ru-RU" sz="2000" b="1" dirty="0">
                <a:latin typeface="+mj-lt"/>
              </a:rPr>
              <a:t> и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only</a:t>
            </a:r>
            <a:r>
              <a:rPr lang="ru-RU" sz="20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10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60430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Ключевое слово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and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с несколькими условиями в медиа-запросах</a:t>
            </a:r>
            <a:endParaRPr lang="ru-RU" sz="24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617478"/>
            <a:ext cx="10262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latin typeface="+mj-lt"/>
              </a:rPr>
              <a:t>Если пишем и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тип устройства</a:t>
            </a:r>
            <a:r>
              <a:rPr lang="ru-RU" sz="2400" b="1" dirty="0">
                <a:latin typeface="+mj-lt"/>
              </a:rPr>
              <a:t>, и указываем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характеристики</a:t>
            </a:r>
            <a:r>
              <a:rPr lang="ru-RU" sz="2400" b="1" dirty="0">
                <a:latin typeface="+mj-lt"/>
              </a:rPr>
              <a:t>, то после типа обязательно пишется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and</a:t>
            </a:r>
            <a:r>
              <a:rPr lang="ru-RU" sz="2400" b="1" dirty="0">
                <a:latin typeface="+mj-lt"/>
              </a:rPr>
              <a:t>.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427296" y="2595478"/>
            <a:ext cx="4759971" cy="1393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558113" y="4380713"/>
            <a:ext cx="1073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latin typeface="+mj-lt"/>
              </a:rPr>
              <a:t>Если</a:t>
            </a:r>
            <a:r>
              <a:rPr lang="en-US" sz="2400" b="1" dirty="0">
                <a:latin typeface="+mj-lt"/>
              </a:rPr>
              <a:t> </a:t>
            </a:r>
            <a:r>
              <a:rPr lang="ru-RU" sz="2400" b="1" dirty="0">
                <a:latin typeface="+mj-lt"/>
              </a:rPr>
              <a:t>указываем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несколько характеристик</a:t>
            </a:r>
            <a:r>
              <a:rPr lang="ru-RU" sz="2400" b="1" dirty="0">
                <a:latin typeface="+mj-lt"/>
              </a:rPr>
              <a:t>, то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между ними </a:t>
            </a:r>
            <a:r>
              <a:rPr lang="ru-RU" sz="2400" b="1" dirty="0">
                <a:latin typeface="+mj-lt"/>
              </a:rPr>
              <a:t>также пишется </a:t>
            </a:r>
            <a:r>
              <a:rPr lang="ru-RU" sz="2400" b="1" dirty="0" err="1">
                <a:solidFill>
                  <a:schemeClr val="accent2"/>
                </a:solidFill>
                <a:latin typeface="+mj-lt"/>
              </a:rPr>
              <a:t>and</a:t>
            </a:r>
            <a:r>
              <a:rPr lang="en-US" sz="2400" b="1" dirty="0">
                <a:latin typeface="+mj-lt"/>
              </a:rPr>
              <a:t>.</a:t>
            </a:r>
            <a:endParaRPr lang="ru-RU" sz="2400" b="1" dirty="0">
              <a:latin typeface="+mj-lt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936456" y="5058689"/>
            <a:ext cx="6263649" cy="1540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354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60430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Ключевые слова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and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not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 несколькими условиями в медиа-запросах</a:t>
            </a:r>
            <a:endParaRPr lang="ru-RU" sz="24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3199" y="1551798"/>
            <a:ext cx="8593667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Ключевое слово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not</a:t>
            </a:r>
            <a:r>
              <a:rPr lang="ru-RU" sz="2000" b="1" dirty="0">
                <a:latin typeface="+mj-lt"/>
              </a:rPr>
              <a:t> используется для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отрицания выражения</a:t>
            </a:r>
            <a:r>
              <a:rPr lang="ru-RU" sz="2000" b="1" dirty="0">
                <a:latin typeface="+mj-lt"/>
              </a:rPr>
              <a:t>. Оно имеет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низкий приоритет</a:t>
            </a:r>
            <a:r>
              <a:rPr lang="ru-RU" sz="2000" b="1" dirty="0">
                <a:latin typeface="+mj-lt"/>
              </a:rPr>
              <a:t> 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применяется в последнюю очередь</a:t>
            </a:r>
            <a:r>
              <a:rPr lang="ru-RU" sz="2000" b="1" dirty="0">
                <a:latin typeface="+mj-lt"/>
              </a:rPr>
              <a:t>.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072486" y="2509188"/>
            <a:ext cx="5385940" cy="1609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58113" y="4477163"/>
            <a:ext cx="10414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Ключевое слово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not</a:t>
            </a:r>
            <a:r>
              <a:rPr lang="ru-RU" sz="2000" b="1" dirty="0">
                <a:latin typeface="+mj-lt"/>
              </a:rPr>
              <a:t> используется для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инвертирования</a:t>
            </a:r>
            <a:r>
              <a:rPr lang="ru-RU" sz="2000" b="1" dirty="0">
                <a:latin typeface="+mj-lt"/>
              </a:rPr>
              <a:t>.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2858540" y="5051698"/>
            <a:ext cx="5813832" cy="1487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39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60430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Ключевые слова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and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not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 несколькими условиями в медиа-запросах</a:t>
            </a:r>
            <a:endParaRPr lang="ru-RU" sz="24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2149838"/>
            <a:ext cx="9755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При использовании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not</a:t>
            </a:r>
            <a:r>
              <a:rPr lang="ru-RU" sz="2000" b="1" dirty="0">
                <a:latin typeface="+mj-lt"/>
              </a:rPr>
              <a:t> в </a:t>
            </a:r>
            <a:r>
              <a:rPr lang="ru-RU" sz="2000" b="1" dirty="0" err="1">
                <a:latin typeface="+mj-lt"/>
              </a:rPr>
              <a:t>медиавыражениях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с запятой инвертируется </a:t>
            </a:r>
            <a:r>
              <a:rPr lang="ru-RU" sz="2000" b="1" dirty="0">
                <a:latin typeface="+mj-lt"/>
              </a:rPr>
              <a:t>только та часть выражения, где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указан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not</a:t>
            </a:r>
            <a:r>
              <a:rPr lang="ru-RU" sz="2000" b="1" dirty="0">
                <a:latin typeface="+mj-lt"/>
              </a:rPr>
              <a:t>.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189163" y="3238322"/>
            <a:ext cx="7572904" cy="1411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43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60430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Ключевые слова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and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only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 несколькими условиями в медиа-запросах</a:t>
            </a:r>
            <a:endParaRPr lang="ru-RU" sz="24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2519" y="1750103"/>
            <a:ext cx="9271000" cy="1323439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Ключевое слово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only</a:t>
            </a:r>
            <a:r>
              <a:rPr lang="ru-RU" sz="2000" b="1" dirty="0">
                <a:latin typeface="+mj-lt"/>
              </a:rPr>
              <a:t> иногда встречается перед указанием типа устройства — оно используется для того, чтобы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старые браузеры</a:t>
            </a:r>
            <a:r>
              <a:rPr lang="ru-RU" sz="2000" b="1" dirty="0">
                <a:latin typeface="+mj-lt"/>
              </a:rPr>
              <a:t>, которые не поддерживают </a:t>
            </a:r>
            <a:r>
              <a:rPr lang="ru-RU" sz="2000" b="1" dirty="0" err="1">
                <a:latin typeface="+mj-lt"/>
              </a:rPr>
              <a:t>медиавыражения</a:t>
            </a:r>
            <a:r>
              <a:rPr lang="ru-RU" sz="2000" b="1" dirty="0">
                <a:latin typeface="+mj-lt"/>
              </a:rPr>
              <a:t>,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не применяли указанные стили</a:t>
            </a:r>
            <a:r>
              <a:rPr lang="ru-RU" sz="2000" b="1" dirty="0">
                <a:latin typeface="+mj-lt"/>
              </a:rPr>
              <a:t>.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Современные браузеры </a:t>
            </a:r>
            <a:r>
              <a:rPr lang="ru-RU" sz="2000" b="1" dirty="0">
                <a:latin typeface="+mj-lt"/>
              </a:rPr>
              <a:t>никак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не реагируют </a:t>
            </a:r>
            <a:r>
              <a:rPr lang="ru-RU" sz="2000" b="1" dirty="0">
                <a:latin typeface="+mj-lt"/>
              </a:rPr>
              <a:t>на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only</a:t>
            </a:r>
            <a:r>
              <a:rPr lang="en-US" sz="2000" b="1" dirty="0">
                <a:latin typeface="+mj-lt"/>
              </a:rPr>
              <a:t>.</a:t>
            </a:r>
            <a:endParaRPr lang="ru-RU" sz="2000" b="1" dirty="0">
              <a:latin typeface="+mj-lt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1781847" y="3582616"/>
            <a:ext cx="7792344" cy="1702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98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60430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Выбор точки останова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breakpoint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на основе содержимого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0252" y="1716670"/>
            <a:ext cx="9203267" cy="1323439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Точка, в которой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условие функции мультимедиа становится истинным</a:t>
            </a:r>
            <a:r>
              <a:rPr lang="ru-RU" sz="2000" b="1" dirty="0">
                <a:latin typeface="+mj-lt"/>
              </a:rPr>
              <a:t>, называется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точкой останова</a:t>
            </a:r>
            <a:r>
              <a:rPr lang="ru-RU" sz="2000" b="1" dirty="0">
                <a:latin typeface="+mj-lt"/>
              </a:rPr>
              <a:t>. Лучше выбирать точки останова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на основе вашего контента</a:t>
            </a:r>
            <a:r>
              <a:rPr lang="ru-RU" sz="2000" b="1" dirty="0">
                <a:latin typeface="+mj-lt"/>
              </a:rPr>
              <a:t>, а не популярных размеров устройств, поскольку они могут меняться с каждым циклом выпуска технологии.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79732" y="3553527"/>
            <a:ext cx="6263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+mj-lt"/>
              </a:rPr>
              <a:t>Выбор точки останова для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разделения статьи на колонки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447625" y="4164392"/>
            <a:ext cx="4927466" cy="1957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11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267" y="2585198"/>
            <a:ext cx="8932333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4800" dirty="0"/>
              <a:t>Flexible Box Layout (Flexbox)</a:t>
            </a:r>
            <a:endParaRPr lang="ru-RU" sz="4400" dirty="0">
              <a:solidFill>
                <a:srgbClr val="CC00CC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21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Flexible Box Layout (Flexbox)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6914" y="1309642"/>
            <a:ext cx="9017000" cy="1938992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Модуль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Flexible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Box</a:t>
            </a:r>
            <a:r>
              <a:rPr lang="ru-RU" sz="2000" b="1" dirty="0">
                <a:latin typeface="+mj-lt"/>
              </a:rPr>
              <a:t>, или просто «</a:t>
            </a:r>
            <a:r>
              <a:rPr lang="ru-RU" sz="2000" b="1" dirty="0" err="1">
                <a:latin typeface="+mj-lt"/>
              </a:rPr>
              <a:t>flexbox</a:t>
            </a:r>
            <a:r>
              <a:rPr lang="ru-RU" sz="2000" b="1" dirty="0">
                <a:latin typeface="+mj-lt"/>
              </a:rPr>
              <a:t>» для краткости, представляет собой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блочную модель</a:t>
            </a:r>
            <a:r>
              <a:rPr lang="ru-RU" sz="2000" b="1" dirty="0">
                <a:latin typeface="+mj-lt"/>
              </a:rPr>
              <a:t>, предназначенную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для пользовательских интерфейсов</a:t>
            </a:r>
            <a:r>
              <a:rPr lang="ru-RU" sz="2000" b="1" dirty="0">
                <a:latin typeface="+mj-lt"/>
              </a:rPr>
              <a:t>, и позволяет пользователям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выравнивать и распределять пространство между элементами </a:t>
            </a:r>
            <a:r>
              <a:rPr lang="ru-RU" sz="2000" b="1" dirty="0">
                <a:latin typeface="+mj-lt"/>
              </a:rPr>
              <a:t>в контейнере таким образом, чтобы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элементы вели себя предсказуемо</a:t>
            </a:r>
            <a:r>
              <a:rPr lang="ru-RU" sz="2000" b="1" dirty="0">
                <a:latin typeface="+mj-lt"/>
              </a:rPr>
              <a:t>, когда макет страницы должен соответствовать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различным, неизвестным размерам экрана</a:t>
            </a:r>
            <a:r>
              <a:rPr lang="ru-RU" sz="2000" b="1" dirty="0">
                <a:latin typeface="+mj-lt"/>
              </a:rPr>
              <a:t>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8113" y="3802862"/>
            <a:ext cx="104485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Flex-контейнер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расширяет элементы</a:t>
            </a:r>
            <a:r>
              <a:rPr lang="ru-RU" sz="2000" b="1" dirty="0">
                <a:latin typeface="+mj-lt"/>
              </a:rPr>
              <a:t>, чтобы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заполнить доступное пространство</a:t>
            </a:r>
            <a:r>
              <a:rPr lang="ru-RU" sz="2000" b="1" dirty="0">
                <a:latin typeface="+mj-lt"/>
              </a:rPr>
              <a:t>, 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сжимает их</a:t>
            </a:r>
            <a:r>
              <a:rPr lang="ru-RU" sz="2000" b="1" dirty="0">
                <a:latin typeface="+mj-lt"/>
              </a:rPr>
              <a:t>, чтобы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предотвратить переполнение</a:t>
            </a:r>
            <a:r>
              <a:rPr lang="ru-RU" sz="2000" b="1" dirty="0">
                <a:latin typeface="+mj-lt"/>
              </a:rPr>
              <a:t>.</a:t>
            </a:r>
            <a:endParaRPr lang="en-US" sz="2000" b="1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Основная идея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флексов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— гибкое распределение места между элементами, гибкая расстановка, выравнивание, гибкое управление. </a:t>
            </a:r>
            <a:endParaRPr lang="en-US" sz="2000" b="1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en-US" sz="2000" b="1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Ключевое слово </a:t>
            </a:r>
            <a:r>
              <a:rPr lang="ru-RU" sz="2000" b="1" dirty="0">
                <a:latin typeface="+mj-lt"/>
              </a:rPr>
              <a:t>— гибкое, что и отражено в названии (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flex</a:t>
            </a:r>
            <a:r>
              <a:rPr lang="ru-RU" sz="2000" b="1" dirty="0">
                <a:latin typeface="+mj-lt"/>
              </a:rPr>
              <a:t> — англ. гибко).</a:t>
            </a:r>
          </a:p>
        </p:txBody>
      </p:sp>
    </p:spTree>
    <p:extLst>
      <p:ext uri="{BB962C8B-B14F-4D97-AF65-F5344CB8AC3E}">
        <p14:creationId xmlns:p14="http://schemas.microsoft.com/office/powerpoint/2010/main" val="12052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83" y="2585198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Медиа-запросы </a:t>
            </a:r>
            <a:r>
              <a:rPr lang="ru-RU" sz="4800" dirty="0">
                <a:solidFill>
                  <a:srgbClr val="CC00CC"/>
                </a:solidFill>
              </a:rPr>
              <a:t>@</a:t>
            </a:r>
            <a:r>
              <a:rPr lang="en-US" sz="4800" dirty="0">
                <a:solidFill>
                  <a:srgbClr val="CC00CC"/>
                </a:solidFill>
              </a:rPr>
              <a:t>media</a:t>
            </a:r>
            <a:endParaRPr lang="ru-RU" sz="4400" dirty="0">
              <a:solidFill>
                <a:srgbClr val="CC00CC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115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Flexible Box Layout (Flexbox)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3656" y="2063017"/>
            <a:ext cx="434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+mj-lt"/>
              </a:rPr>
              <a:t>Структура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смыслового потока контента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3424" y="2739144"/>
            <a:ext cx="4221715" cy="2782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435816" y="19091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/>
              <a:t>Пример </a:t>
            </a:r>
            <a:r>
              <a:rPr lang="ru-RU" sz="2000" dirty="0">
                <a:solidFill>
                  <a:srgbClr val="202C8F"/>
                </a:solidFill>
              </a:rPr>
              <a:t>отображения контента на мобильной версии устройства</a:t>
            </a:r>
          </a:p>
        </p:txBody>
      </p:sp>
      <p:pic>
        <p:nvPicPr>
          <p:cNvPr id="11" name="Рисунок 10" descr="A wireframe of a two column layout, next to the same layout as one column for a narrow view.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t="8121" r="6838" b="7342"/>
          <a:stretch/>
        </p:blipFill>
        <p:spPr bwMode="auto">
          <a:xfrm>
            <a:off x="6025031" y="2739144"/>
            <a:ext cx="4919404" cy="3011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014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Основные понятия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flexbox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322938"/>
            <a:ext cx="81964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Flex-контейнер </a:t>
            </a:r>
            <a:r>
              <a:rPr lang="ru-RU" sz="2000" b="1" dirty="0">
                <a:latin typeface="+mj-lt"/>
              </a:rPr>
              <a:t>– элемент, к которому применяется свойство 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display: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flex</a:t>
            </a:r>
            <a:r>
              <a:rPr lang="ru-RU" sz="2000" b="1" dirty="0">
                <a:latin typeface="+mj-lt"/>
              </a:rPr>
              <a:t>.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Вложенные</a:t>
            </a:r>
            <a:r>
              <a:rPr lang="ru-RU" sz="2000" b="1" dirty="0">
                <a:latin typeface="+mj-lt"/>
              </a:rPr>
              <a:t> в него элементы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подчиняются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правилам</a:t>
            </a:r>
            <a:r>
              <a:rPr lang="ru-RU" sz="2000" b="1" dirty="0">
                <a:latin typeface="+mj-lt"/>
              </a:rPr>
              <a:t> раскладки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флексов</a:t>
            </a:r>
            <a:r>
              <a:rPr lang="en-US" sz="2000" b="1" dirty="0">
                <a:latin typeface="+mj-lt"/>
              </a:rPr>
              <a:t>.</a:t>
            </a:r>
          </a:p>
          <a:p>
            <a:pPr algn="just">
              <a:buClr>
                <a:srgbClr val="202C8F"/>
              </a:buClr>
            </a:pPr>
            <a:endParaRPr lang="en-US" sz="2000" b="1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Flex-элемент</a:t>
            </a:r>
            <a:r>
              <a:rPr lang="ru-RU" sz="2000" b="1" dirty="0">
                <a:latin typeface="+mj-lt"/>
              </a:rPr>
              <a:t> – элемент,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вложенный во flex-контейнер</a:t>
            </a:r>
            <a:r>
              <a:rPr lang="en-US" sz="2000" b="1" dirty="0">
                <a:latin typeface="+mj-lt"/>
              </a:rPr>
              <a:t>.</a:t>
            </a:r>
            <a:endParaRPr lang="ru-RU" sz="2000" b="1" dirty="0">
              <a:latin typeface="+mj-lt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45938" y="2978572"/>
            <a:ext cx="6954478" cy="3523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2734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Основные понятия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flexbox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249589"/>
            <a:ext cx="92879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Основная ось </a:t>
            </a:r>
            <a:r>
              <a:rPr lang="ru-RU" sz="2000" b="1" dirty="0">
                <a:latin typeface="+mj-lt"/>
              </a:rPr>
              <a:t>–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основная направляющая flex-контейнера</a:t>
            </a:r>
            <a:r>
              <a:rPr lang="ru-RU" sz="2000" b="1" dirty="0">
                <a:latin typeface="+mj-lt"/>
              </a:rPr>
              <a:t>, вдоль которой располагаются flex-элементы</a:t>
            </a:r>
            <a:r>
              <a:rPr lang="en-US" sz="2000" b="1" dirty="0">
                <a:latin typeface="+mj-lt"/>
              </a:rPr>
              <a:t>.</a:t>
            </a: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Поперечная</a:t>
            </a:r>
            <a:r>
              <a:rPr lang="ru-RU" sz="2000" b="1" dirty="0">
                <a:latin typeface="+mj-lt"/>
              </a:rPr>
              <a:t> (побочная, перпендикулярная)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ось</a:t>
            </a:r>
            <a:r>
              <a:rPr lang="ru-RU" sz="2000" b="1" dirty="0">
                <a:latin typeface="+mj-lt"/>
              </a:rPr>
              <a:t> – ось,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идущая перпендикулярно основной</a:t>
            </a:r>
            <a:r>
              <a:rPr lang="en-US" sz="2000" b="1" dirty="0">
                <a:latin typeface="+mj-lt"/>
              </a:rPr>
              <a:t>.</a:t>
            </a:r>
            <a:endParaRPr lang="ru-RU" sz="2000" b="1" dirty="0">
              <a:latin typeface="+mj-lt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85618" y="3109911"/>
            <a:ext cx="6793973" cy="3429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60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Основные понятия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flexbox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249514"/>
            <a:ext cx="92879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Начало / конец основной оси </a:t>
            </a:r>
            <a:r>
              <a:rPr lang="ru-RU" sz="2000" b="1" dirty="0">
                <a:latin typeface="+mj-lt"/>
              </a:rPr>
              <a:t>–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точки в начале и в конце основной оси </a:t>
            </a:r>
            <a:r>
              <a:rPr lang="ru-RU" sz="2000" b="1" dirty="0">
                <a:latin typeface="+mj-lt"/>
              </a:rPr>
              <a:t>соответственно. Это пригодится для выравнивания flex-элементов.</a:t>
            </a:r>
            <a:endParaRPr lang="en-US" sz="2000" b="1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Начало / конец поперечной оси </a:t>
            </a:r>
            <a:r>
              <a:rPr lang="ru-RU" sz="2000" b="1" dirty="0">
                <a:latin typeface="+mj-lt"/>
              </a:rPr>
              <a:t>–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точки в начале и в конце поперечной оси </a:t>
            </a:r>
            <a:r>
              <a:rPr lang="ru-RU" sz="2000" b="1" dirty="0">
                <a:latin typeface="+mj-lt"/>
              </a:rPr>
              <a:t>соответственно.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04876" y="3109761"/>
            <a:ext cx="6546282" cy="3611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28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Основные понятия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flexbox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166014"/>
            <a:ext cx="97554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Размер по основной оси </a:t>
            </a:r>
            <a:r>
              <a:rPr lang="ru-RU" sz="2000" b="1" dirty="0">
                <a:latin typeface="+mj-lt"/>
              </a:rPr>
              <a:t>(основной размер) -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размер flex-элемента вдоль основной оси</a:t>
            </a:r>
            <a:r>
              <a:rPr lang="ru-RU" sz="2000" b="1" dirty="0">
                <a:latin typeface="+mj-lt"/>
              </a:rPr>
              <a:t>. Это может быть ширина или высота в зависимости от направления основной оси.</a:t>
            </a:r>
            <a:endParaRPr lang="en-US" sz="2000" b="1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Размер по поперечной оси </a:t>
            </a:r>
            <a:r>
              <a:rPr lang="ru-RU" sz="2000" b="1" dirty="0">
                <a:latin typeface="+mj-lt"/>
              </a:rPr>
              <a:t>(поперечный размер) -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размер flex-элемента вдоль поперечной оси</a:t>
            </a:r>
            <a:r>
              <a:rPr lang="ru-RU" sz="2000" b="1" dirty="0">
                <a:latin typeface="+mj-lt"/>
              </a:rPr>
              <a:t>. Это может быть ширина или высота в зависимости от направления поперечной оси. Этот размер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всегда перпендикулярен основному размеру</a:t>
            </a:r>
            <a:r>
              <a:rPr lang="ru-RU" sz="2000" b="1" dirty="0">
                <a:latin typeface="+mj-lt"/>
              </a:rPr>
              <a:t>. Если основной размер — это ширина, то поперечный размер — это высота, и наоборот.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42300" y="3588053"/>
            <a:ext cx="6587032" cy="3133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28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display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351508"/>
            <a:ext cx="99066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Если задать какому-то элементу свойство 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display</a:t>
            </a:r>
            <a:r>
              <a:rPr lang="ru-RU" sz="2000" b="1" dirty="0">
                <a:latin typeface="+mj-lt"/>
              </a:rPr>
              <a:t> со значением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flex</a:t>
            </a:r>
            <a:r>
              <a:rPr lang="ru-RU" sz="2000" b="1" dirty="0">
                <a:latin typeface="+mj-lt"/>
              </a:rPr>
              <a:t>, то этот элемент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превратится во flex-контейнер</a:t>
            </a:r>
            <a:r>
              <a:rPr lang="en-US" sz="2000" b="1" dirty="0">
                <a:latin typeface="+mj-lt"/>
              </a:rPr>
              <a:t>.</a:t>
            </a: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Снаружи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flex-контейнер</a:t>
            </a:r>
            <a:r>
              <a:rPr lang="ru-RU" sz="2000" b="1" dirty="0">
                <a:latin typeface="+mj-lt"/>
              </a:rPr>
              <a:t> выглядит как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блочный элемент </a:t>
            </a:r>
            <a:r>
              <a:rPr lang="ru-RU" sz="2000" b="1" dirty="0">
                <a:latin typeface="+mj-lt"/>
              </a:rPr>
              <a:t>— занимает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всю ширину родителя</a:t>
            </a:r>
            <a:r>
              <a:rPr lang="ru-RU" sz="2000" b="1" dirty="0">
                <a:latin typeface="+mj-lt"/>
              </a:rPr>
              <a:t>, следующие за ним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элементы </a:t>
            </a:r>
            <a:r>
              <a:rPr lang="ru-RU" sz="2000" b="1" dirty="0">
                <a:latin typeface="+mj-lt"/>
              </a:rPr>
              <a:t>в разметке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переносятся на новую строку</a:t>
            </a:r>
            <a:r>
              <a:rPr lang="ru-RU" sz="2000" b="1" dirty="0">
                <a:latin typeface="+mj-lt"/>
              </a:rPr>
              <a:t>.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121899" y="3265487"/>
            <a:ext cx="4627833" cy="1746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591981" y="5420459"/>
            <a:ext cx="10482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Если контейнеру задано свойство 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display</a:t>
            </a:r>
            <a:r>
              <a:rPr lang="ru-RU" sz="2000" b="1" dirty="0">
                <a:latin typeface="+mj-lt"/>
              </a:rPr>
              <a:t> со значением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inline-flex</a:t>
            </a:r>
            <a:r>
              <a:rPr lang="ru-RU" sz="2000" b="1" dirty="0">
                <a:latin typeface="+mj-lt"/>
              </a:rPr>
              <a:t>, то снаружи он начинает вести себя как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строчный элемент </a:t>
            </a:r>
            <a:r>
              <a:rPr lang="ru-RU" sz="2000" b="1" dirty="0">
                <a:latin typeface="+mj-lt"/>
              </a:rPr>
              <a:t>—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встаёт в строку с другими элементами </a:t>
            </a:r>
            <a:r>
              <a:rPr lang="ru-RU" sz="2000" b="1" dirty="0">
                <a:latin typeface="+mj-lt"/>
              </a:rPr>
              <a:t>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размеры зависят только от внутреннего контента</a:t>
            </a:r>
            <a:r>
              <a:rPr lang="ru-RU" sz="2000" b="1" dirty="0">
                <a:latin typeface="+mj-lt"/>
              </a:rPr>
              <a:t>, а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внутри</a:t>
            </a:r>
            <a:r>
              <a:rPr lang="ru-RU" sz="2000" b="1" dirty="0">
                <a:latin typeface="+mj-lt"/>
              </a:rPr>
              <a:t> это такой же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flex-контейнер</a:t>
            </a:r>
            <a:r>
              <a:rPr lang="ru-RU" sz="2000" b="1" dirty="0">
                <a:latin typeface="+mj-lt"/>
              </a:rPr>
              <a:t>, как и при значении flex.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23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flex-direction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495569"/>
            <a:ext cx="8805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Предназначено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для управления направлением основной и поперечной осей</a:t>
            </a:r>
            <a:r>
              <a:rPr lang="ru-RU" sz="2000" b="1" dirty="0">
                <a:latin typeface="+mj-lt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270591"/>
            <a:ext cx="9736667" cy="33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70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flex-direction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8819930" y="3480294"/>
            <a:ext cx="3187110" cy="1037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35490" y="1540932"/>
            <a:ext cx="8275110" cy="4916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494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flex-wrap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304836"/>
            <a:ext cx="93648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Свойство 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flex-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wrap</a:t>
            </a:r>
            <a:r>
              <a:rPr lang="ru-RU" sz="2000" b="1" dirty="0">
                <a:latin typeface="+mj-lt"/>
              </a:rPr>
              <a:t> определяет, является ли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flex-контейнер однострочным </a:t>
            </a:r>
            <a:r>
              <a:rPr lang="ru-RU" sz="2000" b="1" dirty="0">
                <a:latin typeface="+mj-lt"/>
              </a:rPr>
              <a:t>или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многострочным</a:t>
            </a:r>
            <a:r>
              <a:rPr lang="ru-RU" sz="2000" b="1" dirty="0">
                <a:latin typeface="+mj-lt"/>
              </a:rPr>
              <a:t>, а также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направление поперечной оси</a:t>
            </a:r>
            <a:r>
              <a:rPr lang="ru-RU" sz="2000" b="1" dirty="0">
                <a:latin typeface="+mj-lt"/>
              </a:rPr>
              <a:t>, которое определяет в каком направлении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новые строки располагаются друг над другом</a:t>
            </a:r>
            <a:r>
              <a:rPr lang="ru-RU" sz="2000" b="1" dirty="0">
                <a:latin typeface="+mj-lt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11" y="2634591"/>
            <a:ext cx="10193589" cy="3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39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flex-wrap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29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8177" y="1412714"/>
            <a:ext cx="8197690" cy="5021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68499" y="3407305"/>
            <a:ext cx="3490039" cy="1032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68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Медиа-запросы </a:t>
            </a:r>
            <a:r>
              <a:rPr lang="ru-RU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</a:t>
            </a:r>
            <a:r>
              <a:rPr lang="en-US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media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5984" y="1339251"/>
            <a:ext cx="10291416" cy="1323439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Медиа-запрос (</a:t>
            </a:r>
            <a:r>
              <a:rPr lang="ru-RU" sz="2000" b="1" dirty="0">
                <a:solidFill>
                  <a:srgbClr val="CC00C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ru-RU" sz="2000" b="1" dirty="0" err="1">
                <a:solidFill>
                  <a:srgbClr val="CC00C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media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в CSS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для создания адаптивного веб-дизайна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Это означает, что представление веб-страницы отличается от системы к системе в зависимости от типа экрана или мультимедиа. Точка останова (</a:t>
            </a:r>
            <a:r>
              <a:rPr lang="ru-RU" sz="2000" b="1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breakpoint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указывает,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 каком размере ширины устройства содержимое только начинает меняться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3217029"/>
            <a:ext cx="1004130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400" b="1" dirty="0">
                <a:latin typeface="+mj-lt"/>
              </a:rPr>
              <a:t>Медиа-запросы можно использовать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для проверки </a:t>
            </a:r>
            <a:r>
              <a:rPr lang="ru-RU" sz="2400" b="1" dirty="0">
                <a:latin typeface="+mj-lt"/>
              </a:rPr>
              <a:t>многих вещей:  </a:t>
            </a:r>
            <a:endParaRPr lang="en-US" sz="2400" b="1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latin typeface="+mj-lt"/>
              </a:rPr>
              <a:t>Ширины и высоты области просмотра (</a:t>
            </a:r>
            <a:r>
              <a:rPr lang="ru-RU" sz="2400" b="1" i="1" dirty="0" err="1">
                <a:latin typeface="+mj-lt"/>
              </a:rPr>
              <a:t>viewport</a:t>
            </a:r>
            <a:r>
              <a:rPr lang="ru-RU" sz="2400" b="1" dirty="0">
                <a:latin typeface="+mj-lt"/>
              </a:rPr>
              <a:t>)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latin typeface="+mj-lt"/>
              </a:rPr>
              <a:t>Ширины и высоты устройства 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latin typeface="+mj-lt"/>
              </a:rPr>
              <a:t>Ориентации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latin typeface="+mj-lt"/>
              </a:rPr>
              <a:t>Разрешения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flex-flow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30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88CA5EA-E582-4431-8FFD-2D2355A7F305}"/>
              </a:ext>
            </a:extLst>
          </p:cNvPr>
          <p:cNvSpPr/>
          <p:nvPr/>
        </p:nvSpPr>
        <p:spPr>
          <a:xfrm>
            <a:off x="558114" y="1304836"/>
            <a:ext cx="9364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Свойство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flex-flow</a:t>
            </a:r>
            <a:r>
              <a:rPr lang="ru-RU" sz="2000" b="1" dirty="0">
                <a:latin typeface="+mj-lt"/>
              </a:rPr>
              <a:t> — это сокращение для свойств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flex-direction</a:t>
            </a:r>
            <a:r>
              <a:rPr lang="ru-RU" sz="2000" b="1" dirty="0">
                <a:latin typeface="+mj-lt"/>
              </a:rPr>
              <a:t> и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</a:t>
            </a:r>
            <a:r>
              <a:rPr lang="en-US" sz="2000" b="1" dirty="0">
                <a:solidFill>
                  <a:srgbClr val="00B0F0"/>
                </a:solidFill>
                <a:latin typeface="+mj-lt"/>
              </a:rPr>
              <a:t>-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wrap</a:t>
            </a:r>
            <a:r>
              <a:rPr lang="ru-RU" sz="2000" b="1" dirty="0">
                <a:latin typeface="+mj-lt"/>
              </a:rPr>
              <a:t>, которые вместе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определяют главную </a:t>
            </a:r>
            <a:r>
              <a:rPr lang="ru-RU" sz="2000" b="1" dirty="0">
                <a:latin typeface="+mj-lt"/>
              </a:rPr>
              <a:t>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поперечную оси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flex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-контейнера</a:t>
            </a:r>
            <a:r>
              <a:rPr lang="ru-RU" sz="2000" b="1" dirty="0">
                <a:latin typeface="+mj-lt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86BBFF6-C38D-4094-A16F-07E4EC898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9" y="2958890"/>
            <a:ext cx="1314633" cy="3524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73FB54E-C0DA-4F07-B802-9F06D64BE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825" y="2326814"/>
            <a:ext cx="2876951" cy="16194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B49AD01-8AE5-4C60-AB3D-8C2D2E4C4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18" y="5145183"/>
            <a:ext cx="1438476" cy="4001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C075C9D0-7DF9-4EC3-B91B-F69B4E4FA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719" y="4306866"/>
            <a:ext cx="2915057" cy="207674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F0FCDEB8-D141-426D-B467-D94447F87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9808" y="2157531"/>
            <a:ext cx="2924583" cy="208626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2549DDD3-3AF6-46B8-94A4-6AA246DD1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488" y="5317424"/>
            <a:ext cx="3010320" cy="41915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D2DEDBB2-7594-4CE6-912D-F7CC7BD0F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9808" y="4308326"/>
            <a:ext cx="2915057" cy="224821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8368" y="2958344"/>
            <a:ext cx="2721440" cy="37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79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justify-content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31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A4AEC65-9A9B-45E8-ACEC-91F09AC4268C}"/>
              </a:ext>
            </a:extLst>
          </p:cNvPr>
          <p:cNvSpPr/>
          <p:nvPr/>
        </p:nvSpPr>
        <p:spPr>
          <a:xfrm>
            <a:off x="558114" y="1304836"/>
            <a:ext cx="9364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Свойство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justify-content</a:t>
            </a:r>
            <a:r>
              <a:rPr lang="ru-RU" sz="2000" b="1" dirty="0">
                <a:latin typeface="+mj-lt"/>
              </a:rPr>
              <a:t> позволяет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выравнивать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flex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-элементы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внутри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flex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-контейнера</a:t>
            </a:r>
            <a:r>
              <a:rPr lang="ru-RU" sz="2000" b="1" dirty="0">
                <a:latin typeface="+mj-lt"/>
              </a:rPr>
              <a:t> по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основной оси</a:t>
            </a:r>
            <a:r>
              <a:rPr lang="ru-RU" sz="2000" b="1" dirty="0">
                <a:latin typeface="+mj-lt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37EE684-59F2-4BE4-86AF-2254210A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3" y="2099980"/>
            <a:ext cx="6105394" cy="46214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B73A5FB-7C2E-4943-B0B8-58CA2F2DF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631" y="3023161"/>
            <a:ext cx="5807529" cy="12354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0F63627F-6A41-4DFB-85BC-AC718C9E2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631" y="4239928"/>
            <a:ext cx="5766576" cy="12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0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justify-content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3EF4A24-AF1D-4125-A77C-45AF1436F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085" y="1240971"/>
            <a:ext cx="6171829" cy="548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25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align-items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33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93AD944-FF8B-47B8-8BE0-B119414A93F6}"/>
              </a:ext>
            </a:extLst>
          </p:cNvPr>
          <p:cNvSpPr/>
          <p:nvPr/>
        </p:nvSpPr>
        <p:spPr>
          <a:xfrm>
            <a:off x="558114" y="1304836"/>
            <a:ext cx="9364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Свойство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align-items</a:t>
            </a:r>
            <a:r>
              <a:rPr lang="ru-RU" sz="2000" b="1" dirty="0">
                <a:latin typeface="+mj-lt"/>
              </a:rPr>
              <a:t> позволяет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выравнивать элементы внутри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flex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-контейнера</a:t>
            </a:r>
            <a:r>
              <a:rPr lang="ru-RU" sz="2000" b="1" dirty="0">
                <a:latin typeface="+mj-lt"/>
              </a:rPr>
              <a:t> по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поперечной оси</a:t>
            </a:r>
            <a:r>
              <a:rPr lang="ru-RU" sz="2000" b="1" dirty="0">
                <a:latin typeface="+mj-lt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F175A44-DA4F-43CF-A963-1B2077C7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52" y="2233011"/>
            <a:ext cx="7849695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0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align-items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34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4064640-7C14-47DC-940C-EF138643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75" y="1262888"/>
            <a:ext cx="537285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50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align-content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35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BA512DB-43DA-4D9D-93A2-394A22615FA3}"/>
              </a:ext>
            </a:extLst>
          </p:cNvPr>
          <p:cNvSpPr/>
          <p:nvPr/>
        </p:nvSpPr>
        <p:spPr>
          <a:xfrm>
            <a:off x="558114" y="1304836"/>
            <a:ext cx="9364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Свойство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align-content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распределяет свободное пространство по поперечной оси </a:t>
            </a:r>
            <a:r>
              <a:rPr lang="ru-RU" sz="2000" b="1" dirty="0">
                <a:latin typeface="+mj-lt"/>
              </a:rPr>
              <a:t>между рядами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flex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-элементов</a:t>
            </a:r>
            <a:r>
              <a:rPr lang="ru-RU" sz="2000" b="1" dirty="0">
                <a:latin typeface="+mj-lt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CAE1273-EBB4-4195-9286-8ED19AA4C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71" y="2172983"/>
            <a:ext cx="7172057" cy="44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31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align-content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36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6B135E7-9675-478C-8866-327BE93D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97" y="1204168"/>
            <a:ext cx="3982006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6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gap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37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B973700-CCFF-48F1-B0C4-ECC99D2EC23F}"/>
              </a:ext>
            </a:extLst>
          </p:cNvPr>
          <p:cNvSpPr/>
          <p:nvPr/>
        </p:nvSpPr>
        <p:spPr>
          <a:xfrm>
            <a:off x="558114" y="1304836"/>
            <a:ext cx="93648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Свойство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gap</a:t>
            </a:r>
            <a:r>
              <a:rPr lang="ru-RU" sz="2000" b="1" dirty="0">
                <a:latin typeface="+mj-lt"/>
              </a:rPr>
              <a:t> задает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отступы между строками</a:t>
            </a:r>
            <a:r>
              <a:rPr lang="ru-RU" sz="2000" b="1" dirty="0">
                <a:latin typeface="+mj-lt"/>
              </a:rPr>
              <a:t> 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столбцами</a:t>
            </a:r>
            <a:r>
              <a:rPr lang="ru-RU" sz="2000" b="1" dirty="0">
                <a:latin typeface="+mj-lt"/>
              </a:rPr>
              <a:t>. Является краткой записью свойств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row-gap</a:t>
            </a:r>
            <a:r>
              <a:rPr lang="ru-RU" sz="2000" b="1" dirty="0">
                <a:latin typeface="+mj-lt"/>
              </a:rPr>
              <a:t> и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column-gap</a:t>
            </a:r>
            <a:r>
              <a:rPr lang="ru-RU" sz="2000" b="1" dirty="0">
                <a:latin typeface="+mj-lt"/>
              </a:rPr>
              <a:t>.</a:t>
            </a: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Может иметь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одно</a:t>
            </a:r>
            <a:r>
              <a:rPr lang="ru-RU" sz="2000" b="1" dirty="0">
                <a:latin typeface="+mj-lt"/>
              </a:rPr>
              <a:t> или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два значения</a:t>
            </a:r>
            <a:r>
              <a:rPr lang="ru-RU" sz="2000" b="1" dirty="0">
                <a:latin typeface="+mj-lt"/>
              </a:rPr>
              <a:t>. Если указано только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одно</a:t>
            </a:r>
            <a:r>
              <a:rPr lang="ru-RU" sz="2000" b="1" dirty="0">
                <a:latin typeface="+mj-lt"/>
              </a:rPr>
              <a:t>, то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column-gap</a:t>
            </a:r>
            <a:r>
              <a:rPr lang="ru-RU" sz="2000" b="1" dirty="0">
                <a:latin typeface="+mj-lt"/>
              </a:rPr>
              <a:t> автоматически равен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row-gap</a:t>
            </a:r>
            <a:r>
              <a:rPr lang="ru-RU" sz="2000" b="1" dirty="0">
                <a:latin typeface="+mj-lt"/>
              </a:rPr>
              <a:t>. Если указаны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два значения</a:t>
            </a:r>
            <a:r>
              <a:rPr lang="ru-RU" sz="2000" b="1" dirty="0">
                <a:latin typeface="+mj-lt"/>
              </a:rPr>
              <a:t>, то первое будет задавать отступы между рядами (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row-gap</a:t>
            </a:r>
            <a:r>
              <a:rPr lang="ru-RU" sz="2000" b="1" dirty="0">
                <a:latin typeface="+mj-lt"/>
              </a:rPr>
              <a:t>), а второе — между колонками (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column-gap</a:t>
            </a:r>
            <a:r>
              <a:rPr lang="ru-RU" sz="2000" b="1" dirty="0">
                <a:latin typeface="+mj-lt"/>
              </a:rPr>
              <a:t>).</a:t>
            </a: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Значения</a:t>
            </a:r>
            <a:r>
              <a:rPr lang="ru-RU" sz="2000" b="1" dirty="0">
                <a:latin typeface="+mj-lt"/>
              </a:rPr>
              <a:t> можно указывать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 любых доступных единицах измерения</a:t>
            </a:r>
            <a:r>
              <a:rPr lang="ru-RU" sz="2000" b="1" dirty="0">
                <a:latin typeface="+mj-lt"/>
              </a:rPr>
              <a:t>, включая проценты. Допускается использование функции </a:t>
            </a:r>
            <a:r>
              <a:rPr lang="ru-RU" sz="2000" b="1" dirty="0" err="1">
                <a:solidFill>
                  <a:schemeClr val="accent2"/>
                </a:solidFill>
                <a:latin typeface="+mj-lt"/>
              </a:rPr>
              <a:t>calc</a:t>
            </a:r>
            <a:r>
              <a:rPr lang="ru-RU" sz="2000" b="1" dirty="0">
                <a:solidFill>
                  <a:schemeClr val="accent2"/>
                </a:solidFill>
                <a:latin typeface="+mj-lt"/>
              </a:rPr>
              <a:t>()</a:t>
            </a:r>
            <a:r>
              <a:rPr lang="ru-RU" sz="2000" b="1" dirty="0">
                <a:latin typeface="+mj-lt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07673A6-CCE1-4E87-8B66-2FA7E797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645" y="4425042"/>
            <a:ext cx="5456709" cy="19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42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order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38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630678C-0ABF-435A-8268-D0DA9877FF18}"/>
              </a:ext>
            </a:extLst>
          </p:cNvPr>
          <p:cNvSpPr/>
          <p:nvPr/>
        </p:nvSpPr>
        <p:spPr>
          <a:xfrm>
            <a:off x="558114" y="1168855"/>
            <a:ext cx="93648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При помощи свойства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order</a:t>
            </a:r>
            <a:r>
              <a:rPr lang="ru-RU" sz="2000" b="1" dirty="0">
                <a:latin typeface="+mj-lt"/>
              </a:rPr>
              <a:t> можно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менять порядок отображения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flex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-элементов </a:t>
            </a:r>
            <a:r>
              <a:rPr lang="ru-RU" sz="2000" b="1" dirty="0">
                <a:latin typeface="+mj-lt"/>
              </a:rPr>
              <a:t>внутри </a:t>
            </a:r>
            <a:r>
              <a:rPr lang="ru-RU" sz="2000" b="1" dirty="0" err="1">
                <a:latin typeface="+mj-lt"/>
              </a:rPr>
              <a:t>flex</a:t>
            </a:r>
            <a:r>
              <a:rPr lang="ru-RU" sz="2000" b="1" dirty="0">
                <a:latin typeface="+mj-lt"/>
              </a:rPr>
              <a:t>-контейнера.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По умолчанию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элементы отображаются в том порядке, в котором они расположены в разметке</a:t>
            </a:r>
            <a:r>
              <a:rPr lang="ru-RU" sz="2000" b="1" dirty="0">
                <a:latin typeface="+mj-lt"/>
              </a:rPr>
              <a:t>, а значение свойства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order</a:t>
            </a:r>
            <a:r>
              <a:rPr lang="ru-RU" sz="2000" b="1" dirty="0">
                <a:latin typeface="+mj-lt"/>
              </a:rPr>
              <a:t> равно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</a:t>
            </a:r>
            <a:r>
              <a:rPr lang="ru-RU" sz="2000" b="1" dirty="0">
                <a:latin typeface="+mj-lt"/>
              </a:rPr>
              <a:t>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Значение</a:t>
            </a:r>
            <a:r>
              <a:rPr lang="ru-RU" sz="2000" b="1" dirty="0">
                <a:latin typeface="+mj-lt"/>
              </a:rPr>
              <a:t> задаётся в виде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целого отрицательного </a:t>
            </a:r>
            <a:r>
              <a:rPr lang="ru-RU" sz="2000" b="1" dirty="0">
                <a:latin typeface="+mj-lt"/>
              </a:rPr>
              <a:t>или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положительного числа</a:t>
            </a:r>
            <a:r>
              <a:rPr lang="ru-RU" sz="2000" b="1" dirty="0">
                <a:latin typeface="+mj-lt"/>
              </a:rPr>
              <a:t>.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Элементы встают по возрастающей</a:t>
            </a:r>
            <a:r>
              <a:rPr lang="ru-RU" sz="2000" b="1" dirty="0">
                <a:latin typeface="+mj-lt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8BAACE9-DB2E-429F-A6BE-7BE7450C5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2549"/>
            <a:ext cx="2541361" cy="22771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B411822-7464-48AD-976A-65CCF7787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830" y="3703347"/>
            <a:ext cx="6254446" cy="283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13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flex-grow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39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1D48AD8-323C-4F66-96BC-3B9D163598D8}"/>
              </a:ext>
            </a:extLst>
          </p:cNvPr>
          <p:cNvSpPr/>
          <p:nvPr/>
        </p:nvSpPr>
        <p:spPr>
          <a:xfrm>
            <a:off x="558114" y="1304836"/>
            <a:ext cx="93648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Свойство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flex-grow</a:t>
            </a:r>
            <a:r>
              <a:rPr lang="ru-RU" sz="2000" b="1" dirty="0">
                <a:latin typeface="+mj-lt"/>
              </a:rPr>
              <a:t> указывает, может ли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вырастать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flex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-элемент при наличии свободного места</a:t>
            </a:r>
            <a:r>
              <a:rPr lang="ru-RU" sz="2000" b="1" dirty="0">
                <a:latin typeface="+mj-lt"/>
              </a:rPr>
              <a:t>, и насколько.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По умолчанию </a:t>
            </a:r>
            <a:r>
              <a:rPr lang="ru-RU" sz="2000" b="1" dirty="0">
                <a:latin typeface="+mj-lt"/>
              </a:rPr>
              <a:t>значение равно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</a:t>
            </a:r>
            <a:r>
              <a:rPr lang="ru-RU" sz="2000" b="1" dirty="0">
                <a:latin typeface="+mj-lt"/>
              </a:rPr>
              <a:t>. Значением может быть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любое положительное целое число</a:t>
            </a:r>
            <a:r>
              <a:rPr lang="ru-RU" sz="2000" b="1" dirty="0">
                <a:latin typeface="+mj-lt"/>
              </a:rPr>
              <a:t> (включая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</a:t>
            </a:r>
            <a:r>
              <a:rPr lang="ru-RU" sz="2000" b="1" dirty="0">
                <a:latin typeface="+mj-lt"/>
              </a:rPr>
              <a:t>).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Если у всех </a:t>
            </a:r>
            <a:r>
              <a:rPr lang="ru-RU" sz="2000" b="1" dirty="0" err="1">
                <a:latin typeface="+mj-lt"/>
              </a:rPr>
              <a:t>flex</a:t>
            </a:r>
            <a:r>
              <a:rPr lang="ru-RU" sz="2000" b="1" dirty="0">
                <a:latin typeface="+mj-lt"/>
              </a:rPr>
              <a:t>-элементов будет прописано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flex-grow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: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</a:t>
            </a:r>
            <a:r>
              <a:rPr lang="ru-RU" sz="2000" b="1" dirty="0">
                <a:latin typeface="+mj-lt"/>
              </a:rPr>
              <a:t>, то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свободное пространство </a:t>
            </a:r>
            <a:r>
              <a:rPr lang="ru-RU" sz="2000" b="1" dirty="0">
                <a:latin typeface="+mj-lt"/>
              </a:rPr>
              <a:t>в контейнере будет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равномерно распределено </a:t>
            </a:r>
            <a:r>
              <a:rPr lang="ru-RU" sz="2000" b="1" dirty="0">
                <a:latin typeface="+mj-lt"/>
              </a:rPr>
              <a:t>между всеми.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Если при этом одному из элементов будет задано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flex-grow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: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</a:t>
            </a:r>
            <a:r>
              <a:rPr lang="ru-RU" sz="2000" b="1" dirty="0">
                <a:latin typeface="+mj-lt"/>
              </a:rPr>
              <a:t>, то он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займет в два раза больше свободного места</a:t>
            </a:r>
            <a:r>
              <a:rPr lang="ru-RU" sz="2000" b="1" dirty="0">
                <a:latin typeface="+mj-lt"/>
              </a:rPr>
              <a:t>, чем его соседи.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24CD18D-FDB1-4A16-A81C-6E68D7B8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5" y="4219565"/>
            <a:ext cx="2414752" cy="22354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2589D94-0694-4DB0-AE0E-D8DC0DEA4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644" y="4030354"/>
            <a:ext cx="5608385" cy="26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1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Медиа-запросы </a:t>
            </a:r>
            <a:r>
              <a:rPr lang="ru-RU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</a:t>
            </a:r>
            <a:r>
              <a:rPr lang="en-US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media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38137" y="1465994"/>
            <a:ext cx="6505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</a:rPr>
              <a:t>Пример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синтаксиса медиа-запроса </a:t>
            </a:r>
            <a:r>
              <a:rPr lang="ru-RU" sz="2400" b="1" dirty="0">
                <a:latin typeface="+mj-lt"/>
              </a:rPr>
              <a:t>в общем виде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224087" y="2226171"/>
            <a:ext cx="7533483" cy="1299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923641" y="3898337"/>
            <a:ext cx="8134300" cy="212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145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flex-shrink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40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4969EE3D-46E4-483F-88B8-419F9B82A9BE}"/>
              </a:ext>
            </a:extLst>
          </p:cNvPr>
          <p:cNvSpPr/>
          <p:nvPr/>
        </p:nvSpPr>
        <p:spPr>
          <a:xfrm>
            <a:off x="558114" y="1125219"/>
            <a:ext cx="936481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Свойство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flex-shrink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полностью противоположно </a:t>
            </a:r>
            <a:r>
              <a:rPr lang="ru-RU" sz="2000" b="1" dirty="0">
                <a:latin typeface="+mj-lt"/>
              </a:rPr>
              <a:t>свойству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flex-grow</a:t>
            </a:r>
            <a:r>
              <a:rPr lang="ru-RU" sz="2000" b="1" dirty="0">
                <a:latin typeface="+mj-lt"/>
              </a:rPr>
              <a:t>. Если в контейнере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не хватает места для расположения всех элементов </a:t>
            </a:r>
            <a:r>
              <a:rPr lang="ru-RU" sz="2000" b="1" dirty="0">
                <a:latin typeface="+mj-lt"/>
              </a:rPr>
              <a:t>без изменения размеров, то свойство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flex-shrink</a:t>
            </a:r>
            <a:r>
              <a:rPr lang="ru-RU" sz="2000" b="1" dirty="0">
                <a:latin typeface="+mj-lt"/>
              </a:rPr>
              <a:t> указывает,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 каких пропорциях элемент будет уменьшаться</a:t>
            </a:r>
            <a:r>
              <a:rPr lang="ru-RU" sz="2000" b="1" dirty="0">
                <a:latin typeface="+mj-lt"/>
              </a:rPr>
              <a:t>. </a:t>
            </a: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Чем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больше значение </a:t>
            </a:r>
            <a:r>
              <a:rPr lang="ru-RU" sz="2000" b="1" dirty="0">
                <a:latin typeface="+mj-lt"/>
              </a:rPr>
              <a:t>у этого свойства, тем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быстрее элемент будет сжиматься </a:t>
            </a:r>
            <a:r>
              <a:rPr lang="ru-RU" sz="2000" b="1" dirty="0">
                <a:latin typeface="+mj-lt"/>
              </a:rPr>
              <a:t>по сравнению с соседями, имеющими меньшее значение.</a:t>
            </a: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Значение по умолчанию </a:t>
            </a:r>
            <a:r>
              <a:rPr lang="ru-RU" sz="2000" b="1" dirty="0">
                <a:latin typeface="+mj-lt"/>
              </a:rPr>
              <a:t>—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</a:t>
            </a:r>
            <a:r>
              <a:rPr lang="ru-RU" sz="2000" b="1" dirty="0">
                <a:latin typeface="+mj-lt"/>
              </a:rPr>
              <a:t>. Значением может быть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любое целое положительное число </a:t>
            </a:r>
            <a:r>
              <a:rPr lang="ru-RU" sz="2000" b="1" dirty="0">
                <a:latin typeface="+mj-lt"/>
              </a:rPr>
              <a:t>(включая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</a:t>
            </a:r>
            <a:r>
              <a:rPr lang="ru-RU" sz="2000" b="1" dirty="0">
                <a:latin typeface="+mj-lt"/>
              </a:rPr>
              <a:t>).</a:t>
            </a: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Два предыдущих свойства работают с пропорциональным разделением пространства, не с конкретными размерами.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82C693F-F848-4704-B641-02618D396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12" y="4578019"/>
            <a:ext cx="2283774" cy="20631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7D6F1D2-8BA6-40DC-BCFC-A47392A62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743" y="4304862"/>
            <a:ext cx="5098001" cy="24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2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flex-basis</a:t>
            </a:r>
            <a:b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41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C170E25-AB69-484B-904F-55B3130312F6}"/>
              </a:ext>
            </a:extLst>
          </p:cNvPr>
          <p:cNvSpPr/>
          <p:nvPr/>
        </p:nvSpPr>
        <p:spPr>
          <a:xfrm>
            <a:off x="558114" y="863961"/>
            <a:ext cx="936481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Свойство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flex-basis</a:t>
            </a:r>
            <a:r>
              <a:rPr lang="ru-RU" sz="2000" b="1" dirty="0">
                <a:latin typeface="+mj-lt"/>
              </a:rPr>
              <a:t> указывает на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размер элемента до того, как свободное место будет распределено</a:t>
            </a:r>
            <a:r>
              <a:rPr lang="ru-RU" sz="2000" b="1" dirty="0">
                <a:latin typeface="+mj-lt"/>
              </a:rPr>
              <a:t>.</a:t>
            </a:r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Значением может быть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размер в любых относительных или абсолютных единицах</a:t>
            </a:r>
            <a:r>
              <a:rPr lang="ru-RU" sz="2000" b="1" dirty="0">
                <a:latin typeface="+mj-lt"/>
              </a:rPr>
              <a:t>: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20rem</a:t>
            </a:r>
            <a:r>
              <a:rPr lang="ru-RU" sz="2000" b="1" dirty="0">
                <a:latin typeface="+mj-lt"/>
              </a:rPr>
              <a:t>,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5vw</a:t>
            </a:r>
            <a:r>
              <a:rPr lang="ru-RU" sz="2000" b="1" dirty="0">
                <a:latin typeface="+mj-lt"/>
              </a:rPr>
              <a:t>,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250px</a:t>
            </a:r>
            <a:r>
              <a:rPr lang="ru-RU" sz="2000" b="1" dirty="0">
                <a:latin typeface="+mj-lt"/>
              </a:rPr>
              <a:t>. А также можно использовать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ключевое слово </a:t>
            </a:r>
            <a:r>
              <a:rPr lang="ru-RU" sz="2000" b="1" dirty="0" err="1">
                <a:solidFill>
                  <a:schemeClr val="accent2"/>
                </a:solidFill>
                <a:latin typeface="+mj-lt"/>
              </a:rPr>
              <a:t>auto</a:t>
            </a:r>
            <a:r>
              <a:rPr lang="ru-RU" sz="2000" b="1" dirty="0">
                <a:latin typeface="+mj-lt"/>
              </a:rPr>
              <a:t> (значение по умолчанию). В этом случае при расчёте размера элемента будут приниматься во внимание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значения свойств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width</a:t>
            </a:r>
            <a:r>
              <a:rPr lang="ru-RU" sz="2000" b="1" dirty="0">
                <a:latin typeface="+mj-lt"/>
              </a:rPr>
              <a:t>,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max-width</a:t>
            </a:r>
            <a:r>
              <a:rPr lang="ru-RU" sz="2000" b="1" dirty="0">
                <a:latin typeface="+mj-lt"/>
              </a:rPr>
              <a:t>,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min-width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или аналогичные свойства высоты, в зависимости от того, в каком направлении идёт основная ось.</a:t>
            </a:r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Если никакие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размеры не заданы</a:t>
            </a:r>
            <a:r>
              <a:rPr lang="ru-RU" sz="2000" b="1" dirty="0">
                <a:latin typeface="+mj-lt"/>
              </a:rPr>
              <a:t>, а свойству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flex-basis</a:t>
            </a:r>
            <a:r>
              <a:rPr lang="ru-RU" sz="2000" b="1" dirty="0">
                <a:latin typeface="+mj-lt"/>
              </a:rPr>
              <a:t> установлено значение </a:t>
            </a:r>
            <a:r>
              <a:rPr lang="ru-RU" sz="2000" b="1" dirty="0" err="1">
                <a:solidFill>
                  <a:schemeClr val="accent2"/>
                </a:solidFill>
                <a:latin typeface="+mj-lt"/>
              </a:rPr>
              <a:t>auto</a:t>
            </a:r>
            <a:r>
              <a:rPr lang="ru-RU" sz="2000" b="1" dirty="0">
                <a:latin typeface="+mj-lt"/>
              </a:rPr>
              <a:t>, то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элемент занимает столько пространства, сколько нужно для отображения контента.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2C775FA-2F24-4AEA-ADE8-0CD3341A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798" y="4389395"/>
            <a:ext cx="2778649" cy="23320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0F7C01A-FEBF-4914-92C1-3261EE967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077" y="4122568"/>
            <a:ext cx="3699537" cy="25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36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flex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42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C72D37E-1B7C-49C8-B04B-BCE7C327F01C}"/>
              </a:ext>
            </a:extLst>
          </p:cNvPr>
          <p:cNvSpPr/>
          <p:nvPr/>
        </p:nvSpPr>
        <p:spPr>
          <a:xfrm>
            <a:off x="310243" y="2464164"/>
            <a:ext cx="57857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С помощью свойства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</a:t>
            </a:r>
            <a:r>
              <a:rPr lang="ru-RU" sz="2000" b="1" dirty="0">
                <a:latin typeface="+mj-lt"/>
              </a:rPr>
              <a:t> можно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указать значение трёх свойств</a:t>
            </a:r>
            <a:r>
              <a:rPr lang="ru-RU" sz="2000" b="1" dirty="0">
                <a:latin typeface="+mj-lt"/>
              </a:rPr>
              <a:t> одновременно: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flex-grow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,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flex-shrink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и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flex-basis</a:t>
            </a:r>
            <a:r>
              <a:rPr lang="ru-RU" sz="2000" b="1" dirty="0">
                <a:latin typeface="+mj-lt"/>
              </a:rPr>
              <a:t>.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Первое значение является обязательным</a:t>
            </a:r>
            <a:r>
              <a:rPr lang="ru-RU" sz="2000" b="1" dirty="0">
                <a:latin typeface="+mj-lt"/>
              </a:rPr>
              <a:t>, остальные опциональны.</a:t>
            </a: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Значение по умолчанию: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0 1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err="1">
                <a:solidFill>
                  <a:schemeClr val="accent2"/>
                </a:solidFill>
                <a:latin typeface="+mj-lt"/>
              </a:rPr>
              <a:t>auto</a:t>
            </a:r>
            <a:r>
              <a:rPr lang="ru-RU" sz="2000" b="1" dirty="0">
                <a:latin typeface="+mj-lt"/>
              </a:rPr>
              <a:t>, что расшифровывается как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flex-grow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: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</a:t>
            </a:r>
            <a:r>
              <a:rPr lang="ru-RU" sz="2000" b="1" dirty="0">
                <a:latin typeface="+mj-lt"/>
              </a:rPr>
              <a:t>,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flex-shrink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: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</a:t>
            </a:r>
            <a:r>
              <a:rPr lang="ru-RU" sz="2000" b="1" dirty="0">
                <a:latin typeface="+mj-lt"/>
              </a:rPr>
              <a:t>,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flex-basis</a:t>
            </a:r>
            <a:r>
              <a:rPr lang="ru-RU" sz="2000" b="1" dirty="0">
                <a:solidFill>
                  <a:srgbClr val="00B0F0"/>
                </a:solidFill>
                <a:latin typeface="+mj-lt"/>
              </a:rPr>
              <a:t>: </a:t>
            </a:r>
            <a:r>
              <a:rPr lang="ru-RU" sz="2000" b="1" dirty="0" err="1">
                <a:solidFill>
                  <a:schemeClr val="accent2"/>
                </a:solidFill>
                <a:latin typeface="+mj-lt"/>
              </a:rPr>
              <a:t>auto</a:t>
            </a:r>
            <a:r>
              <a:rPr lang="ru-RU" sz="2000" b="1" dirty="0">
                <a:latin typeface="+mj-lt"/>
              </a:rPr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F8CB83B-68E7-4E4A-B55D-8D47DEFD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03" y="990743"/>
            <a:ext cx="4511793" cy="57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36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flex-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align-self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43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229A1E1-6518-4C2E-A6BA-70B6C693BA6E}"/>
              </a:ext>
            </a:extLst>
          </p:cNvPr>
          <p:cNvSpPr/>
          <p:nvPr/>
        </p:nvSpPr>
        <p:spPr>
          <a:xfrm>
            <a:off x="558114" y="1304836"/>
            <a:ext cx="93648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При помощи свойства </a:t>
            </a:r>
            <a:r>
              <a:rPr lang="ru-RU" sz="2000" b="1" dirty="0" err="1">
                <a:solidFill>
                  <a:srgbClr val="00B0F0"/>
                </a:solidFill>
                <a:latin typeface="+mj-lt"/>
              </a:rPr>
              <a:t>align-self</a:t>
            </a:r>
            <a:r>
              <a:rPr lang="ru-RU" sz="2000" b="1" dirty="0">
                <a:latin typeface="+mj-lt"/>
              </a:rPr>
              <a:t> можно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выровнять один или несколько элементов иначе, чем задано у родительского элемента</a:t>
            </a:r>
            <a:r>
              <a:rPr lang="ru-RU" sz="2000" b="1" dirty="0">
                <a:latin typeface="+mj-lt"/>
              </a:rPr>
              <a:t>. </a:t>
            </a:r>
            <a:endParaRPr lang="ru-RU" sz="2000" b="1" dirty="0" smtClean="0">
              <a:latin typeface="+mj-lt"/>
            </a:endParaRPr>
          </a:p>
          <a:p>
            <a:pPr algn="just">
              <a:buClr>
                <a:srgbClr val="202C8F"/>
              </a:buClr>
            </a:pPr>
            <a:endParaRPr lang="ru-RU" sz="2000" b="1" dirty="0">
              <a:latin typeface="+mj-lt"/>
            </a:endParaRPr>
          </a:p>
          <a:p>
            <a:pPr algn="just">
              <a:buClr>
                <a:srgbClr val="202C8F"/>
              </a:buClr>
            </a:pPr>
            <a:r>
              <a:rPr lang="ru-RU" sz="2000" b="1" dirty="0" smtClean="0">
                <a:latin typeface="+mj-lt"/>
              </a:rPr>
              <a:t>Например</a:t>
            </a:r>
            <a:r>
              <a:rPr lang="ru-RU" sz="2000" b="1" dirty="0">
                <a:latin typeface="+mj-lt"/>
              </a:rPr>
              <a:t>, в коде </a:t>
            </a:r>
            <a:r>
              <a:rPr lang="ru-RU" sz="2000" b="1" dirty="0" smtClean="0">
                <a:latin typeface="+mj-lt"/>
              </a:rPr>
              <a:t>ниже</a:t>
            </a:r>
            <a:r>
              <a:rPr lang="ru-RU" sz="2000" b="1" dirty="0" smtClean="0">
                <a:latin typeface="+mj-lt"/>
              </a:rPr>
              <a:t>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у родителя </a:t>
            </a:r>
            <a:r>
              <a:rPr lang="ru-RU" sz="2000" b="1" dirty="0">
                <a:latin typeface="+mj-lt"/>
              </a:rPr>
              <a:t>задано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выравнивание вложенных элементов по верхнему краю родителя</a:t>
            </a:r>
            <a:r>
              <a:rPr lang="ru-RU" sz="2000" b="1" dirty="0">
                <a:latin typeface="+mj-lt"/>
              </a:rPr>
              <a:t>. А для элемента с классом </a:t>
            </a:r>
            <a:r>
              <a:rPr lang="ru-RU" sz="2000" b="1" dirty="0">
                <a:solidFill>
                  <a:schemeClr val="accent3"/>
                </a:solidFill>
                <a:latin typeface="+mj-lt"/>
              </a:rPr>
              <a:t>.</a:t>
            </a:r>
            <a:r>
              <a:rPr lang="ru-RU" sz="2000" b="1" dirty="0" err="1">
                <a:solidFill>
                  <a:schemeClr val="accent3"/>
                </a:solidFill>
                <a:latin typeface="+mj-lt"/>
              </a:rPr>
              <a:t>item</a:t>
            </a:r>
            <a:r>
              <a:rPr lang="ru-RU" sz="20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мы задаём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выравнивание по нижнему краю</a:t>
            </a:r>
            <a:r>
              <a:rPr lang="ru-RU" sz="2000" b="1" dirty="0">
                <a:latin typeface="+mj-lt"/>
              </a:rPr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EF24B0E-60EE-4E97-A3A5-2C4C593C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40" y="3702556"/>
            <a:ext cx="3106018" cy="21950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5652E6F-04F0-4824-BAFE-B8B6F250B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784" y="3166324"/>
            <a:ext cx="689706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18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  <a:r>
              <a:rPr lang="en-US" sz="4000" dirty="0"/>
              <a:t> </a:t>
            </a:r>
            <a:r>
              <a:rPr lang="ru-RU" sz="4000" dirty="0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2"/>
            <a:ext cx="9144000" cy="137369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Русляков Алексей Александрович </a:t>
            </a:r>
          </a:p>
          <a:p>
            <a:r>
              <a:rPr lang="en-US" dirty="0"/>
              <a:t>ruslyakov@mirea.ru</a:t>
            </a:r>
            <a:endParaRPr lang="ru-RU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Практическое задание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45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A73845E-FFEB-4350-9A81-7BC5243C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67" y="1366088"/>
            <a:ext cx="7916380" cy="9907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469082F-0A70-4F98-B5C2-8982F52CD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98" y="299139"/>
            <a:ext cx="3543795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C3B39801-1E59-4B50-9B58-C0A93A2AF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63" y="2479675"/>
            <a:ext cx="3337202" cy="2584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1323D90-4EE6-45B6-AF79-2F122F17F468}"/>
              </a:ext>
            </a:extLst>
          </p:cNvPr>
          <p:cNvSpPr txBox="1"/>
          <p:nvPr/>
        </p:nvSpPr>
        <p:spPr>
          <a:xfrm>
            <a:off x="3804557" y="2433072"/>
            <a:ext cx="82641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Примечания:</a:t>
            </a:r>
          </a:p>
          <a:p>
            <a:pPr marL="342900" indent="-342900">
              <a:buAutoNum type="arabicPeriod"/>
            </a:pPr>
            <a:r>
              <a:rPr lang="ru-RU" sz="1400" dirty="0"/>
              <a:t>Используйте свойства </a:t>
            </a:r>
            <a:r>
              <a:rPr lang="ru-RU" sz="1400" dirty="0" err="1">
                <a:solidFill>
                  <a:schemeClr val="accent6"/>
                </a:solidFill>
              </a:rPr>
              <a:t>visibility</a:t>
            </a:r>
            <a:r>
              <a:rPr lang="ru-RU" sz="1400" dirty="0"/>
              <a:t> и </a:t>
            </a:r>
            <a:r>
              <a:rPr lang="ru-RU" sz="1400" dirty="0" err="1">
                <a:solidFill>
                  <a:schemeClr val="accent6"/>
                </a:solidFill>
              </a:rPr>
              <a:t>opacity</a:t>
            </a:r>
            <a:r>
              <a:rPr lang="ru-RU" sz="1400" dirty="0"/>
              <a:t>. Свойство </a:t>
            </a:r>
            <a:r>
              <a:rPr lang="ru-RU" sz="1400" dirty="0" err="1">
                <a:solidFill>
                  <a:schemeClr val="accent6"/>
                </a:solidFill>
              </a:rPr>
              <a:t>visibility</a:t>
            </a:r>
            <a:r>
              <a:rPr lang="ru-RU" sz="1400" dirty="0"/>
              <a:t> показывает и прячет элемент от глаз пользователя практически так же, как это делает </a:t>
            </a:r>
            <a:r>
              <a:rPr lang="ru-RU" sz="1400" dirty="0" err="1">
                <a:solidFill>
                  <a:schemeClr val="accent6"/>
                </a:solidFill>
              </a:rPr>
              <a:t>opacity</a:t>
            </a:r>
            <a:r>
              <a:rPr lang="ru-RU" sz="1400" dirty="0"/>
              <a:t>. И в том, и в другом случае элемент не виден, но механизм работы этих свойств разный. Если при помощи </a:t>
            </a:r>
            <a:r>
              <a:rPr lang="ru-RU" sz="1400" dirty="0" err="1">
                <a:solidFill>
                  <a:schemeClr val="accent6"/>
                </a:solidFill>
              </a:rPr>
              <a:t>opacity</a:t>
            </a:r>
            <a:r>
              <a:rPr lang="ru-RU" sz="1400" dirty="0"/>
              <a:t> можно гибко изменять прозрачность элемента и делать его, например, видимым на 33% (</a:t>
            </a:r>
            <a:r>
              <a:rPr lang="ru-RU" sz="1400" dirty="0">
                <a:solidFill>
                  <a:schemeClr val="accent1"/>
                </a:solidFill>
              </a:rPr>
              <a:t>0</a:t>
            </a:r>
            <a:r>
              <a:rPr lang="ru-RU" sz="1400" dirty="0"/>
              <a:t> – полная прозрачность, </a:t>
            </a:r>
            <a:r>
              <a:rPr lang="ru-RU" sz="1400" dirty="0">
                <a:solidFill>
                  <a:schemeClr val="accent1"/>
                </a:solidFill>
              </a:rPr>
              <a:t>1</a:t>
            </a:r>
            <a:r>
              <a:rPr lang="ru-RU" sz="1400" dirty="0"/>
              <a:t> – полная непрозрачность), то свойство </a:t>
            </a:r>
            <a:r>
              <a:rPr lang="ru-RU" sz="1400" dirty="0" err="1">
                <a:solidFill>
                  <a:schemeClr val="accent6"/>
                </a:solidFill>
              </a:rPr>
              <a:t>visibility</a:t>
            </a:r>
            <a:r>
              <a:rPr lang="ru-RU" sz="1400" dirty="0"/>
              <a:t> имеет только два состояния: </a:t>
            </a:r>
            <a:r>
              <a:rPr lang="ru-RU" sz="1400" dirty="0" err="1">
                <a:solidFill>
                  <a:schemeClr val="accent2"/>
                </a:solidFill>
              </a:rPr>
              <a:t>visible</a:t>
            </a:r>
            <a:r>
              <a:rPr lang="ru-RU" sz="1400" dirty="0"/>
              <a:t> (видимый) и </a:t>
            </a:r>
            <a:r>
              <a:rPr lang="ru-RU" sz="1400" dirty="0" err="1">
                <a:solidFill>
                  <a:schemeClr val="accent2"/>
                </a:solidFill>
              </a:rPr>
              <a:t>hidden</a:t>
            </a:r>
            <a:r>
              <a:rPr lang="ru-RU" sz="1400" dirty="0"/>
              <a:t> (элемент не виден на странице, но занимает отведённое ему место и влияет на поток документа).</a:t>
            </a:r>
          </a:p>
          <a:p>
            <a:pPr marL="342900" indent="-342900">
              <a:buAutoNum type="arabicPeriod"/>
            </a:pPr>
            <a:r>
              <a:rPr lang="ru-RU" sz="1400" dirty="0"/>
              <a:t>Используйте комбинаторы наследования для меню-бургера.</a:t>
            </a:r>
          </a:p>
          <a:p>
            <a:pPr marL="342900" indent="-342900">
              <a:buAutoNum type="arabicPeriod"/>
            </a:pPr>
            <a:r>
              <a:rPr lang="ru-RU" sz="1400" dirty="0"/>
              <a:t>Используйте </a:t>
            </a:r>
            <a:r>
              <a:rPr lang="ru-RU" sz="1400" dirty="0" err="1"/>
              <a:t>псевдоэлементы</a:t>
            </a:r>
            <a:r>
              <a:rPr lang="ru-RU" sz="1400" dirty="0"/>
              <a:t> </a:t>
            </a:r>
            <a:r>
              <a:rPr lang="ru-RU" sz="1400" dirty="0">
                <a:solidFill>
                  <a:schemeClr val="accent3"/>
                </a:solidFill>
              </a:rPr>
              <a:t>::</a:t>
            </a:r>
            <a:r>
              <a:rPr lang="ru-RU" sz="1400" dirty="0" err="1">
                <a:solidFill>
                  <a:schemeClr val="accent3"/>
                </a:solidFill>
              </a:rPr>
              <a:t>before</a:t>
            </a:r>
            <a:r>
              <a:rPr lang="ru-RU" sz="1400" dirty="0">
                <a:solidFill>
                  <a:schemeClr val="accent3"/>
                </a:solidFill>
              </a:rPr>
              <a:t> </a:t>
            </a:r>
            <a:r>
              <a:rPr lang="ru-RU" sz="1400" dirty="0"/>
              <a:t>и </a:t>
            </a:r>
            <a:r>
              <a:rPr lang="ru-RU" sz="1400" dirty="0">
                <a:solidFill>
                  <a:schemeClr val="accent3"/>
                </a:solidFill>
              </a:rPr>
              <a:t>::</a:t>
            </a:r>
            <a:r>
              <a:rPr lang="ru-RU" sz="1400" dirty="0" err="1">
                <a:solidFill>
                  <a:schemeClr val="accent3"/>
                </a:solidFill>
              </a:rPr>
              <a:t>after</a:t>
            </a:r>
            <a:r>
              <a:rPr lang="ru-RU" sz="1400" dirty="0">
                <a:solidFill>
                  <a:schemeClr val="accent3"/>
                </a:solidFill>
              </a:rPr>
              <a:t> </a:t>
            </a:r>
            <a:r>
              <a:rPr lang="ru-RU" sz="1400" dirty="0"/>
              <a:t>для меню-бургера.</a:t>
            </a:r>
          </a:p>
          <a:p>
            <a:pPr marL="342900" indent="-342900">
              <a:buAutoNum type="arabicPeriod"/>
            </a:pPr>
            <a:r>
              <a:rPr lang="ru-RU" sz="1400" dirty="0"/>
              <a:t>Используйте </a:t>
            </a:r>
            <a:r>
              <a:rPr lang="ru-RU" sz="1400" dirty="0" err="1"/>
              <a:t>псевдокласс</a:t>
            </a:r>
            <a:r>
              <a:rPr lang="ru-RU" sz="1400" dirty="0"/>
              <a:t> </a:t>
            </a:r>
            <a:r>
              <a:rPr lang="ru-RU" sz="1400" dirty="0">
                <a:solidFill>
                  <a:schemeClr val="accent3"/>
                </a:solidFill>
              </a:rPr>
              <a:t>:</a:t>
            </a:r>
            <a:r>
              <a:rPr lang="ru-RU" sz="1400" dirty="0" err="1">
                <a:solidFill>
                  <a:schemeClr val="accent3"/>
                </a:solidFill>
              </a:rPr>
              <a:t>checked</a:t>
            </a:r>
            <a:r>
              <a:rPr lang="ru-RU" sz="1400" dirty="0">
                <a:solidFill>
                  <a:schemeClr val="accent3"/>
                </a:solidFill>
              </a:rPr>
              <a:t> </a:t>
            </a:r>
            <a:r>
              <a:rPr lang="ru-RU" sz="1400" dirty="0"/>
              <a:t>для меню-бургера. </a:t>
            </a:r>
          </a:p>
          <a:p>
            <a:pPr marL="342900" indent="-342900">
              <a:buAutoNum type="arabicPeriod"/>
            </a:pPr>
            <a:r>
              <a:rPr lang="ru-RU" sz="1400" dirty="0"/>
              <a:t>Используйте свойство </a:t>
            </a:r>
            <a:r>
              <a:rPr lang="ru-RU" sz="1400" dirty="0" err="1">
                <a:solidFill>
                  <a:schemeClr val="accent6"/>
                </a:solidFill>
              </a:rPr>
              <a:t>transform</a:t>
            </a:r>
            <a:r>
              <a:rPr lang="ru-RU" sz="1400" dirty="0"/>
              <a:t> со значениями </a:t>
            </a:r>
            <a:r>
              <a:rPr lang="ru-RU" sz="1400" dirty="0" err="1">
                <a:solidFill>
                  <a:schemeClr val="accent2"/>
                </a:solidFill>
              </a:rPr>
              <a:t>rotate</a:t>
            </a:r>
            <a:r>
              <a:rPr lang="ru-RU" sz="1400" dirty="0">
                <a:solidFill>
                  <a:schemeClr val="accent2"/>
                </a:solidFill>
              </a:rPr>
              <a:t>(0/45deg/90deg) </a:t>
            </a:r>
            <a:r>
              <a:rPr lang="ru-RU" sz="1400" dirty="0"/>
              <a:t>(т.е. вращение в градусах) для работы с меню-бургером.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D8BE8CDB-742E-4E17-AEBC-9B837C4AA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23" y="5560947"/>
            <a:ext cx="797353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Медиа-запросы </a:t>
            </a:r>
            <a:r>
              <a:rPr lang="ru-RU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</a:t>
            </a:r>
            <a:r>
              <a:rPr lang="en-US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media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63880" y="1696826"/>
            <a:ext cx="8304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202C8F"/>
                </a:solidFill>
                <a:latin typeface="+mj-lt"/>
              </a:rPr>
              <a:t>Альтернативное</a:t>
            </a:r>
            <a:r>
              <a:rPr lang="ru-RU" sz="2400" b="1" dirty="0">
                <a:latin typeface="+mj-lt"/>
              </a:rPr>
              <a:t> добавление описания медиа-запроса для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print</a:t>
            </a:r>
            <a:endParaRPr lang="ru-RU" sz="2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09159" y="2440259"/>
            <a:ext cx="10464997" cy="538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558114" y="420121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202C8F"/>
                </a:solidFill>
                <a:latin typeface="+mj-lt"/>
              </a:rPr>
              <a:t>Примечание: </a:t>
            </a:r>
            <a:r>
              <a:rPr lang="ru-RU" sz="2400" b="1" dirty="0">
                <a:latin typeface="+mj-lt"/>
              </a:rPr>
              <a:t>при использовании типа устройства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print</a:t>
            </a:r>
            <a:r>
              <a:rPr lang="ru-RU" sz="2400" b="1" dirty="0">
                <a:latin typeface="+mj-lt"/>
              </a:rPr>
              <a:t> (принтер) для вывода на печать рекомендуется применять следующие единицы измерения –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em</a:t>
            </a:r>
            <a:r>
              <a:rPr lang="ru-RU" sz="2400" b="1" dirty="0">
                <a:latin typeface="+mj-lt"/>
              </a:rPr>
              <a:t>,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cm</a:t>
            </a:r>
            <a:r>
              <a:rPr lang="ru-RU" sz="2400" b="1" dirty="0">
                <a:latin typeface="+mj-lt"/>
              </a:rPr>
              <a:t>,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mm</a:t>
            </a:r>
            <a:r>
              <a:rPr lang="ru-RU" sz="2400" b="1" dirty="0">
                <a:latin typeface="+mj-lt"/>
              </a:rPr>
              <a:t>,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in</a:t>
            </a:r>
            <a:r>
              <a:rPr lang="ru-RU" sz="2400" b="1" dirty="0">
                <a:latin typeface="+mj-lt"/>
              </a:rPr>
              <a:t>,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pt</a:t>
            </a:r>
            <a:r>
              <a:rPr lang="ru-RU" sz="2400" b="1" dirty="0">
                <a:latin typeface="+mj-lt"/>
              </a:rPr>
              <a:t>, </a:t>
            </a: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pc</a:t>
            </a:r>
            <a:r>
              <a:rPr lang="ru-RU" sz="2400" b="1" dirty="0">
                <a:latin typeface="+mj-lt"/>
              </a:rPr>
              <a:t>, 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%</a:t>
            </a:r>
            <a:r>
              <a:rPr lang="ru-RU" sz="2400" b="1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435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Медиа-запросы </a:t>
            </a:r>
            <a:r>
              <a:rPr lang="ru-RU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</a:t>
            </a:r>
            <a:r>
              <a:rPr lang="en-US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media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2025908"/>
            <a:ext cx="107956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Три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типа устройств</a:t>
            </a:r>
            <a:r>
              <a:rPr lang="ru-RU" sz="2400" b="1" dirty="0">
                <a:latin typeface="+mj-lt"/>
              </a:rPr>
              <a:t>, которые можно использовать для адаптации с помощью медиа-запросов:</a:t>
            </a:r>
          </a:p>
          <a:p>
            <a:pPr marL="342900" indent="-342900" algn="just">
              <a:lnSpc>
                <a:spcPct val="150000"/>
              </a:lnSpc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all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2400" b="1" dirty="0">
                <a:latin typeface="+mj-lt"/>
              </a:rPr>
              <a:t>—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по умолчанию</a:t>
            </a:r>
            <a:r>
              <a:rPr lang="en-US" sz="2400" b="1" dirty="0">
                <a:latin typeface="+mj-lt"/>
              </a:rPr>
              <a:t>; </a:t>
            </a:r>
            <a:r>
              <a:rPr lang="ru-RU" sz="2400" b="1" dirty="0">
                <a:latin typeface="+mj-lt"/>
              </a:rPr>
              <a:t>медиавыражение применится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ко всем устройствам</a:t>
            </a:r>
            <a:r>
              <a:rPr lang="ru-RU" sz="2400" b="1" dirty="0">
                <a:latin typeface="+mj-lt"/>
              </a:rPr>
              <a:t>. </a:t>
            </a:r>
            <a:endParaRPr lang="en-US" sz="2400" b="1" dirty="0">
              <a:latin typeface="+mj-lt"/>
            </a:endParaRPr>
          </a:p>
          <a:p>
            <a:pPr marL="342900" indent="-34290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print</a:t>
            </a:r>
            <a:r>
              <a:rPr lang="ru-RU" sz="2400" b="1" dirty="0">
                <a:latin typeface="+mj-lt"/>
              </a:rPr>
              <a:t> —</a:t>
            </a:r>
            <a:r>
              <a:rPr lang="en-US" sz="2400" b="1" dirty="0">
                <a:latin typeface="+mj-lt"/>
              </a:rPr>
              <a:t> </a:t>
            </a:r>
            <a:r>
              <a:rPr lang="ru-RU" sz="2400" b="1" dirty="0">
                <a:latin typeface="+mj-lt"/>
              </a:rPr>
              <a:t>при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печати на принтерах </a:t>
            </a:r>
            <a:r>
              <a:rPr lang="ru-RU" sz="2400" b="1" dirty="0">
                <a:latin typeface="+mj-lt"/>
              </a:rPr>
              <a:t>или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экспорте в PDF</a:t>
            </a:r>
            <a:r>
              <a:rPr lang="ru-RU" sz="2400" b="1" dirty="0">
                <a:latin typeface="+mj-lt"/>
              </a:rPr>
              <a:t>, в том числе в режиме </a:t>
            </a:r>
            <a:r>
              <a:rPr lang="ru-RU" sz="2400" b="1" dirty="0" err="1">
                <a:latin typeface="+mj-lt"/>
              </a:rPr>
              <a:t>предпросмотра</a:t>
            </a:r>
            <a:r>
              <a:rPr lang="ru-RU" sz="2400" b="1" dirty="0">
                <a:latin typeface="+mj-lt"/>
              </a:rPr>
              <a:t> документа. Так, например, вы можете захотеть, чтобы ваши веб-страницы выглядели одним образом на экране, но по-другому при печати.  </a:t>
            </a:r>
            <a:endParaRPr lang="en-US" sz="2400" b="1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screen</a:t>
            </a:r>
            <a:r>
              <a:rPr lang="ru-RU" sz="2400" b="1" dirty="0">
                <a:latin typeface="+mj-lt"/>
              </a:rPr>
              <a:t> — для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устройств с экранами</a:t>
            </a:r>
            <a:r>
              <a:rPr lang="ru-RU" sz="2400" b="1" dirty="0">
                <a:latin typeface="+mj-lt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866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Медиа-запросы </a:t>
            </a:r>
            <a:r>
              <a:rPr lang="ru-RU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</a:t>
            </a:r>
            <a:r>
              <a:rPr lang="en-US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media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68355" y="1768049"/>
            <a:ext cx="5596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</a:rPr>
              <a:t>Применение медиа-запроса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для принтера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415257" y="2419320"/>
            <a:ext cx="5702600" cy="3747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46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3458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Категории характеристик устройств для использования медиа-запросов</a:t>
            </a:r>
            <a:endParaRPr lang="ru-RU" sz="28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06" y="1326931"/>
            <a:ext cx="8754713" cy="5326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44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618924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Категории характеристик устройств для использования медиа-запросов</a:t>
            </a:r>
            <a:endParaRPr lang="ru-RU" sz="28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1671" y="1447989"/>
            <a:ext cx="7335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</a:rPr>
              <a:t>Медиа-запрос относительно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ориентации окна браузера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83478" y="2081198"/>
            <a:ext cx="4116283" cy="4675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l="1264" t="2222"/>
          <a:stretch/>
        </p:blipFill>
        <p:spPr bwMode="auto">
          <a:xfrm>
            <a:off x="7155800" y="2208198"/>
            <a:ext cx="2919731" cy="1644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7523866" y="4150959"/>
            <a:ext cx="2173468" cy="247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817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Words>1761</Words>
  <Application>Microsoft Office PowerPoint</Application>
  <PresentationFormat>Широкоэкранный</PresentationFormat>
  <Paragraphs>178</Paragraphs>
  <Slides>45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Aptos</vt:lpstr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клиентских частей интернет-ресурсов</vt:lpstr>
      <vt:lpstr>Медиа-запросы @media</vt:lpstr>
      <vt:lpstr>Медиа-запросы @media</vt:lpstr>
      <vt:lpstr>Медиа-запросы @media</vt:lpstr>
      <vt:lpstr>Медиа-запросы @media</vt:lpstr>
      <vt:lpstr>Медиа-запросы @media</vt:lpstr>
      <vt:lpstr>Медиа-запросы @media</vt:lpstr>
      <vt:lpstr>Категории характеристик устройств для использования медиа-запросов</vt:lpstr>
      <vt:lpstr>Категории характеристик устройств для использования медиа-запросов</vt:lpstr>
      <vt:lpstr>Характеристики качества изображения</vt:lpstr>
      <vt:lpstr>Характеристики цвета</vt:lpstr>
      <vt:lpstr>Ключевые слова (and, not, only) с несколькими условиями в медиа-запросах</vt:lpstr>
      <vt:lpstr>Ключевое слово and с несколькими условиями в медиа-запросах</vt:lpstr>
      <vt:lpstr>Ключевые слова and и not с несколькими условиями в медиа-запросах</vt:lpstr>
      <vt:lpstr>Ключевые слова and и not с несколькими условиями в медиа-запросах</vt:lpstr>
      <vt:lpstr>Ключевые слова and и only с несколькими условиями в медиа-запросах</vt:lpstr>
      <vt:lpstr>Выбор точки останова (breakpoint) на основе содержимого</vt:lpstr>
      <vt:lpstr>Flexible Box Layout (Flexbox)</vt:lpstr>
      <vt:lpstr>Flexible Box Layout (Flexbox)</vt:lpstr>
      <vt:lpstr>Flexible Box Layout (Flexbox)</vt:lpstr>
      <vt:lpstr>Основные понятия flexbox</vt:lpstr>
      <vt:lpstr>Основные понятия flexbox</vt:lpstr>
      <vt:lpstr>Основные понятия flexbox</vt:lpstr>
      <vt:lpstr>Основные понятия flexbox</vt:lpstr>
      <vt:lpstr>Свойства flex-контейнера: display</vt:lpstr>
      <vt:lpstr>Свойства flex-контейнера: flex-direction</vt:lpstr>
      <vt:lpstr>Свойства flex-контейнера: flex-direction</vt:lpstr>
      <vt:lpstr>Свойства flex-контейнера: flex-wrap</vt:lpstr>
      <vt:lpstr>Свойства flex-контейнера: flex-wrap</vt:lpstr>
      <vt:lpstr>Свойства flex-контейнера: flex-flow</vt:lpstr>
      <vt:lpstr>Свойства flex-контейнера: justify-content</vt:lpstr>
      <vt:lpstr>Свойства flex-контейнера: justify-content</vt:lpstr>
      <vt:lpstr>Свойства flex-контейнера: align-items</vt:lpstr>
      <vt:lpstr>Свойства flex-контейнера: align-items</vt:lpstr>
      <vt:lpstr>Свойства flex-контейнера: align-content</vt:lpstr>
      <vt:lpstr>Свойства flex-контейнера: align-content</vt:lpstr>
      <vt:lpstr>Свойства flex-контейнера: gap</vt:lpstr>
      <vt:lpstr>Свойства flex-элементов: order</vt:lpstr>
      <vt:lpstr>Свойства flex-элементов: flex-grow</vt:lpstr>
      <vt:lpstr>Свойства flex-элементов: flex-shrink</vt:lpstr>
      <vt:lpstr>Свойства flex-элементов: flex-basis </vt:lpstr>
      <vt:lpstr>Свойства flex-элементов: flex</vt:lpstr>
      <vt:lpstr>Свойства flex-элементов: align-self</vt:lpstr>
      <vt:lpstr>СПАСИБО ЗА ВНИМАНИЕ!</vt:lpstr>
      <vt:lpstr>Практическое 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N.V.B.</cp:lastModifiedBy>
  <cp:revision>139</cp:revision>
  <dcterms:created xsi:type="dcterms:W3CDTF">2023-09-05T16:49:47Z</dcterms:created>
  <dcterms:modified xsi:type="dcterms:W3CDTF">2023-10-01T18:52:39Z</dcterms:modified>
</cp:coreProperties>
</file>