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5"/>
  </p:notesMasterIdLst>
  <p:handoutMasterIdLst>
    <p:handoutMasterId r:id="rId46"/>
  </p:handoutMasterIdLst>
  <p:sldIdLst>
    <p:sldId id="278" r:id="rId2"/>
    <p:sldId id="302" r:id="rId3"/>
    <p:sldId id="284" r:id="rId4"/>
    <p:sldId id="391" r:id="rId5"/>
    <p:sldId id="438" r:id="rId6"/>
    <p:sldId id="439" r:id="rId7"/>
    <p:sldId id="440" r:id="rId8"/>
    <p:sldId id="441" r:id="rId9"/>
    <p:sldId id="455" r:id="rId10"/>
    <p:sldId id="442" r:id="rId11"/>
    <p:sldId id="443" r:id="rId12"/>
    <p:sldId id="479" r:id="rId13"/>
    <p:sldId id="444" r:id="rId14"/>
    <p:sldId id="445" r:id="rId15"/>
    <p:sldId id="446" r:id="rId16"/>
    <p:sldId id="482" r:id="rId17"/>
    <p:sldId id="480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81" r:id="rId26"/>
    <p:sldId id="464" r:id="rId27"/>
    <p:sldId id="470" r:id="rId28"/>
    <p:sldId id="469" r:id="rId29"/>
    <p:sldId id="465" r:id="rId30"/>
    <p:sldId id="471" r:id="rId31"/>
    <p:sldId id="466" r:id="rId32"/>
    <p:sldId id="472" r:id="rId33"/>
    <p:sldId id="467" r:id="rId34"/>
    <p:sldId id="468" r:id="rId35"/>
    <p:sldId id="473" r:id="rId36"/>
    <p:sldId id="474" r:id="rId37"/>
    <p:sldId id="475" r:id="rId38"/>
    <p:sldId id="476" r:id="rId39"/>
    <p:sldId id="477" r:id="rId40"/>
    <p:sldId id="478" r:id="rId41"/>
    <p:sldId id="483" r:id="rId42"/>
    <p:sldId id="333" r:id="rId43"/>
    <p:sldId id="437" r:id="rId44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CC00CC"/>
    <a:srgbClr val="008080"/>
    <a:srgbClr val="FFFFFF"/>
    <a:srgbClr val="FDFBF6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54" d="100"/>
          <a:sy n="54" d="100"/>
        </p:scale>
        <p:origin x="92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7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09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9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1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67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31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5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87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788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7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98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37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70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71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1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98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784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0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75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029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57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403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414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205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919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444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00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9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681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324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641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86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7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21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40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56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amilniftaliev/full/XXmj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ubic-bezier.com/#.17,.67,.83,.67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ikiki_kiki/pen/YBQErx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depen.io/vineethtrv/pen/XKKEg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ineethtrv/pen/XKKEg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depen.io/kamilniftaliev/full/XXmj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18298" y="835684"/>
            <a:ext cx="5555402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dirty="0"/>
              <a:t>Анимация в CSS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Ключевые кадры @keyframes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свойства CSS-анимации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свойства </a:t>
            </a:r>
            <a:r>
              <a:rPr lang="ru-RU" sz="1600" dirty="0" err="1"/>
              <a:t>transition</a:t>
            </a:r>
            <a:r>
              <a:rPr lang="ru-RU" sz="1600" dirty="0"/>
              <a:t> и </a:t>
            </a:r>
            <a:r>
              <a:rPr lang="ru-RU" sz="1600" dirty="0" err="1"/>
              <a:t>transform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группы функций трансформации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Свойство </a:t>
            </a:r>
            <a:r>
              <a:rPr lang="ru-RU" sz="1600" dirty="0" err="1"/>
              <a:t>box-shadow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FF95-E483-4AA1-9E35-C4BBB08CED32}"/>
              </a:ext>
            </a:extLst>
          </p:cNvPr>
          <p:cNvSpPr txBox="1"/>
          <p:nvPr/>
        </p:nvSpPr>
        <p:spPr>
          <a:xfrm>
            <a:off x="213360" y="1310288"/>
            <a:ext cx="1147910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linear</a:t>
            </a:r>
            <a:r>
              <a:rPr lang="ru-RU" b="1" dirty="0"/>
              <a:t> - 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. Анимация </a:t>
            </a:r>
            <a:r>
              <a:rPr lang="ru-RU" b="1" dirty="0">
                <a:solidFill>
                  <a:srgbClr val="202C8F"/>
                </a:solidFill>
              </a:rPr>
              <a:t>проигрывается равномерно, без колебаний скорости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медленно</a:t>
            </a:r>
            <a:r>
              <a:rPr lang="ru-RU" b="1" dirty="0"/>
              <a:t>, затем </a:t>
            </a:r>
            <a:r>
              <a:rPr lang="ru-RU" b="1" dirty="0">
                <a:solidFill>
                  <a:srgbClr val="202C8F"/>
                </a:solidFill>
              </a:rPr>
              <a:t>быстро разгоняется </a:t>
            </a:r>
            <a:r>
              <a:rPr lang="ru-RU" b="1" dirty="0"/>
              <a:t>и снова </a:t>
            </a:r>
            <a:r>
              <a:rPr lang="ru-RU" b="1" dirty="0">
                <a:solidFill>
                  <a:srgbClr val="202C8F"/>
                </a:solidFill>
              </a:rPr>
              <a:t>замедляется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ease-in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медленно </a:t>
            </a:r>
            <a:r>
              <a:rPr lang="ru-RU" b="1" dirty="0"/>
              <a:t>и </a:t>
            </a:r>
            <a:r>
              <a:rPr lang="ru-RU" b="1" dirty="0">
                <a:solidFill>
                  <a:srgbClr val="202C8F"/>
                </a:solidFill>
              </a:rPr>
              <a:t>плавно ускоряется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ease-out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быстро </a:t>
            </a:r>
            <a:r>
              <a:rPr lang="ru-RU" b="1" dirty="0"/>
              <a:t>и </a:t>
            </a:r>
            <a:r>
              <a:rPr lang="ru-RU" b="1" dirty="0">
                <a:solidFill>
                  <a:srgbClr val="202C8F"/>
                </a:solidFill>
              </a:rPr>
              <a:t>плавно замедляется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ease-in-out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и заканчивается медленно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ускоряясь в середине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cubic-bezier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(x1, y1, x2, y2)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временная функция</a:t>
            </a:r>
            <a:r>
              <a:rPr lang="ru-RU" b="1" dirty="0"/>
              <a:t>, описывающая </a:t>
            </a:r>
            <a:r>
              <a:rPr lang="ru-RU" b="1" dirty="0">
                <a:solidFill>
                  <a:srgbClr val="202C8F"/>
                </a:solidFill>
              </a:rPr>
              <a:t>тип ускорения в виде кривой Безье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По </a:t>
            </a:r>
            <a:r>
              <a:rPr lang="ru-RU" b="1" dirty="0">
                <a:solidFill>
                  <a:srgbClr val="202C8F"/>
                </a:solidFill>
              </a:rPr>
              <a:t>оси x </a:t>
            </a:r>
            <a:r>
              <a:rPr lang="ru-RU" b="1" dirty="0"/>
              <a:t>располагается </a:t>
            </a:r>
            <a:r>
              <a:rPr lang="ru-RU" b="1" dirty="0">
                <a:solidFill>
                  <a:srgbClr val="202C8F"/>
                </a:solidFill>
              </a:rPr>
              <a:t>временная шкала анимации</a:t>
            </a:r>
            <a:r>
              <a:rPr lang="ru-RU" b="1" dirty="0"/>
              <a:t>, а по </a:t>
            </a:r>
            <a:r>
              <a:rPr lang="ru-RU" b="1" dirty="0">
                <a:solidFill>
                  <a:srgbClr val="202C8F"/>
                </a:solidFill>
              </a:rPr>
              <a:t>оси y</a:t>
            </a:r>
            <a:r>
              <a:rPr lang="ru-RU" b="1" dirty="0"/>
              <a:t> — </a:t>
            </a:r>
            <a:r>
              <a:rPr lang="ru-RU" b="1" dirty="0">
                <a:solidFill>
                  <a:srgbClr val="202C8F"/>
                </a:solidFill>
              </a:rPr>
              <a:t>прогресс анимации</a:t>
            </a:r>
            <a:r>
              <a:rPr lang="ru-RU" b="1" dirty="0"/>
              <a:t>. Это очень мощный инструмент для создания разнообразных анимаций со сложными внутренними законами. 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step-start</a:t>
            </a:r>
            <a:r>
              <a:rPr lang="ru-RU" b="1" dirty="0"/>
              <a:t> - задаёт </a:t>
            </a:r>
            <a:r>
              <a:rPr lang="ru-RU" b="1" dirty="0">
                <a:solidFill>
                  <a:srgbClr val="202C8F"/>
                </a:solidFill>
              </a:rPr>
              <a:t>пошаговую анимацию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разбивая её на отрезки</a:t>
            </a:r>
            <a:r>
              <a:rPr lang="ru-RU" b="1" dirty="0"/>
              <a:t>, изменения происходят </a:t>
            </a:r>
            <a:r>
              <a:rPr lang="ru-RU" b="1" dirty="0">
                <a:solidFill>
                  <a:srgbClr val="202C8F"/>
                </a:solidFill>
              </a:rPr>
              <a:t>в начале каждого шага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step-end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пошаговая анимация </a:t>
            </a:r>
            <a:r>
              <a:rPr lang="ru-RU" b="1" dirty="0"/>
              <a:t>- изменения происходят </a:t>
            </a:r>
            <a:r>
              <a:rPr lang="ru-RU" b="1" dirty="0">
                <a:solidFill>
                  <a:srgbClr val="202C8F"/>
                </a:solidFill>
              </a:rPr>
              <a:t>в конце каждого шага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steps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(количество шагов, положение шага) </a:t>
            </a:r>
            <a:r>
              <a:rPr lang="ru-RU" b="1" dirty="0"/>
              <a:t>- функция, указывающая, что </a:t>
            </a:r>
            <a:r>
              <a:rPr lang="ru-RU" b="1" dirty="0">
                <a:solidFill>
                  <a:srgbClr val="202C8F"/>
                </a:solidFill>
              </a:rPr>
              <a:t>анимация должна воспроизводиться шагами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резко переходя от одного состояния к другому</a:t>
            </a:r>
            <a:r>
              <a:rPr lang="ru-RU" b="1" dirty="0"/>
              <a:t>. </a:t>
            </a:r>
            <a:r>
              <a:rPr lang="ru-RU" b="1" dirty="0">
                <a:solidFill>
                  <a:srgbClr val="202C8F"/>
                </a:solidFill>
              </a:rPr>
              <a:t>Первый параметр </a:t>
            </a:r>
            <a:r>
              <a:rPr lang="ru-RU" b="1" dirty="0"/>
              <a:t>указывает на </a:t>
            </a:r>
            <a:r>
              <a:rPr lang="ru-RU" b="1" dirty="0">
                <a:solidFill>
                  <a:srgbClr val="202C8F"/>
                </a:solidFill>
              </a:rPr>
              <a:t>сколько отрезков нужно разбить анимацию</a:t>
            </a:r>
            <a:r>
              <a:rPr lang="ru-RU" b="1" dirty="0"/>
              <a:t>. Значением должно быть </a:t>
            </a:r>
            <a:r>
              <a:rPr lang="ru-RU" b="1" dirty="0">
                <a:solidFill>
                  <a:srgbClr val="202C8F"/>
                </a:solidFill>
              </a:rPr>
              <a:t>целое положительное число больше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4488A27-56FF-4B9E-8669-975EDE917F8F}"/>
              </a:ext>
            </a:extLst>
          </p:cNvPr>
          <p:cNvSpPr txBox="1">
            <a:spLocks/>
          </p:cNvSpPr>
          <p:nvPr/>
        </p:nvSpPr>
        <p:spPr>
          <a:xfrm>
            <a:off x="213360" y="484628"/>
            <a:ext cx="1184148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67299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84628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9BFCF-42BB-47DF-A497-6FCFF41EDAA4}"/>
              </a:ext>
            </a:extLst>
          </p:cNvPr>
          <p:cNvSpPr txBox="1"/>
          <p:nvPr/>
        </p:nvSpPr>
        <p:spPr>
          <a:xfrm>
            <a:off x="175259" y="1463848"/>
            <a:ext cx="113732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Второй параметр </a:t>
            </a:r>
            <a:r>
              <a:rPr lang="ru-RU" b="1" dirty="0"/>
              <a:t>является необязательным и указывает </a:t>
            </a:r>
            <a:r>
              <a:rPr lang="ru-RU" b="1" dirty="0">
                <a:solidFill>
                  <a:srgbClr val="202C8F"/>
                </a:solidFill>
              </a:rPr>
              <a:t>позицию шага </a:t>
            </a:r>
            <a:r>
              <a:rPr lang="ru-RU" b="1" dirty="0"/>
              <a:t>- момент, </a:t>
            </a:r>
            <a:r>
              <a:rPr lang="ru-RU" b="1" dirty="0">
                <a:solidFill>
                  <a:srgbClr val="202C8F"/>
                </a:solidFill>
              </a:rPr>
              <a:t>когда начинается анимация</a:t>
            </a:r>
            <a:r>
              <a:rPr lang="ru-RU" b="1" dirty="0"/>
              <a:t>. </a:t>
            </a:r>
          </a:p>
          <a:p>
            <a:endParaRPr lang="ru-RU" b="1" dirty="0"/>
          </a:p>
          <a:p>
            <a:r>
              <a:rPr lang="ru-RU" b="1" dirty="0"/>
              <a:t>Возможные значения: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jump-start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первый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последний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jump-none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все шаги </a:t>
            </a:r>
            <a:r>
              <a:rPr lang="ru-RU" b="1" dirty="0"/>
              <a:t>происходят </a:t>
            </a:r>
            <a:r>
              <a:rPr lang="ru-RU" b="1" dirty="0">
                <a:solidFill>
                  <a:srgbClr val="202C8F"/>
                </a:solidFill>
              </a:rPr>
              <a:t>в пределах от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0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до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 включительно.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jump-both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первый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последний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при значении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b="1" dirty="0"/>
              <a:t> - ведёт себя </a:t>
            </a:r>
            <a:r>
              <a:rPr lang="ru-RU" b="1" dirty="0">
                <a:solidFill>
                  <a:srgbClr val="202C8F"/>
                </a:solidFill>
              </a:rPr>
              <a:t>как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jump-start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 - ведёт себя </a:t>
            </a:r>
            <a:r>
              <a:rPr lang="ru-RU" b="1" dirty="0">
                <a:solidFill>
                  <a:srgbClr val="202C8F"/>
                </a:solidFill>
              </a:rPr>
              <a:t>как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jump-end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pPr algn="just"/>
            <a:r>
              <a:rPr lang="ru-RU" b="1" dirty="0"/>
              <a:t>Со значением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b="1" dirty="0"/>
              <a:t> анимация начинается </a:t>
            </a:r>
            <a:r>
              <a:rPr lang="ru-RU" b="1" dirty="0">
                <a:solidFill>
                  <a:srgbClr val="202C8F"/>
                </a:solidFill>
              </a:rPr>
              <a:t>в начале каждого шага</a:t>
            </a:r>
            <a:r>
              <a:rPr lang="ru-RU" b="1" dirty="0"/>
              <a:t>, со значением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 конце каждого шага с задержкой</a:t>
            </a:r>
            <a:r>
              <a:rPr lang="ru-RU" b="1" dirty="0"/>
              <a:t>. Задержка </a:t>
            </a:r>
            <a:r>
              <a:rPr lang="ru-RU" b="1" dirty="0">
                <a:solidFill>
                  <a:srgbClr val="202C8F"/>
                </a:solidFill>
              </a:rPr>
              <a:t>вычисляется как результат деления времени анимации на количество шагов</a:t>
            </a:r>
            <a:r>
              <a:rPr lang="ru-RU" b="1" dirty="0"/>
              <a:t>. </a:t>
            </a:r>
            <a:br>
              <a:rPr lang="en-US" b="1" dirty="0"/>
            </a:br>
            <a:r>
              <a:rPr lang="ru-RU" b="1" dirty="0"/>
              <a:t>Если второй параметр не указан, используется значение по умолчанию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0E484-00EB-40B3-86C0-B19DF1CF8B18}"/>
              </a:ext>
            </a:extLst>
          </p:cNvPr>
          <p:cNvSpPr txBox="1"/>
          <p:nvPr/>
        </p:nvSpPr>
        <p:spPr>
          <a:xfrm>
            <a:off x="0" y="6420878"/>
            <a:ext cx="4899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CSS transition-timing-function values (codepen.io)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0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84628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5" y="2104283"/>
            <a:ext cx="11302816" cy="317891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093" y="6374884"/>
            <a:ext cx="403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C8F"/>
                </a:solidFill>
                <a:latin typeface="Times New Roman" panose="02020603050405020304" pitchFamily="18" charset="0"/>
                <a:hlinkClick r:id="rId4"/>
              </a:rPr>
              <a:t>https://cubic-bezier.com/#.17,.67,.83,.67. </a:t>
            </a:r>
            <a:endParaRPr lang="ru-RU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2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4887F-49CF-4891-854C-B75DF43F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1899148"/>
            <a:ext cx="5054617" cy="24442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6DA5E-FB32-4618-94C7-547F45CD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66" y="1918200"/>
            <a:ext cx="5630785" cy="242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06F0E-0404-47CD-B02F-E0B11E2ECC72}"/>
              </a:ext>
            </a:extLst>
          </p:cNvPr>
          <p:cNvSpPr txBox="1"/>
          <p:nvPr/>
        </p:nvSpPr>
        <p:spPr>
          <a:xfrm>
            <a:off x="558114" y="4587875"/>
            <a:ext cx="4943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Розовый круг </a:t>
            </a:r>
            <a:r>
              <a:rPr lang="ru-RU" b="1" dirty="0">
                <a:solidFill>
                  <a:srgbClr val="202C8F"/>
                </a:solidFill>
              </a:rPr>
              <a:t>должен превращаться в синий квадрат нелинейно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медленно разгоняясь к концу анимации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B1784-81E2-4261-B5D2-903404C107DF}"/>
              </a:ext>
            </a:extLst>
          </p:cNvPr>
          <p:cNvSpPr txBox="1"/>
          <p:nvPr/>
        </p:nvSpPr>
        <p:spPr>
          <a:xfrm>
            <a:off x="5815914" y="4385028"/>
            <a:ext cx="57642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Превращаем </a:t>
            </a:r>
            <a:r>
              <a:rPr lang="ru-RU" b="1" dirty="0">
                <a:solidFill>
                  <a:srgbClr val="202C8F"/>
                </a:solidFill>
              </a:rPr>
              <a:t>синий квадрат в розовый круг</a:t>
            </a:r>
            <a:r>
              <a:rPr lang="ru-RU" b="1" dirty="0"/>
              <a:t>, используя практически те же самые свойства, что и для круга, только </a:t>
            </a:r>
            <a:r>
              <a:rPr lang="ru-RU" b="1" dirty="0">
                <a:solidFill>
                  <a:srgbClr val="202C8F"/>
                </a:solidFill>
              </a:rPr>
              <a:t>задаём другое значение для свойства </a:t>
            </a:r>
            <a:r>
              <a:rPr lang="ru-RU" b="1" dirty="0" err="1">
                <a:solidFill>
                  <a:srgbClr val="00B0F0"/>
                </a:solidFill>
              </a:rPr>
              <a:t>animation-direction</a:t>
            </a:r>
            <a:r>
              <a:rPr lang="ru-RU" b="1" dirty="0"/>
              <a:t>, чтобы </a:t>
            </a:r>
            <a:r>
              <a:rPr lang="ru-RU" b="1" dirty="0">
                <a:solidFill>
                  <a:srgbClr val="202C8F"/>
                </a:solidFill>
              </a:rPr>
              <a:t>шаги анимации воспроизводились в обратном порядке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81087D8-0EB0-4149-9225-81F27278703F}"/>
              </a:ext>
            </a:extLst>
          </p:cNvPr>
          <p:cNvSpPr txBox="1">
            <a:spLocks/>
          </p:cNvSpPr>
          <p:nvPr/>
        </p:nvSpPr>
        <p:spPr>
          <a:xfrm>
            <a:off x="213360" y="484628"/>
            <a:ext cx="1184148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9058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animation-delay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E2D2A-F1BE-4B7A-A9BD-C4E492E4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19" y="3595131"/>
            <a:ext cx="5924389" cy="2850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14" y="1258670"/>
            <a:ext cx="97119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animation-delay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r>
              <a:rPr lang="ru-RU" sz="2000" b="1" dirty="0"/>
              <a:t>задаёт </a:t>
            </a:r>
            <a:r>
              <a:rPr lang="ru-RU" sz="2000" b="1" dirty="0">
                <a:solidFill>
                  <a:srgbClr val="202C8F"/>
                </a:solidFill>
              </a:rPr>
              <a:t>задержку воспроизведения анимации</a:t>
            </a:r>
            <a:r>
              <a:rPr lang="ru-RU" sz="2000" b="1" dirty="0"/>
              <a:t>.</a:t>
            </a:r>
            <a:endParaRPr lang="en-US" sz="2000" b="1" dirty="0"/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Значением</a:t>
            </a:r>
            <a:r>
              <a:rPr lang="ru-RU" sz="2000" b="1" dirty="0"/>
              <a:t> может быть </a:t>
            </a:r>
            <a:r>
              <a:rPr lang="ru-RU" sz="2000" b="1" dirty="0">
                <a:solidFill>
                  <a:srgbClr val="202C8F"/>
                </a:solidFill>
              </a:rPr>
              <a:t>любое число</a:t>
            </a:r>
            <a:r>
              <a:rPr lang="ru-RU" sz="2000" b="1" dirty="0"/>
              <a:t>, как </a:t>
            </a:r>
            <a:r>
              <a:rPr lang="ru-RU" sz="2000" b="1" dirty="0">
                <a:solidFill>
                  <a:srgbClr val="202C8F"/>
                </a:solidFill>
              </a:rPr>
              <a:t>отрицательное</a:t>
            </a:r>
            <a:r>
              <a:rPr lang="ru-RU" sz="2000" b="1" dirty="0"/>
              <a:t>, так и </a:t>
            </a:r>
            <a:r>
              <a:rPr lang="ru-RU" sz="2000" b="1" dirty="0">
                <a:solidFill>
                  <a:srgbClr val="202C8F"/>
                </a:solidFill>
              </a:rPr>
              <a:t>положительное</a:t>
            </a:r>
            <a:r>
              <a:rPr lang="ru-RU" sz="2000" b="1" dirty="0"/>
              <a:t>.</a:t>
            </a:r>
            <a:r>
              <a:rPr lang="en-US" sz="2000" b="1" dirty="0"/>
              <a:t>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значение положительное</a:t>
            </a:r>
            <a:r>
              <a:rPr lang="ru-RU" sz="2000" b="1" dirty="0"/>
              <a:t>, то будет </a:t>
            </a:r>
            <a:r>
              <a:rPr lang="ru-RU" sz="2000" b="1" dirty="0">
                <a:solidFill>
                  <a:srgbClr val="202C8F"/>
                </a:solidFill>
              </a:rPr>
              <a:t>задержка перед началом анимации</a:t>
            </a:r>
            <a:r>
              <a:rPr lang="ru-RU" sz="2000" b="1" dirty="0"/>
              <a:t>. </a:t>
            </a:r>
            <a:endParaRPr lang="en-US" sz="2000" b="1" dirty="0"/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значение отрицате</a:t>
            </a:r>
            <a:r>
              <a:rPr lang="ru-RU" sz="2000" b="1" dirty="0"/>
              <a:t>льное, то </a:t>
            </a:r>
            <a:r>
              <a:rPr lang="ru-RU" sz="2000" b="1" dirty="0">
                <a:solidFill>
                  <a:srgbClr val="202C8F"/>
                </a:solidFill>
              </a:rPr>
              <a:t>анимация начнётся как бы за кадром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0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animation-play-state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4DA22-4B1F-41F6-A7B2-2A6A304201A8}"/>
              </a:ext>
            </a:extLst>
          </p:cNvPr>
          <p:cNvSpPr txBox="1"/>
          <p:nvPr/>
        </p:nvSpPr>
        <p:spPr>
          <a:xfrm>
            <a:off x="599096" y="1485217"/>
            <a:ext cx="100689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Свойство, позволяющее </a:t>
            </a:r>
            <a:r>
              <a:rPr lang="ru-RU" sz="2000" b="1" dirty="0">
                <a:solidFill>
                  <a:srgbClr val="202C8F"/>
                </a:solidFill>
              </a:rPr>
              <a:t>ставить анимацию на паузу и запускать снова</a:t>
            </a:r>
            <a:r>
              <a:rPr lang="ru-RU" sz="2000" b="1" dirty="0"/>
              <a:t>.</a:t>
            </a:r>
            <a:endParaRPr lang="en-US" sz="2000" b="1" dirty="0"/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ru-RU" sz="2000" b="1" dirty="0"/>
              <a:t>Возможные значения: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running</a:t>
            </a:r>
            <a:r>
              <a:rPr lang="ru-RU" sz="2000" b="1" dirty="0"/>
              <a:t> — </a:t>
            </a:r>
            <a:r>
              <a:rPr lang="ru-RU" sz="2000" b="1" dirty="0">
                <a:solidFill>
                  <a:srgbClr val="202C8F"/>
                </a:solidFill>
              </a:rPr>
              <a:t>анимация проигрывается </a:t>
            </a:r>
            <a:r>
              <a:rPr lang="ru-RU" sz="2000" b="1" dirty="0"/>
              <a:t>(значение по умолчанию).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paused</a:t>
            </a:r>
            <a:r>
              <a:rPr lang="ru-RU" sz="2000" b="1" dirty="0"/>
              <a:t> — </a:t>
            </a:r>
            <a:r>
              <a:rPr lang="ru-RU" sz="2000" b="1" dirty="0">
                <a:solidFill>
                  <a:srgbClr val="202C8F"/>
                </a:solidFill>
              </a:rPr>
              <a:t>анимация ставится на паузу</a:t>
            </a:r>
            <a:r>
              <a:rPr lang="ru-RU" sz="2000" b="1" dirty="0"/>
              <a:t>. При </a:t>
            </a:r>
            <a:r>
              <a:rPr lang="ru-RU" sz="2000" b="1" dirty="0">
                <a:solidFill>
                  <a:srgbClr val="202C8F"/>
                </a:solidFill>
              </a:rPr>
              <a:t>повторном запуске </a:t>
            </a:r>
            <a:r>
              <a:rPr lang="ru-RU" sz="2000" b="1" dirty="0"/>
              <a:t>анимации она </a:t>
            </a:r>
            <a:r>
              <a:rPr lang="ru-RU" sz="2000" b="1" dirty="0">
                <a:solidFill>
                  <a:srgbClr val="202C8F"/>
                </a:solidFill>
              </a:rPr>
              <a:t>продолжается с того места, где была остановлена</a:t>
            </a:r>
            <a:r>
              <a:rPr lang="ru-RU" sz="2000" b="1" dirty="0"/>
              <a:t>.</a:t>
            </a:r>
          </a:p>
          <a:p>
            <a:pPr algn="just"/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B95688-CAAB-4332-8719-0E0741A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97" y="4647735"/>
            <a:ext cx="6037199" cy="16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9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animation-fill-mode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2733" y="6411455"/>
            <a:ext cx="10244667" cy="338554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Наглядное представление каждого значения свойства </a:t>
            </a:r>
            <a:r>
              <a:rPr lang="ru-RU" sz="1600" b="1" dirty="0" err="1">
                <a:solidFill>
                  <a:srgbClr val="00B0F0"/>
                </a:solidFill>
              </a:rPr>
              <a:t>animation-fill-mode</a:t>
            </a:r>
            <a:r>
              <a:rPr lang="ru-RU" sz="1600" b="1" dirty="0"/>
              <a:t> можно увидеть по </a:t>
            </a:r>
            <a:r>
              <a:rPr lang="ru-RU" sz="1600" b="1" dirty="0">
                <a:hlinkClick r:id="rId3"/>
              </a:rPr>
              <a:t>ссылке</a:t>
            </a:r>
            <a:r>
              <a:rPr lang="en-US" sz="1600" b="1" dirty="0"/>
              <a:t>.</a:t>
            </a:r>
            <a:endParaRPr lang="ru-RU" sz="1600" b="1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1511564" y="1221840"/>
            <a:ext cx="8627004" cy="4969690"/>
            <a:chOff x="897996" y="1236449"/>
            <a:chExt cx="8627004" cy="496969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247" y="1239845"/>
              <a:ext cx="3903819" cy="236218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996" y="3840559"/>
              <a:ext cx="3911070" cy="2351593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0225" y="1239161"/>
              <a:ext cx="3994775" cy="2362867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0225" y="3840559"/>
              <a:ext cx="3994775" cy="23655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07380" y="12364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7380" y="3840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23314" y="12364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23314" y="3840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4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animation-fill-mode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64659"/>
            <a:ext cx="942145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анимации </a:t>
            </a:r>
            <a:r>
              <a:rPr lang="ru-RU" sz="2000" b="1" dirty="0" err="1">
                <a:solidFill>
                  <a:srgbClr val="00B0F0"/>
                </a:solidFill>
              </a:rPr>
              <a:t>animation-fill-mode</a:t>
            </a:r>
            <a:r>
              <a:rPr lang="ru-RU" sz="2000" b="1" dirty="0"/>
              <a:t> сообщает браузеру нужно ли </a:t>
            </a:r>
            <a:r>
              <a:rPr lang="ru-RU" sz="2000" b="1" dirty="0">
                <a:solidFill>
                  <a:srgbClr val="202C8F"/>
                </a:solidFill>
              </a:rPr>
              <a:t>применять стили ключевых кадров до или после проигрывания анимации</a:t>
            </a:r>
            <a:r>
              <a:rPr lang="ru-RU" sz="20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421515"/>
            <a:ext cx="1030432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b="1" dirty="0"/>
              <a:t>Возможные 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b="1" dirty="0"/>
              <a:t> - стили анимации </a:t>
            </a:r>
            <a:r>
              <a:rPr lang="ru-RU" b="1" dirty="0">
                <a:solidFill>
                  <a:srgbClr val="202C8F"/>
                </a:solidFill>
              </a:rPr>
              <a:t>не применяются до и после проигрывания анимации</a:t>
            </a:r>
            <a:r>
              <a:rPr lang="ru-RU" b="1" dirty="0"/>
              <a:t> (значение по умолчанию).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forwards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после окончания анимации </a:t>
            </a:r>
            <a:r>
              <a:rPr lang="ru-RU" b="1" dirty="0"/>
              <a:t>элемент </a:t>
            </a:r>
            <a:r>
              <a:rPr lang="ru-RU" b="1" dirty="0">
                <a:solidFill>
                  <a:srgbClr val="202C8F"/>
                </a:solidFill>
              </a:rPr>
              <a:t>сохранит стили последнего ключевого кадра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backwards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после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окончания анимации </a:t>
            </a:r>
            <a:r>
              <a:rPr lang="ru-RU" b="1" dirty="0"/>
              <a:t>к элементу будут </a:t>
            </a:r>
            <a:r>
              <a:rPr lang="ru-RU" b="1" dirty="0">
                <a:solidFill>
                  <a:srgbClr val="202C8F"/>
                </a:solidFill>
              </a:rPr>
              <a:t>применены стили первого ключевого кадра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both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до начала анимации </a:t>
            </a:r>
            <a:r>
              <a:rPr lang="ru-RU" b="1" dirty="0"/>
              <a:t>к элементу </a:t>
            </a:r>
            <a:r>
              <a:rPr lang="ru-RU" b="1" dirty="0">
                <a:solidFill>
                  <a:srgbClr val="202C8F"/>
                </a:solidFill>
              </a:rPr>
              <a:t>применяется первый ключевой кадр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после окончания анимации</a:t>
            </a:r>
            <a:r>
              <a:rPr lang="ru-RU" b="1" dirty="0"/>
              <a:t> элемент останется </a:t>
            </a:r>
            <a:r>
              <a:rPr lang="ru-RU" b="1" dirty="0">
                <a:solidFill>
                  <a:srgbClr val="202C8F"/>
                </a:solidFill>
              </a:rPr>
              <a:t>в состоянии последнего ключевого кадра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73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64659"/>
            <a:ext cx="9421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animation</a:t>
            </a:r>
            <a:r>
              <a:rPr lang="ru-RU" sz="2000" b="1" dirty="0"/>
              <a:t> - это свойство, в котором можно указать </a:t>
            </a:r>
            <a:r>
              <a:rPr lang="ru-RU" sz="2000" b="1" dirty="0">
                <a:solidFill>
                  <a:srgbClr val="202C8F"/>
                </a:solidFill>
              </a:rPr>
              <a:t>значения для всех перечисленных ранее свойств</a:t>
            </a:r>
            <a:r>
              <a:rPr lang="ru-RU" sz="2000" b="1" dirty="0"/>
              <a:t>, начинающихся на </a:t>
            </a:r>
            <a:r>
              <a:rPr lang="ru-RU" sz="2000" b="1" dirty="0" err="1">
                <a:solidFill>
                  <a:srgbClr val="00B0F0"/>
                </a:solidFill>
              </a:rPr>
              <a:t>animation</a:t>
            </a:r>
            <a:r>
              <a:rPr lang="ru-RU" sz="2000" b="1" dirty="0">
                <a:solidFill>
                  <a:srgbClr val="00B0F0"/>
                </a:solidFill>
              </a:rPr>
              <a:t>-</a:t>
            </a:r>
            <a:r>
              <a:rPr lang="ru-RU" sz="2000" b="1" dirty="0"/>
              <a:t>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5836" y="2679699"/>
            <a:ext cx="7915521" cy="960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58113" y="3930070"/>
            <a:ext cx="1046693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Примечание: 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Первое значение времени</a:t>
            </a:r>
            <a:r>
              <a:rPr lang="ru-RU" b="1" dirty="0"/>
              <a:t> будет воспринято как </a:t>
            </a:r>
            <a:r>
              <a:rPr lang="ru-RU" b="1" dirty="0">
                <a:solidFill>
                  <a:srgbClr val="202C8F"/>
                </a:solidFill>
              </a:rPr>
              <a:t>значение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animation-duration</a:t>
            </a:r>
            <a:r>
              <a:rPr lang="ru-RU" b="1" dirty="0"/>
              <a:t> (длительность анимации), а </a:t>
            </a:r>
            <a:r>
              <a:rPr lang="ru-RU" b="1" dirty="0">
                <a:solidFill>
                  <a:srgbClr val="202C8F"/>
                </a:solidFill>
              </a:rPr>
              <a:t>второе</a:t>
            </a:r>
            <a:r>
              <a:rPr lang="ru-RU" b="1" dirty="0"/>
              <a:t> — </a:t>
            </a:r>
            <a:r>
              <a:rPr lang="ru-RU" b="1" dirty="0" err="1">
                <a:solidFill>
                  <a:srgbClr val="00B0F0"/>
                </a:solidFill>
              </a:rPr>
              <a:t>animation-delay</a:t>
            </a:r>
            <a:r>
              <a:rPr lang="ru-RU" b="1" dirty="0"/>
              <a:t> (задержка воспроизведения).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Для работы анимации совсем </a:t>
            </a:r>
            <a:r>
              <a:rPr lang="ru-RU" b="1" dirty="0">
                <a:solidFill>
                  <a:srgbClr val="202C8F"/>
                </a:solidFill>
              </a:rPr>
              <a:t>не обязательно перечислять все значения</a:t>
            </a:r>
            <a:r>
              <a:rPr lang="ru-RU" b="1" dirty="0"/>
              <a:t>. Достаточно </a:t>
            </a:r>
            <a:r>
              <a:rPr lang="ru-RU" b="1" dirty="0">
                <a:solidFill>
                  <a:srgbClr val="202C8F"/>
                </a:solidFill>
              </a:rPr>
              <a:t>указать имя анимации </a:t>
            </a:r>
            <a:r>
              <a:rPr lang="ru-RU" b="1" dirty="0"/>
              <a:t>и её </a:t>
            </a:r>
            <a:r>
              <a:rPr lang="ru-RU" b="1" dirty="0">
                <a:solidFill>
                  <a:srgbClr val="202C8F"/>
                </a:solidFill>
              </a:rPr>
              <a:t>длительность</a:t>
            </a:r>
            <a:r>
              <a:rPr lang="ru-RU" b="1" dirty="0"/>
              <a:t>. Для </a:t>
            </a:r>
            <a:r>
              <a:rPr lang="ru-RU" b="1" dirty="0">
                <a:solidFill>
                  <a:srgbClr val="202C8F"/>
                </a:solidFill>
              </a:rPr>
              <a:t>остальных свойств </a:t>
            </a:r>
            <a:r>
              <a:rPr lang="ru-RU" b="1" dirty="0"/>
              <a:t>будут установлены </a:t>
            </a:r>
            <a:r>
              <a:rPr lang="ru-RU" b="1" dirty="0">
                <a:solidFill>
                  <a:srgbClr val="202C8F"/>
                </a:solidFill>
              </a:rPr>
              <a:t>значения по умолчанию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50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Использование нескольких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анимаций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272335"/>
            <a:ext cx="446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Использование </a:t>
            </a:r>
            <a:r>
              <a:rPr lang="ru-RU" b="1" dirty="0">
                <a:solidFill>
                  <a:srgbClr val="202C8F"/>
                </a:solidFill>
              </a:rPr>
              <a:t>двух отдельных анимаций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95647" y="1805940"/>
            <a:ext cx="2857500" cy="4915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5187376" y="2724245"/>
            <a:ext cx="558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Использование </a:t>
            </a:r>
            <a:r>
              <a:rPr lang="ru-RU" b="1" dirty="0">
                <a:solidFill>
                  <a:srgbClr val="202C8F"/>
                </a:solidFill>
              </a:rPr>
              <a:t>двух отдельных анимаций для одного элемента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606863" y="3618564"/>
            <a:ext cx="6746937" cy="144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 Анимация в </a:t>
            </a:r>
            <a:r>
              <a:rPr lang="en-US" sz="4800" dirty="0"/>
              <a:t>CSS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442458"/>
            <a:ext cx="9864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используется, когда нам </a:t>
            </a:r>
            <a:r>
              <a:rPr lang="ru-RU" sz="2000" b="1" dirty="0">
                <a:solidFill>
                  <a:srgbClr val="202C8F"/>
                </a:solidFill>
              </a:rPr>
              <a:t>нужно плавно изменить CSS-свойства между двумя состояниями</a:t>
            </a:r>
            <a:r>
              <a:rPr lang="ru-RU" sz="2000" b="1" dirty="0"/>
              <a:t> элемента. Например, при </a:t>
            </a:r>
            <a:r>
              <a:rPr lang="ru-RU" sz="2000" b="1" dirty="0">
                <a:solidFill>
                  <a:srgbClr val="202C8F"/>
                </a:solidFill>
              </a:rPr>
              <a:t>наведении мышкой</a:t>
            </a:r>
            <a:r>
              <a:rPr lang="ru-RU" sz="2000" b="1" dirty="0"/>
              <a:t>.</a:t>
            </a:r>
          </a:p>
          <a:p>
            <a:pPr marL="285750" indent="-285750" algn="just">
              <a:spcAft>
                <a:spcPts val="4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это </a:t>
            </a: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, т.е. </a:t>
            </a:r>
            <a:r>
              <a:rPr lang="ru-RU" sz="2000" b="1" dirty="0">
                <a:solidFill>
                  <a:srgbClr val="202C8F"/>
                </a:solidFill>
              </a:rPr>
              <a:t>объединяющее несколько других свойств</a:t>
            </a:r>
            <a:r>
              <a:rPr lang="ru-RU" sz="2000" b="1" dirty="0"/>
              <a:t>. Как, например, </a:t>
            </a:r>
            <a:r>
              <a:rPr lang="ru-RU" sz="2000" b="1" dirty="0">
                <a:solidFill>
                  <a:srgbClr val="00B0F0"/>
                </a:solidFill>
              </a:rPr>
              <a:t>margin</a:t>
            </a:r>
            <a:r>
              <a:rPr lang="ru-RU" sz="2000" b="1" dirty="0"/>
              <a:t> или </a:t>
            </a:r>
            <a:r>
              <a:rPr lang="ru-RU" sz="2000" b="1" dirty="0" err="1">
                <a:solidFill>
                  <a:srgbClr val="00B0F0"/>
                </a:solidFill>
              </a:rPr>
              <a:t>background</a:t>
            </a:r>
            <a:r>
              <a:rPr lang="ru-RU" sz="2000" b="1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04333" y="3591627"/>
            <a:ext cx="102869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  <a:buClr>
                <a:srgbClr val="202C8F"/>
              </a:buClr>
            </a:pPr>
            <a:r>
              <a:rPr lang="ru-RU" sz="2000" b="1" dirty="0"/>
              <a:t> Оно включает в себя </a:t>
            </a:r>
            <a:r>
              <a:rPr lang="ru-RU" sz="2000" b="1" dirty="0">
                <a:solidFill>
                  <a:srgbClr val="202C8F"/>
                </a:solidFill>
              </a:rPr>
              <a:t>несколько </a:t>
            </a:r>
            <a:r>
              <a:rPr lang="ru-RU" sz="2000" b="1" dirty="0" err="1">
                <a:solidFill>
                  <a:srgbClr val="202C8F"/>
                </a:solidFill>
              </a:rPr>
              <a:t>подсвойств</a:t>
            </a:r>
            <a:r>
              <a:rPr lang="ru-RU" sz="2000" b="1" dirty="0"/>
              <a:t>: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transition-property</a:t>
            </a:r>
            <a:r>
              <a:rPr lang="ru-RU" sz="2000" b="1" dirty="0"/>
              <a:t> - </a:t>
            </a:r>
            <a:r>
              <a:rPr lang="ru-RU" sz="2000" b="1" dirty="0">
                <a:solidFill>
                  <a:srgbClr val="202C8F"/>
                </a:solidFill>
              </a:rPr>
              <a:t>плавность</a:t>
            </a:r>
            <a:r>
              <a:rPr lang="ru-RU" sz="2000" b="1" dirty="0"/>
              <a:t> изменения;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transition-duration</a:t>
            </a:r>
            <a:r>
              <a:rPr lang="ru-RU" sz="2000" b="1" dirty="0"/>
              <a:t> - </a:t>
            </a:r>
            <a:r>
              <a:rPr lang="ru-RU" sz="2000" b="1" dirty="0">
                <a:solidFill>
                  <a:srgbClr val="202C8F"/>
                </a:solidFill>
              </a:rPr>
              <a:t>длительность</a:t>
            </a:r>
            <a:r>
              <a:rPr lang="ru-RU" sz="2000" b="1" dirty="0"/>
              <a:t> перехода;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transition-timing-function</a:t>
            </a:r>
            <a:r>
              <a:rPr lang="ru-RU" sz="2000" b="1" dirty="0"/>
              <a:t> - функция, описывающая </a:t>
            </a:r>
            <a:r>
              <a:rPr lang="ru-RU" sz="2000" b="1" dirty="0">
                <a:solidFill>
                  <a:srgbClr val="202C8F"/>
                </a:solidFill>
              </a:rPr>
              <a:t>скорость изменения </a:t>
            </a:r>
            <a:r>
              <a:rPr lang="ru-RU" sz="2000" b="1" dirty="0"/>
              <a:t>свойства;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transition-delay</a:t>
            </a:r>
            <a:r>
              <a:rPr lang="ru-RU" sz="2000" b="1" dirty="0"/>
              <a:t> -</a:t>
            </a:r>
            <a:r>
              <a:rPr lang="ru-RU" sz="2000" b="1" dirty="0">
                <a:solidFill>
                  <a:srgbClr val="202C8F"/>
                </a:solidFill>
              </a:rPr>
              <a:t> задержка перед началом </a:t>
            </a:r>
            <a:r>
              <a:rPr lang="ru-RU" sz="2000" b="1" dirty="0"/>
              <a:t>изменения.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5058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72570"/>
            <a:ext cx="9915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Порядок 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 одному свойству</a:t>
            </a:r>
            <a:r>
              <a:rPr lang="ru-RU" sz="2000" b="1" dirty="0"/>
              <a:t>: </a:t>
            </a:r>
          </a:p>
          <a:p>
            <a:pPr>
              <a:lnSpc>
                <a:spcPct val="200000"/>
              </a:lnSpc>
            </a:pPr>
            <a:r>
              <a:rPr lang="ru-RU" sz="2000" b="1" dirty="0"/>
              <a:t>                                         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имя свойства | длительность | временная функция | задержка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35766" y="2775696"/>
            <a:ext cx="6747933" cy="1214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79400" y="4470121"/>
            <a:ext cx="1088813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/>
              <a:t>Можно использовать также либо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имя свойства | длительность</a:t>
            </a:r>
            <a:r>
              <a:rPr lang="ru-RU" sz="2000" b="1" dirty="0"/>
              <a:t>, </a:t>
            </a:r>
            <a:br>
              <a:rPr lang="en-US" sz="2000" b="1" dirty="0"/>
            </a:br>
            <a:r>
              <a:rPr lang="ru-RU" sz="2000" b="1" dirty="0"/>
              <a:t>либо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имя свойства | длительность | задержка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4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4" y="1377486"/>
            <a:ext cx="9915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Порядок 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 двум свойствам через запятую</a:t>
            </a:r>
            <a:r>
              <a:rPr lang="en-US" sz="2000" b="1" dirty="0"/>
              <a:t>.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245322" y="2291253"/>
            <a:ext cx="6540735" cy="1286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58114" y="4073539"/>
            <a:ext cx="1004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Порядок 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ко всем свойствам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которые будут меняться</a:t>
            </a:r>
            <a:r>
              <a:rPr lang="en-US" sz="2000" b="1" dirty="0"/>
              <a:t>.</a:t>
            </a:r>
            <a:r>
              <a:rPr lang="ru-RU" sz="2000" b="1" dirty="0"/>
              <a:t> 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014202" y="4976597"/>
            <a:ext cx="5137757" cy="1288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46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Примечания: 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С помощью </a:t>
            </a:r>
            <a:r>
              <a:rPr lang="ru-RU" b="1" dirty="0" err="1">
                <a:solidFill>
                  <a:srgbClr val="00B0F0"/>
                </a:solidFill>
              </a:rPr>
              <a:t>transition</a:t>
            </a:r>
            <a:r>
              <a:rPr lang="ru-RU" b="1" dirty="0"/>
              <a:t> можно </a:t>
            </a:r>
            <a:r>
              <a:rPr lang="ru-RU" b="1" dirty="0">
                <a:solidFill>
                  <a:srgbClr val="202C8F"/>
                </a:solidFill>
              </a:rPr>
              <a:t>плавно изменять любое свойство</a:t>
            </a:r>
            <a:r>
              <a:rPr lang="ru-RU" b="1" dirty="0"/>
              <a:t>, у которого </a:t>
            </a:r>
            <a:r>
              <a:rPr lang="ru-RU" b="1" dirty="0">
                <a:solidFill>
                  <a:srgbClr val="202C8F"/>
                </a:solidFill>
              </a:rPr>
              <a:t>значение записывается с помощью чисел</a:t>
            </a:r>
            <a:r>
              <a:rPr lang="ru-RU" b="1" dirty="0"/>
              <a:t> (например, </a:t>
            </a:r>
            <a:r>
              <a:rPr lang="ru-RU" b="1" dirty="0">
                <a:solidFill>
                  <a:srgbClr val="00B0F0"/>
                </a:solidFill>
              </a:rPr>
              <a:t>margin</a:t>
            </a:r>
            <a:r>
              <a:rPr lang="ru-RU" b="1" dirty="0"/>
              <a:t>). Исключения: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z-</a:t>
            </a:r>
            <a:r>
              <a:rPr lang="ru-RU" b="1" dirty="0" err="1">
                <a:solidFill>
                  <a:srgbClr val="00B0F0"/>
                </a:solidFill>
              </a:rPr>
              <a:t>index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02C8F"/>
                </a:solidFill>
              </a:rPr>
              <a:t>Длительность перехода </a:t>
            </a:r>
            <a:r>
              <a:rPr lang="ru-RU" b="1" dirty="0"/>
              <a:t>может задаваться </a:t>
            </a:r>
            <a:r>
              <a:rPr lang="ru-RU" b="1" dirty="0">
                <a:solidFill>
                  <a:srgbClr val="202C8F"/>
                </a:solidFill>
              </a:rPr>
              <a:t>в секундах </a:t>
            </a:r>
            <a:r>
              <a:rPr lang="ru-RU" b="1" dirty="0"/>
              <a:t>(0.3s) или </a:t>
            </a:r>
            <a:r>
              <a:rPr lang="ru-RU" b="1" dirty="0">
                <a:solidFill>
                  <a:srgbClr val="202C8F"/>
                </a:solidFill>
              </a:rPr>
              <a:t>в миллисекундах </a:t>
            </a:r>
            <a:r>
              <a:rPr lang="ru-RU" b="1" dirty="0"/>
              <a:t>(300ms). </a:t>
            </a:r>
            <a:r>
              <a:rPr lang="ru-RU" b="1" dirty="0">
                <a:solidFill>
                  <a:srgbClr val="202C8F"/>
                </a:solidFill>
              </a:rPr>
              <a:t>Ноль перед точкой можно не писать </a:t>
            </a:r>
            <a:r>
              <a:rPr lang="ru-RU" b="1" dirty="0"/>
              <a:t>(.3s).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02C8F"/>
                </a:solidFill>
              </a:rPr>
              <a:t>Значение</a:t>
            </a:r>
            <a:r>
              <a:rPr lang="ru-RU" b="1" dirty="0"/>
              <a:t> свойства </a:t>
            </a:r>
            <a:r>
              <a:rPr lang="ru-RU" b="1" dirty="0">
                <a:solidFill>
                  <a:srgbClr val="00B0F0"/>
                </a:solidFill>
              </a:rPr>
              <a:t>z-</a:t>
            </a:r>
            <a:r>
              <a:rPr lang="ru-RU" b="1" dirty="0" err="1">
                <a:solidFill>
                  <a:srgbClr val="00B0F0"/>
                </a:solidFill>
              </a:rPr>
              <a:t>index</a:t>
            </a:r>
            <a:r>
              <a:rPr lang="ru-RU" b="1" dirty="0"/>
              <a:t> записывается </a:t>
            </a:r>
            <a:r>
              <a:rPr lang="ru-RU" b="1" dirty="0">
                <a:solidFill>
                  <a:srgbClr val="202C8F"/>
                </a:solidFill>
              </a:rPr>
              <a:t>числом</a:t>
            </a:r>
            <a:r>
              <a:rPr lang="ru-RU" b="1" dirty="0"/>
              <a:t>, но его </a:t>
            </a:r>
            <a:r>
              <a:rPr lang="ru-RU" b="1" dirty="0">
                <a:solidFill>
                  <a:srgbClr val="202C8F"/>
                </a:solidFill>
              </a:rPr>
              <a:t>нельзя плавно изменить</a:t>
            </a:r>
            <a:r>
              <a:rPr lang="ru-RU" b="1" dirty="0"/>
              <a:t> никаким способом.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02C8F"/>
                </a:solidFill>
              </a:rPr>
              <a:t>Значение</a:t>
            </a:r>
            <a:r>
              <a:rPr lang="ru-RU" b="1" dirty="0"/>
              <a:t> свойства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 записывается </a:t>
            </a:r>
            <a:r>
              <a:rPr lang="ru-RU" b="1" dirty="0">
                <a:solidFill>
                  <a:srgbClr val="202C8F"/>
                </a:solidFill>
              </a:rPr>
              <a:t>строкой</a:t>
            </a:r>
            <a:r>
              <a:rPr lang="ru-RU" b="1" dirty="0"/>
              <a:t>, но его в связке с </a:t>
            </a:r>
            <a:r>
              <a:rPr lang="ru-RU" b="1" dirty="0" err="1">
                <a:solidFill>
                  <a:srgbClr val="00B0F0"/>
                </a:solidFill>
              </a:rPr>
              <a:t>opacity</a:t>
            </a:r>
            <a:r>
              <a:rPr lang="ru-RU" b="1" dirty="0"/>
              <a:t> можно </a:t>
            </a:r>
            <a:r>
              <a:rPr lang="ru-RU" b="1" dirty="0">
                <a:solidFill>
                  <a:srgbClr val="202C8F"/>
                </a:solidFill>
              </a:rPr>
              <a:t>плавно изменять </a:t>
            </a:r>
            <a:r>
              <a:rPr lang="ru-RU" b="1" dirty="0"/>
              <a:t>при помощи </a:t>
            </a:r>
            <a:r>
              <a:rPr lang="ru-RU" b="1" dirty="0" err="1">
                <a:solidFill>
                  <a:srgbClr val="00B0F0"/>
                </a:solidFill>
              </a:rPr>
              <a:t>transition</a:t>
            </a:r>
            <a:r>
              <a:rPr lang="ru-RU" b="1" dirty="0"/>
              <a:t>. </a:t>
            </a:r>
          </a:p>
          <a:p>
            <a:pPr marL="271463" algn="just">
              <a:spcAft>
                <a:spcPts val="1200"/>
              </a:spcAft>
            </a:pPr>
            <a:r>
              <a:rPr lang="ru-RU" b="1" dirty="0"/>
              <a:t>Если использовать </a:t>
            </a:r>
            <a:r>
              <a:rPr lang="ru-RU" b="1" dirty="0">
                <a:solidFill>
                  <a:srgbClr val="202C8F"/>
                </a:solidFill>
              </a:rPr>
              <a:t>только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opacity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элемент станет невидимым</a:t>
            </a:r>
            <a:r>
              <a:rPr lang="ru-RU" b="1" dirty="0"/>
              <a:t>, но </a:t>
            </a:r>
            <a:r>
              <a:rPr lang="ru-RU" b="1" dirty="0">
                <a:solidFill>
                  <a:srgbClr val="202C8F"/>
                </a:solidFill>
              </a:rPr>
              <a:t>будет доступен для взаимодействия с мышкой и клавиатурой</a:t>
            </a:r>
            <a:r>
              <a:rPr lang="ru-RU" b="1" dirty="0"/>
              <a:t>.</a:t>
            </a:r>
          </a:p>
          <a:p>
            <a:pPr marL="271463" algn="just">
              <a:spcAft>
                <a:spcPts val="1200"/>
              </a:spcAft>
            </a:pPr>
            <a:r>
              <a:rPr lang="ru-RU" b="1" dirty="0"/>
              <a:t>Если использовать </a:t>
            </a:r>
            <a:r>
              <a:rPr lang="ru-RU" b="1" dirty="0">
                <a:solidFill>
                  <a:srgbClr val="202C8F"/>
                </a:solidFill>
              </a:rPr>
              <a:t>только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скрытие</a:t>
            </a:r>
            <a:r>
              <a:rPr lang="ru-RU" b="1" dirty="0"/>
              <a:t> и </a:t>
            </a:r>
            <a:r>
              <a:rPr lang="ru-RU" b="1" dirty="0">
                <a:solidFill>
                  <a:srgbClr val="202C8F"/>
                </a:solidFill>
              </a:rPr>
              <a:t>появление не будет плавным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8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transform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/>
              <a:t> используется, когда нужно применить к элементу какие-либо </a:t>
            </a:r>
            <a:r>
              <a:rPr lang="ru-RU" sz="2000" b="1" dirty="0">
                <a:solidFill>
                  <a:srgbClr val="202C8F"/>
                </a:solidFill>
              </a:rPr>
              <a:t>трансформации</a:t>
            </a:r>
            <a:r>
              <a:rPr lang="ru-RU" sz="2000" b="1" dirty="0"/>
              <a:t>: искажение, поворот, смещение, масштабирование.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2672907"/>
            <a:ext cx="992361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 качестве значения</a:t>
            </a:r>
            <a:r>
              <a:rPr lang="ru-RU" b="1" dirty="0"/>
              <a:t> выступают различные функции трансформации: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</a:t>
            </a:r>
            <a:r>
              <a:rPr lang="ru-RU" b="1" dirty="0"/>
              <a:t> и другие.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5908" y="3985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solidFill>
                  <a:srgbClr val="202C8F"/>
                </a:solidFill>
              </a:rPr>
              <a:t>Смещение визуального представления </a:t>
            </a:r>
            <a:r>
              <a:rPr lang="ru-RU" b="1" dirty="0"/>
              <a:t>элемента </a:t>
            </a:r>
            <a:r>
              <a:rPr lang="ru-RU" b="1" dirty="0">
                <a:solidFill>
                  <a:srgbClr val="202C8F"/>
                </a:solidFill>
              </a:rPr>
              <a:t>на 120 пикселей вправо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857" y="4818153"/>
            <a:ext cx="4558101" cy="1083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6606329" y="4428702"/>
            <a:ext cx="485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Несколько значений </a:t>
            </a:r>
            <a:r>
              <a:rPr lang="ru-RU" b="1" dirty="0"/>
              <a:t>функций трансформации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227973" y="4964421"/>
            <a:ext cx="5610860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43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transform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30" y="1224548"/>
            <a:ext cx="6951133" cy="52133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79848" y="6538912"/>
            <a:ext cx="10092953" cy="338554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202C8F"/>
                </a:solidFill>
              </a:rPr>
              <a:t>Наглядное представление </a:t>
            </a:r>
            <a:r>
              <a:rPr lang="ru-RU" sz="1600" b="1" dirty="0"/>
              <a:t>каждого значения свойства </a:t>
            </a:r>
            <a:r>
              <a:rPr lang="ru-RU" sz="1600" b="1" dirty="0" err="1"/>
              <a:t>transform</a:t>
            </a:r>
            <a:r>
              <a:rPr lang="ru-RU" sz="1600" b="1" dirty="0"/>
              <a:t> можно увидеть по </a:t>
            </a:r>
            <a:r>
              <a:rPr lang="ru-RU" sz="1600" b="1" dirty="0">
                <a:hlinkClick r:id="rId4"/>
              </a:rPr>
              <a:t>ссылке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82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translate(X, 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114" y="2386548"/>
            <a:ext cx="108718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Функция используется для </a:t>
            </a:r>
            <a:r>
              <a:rPr lang="ru-RU" b="1" u="sng" dirty="0">
                <a:solidFill>
                  <a:srgbClr val="202C8F"/>
                </a:solidFill>
              </a:rPr>
              <a:t>смещения элемента вверх-вниз или влево-вправо</a:t>
            </a:r>
            <a:r>
              <a:rPr lang="ru-RU" b="1" dirty="0"/>
              <a:t>. В целом, ту же работу выполняют CSS-свойства </a:t>
            </a:r>
            <a:r>
              <a:rPr lang="ru-RU" b="1" dirty="0" err="1">
                <a:solidFill>
                  <a:srgbClr val="00B0F0"/>
                </a:solidFill>
              </a:rPr>
              <a:t>top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right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bottom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left</a:t>
            </a:r>
            <a:r>
              <a:rPr lang="ru-RU" b="1" dirty="0"/>
              <a:t> — например, для абсолютно (</a:t>
            </a:r>
            <a:r>
              <a:rPr lang="ru-RU" b="1" dirty="0" err="1">
                <a:solidFill>
                  <a:srgbClr val="00B0F0"/>
                </a:solidFill>
              </a:rPr>
              <a:t>position</a:t>
            </a:r>
            <a:r>
              <a:rPr lang="ru-RU" b="1" dirty="0">
                <a:solidFill>
                  <a:srgbClr val="00B0F0"/>
                </a:solidFill>
              </a:rPr>
              <a:t>: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ru-RU" b="1" dirty="0"/>
              <a:t>) или относительно (</a:t>
            </a:r>
            <a:r>
              <a:rPr lang="ru-RU" b="1" dirty="0" err="1">
                <a:solidFill>
                  <a:srgbClr val="00B0F0"/>
                </a:solidFill>
              </a:rPr>
              <a:t>position</a:t>
            </a:r>
            <a:r>
              <a:rPr lang="ru-RU" b="1" dirty="0">
                <a:solidFill>
                  <a:srgbClr val="00B0F0"/>
                </a:solidFill>
              </a:rPr>
              <a:t>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relative</a:t>
            </a:r>
            <a:r>
              <a:rPr lang="ru-RU" b="1" dirty="0"/>
              <a:t>) </a:t>
            </a:r>
            <a:r>
              <a:rPr lang="ru-RU" b="1" dirty="0" err="1"/>
              <a:t>спозиционированных</a:t>
            </a:r>
            <a:r>
              <a:rPr lang="ru-RU" b="1" dirty="0"/>
              <a:t> элементов. 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Но есть </a:t>
            </a:r>
            <a:r>
              <a:rPr lang="ru-RU" b="1" dirty="0">
                <a:solidFill>
                  <a:srgbClr val="202C8F"/>
                </a:solidFill>
              </a:rPr>
              <a:t>ряд важных отличий</a:t>
            </a:r>
            <a:r>
              <a:rPr lang="ru-RU" b="1" dirty="0"/>
              <a:t>: элемент </a:t>
            </a:r>
            <a:r>
              <a:rPr lang="ru-RU" b="1" dirty="0">
                <a:solidFill>
                  <a:srgbClr val="202C8F"/>
                </a:solidFill>
              </a:rPr>
              <a:t>позиционируется относительно </a:t>
            </a:r>
            <a:r>
              <a:rPr lang="ru-RU" b="1" dirty="0"/>
              <a:t>соответствующих </a:t>
            </a:r>
            <a:r>
              <a:rPr lang="ru-RU" b="1" dirty="0">
                <a:solidFill>
                  <a:srgbClr val="202C8F"/>
                </a:solidFill>
              </a:rPr>
              <a:t>сторон родителя</a:t>
            </a:r>
            <a:r>
              <a:rPr lang="ru-RU" b="1" dirty="0"/>
              <a:t>. То есть </a:t>
            </a:r>
            <a:r>
              <a:rPr lang="ru-RU" b="1" dirty="0" err="1">
                <a:solidFill>
                  <a:srgbClr val="00B0F0"/>
                </a:solidFill>
              </a:rPr>
              <a:t>left</a:t>
            </a:r>
            <a:r>
              <a:rPr lang="ru-RU" b="1" dirty="0">
                <a:solidFill>
                  <a:srgbClr val="00B0F0"/>
                </a:solidFill>
              </a:rPr>
              <a:t>: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20px</a:t>
            </a:r>
            <a:r>
              <a:rPr lang="ru-RU" b="1" dirty="0"/>
              <a:t> сместит элемент на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20 пикселей </a:t>
            </a:r>
            <a:r>
              <a:rPr lang="ru-RU" b="1" dirty="0"/>
              <a:t>относительно </a:t>
            </a:r>
            <a:r>
              <a:rPr lang="ru-RU" b="1" dirty="0">
                <a:solidFill>
                  <a:srgbClr val="202C8F"/>
                </a:solidFill>
              </a:rPr>
              <a:t>левой границы родителя</a:t>
            </a:r>
            <a:r>
              <a:rPr lang="ru-RU" b="1" dirty="0"/>
              <a:t>, 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(20px)</a:t>
            </a:r>
            <a:r>
              <a:rPr lang="ru-RU" b="1" dirty="0"/>
              <a:t> сместит</a:t>
            </a:r>
            <a:r>
              <a:rPr lang="ru-RU" b="1" dirty="0">
                <a:solidFill>
                  <a:srgbClr val="202C8F"/>
                </a:solidFill>
              </a:rPr>
              <a:t> элемент вправо относительно того места</a:t>
            </a:r>
            <a:r>
              <a:rPr lang="ru-RU" b="1" dirty="0"/>
              <a:t>, где </a:t>
            </a:r>
            <a:r>
              <a:rPr lang="ru-RU" b="1" dirty="0">
                <a:solidFill>
                  <a:srgbClr val="202C8F"/>
                </a:solidFill>
              </a:rPr>
              <a:t>тот находился до трансформации</a:t>
            </a:r>
            <a:r>
              <a:rPr lang="ru-RU" b="1" dirty="0"/>
              <a:t>. 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Позиционирование</a:t>
            </a:r>
            <a:r>
              <a:rPr lang="ru-RU" b="1" dirty="0"/>
              <a:t> лучше </a:t>
            </a:r>
            <a:r>
              <a:rPr lang="ru-RU" b="1" dirty="0">
                <a:solidFill>
                  <a:srgbClr val="202C8F"/>
                </a:solidFill>
              </a:rPr>
              <a:t>использовать для изначального расположения элемента </a:t>
            </a:r>
            <a:r>
              <a:rPr lang="ru-RU" b="1" dirty="0"/>
              <a:t>на странице, а </a:t>
            </a:r>
            <a:r>
              <a:rPr lang="ru-RU" b="1" dirty="0" err="1">
                <a:solidFill>
                  <a:srgbClr val="00B0F0"/>
                </a:solidFill>
              </a:rPr>
              <a:t>translate</a:t>
            </a:r>
            <a:r>
              <a:rPr lang="ru-RU" b="1" dirty="0"/>
              <a:t> применять, </a:t>
            </a:r>
            <a:r>
              <a:rPr lang="ru-RU" b="1" dirty="0">
                <a:solidFill>
                  <a:srgbClr val="202C8F"/>
                </a:solidFill>
              </a:rPr>
              <a:t>если нужно добавить анимации движения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02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translate(X, 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113" y="2581282"/>
            <a:ext cx="108718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принимает </a:t>
            </a:r>
            <a:r>
              <a:rPr lang="ru-RU" sz="2000" b="1" u="sng" dirty="0">
                <a:solidFill>
                  <a:srgbClr val="202C8F"/>
                </a:solidFill>
              </a:rPr>
              <a:t>два параметра</a:t>
            </a:r>
            <a:r>
              <a:rPr lang="ru-RU" sz="2000" b="1" dirty="0">
                <a:solidFill>
                  <a:srgbClr val="202C8F"/>
                </a:solidFill>
              </a:rPr>
              <a:t>: </a:t>
            </a:r>
            <a:r>
              <a:rPr lang="ru-RU" sz="2000" b="1" u="sng" dirty="0">
                <a:solidFill>
                  <a:srgbClr val="202C8F"/>
                </a:solidFill>
              </a:rPr>
              <a:t>первый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параметр отвечает за </a:t>
            </a:r>
            <a:r>
              <a:rPr lang="ru-RU" sz="2000" b="1" dirty="0">
                <a:solidFill>
                  <a:srgbClr val="202C8F"/>
                </a:solidFill>
              </a:rPr>
              <a:t>смещение вправо-влево</a:t>
            </a:r>
            <a:r>
              <a:rPr lang="ru-RU" sz="2000" b="1" dirty="0"/>
              <a:t>, а </a:t>
            </a:r>
            <a:r>
              <a:rPr lang="ru-RU" sz="2000" b="1" u="sng" dirty="0">
                <a:solidFill>
                  <a:srgbClr val="202C8F"/>
                </a:solidFill>
              </a:rPr>
              <a:t>второй</a:t>
            </a:r>
            <a:r>
              <a:rPr lang="ru-RU" sz="2000" b="1" dirty="0"/>
              <a:t> параметр — </a:t>
            </a:r>
            <a:r>
              <a:rPr lang="ru-RU" sz="2000" b="1" dirty="0">
                <a:solidFill>
                  <a:srgbClr val="202C8F"/>
                </a:solidFill>
              </a:rPr>
              <a:t>вверх-вниз</a:t>
            </a:r>
            <a:r>
              <a:rPr lang="ru-RU" sz="2000" b="1" dirty="0"/>
              <a:t>. Если </a:t>
            </a:r>
            <a:r>
              <a:rPr lang="ru-RU" sz="2000" b="1" dirty="0">
                <a:solidFill>
                  <a:srgbClr val="202C8F"/>
                </a:solidFill>
              </a:rPr>
              <a:t>передать </a:t>
            </a:r>
            <a:r>
              <a:rPr lang="ru-RU" sz="2000" b="1" u="sng" dirty="0">
                <a:solidFill>
                  <a:srgbClr val="202C8F"/>
                </a:solidFill>
              </a:rPr>
              <a:t>только один параметр</a:t>
            </a:r>
            <a:r>
              <a:rPr lang="ru-RU" sz="2000" b="1" dirty="0"/>
              <a:t>, тогда смещение будет </a:t>
            </a:r>
            <a:r>
              <a:rPr lang="ru-RU" sz="2000" b="1" dirty="0">
                <a:solidFill>
                  <a:srgbClr val="202C8F"/>
                </a:solidFill>
              </a:rPr>
              <a:t>только </a:t>
            </a:r>
            <a:r>
              <a:rPr lang="ru-RU" sz="2000" b="1" u="sng" dirty="0">
                <a:solidFill>
                  <a:srgbClr val="202C8F"/>
                </a:solidFill>
              </a:rPr>
              <a:t>вправо-влево</a:t>
            </a:r>
            <a:r>
              <a:rPr lang="ru-RU" sz="2000" b="1" dirty="0"/>
              <a:t>. Можно использовать </a:t>
            </a:r>
            <a:r>
              <a:rPr lang="ru-RU" sz="2000" b="1" dirty="0">
                <a:solidFill>
                  <a:srgbClr val="202C8F"/>
                </a:solidFill>
              </a:rPr>
              <a:t>любые единицы измерения расстояния</a:t>
            </a:r>
            <a:r>
              <a:rPr lang="ru-RU" sz="2000" b="1" dirty="0"/>
              <a:t> из CSS, например, абсолютные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10px</a:t>
            </a:r>
            <a:r>
              <a:rPr lang="ru-RU" sz="2000" b="1" dirty="0"/>
              <a:t> или относительные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50%</a:t>
            </a:r>
            <a:r>
              <a:rPr lang="ru-RU" sz="2000" b="1" dirty="0"/>
              <a:t>. </a:t>
            </a:r>
          </a:p>
          <a:p>
            <a:pPr algn="just">
              <a:lnSpc>
                <a:spcPct val="150000"/>
              </a:lnSpc>
            </a:pPr>
            <a:endParaRPr lang="ru-RU" sz="2000" b="1" dirty="0"/>
          </a:p>
          <a:p>
            <a:pPr marL="271463" algn="just">
              <a:lnSpc>
                <a:spcPct val="150000"/>
              </a:lnSpc>
              <a:spcAft>
                <a:spcPts val="1200"/>
              </a:spcAft>
            </a:pPr>
            <a:r>
              <a:rPr lang="ru-RU" sz="2000" b="1" dirty="0">
                <a:solidFill>
                  <a:srgbClr val="202C8F"/>
                </a:solidFill>
              </a:rPr>
              <a:t>Абсолютное значение </a:t>
            </a:r>
            <a:r>
              <a:rPr lang="ru-RU" sz="2000" b="1" dirty="0"/>
              <a:t>используется </a:t>
            </a:r>
            <a:r>
              <a:rPr lang="ru-RU" sz="2000" b="1" dirty="0">
                <a:solidFill>
                  <a:srgbClr val="202C8F"/>
                </a:solidFill>
              </a:rPr>
              <a:t>«как есть»</a:t>
            </a:r>
            <a:r>
              <a:rPr lang="ru-RU" sz="2000" b="1" dirty="0"/>
              <a:t>: элемент </a:t>
            </a:r>
            <a:r>
              <a:rPr lang="ru-RU" sz="2000" b="1" dirty="0">
                <a:solidFill>
                  <a:srgbClr val="202C8F"/>
                </a:solidFill>
              </a:rPr>
              <a:t>сместится на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10 пикселей</a:t>
            </a:r>
            <a:r>
              <a:rPr lang="ru-RU" sz="2000" b="1" dirty="0"/>
              <a:t>. </a:t>
            </a:r>
            <a:r>
              <a:rPr lang="ru-RU" sz="2000" b="1" dirty="0">
                <a:solidFill>
                  <a:srgbClr val="202C8F"/>
                </a:solidFill>
              </a:rPr>
              <a:t>Относительное значение </a:t>
            </a:r>
            <a:r>
              <a:rPr lang="ru-RU" sz="2000" b="1" dirty="0"/>
              <a:t>считается </a:t>
            </a:r>
            <a:r>
              <a:rPr lang="ru-RU" sz="2000" b="1" dirty="0">
                <a:solidFill>
                  <a:srgbClr val="202C8F"/>
                </a:solidFill>
              </a:rPr>
              <a:t>относительно размеров самого элемента</a:t>
            </a:r>
            <a:r>
              <a:rPr lang="ru-RU" sz="2000" b="1" dirty="0"/>
              <a:t>. При указании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50%</a:t>
            </a:r>
            <a:r>
              <a:rPr lang="ru-RU" sz="2000" b="1" dirty="0"/>
              <a:t> элемент </a:t>
            </a:r>
            <a:r>
              <a:rPr lang="ru-RU" sz="2000" b="1" dirty="0">
                <a:solidFill>
                  <a:srgbClr val="202C8F"/>
                </a:solidFill>
              </a:rPr>
              <a:t>сместится на половину собственной ширины или высоты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4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2" y="2188177"/>
            <a:ext cx="10092954" cy="3655923"/>
            <a:chOff x="558113" y="1788067"/>
            <a:chExt cx="10092954" cy="365592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58113" y="1788067"/>
              <a:ext cx="72735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2"/>
              </a:pP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translateX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(X),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translateY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(Y),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translateZ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8113" y="3860028"/>
              <a:ext cx="55971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3"/>
              </a:pP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translate3d(X, Y, 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56731" y="4476033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Если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сместить элемент по всем трём осям</a:t>
              </a:r>
              <a:r>
                <a:rPr lang="ru-RU" sz="2000" b="1" dirty="0"/>
                <a:t>, можно всё собрать воедино и использовать эту функцию.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56732" y="2381759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1800"/>
                </a:spcAft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Когда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сместить элемент вдоль конкретной оси</a:t>
              </a:r>
              <a:r>
                <a:rPr lang="ru-RU" sz="2000" b="1" dirty="0"/>
                <a:t>, можно применить соответствующие функции трансформации.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36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масштабирования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scale(X, Y)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2372681"/>
            <a:ext cx="1106661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для </a:t>
            </a:r>
            <a:r>
              <a:rPr lang="ru-RU" sz="2000" b="1" u="sng" dirty="0">
                <a:solidFill>
                  <a:srgbClr val="202C8F"/>
                </a:solidFill>
              </a:rPr>
              <a:t>масштабирования элемента</a:t>
            </a:r>
            <a:r>
              <a:rPr lang="ru-RU" sz="2000" b="1" dirty="0"/>
              <a:t>. Значения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sz="2000" b="1" dirty="0"/>
              <a:t> — это </a:t>
            </a:r>
            <a:r>
              <a:rPr lang="ru-RU" sz="2000" b="1" dirty="0">
                <a:solidFill>
                  <a:srgbClr val="202C8F"/>
                </a:solidFill>
              </a:rPr>
              <a:t>положительные числа</a:t>
            </a:r>
            <a:r>
              <a:rPr lang="ru-RU" sz="2000" b="1" dirty="0"/>
              <a:t>, либо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. Если в функцию передать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, то </a:t>
            </a:r>
            <a:r>
              <a:rPr lang="ru-RU" sz="2000" b="1" dirty="0">
                <a:solidFill>
                  <a:srgbClr val="202C8F"/>
                </a:solidFill>
              </a:rPr>
              <a:t>элемент не будет виден</a:t>
            </a:r>
            <a:r>
              <a:rPr lang="ru-RU" sz="2000" b="1" dirty="0"/>
              <a:t>. Единица соответствует нормальному масштабу. Числа от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 до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000" b="1" dirty="0"/>
              <a:t> — это </a:t>
            </a:r>
            <a:r>
              <a:rPr lang="ru-RU" sz="2000" b="1" dirty="0">
                <a:solidFill>
                  <a:srgbClr val="202C8F"/>
                </a:solidFill>
              </a:rPr>
              <a:t>уменьшенный масштаб</a:t>
            </a:r>
            <a:r>
              <a:rPr lang="ru-RU" sz="2000" b="1" dirty="0"/>
              <a:t>. Числа </a:t>
            </a:r>
            <a:r>
              <a:rPr lang="ru-RU" sz="2000" b="1" dirty="0">
                <a:solidFill>
                  <a:srgbClr val="202C8F"/>
                </a:solidFill>
              </a:rPr>
              <a:t>больше единицы </a:t>
            </a:r>
            <a:r>
              <a:rPr lang="ru-RU" sz="2000" b="1" dirty="0"/>
              <a:t>— </a:t>
            </a:r>
            <a:r>
              <a:rPr lang="ru-RU" sz="2000" b="1" dirty="0">
                <a:solidFill>
                  <a:srgbClr val="202C8F"/>
                </a:solidFill>
              </a:rPr>
              <a:t>увеличенный масштаб</a:t>
            </a:r>
            <a:r>
              <a:rPr lang="ru-RU" sz="2000" b="1" dirty="0"/>
              <a:t>. Например, чтобы визуально </a:t>
            </a:r>
            <a:r>
              <a:rPr lang="ru-RU" sz="2000" b="1" dirty="0">
                <a:solidFill>
                  <a:srgbClr val="202C8F"/>
                </a:solidFill>
              </a:rPr>
              <a:t>увеличить элемент в 2 раза</a:t>
            </a:r>
            <a:r>
              <a:rPr lang="ru-RU" sz="2000" b="1" dirty="0"/>
              <a:t>, нужно написать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 отличие от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sz="2000" b="1" dirty="0"/>
              <a:t>, один параметр в функции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/>
              <a:t> работает несколько иначе.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/>
              <a:t>- это то же самое, что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(2, 2)</a:t>
            </a:r>
            <a:r>
              <a:rPr lang="ru-RU" sz="2000" b="1" dirty="0"/>
              <a:t>, то есть </a:t>
            </a:r>
            <a:r>
              <a:rPr lang="ru-RU" sz="2000" b="1" dirty="0">
                <a:solidFill>
                  <a:srgbClr val="202C8F"/>
                </a:solidFill>
              </a:rPr>
              <a:t>одно число указывает на пропорциональное масштабирование по обеим осям одновременно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5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Анимация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4" y="1339251"/>
            <a:ext cx="10291416" cy="1015663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/>
              <a:t>Первые анимации реализовывались при помощи Flash и JavaScript. Позже многие инструменты были внедрены в CSS. </a:t>
            </a:r>
            <a:r>
              <a:rPr lang="ru-RU" sz="2000" b="1" dirty="0">
                <a:solidFill>
                  <a:srgbClr val="202C8F"/>
                </a:solidFill>
              </a:rPr>
              <a:t>CSS-анимации</a:t>
            </a:r>
            <a:r>
              <a:rPr lang="ru-RU" sz="2000" b="1" dirty="0"/>
              <a:t> могут </a:t>
            </a:r>
            <a:r>
              <a:rPr lang="ru-RU" sz="2000" b="1" dirty="0">
                <a:solidFill>
                  <a:srgbClr val="202C8F"/>
                </a:solidFill>
              </a:rPr>
              <a:t>проигрываться без дополнительных действий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со стороны пользователя </a:t>
            </a:r>
            <a:r>
              <a:rPr lang="ru-RU" sz="2000" b="1" dirty="0"/>
              <a:t>и состоять из нескольких шагов</a:t>
            </a:r>
            <a:r>
              <a:rPr lang="en-US" sz="2000" b="1" dirty="0"/>
              <a:t>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3244911"/>
            <a:ext cx="10291416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animation-name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animation-duration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animation-iteration-count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animation-direction</a:t>
            </a: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animation-timing-function</a:t>
            </a: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  <a:buClr>
                <a:srgbClr val="202C8F"/>
              </a:buClr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animation-delay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animation-play-state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animation-fill-mode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3B89-85AC-49FA-B86F-26C1E4BFCEE7}"/>
              </a:ext>
            </a:extLst>
          </p:cNvPr>
          <p:cNvSpPr txBox="1"/>
          <p:nvPr/>
        </p:nvSpPr>
        <p:spPr>
          <a:xfrm>
            <a:off x="558114" y="2655839"/>
            <a:ext cx="8366760" cy="589072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  <a:defRPr sz="2400" b="1">
                <a:latin typeface="+mj-lt"/>
              </a:defRPr>
            </a:lvl1pPr>
          </a:lstStyle>
          <a:p>
            <a:pPr marL="0" indent="0">
              <a:buNone/>
            </a:pPr>
            <a:r>
              <a:rPr lang="ru-RU" dirty="0">
                <a:latin typeface="+mn-lt"/>
              </a:rPr>
              <a:t>Список свойств для создания </a:t>
            </a:r>
            <a:r>
              <a:rPr lang="en-US" dirty="0">
                <a:latin typeface="+mn-lt"/>
              </a:rPr>
              <a:t>CSS-</a:t>
            </a:r>
            <a:r>
              <a:rPr lang="ru-RU" dirty="0" err="1">
                <a:latin typeface="+mn-lt"/>
              </a:rPr>
              <a:t>анимаций</a:t>
            </a:r>
            <a:r>
              <a:rPr lang="ru-RU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масштабирования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2" y="2188177"/>
            <a:ext cx="10092954" cy="3703629"/>
            <a:chOff x="558113" y="1788067"/>
            <a:chExt cx="10092954" cy="370362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58113" y="1788067"/>
              <a:ext cx="72735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2"/>
              </a:pP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scaleX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(X),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scaleY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(Y),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scaleZ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8113" y="3860028"/>
              <a:ext cx="55971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3"/>
              </a:pP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scale3d(X, Y, 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56731" y="4476033"/>
              <a:ext cx="969433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Если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масштабировать элемент по всем трём осям</a:t>
              </a:r>
              <a:r>
                <a:rPr lang="ru-RU" sz="2000" b="1" dirty="0"/>
                <a:t>, можно всё собрать воедино и использовать эту функцию.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56732" y="2381759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1800"/>
                </a:spcAft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Используется, когда необходимо </a:t>
              </a:r>
              <a:r>
                <a:rPr lang="ru-RU" sz="2000" b="1" dirty="0">
                  <a:solidFill>
                    <a:srgbClr val="202C8F"/>
                  </a:solidFill>
                </a:rPr>
                <a:t>растягивать или сжимать элемент только по горизонтали</a:t>
              </a:r>
              <a:r>
                <a:rPr lang="ru-RU" sz="2000" b="1" dirty="0"/>
                <a:t>, </a:t>
              </a:r>
              <a:r>
                <a:rPr lang="ru-RU" sz="2000" b="1" dirty="0">
                  <a:solidFill>
                    <a:srgbClr val="202C8F"/>
                  </a:solidFill>
                </a:rPr>
                <a:t>вертикали</a:t>
              </a:r>
              <a:r>
                <a:rPr lang="ru-RU" sz="2000" b="1" dirty="0"/>
                <a:t> или </a:t>
              </a:r>
              <a:r>
                <a:rPr lang="ru-RU" sz="2000" b="1" dirty="0">
                  <a:solidFill>
                    <a:srgbClr val="202C8F"/>
                  </a:solidFill>
                </a:rPr>
                <a:t>третьей оси Z</a:t>
              </a:r>
              <a:r>
                <a:rPr lang="ru-RU" sz="20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61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наклона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skewX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(X),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skewY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2655838"/>
            <a:ext cx="103723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Функции выполняют </a:t>
            </a:r>
            <a:r>
              <a:rPr lang="ru-RU" b="1" u="sng" dirty="0">
                <a:solidFill>
                  <a:srgbClr val="202C8F"/>
                </a:solidFill>
              </a:rPr>
              <a:t>сдвиг одной стороны элемента относительно противолежащей</a:t>
            </a:r>
            <a:r>
              <a:rPr lang="ru-RU" b="1" dirty="0"/>
              <a:t>. В результате </a:t>
            </a:r>
            <a:r>
              <a:rPr lang="ru-RU" b="1" dirty="0">
                <a:solidFill>
                  <a:srgbClr val="202C8F"/>
                </a:solidFill>
              </a:rPr>
              <a:t>элемент как бы наклоняется</a:t>
            </a:r>
            <a:r>
              <a:rPr lang="ru-RU" b="1" dirty="0"/>
              <a:t>. 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Величина </a:t>
            </a:r>
            <a:r>
              <a:rPr lang="ru-RU" b="1" dirty="0"/>
              <a:t>наклона</a:t>
            </a:r>
            <a:r>
              <a:rPr lang="ru-RU" b="1" dirty="0">
                <a:solidFill>
                  <a:srgbClr val="202C8F"/>
                </a:solidFill>
              </a:rPr>
              <a:t> зависит</a:t>
            </a:r>
            <a:r>
              <a:rPr lang="ru-RU" b="1" dirty="0"/>
              <a:t> от </a:t>
            </a:r>
            <a:r>
              <a:rPr lang="ru-RU" b="1" dirty="0">
                <a:solidFill>
                  <a:srgbClr val="202C8F"/>
                </a:solidFill>
              </a:rPr>
              <a:t>положения точки применения трансформаций 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00B0F0"/>
                </a:solidFill>
              </a:rPr>
              <a:t>transform-origin</a:t>
            </a:r>
            <a:r>
              <a:rPr lang="ru-RU" b="1" dirty="0"/>
              <a:t>) и </a:t>
            </a:r>
            <a:r>
              <a:rPr lang="ru-RU" b="1" dirty="0">
                <a:solidFill>
                  <a:srgbClr val="202C8F"/>
                </a:solidFill>
              </a:rPr>
              <a:t>числа градусов</a:t>
            </a:r>
            <a:r>
              <a:rPr lang="ru-RU" b="1" dirty="0"/>
              <a:t>, заданных в параметрах. </a:t>
            </a:r>
          </a:p>
          <a:p>
            <a:pPr marL="1074738" indent="-2857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skewX</a:t>
            </a:r>
            <a:r>
              <a:rPr lang="ru-RU" b="1" dirty="0"/>
              <a:t> сдвигает верхнюю сторону элемента относительно нижней. </a:t>
            </a:r>
          </a:p>
          <a:p>
            <a:pPr marL="1074738" indent="-2857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skewY</a:t>
            </a:r>
            <a:r>
              <a:rPr lang="ru-RU" b="1" dirty="0"/>
              <a:t> сдвигает правую сторону относительно левой.</a:t>
            </a:r>
          </a:p>
        </p:txBody>
      </p:sp>
    </p:spTree>
    <p:extLst>
      <p:ext uri="{BB962C8B-B14F-4D97-AF65-F5344CB8AC3E}">
        <p14:creationId xmlns:p14="http://schemas.microsoft.com/office/powerpoint/2010/main" val="6760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поворота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906600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rotateX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(X),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rotateY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(Y),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rotateZ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(Z)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2062" y="2649266"/>
            <a:ext cx="96943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Кроме сдвига или наклона</a:t>
            </a:r>
            <a:r>
              <a:rPr lang="ru-RU" sz="2000" b="1" dirty="0"/>
              <a:t>, элемент можно </a:t>
            </a:r>
            <a:r>
              <a:rPr lang="ru-RU" sz="2000" b="1" u="sng" dirty="0">
                <a:solidFill>
                  <a:srgbClr val="202C8F"/>
                </a:solidFill>
              </a:rPr>
              <a:t>вращать</a:t>
            </a:r>
            <a:r>
              <a:rPr lang="ru-RU" sz="2000" b="1" dirty="0"/>
              <a:t>. В функцию передаём </a:t>
            </a:r>
            <a:r>
              <a:rPr lang="ru-RU" sz="2000" b="1" dirty="0">
                <a:solidFill>
                  <a:srgbClr val="202C8F"/>
                </a:solidFill>
              </a:rPr>
              <a:t>единицы измерения углов </a:t>
            </a:r>
            <a:r>
              <a:rPr lang="ru-RU" sz="2000" b="1" dirty="0"/>
              <a:t>(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deg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rad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turn</a:t>
            </a:r>
            <a:r>
              <a:rPr lang="ru-RU" sz="2000" b="1" dirty="0"/>
              <a:t>), например,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45deg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0.5turn</a:t>
            </a:r>
            <a:r>
              <a:rPr lang="ru-RU" sz="2000" b="1" dirty="0"/>
              <a:t>. </a:t>
            </a:r>
            <a:endParaRPr lang="en-US" sz="2000" b="1" dirty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Обратите внимание, что </a:t>
            </a:r>
            <a:r>
              <a:rPr lang="ru-RU" sz="2000" b="1" dirty="0">
                <a:solidFill>
                  <a:srgbClr val="202C8F"/>
                </a:solidFill>
              </a:rPr>
              <a:t>обычное вращение элемента на странице </a:t>
            </a:r>
            <a:r>
              <a:rPr lang="ru-RU" sz="2000" b="1" dirty="0"/>
              <a:t>— это </a:t>
            </a:r>
            <a:r>
              <a:rPr lang="ru-RU" sz="2000" b="1" dirty="0">
                <a:solidFill>
                  <a:srgbClr val="202C8F"/>
                </a:solidFill>
              </a:rPr>
              <a:t>вращение относительно оси Z</a:t>
            </a:r>
            <a:r>
              <a:rPr lang="ru-RU" sz="2000" b="1" dirty="0"/>
              <a:t>. Если мы хотим вращать элемент </a:t>
            </a:r>
            <a:r>
              <a:rPr lang="ru-RU" sz="2000" b="1" dirty="0">
                <a:solidFill>
                  <a:srgbClr val="202C8F"/>
                </a:solidFill>
              </a:rPr>
              <a:t>относительно других осей</a:t>
            </a:r>
            <a:r>
              <a:rPr lang="ru-RU" sz="2000" b="1" dirty="0"/>
              <a:t>, то нужно </a:t>
            </a:r>
            <a:r>
              <a:rPr lang="ru-RU" sz="2000" b="1" dirty="0">
                <a:solidFill>
                  <a:srgbClr val="202C8F"/>
                </a:solidFill>
              </a:rPr>
              <a:t>не забывать про перспективу</a:t>
            </a:r>
            <a:r>
              <a:rPr lang="ru-RU" sz="2000" b="1" dirty="0"/>
              <a:t>. С ней </a:t>
            </a:r>
            <a:r>
              <a:rPr lang="ru-RU" sz="2000" b="1" dirty="0">
                <a:solidFill>
                  <a:srgbClr val="202C8F"/>
                </a:solidFill>
              </a:rPr>
              <a:t>повороты</a:t>
            </a:r>
            <a:r>
              <a:rPr lang="ru-RU" sz="2000" b="1" dirty="0"/>
              <a:t> относительно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sz="2000" b="1" dirty="0"/>
              <a:t> будут выглядеть </a:t>
            </a:r>
            <a:r>
              <a:rPr lang="ru-RU" sz="2000" b="1" dirty="0">
                <a:solidFill>
                  <a:srgbClr val="202C8F"/>
                </a:solidFill>
              </a:rPr>
              <a:t>максимально естественно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132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поворота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6444" y="2030292"/>
            <a:ext cx="7273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rotate(Z)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6444" y="4053552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rotate3d(X, Y, Z)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5131" y="2593943"/>
            <a:ext cx="969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</a:t>
            </a:r>
            <a:r>
              <a:rPr lang="ru-RU" sz="2000" b="1" dirty="0">
                <a:solidFill>
                  <a:srgbClr val="202C8F"/>
                </a:solidFill>
              </a:rPr>
              <a:t>аналогична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rotateZ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(Z)</a:t>
            </a:r>
            <a:r>
              <a:rPr lang="ru-RU" sz="2000" b="1" dirty="0"/>
              <a:t>. Чтобы не запоминать ось для типового вращения элемента, можно использовать просто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sz="2000" b="1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55130" y="4679549"/>
            <a:ext cx="969433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нужно </a:t>
            </a:r>
            <a:r>
              <a:rPr lang="ru-RU" sz="2000" b="1" dirty="0">
                <a:solidFill>
                  <a:srgbClr val="202C8F"/>
                </a:solidFill>
              </a:rPr>
              <a:t>повернуть элемент по всем трём осям</a:t>
            </a:r>
            <a:r>
              <a:rPr lang="ru-RU" sz="2000" b="1" dirty="0"/>
              <a:t>, можно всё собрать воедино и использовать эту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400592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906600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matrix(a, b, c, d, tx, ty)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5932" y="2474158"/>
            <a:ext cx="9736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b="1" dirty="0"/>
              <a:t>— это функция, которой можно </a:t>
            </a:r>
            <a:r>
              <a:rPr lang="ru-RU" b="1" u="sng" dirty="0">
                <a:solidFill>
                  <a:srgbClr val="202C8F"/>
                </a:solidFill>
              </a:rPr>
              <a:t>описать любую трансформацию в плоскости экра</a:t>
            </a:r>
            <a:r>
              <a:rPr lang="ru-RU" b="1" u="sng" dirty="0">
                <a:solidFill>
                  <a:schemeClr val="accent6">
                    <a:lumMod val="75000"/>
                  </a:schemeClr>
                </a:solidFill>
              </a:rPr>
              <a:t>на</a:t>
            </a:r>
            <a:r>
              <a:rPr lang="ru-RU" b="1" dirty="0"/>
              <a:t>. Она использует </a:t>
            </a:r>
            <a:r>
              <a:rPr lang="ru-RU" b="1" dirty="0">
                <a:solidFill>
                  <a:srgbClr val="202C8F"/>
                </a:solidFill>
              </a:rPr>
              <a:t>матричные преобразования</a:t>
            </a:r>
            <a:r>
              <a:rPr lang="ru-RU" b="1" dirty="0"/>
              <a:t> и может заменить собой все ранее описанные функции. Но при этом она </a:t>
            </a:r>
            <a:r>
              <a:rPr lang="ru-RU" b="1" dirty="0">
                <a:solidFill>
                  <a:srgbClr val="202C8F"/>
                </a:solidFill>
              </a:rPr>
              <a:t>очень сложно читается</a:t>
            </a:r>
            <a:r>
              <a:rPr lang="ru-RU" b="1" dirty="0"/>
              <a:t>. Например, глядя на функцию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(0.707107, 0.707107, -0.707107, 0.707107, -0.707107, 34.6482) </a:t>
            </a:r>
            <a:r>
              <a:rPr lang="ru-RU" b="1" dirty="0"/>
              <a:t>невозможно сразу точно определить, что она аналогична записи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(45deg)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(24px, 25px)</a:t>
            </a:r>
            <a:r>
              <a:rPr lang="ru-RU" b="1" dirty="0"/>
              <a:t>. </a:t>
            </a:r>
            <a:endParaRPr lang="en-US" b="1" dirty="0"/>
          </a:p>
          <a:p>
            <a:pPr algn="just">
              <a:lnSpc>
                <a:spcPct val="150000"/>
              </a:lnSpc>
              <a:buClr>
                <a:srgbClr val="202C8F"/>
              </a:buClr>
            </a:pPr>
            <a:endParaRPr lang="en-US" b="1" dirty="0"/>
          </a:p>
          <a:p>
            <a:pPr algn="just">
              <a:buClr>
                <a:srgbClr val="202C8F"/>
              </a:buClr>
            </a:pP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Зачем же она нужна, такая сложная, если проще описать трансформации соответствующими функциями? 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Clr>
                <a:srgbClr val="202C8F"/>
              </a:buClr>
            </a:pPr>
            <a:r>
              <a:rPr lang="ru-RU" b="1" i="1" dirty="0"/>
              <a:t>Например, с её помощью можно </a:t>
            </a:r>
            <a:r>
              <a:rPr lang="ru-RU" b="1" i="1" dirty="0">
                <a:solidFill>
                  <a:srgbClr val="202C8F"/>
                </a:solidFill>
              </a:rPr>
              <a:t>писать сложные динамические анимации</a:t>
            </a:r>
            <a:r>
              <a:rPr lang="ru-RU" b="1" i="1" dirty="0"/>
              <a:t>. Популярные </a:t>
            </a:r>
            <a:r>
              <a:rPr lang="ru-RU" b="1" i="1" dirty="0">
                <a:solidFill>
                  <a:srgbClr val="202C8F"/>
                </a:solidFill>
              </a:rPr>
              <a:t>JS-библиотеки</a:t>
            </a:r>
            <a:r>
              <a:rPr lang="ru-RU" b="1" i="1" dirty="0"/>
              <a:t> для анимации используют как раз </a:t>
            </a:r>
            <a:r>
              <a:rPr lang="ru-RU" b="1" i="1" dirty="0">
                <a:solidFill>
                  <a:srgbClr val="202C8F"/>
                </a:solidFill>
              </a:rPr>
              <a:t>матричные преобразования</a:t>
            </a:r>
            <a:r>
              <a:rPr lang="ru-RU" b="1" i="1" dirty="0"/>
              <a:t>, а не конкретные функции трансформации.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215843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444" y="1749217"/>
            <a:ext cx="10378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</a:pP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matrix3d(a1, b1, c1, d1, a2, b2, c2, d2, a3, b3, c3, d3, a4, b4, c4, d4)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444" y="3591118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perspective(Z)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7530" y="4280325"/>
            <a:ext cx="96943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Это свойство необходимо применять </a:t>
            </a:r>
            <a:r>
              <a:rPr lang="ru-RU" sz="2000" b="1" dirty="0">
                <a:solidFill>
                  <a:srgbClr val="202C8F"/>
                </a:solidFill>
              </a:rPr>
              <a:t>при любых трансформациях, выходящих из плоскости экрана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принимает </a:t>
            </a:r>
            <a:r>
              <a:rPr lang="ru-RU" sz="2000" b="1" u="sng" dirty="0">
                <a:solidFill>
                  <a:srgbClr val="202C8F"/>
                </a:solidFill>
              </a:rPr>
              <a:t>один параметр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— </a:t>
            </a:r>
            <a:r>
              <a:rPr lang="ru-RU" sz="2000" b="1" dirty="0">
                <a:solidFill>
                  <a:srgbClr val="202C8F"/>
                </a:solidFill>
              </a:rPr>
              <a:t>расстояние до точки схождения перспективы</a:t>
            </a:r>
            <a:r>
              <a:rPr lang="ru-RU" sz="2000" b="1" dirty="0"/>
              <a:t>. </a:t>
            </a:r>
            <a:r>
              <a:rPr lang="ru-RU" sz="2000" b="1" dirty="0">
                <a:solidFill>
                  <a:srgbClr val="202C8F"/>
                </a:solidFill>
              </a:rPr>
              <a:t>Плоскость экрана </a:t>
            </a:r>
            <a:r>
              <a:rPr lang="ru-RU" sz="2000" b="1" dirty="0"/>
              <a:t>принимается за </a:t>
            </a:r>
            <a:r>
              <a:rPr lang="ru-RU" sz="2000" b="1" dirty="0">
                <a:solidFill>
                  <a:srgbClr val="202C8F"/>
                </a:solidFill>
              </a:rPr>
              <a:t>начало координат</a:t>
            </a:r>
            <a:r>
              <a:rPr lang="ru-RU" sz="2000" b="1" dirty="0"/>
              <a:t>. Например, запись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(500px) </a:t>
            </a:r>
            <a:r>
              <a:rPr lang="ru-RU" sz="2000" b="1" dirty="0"/>
              <a:t>означает, что точка схождения перспективы находится как бы </a:t>
            </a:r>
            <a:r>
              <a:rPr lang="ru-RU" sz="2000" b="1" dirty="0">
                <a:solidFill>
                  <a:srgbClr val="202C8F"/>
                </a:solidFill>
              </a:rPr>
              <a:t>на расстоянии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500 пикселей </a:t>
            </a:r>
            <a:r>
              <a:rPr lang="ru-RU" sz="2000" b="1" dirty="0">
                <a:solidFill>
                  <a:srgbClr val="202C8F"/>
                </a:solidFill>
              </a:rPr>
              <a:t>вглубь от плоскости экрана</a:t>
            </a:r>
            <a:r>
              <a:rPr lang="ru-RU" sz="2000" b="1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7531" y="2301748"/>
            <a:ext cx="969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нужно </a:t>
            </a:r>
            <a:r>
              <a:rPr lang="ru-RU" sz="2000" b="1" dirty="0">
                <a:solidFill>
                  <a:srgbClr val="202C8F"/>
                </a:solidFill>
              </a:rPr>
              <a:t>произвести трансформации </a:t>
            </a:r>
            <a:r>
              <a:rPr lang="ru-RU" sz="2000" b="1" u="sng" dirty="0">
                <a:solidFill>
                  <a:srgbClr val="202C8F"/>
                </a:solidFill>
              </a:rPr>
              <a:t>в трёхмерном пространстве</a:t>
            </a:r>
            <a:r>
              <a:rPr lang="ru-RU" sz="2000" b="1" dirty="0"/>
              <a:t>, а </a:t>
            </a:r>
            <a:r>
              <a:rPr lang="ru-RU" sz="2000" b="1" dirty="0">
                <a:solidFill>
                  <a:srgbClr val="202C8F"/>
                </a:solidFill>
              </a:rPr>
              <a:t>не в плоскости экрана</a:t>
            </a:r>
            <a:r>
              <a:rPr lang="ru-RU" sz="2000" b="1" dirty="0"/>
              <a:t>, то нужно использовать эту функцию. </a:t>
            </a:r>
          </a:p>
        </p:txBody>
      </p:sp>
    </p:spTree>
    <p:extLst>
      <p:ext uri="{BB962C8B-B14F-4D97-AF65-F5344CB8AC3E}">
        <p14:creationId xmlns:p14="http://schemas.microsoft.com/office/powerpoint/2010/main" val="2210553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728534"/>
            <a:ext cx="10744886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ru-RU" sz="2000" b="1" dirty="0"/>
              <a:t>Примечания: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среди значений </a:t>
            </a:r>
            <a:r>
              <a:rPr lang="ru-RU" sz="2000" b="1" dirty="0">
                <a:solidFill>
                  <a:srgbClr val="202C8F"/>
                </a:solidFill>
              </a:rPr>
              <a:t>есть функция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, то она </a:t>
            </a:r>
            <a:r>
              <a:rPr lang="ru-RU" sz="2000" b="1" dirty="0">
                <a:solidFill>
                  <a:srgbClr val="202C8F"/>
                </a:solidFill>
              </a:rPr>
              <a:t>должна быть первой среди всех значений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/>
              <a:t> имеет </a:t>
            </a:r>
            <a:r>
              <a:rPr lang="ru-RU" sz="2000" b="1" dirty="0">
                <a:solidFill>
                  <a:srgbClr val="202C8F"/>
                </a:solidFill>
              </a:rPr>
              <a:t>значение, отличное от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sz="2000" b="1" dirty="0"/>
              <a:t>, то </a:t>
            </a:r>
            <a:r>
              <a:rPr lang="ru-RU" sz="2000" b="1" dirty="0">
                <a:solidFill>
                  <a:srgbClr val="202C8F"/>
                </a:solidFill>
              </a:rPr>
              <a:t>создаётся новый контекст наложения</a:t>
            </a:r>
            <a:r>
              <a:rPr lang="ru-RU" sz="2000" b="1" dirty="0"/>
              <a:t>. Это означает, что </a:t>
            </a:r>
            <a:r>
              <a:rPr lang="ru-RU" sz="2000" b="1" dirty="0">
                <a:solidFill>
                  <a:srgbClr val="202C8F"/>
                </a:solidFill>
              </a:rPr>
              <a:t>относительно этого элемента </a:t>
            </a:r>
            <a:r>
              <a:rPr lang="ru-RU" sz="2000" b="1" dirty="0"/>
              <a:t>теперь </a:t>
            </a:r>
            <a:r>
              <a:rPr lang="ru-RU" sz="2000" b="1" dirty="0">
                <a:solidFill>
                  <a:srgbClr val="202C8F"/>
                </a:solidFill>
              </a:rPr>
              <a:t>будут позиционироваться все дочерние элементы</a:t>
            </a:r>
            <a:r>
              <a:rPr lang="ru-RU" sz="2000" b="1" dirty="0"/>
              <a:t>, у которых </a:t>
            </a:r>
            <a:r>
              <a:rPr lang="ru-RU" sz="2000" b="1" dirty="0" err="1">
                <a:solidFill>
                  <a:srgbClr val="00B0F0"/>
                </a:solidFill>
              </a:rPr>
              <a:t>position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fixed</a:t>
            </a:r>
            <a:r>
              <a:rPr lang="ru-RU" sz="2000" b="1" dirty="0"/>
              <a:t> или </a:t>
            </a:r>
            <a:r>
              <a:rPr lang="ru-RU" sz="2000" b="1" dirty="0" err="1">
                <a:solidFill>
                  <a:srgbClr val="00B0F0"/>
                </a:solidFill>
              </a:rPr>
              <a:t>position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ru-RU" sz="2000" b="1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5935934"/>
            <a:ext cx="10744886" cy="369332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02C8F"/>
                </a:solidFill>
              </a:rPr>
              <a:t>Наглядное представление </a:t>
            </a:r>
            <a:r>
              <a:rPr lang="ru-RU" b="1" dirty="0"/>
              <a:t>каждого значения свойства </a:t>
            </a:r>
            <a:r>
              <a:rPr lang="ru-RU" b="1" dirty="0" err="1"/>
              <a:t>transform</a:t>
            </a:r>
            <a:r>
              <a:rPr lang="ru-RU" b="1" dirty="0"/>
              <a:t> можно увидеть по </a:t>
            </a:r>
            <a:r>
              <a:rPr lang="ru-RU" b="1" dirty="0">
                <a:hlinkClick r:id="rId3"/>
              </a:rPr>
              <a:t>ссылке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701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Свойство, с помощью которого можно </a:t>
            </a:r>
            <a:r>
              <a:rPr lang="ru-RU" sz="2000" b="1" u="sng" dirty="0">
                <a:solidFill>
                  <a:srgbClr val="202C8F"/>
                </a:solidFill>
              </a:rPr>
              <a:t>задать блоку тень</a:t>
            </a:r>
            <a:r>
              <a:rPr lang="ru-RU" sz="2000" b="1" dirty="0"/>
              <a:t>. Создано, чтобы </a:t>
            </a:r>
            <a:r>
              <a:rPr lang="ru-RU" sz="2000" b="1" dirty="0">
                <a:solidFill>
                  <a:srgbClr val="202C8F"/>
                </a:solidFill>
              </a:rPr>
              <a:t>имитировать объекты реального мира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202C8F"/>
                </a:solidFill>
              </a:rPr>
              <a:t>создавать иллюзию объёма </a:t>
            </a:r>
            <a:r>
              <a:rPr lang="ru-RU" sz="2000" b="1" dirty="0"/>
              <a:t>для плоских элементов интерфейса.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492660"/>
            <a:ext cx="1087188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b="1" dirty="0"/>
              <a:t>Каждая тень состоит из </a:t>
            </a:r>
            <a:r>
              <a:rPr lang="ru-RU" b="1" dirty="0">
                <a:solidFill>
                  <a:srgbClr val="202C8F"/>
                </a:solidFill>
              </a:rPr>
              <a:t>следующих значений</a:t>
            </a:r>
            <a:r>
              <a:rPr lang="ru-RU" b="1" dirty="0"/>
              <a:t>: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b="1" dirty="0">
                <a:solidFill>
                  <a:srgbClr val="202C8F"/>
                </a:solidFill>
              </a:rPr>
              <a:t>Два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три</a:t>
            </a:r>
            <a:r>
              <a:rPr lang="ru-RU" b="1" dirty="0"/>
              <a:t> или </a:t>
            </a:r>
            <a:r>
              <a:rPr lang="ru-RU" b="1" dirty="0">
                <a:solidFill>
                  <a:srgbClr val="202C8F"/>
                </a:solidFill>
              </a:rPr>
              <a:t>четыре значения </a:t>
            </a:r>
            <a:r>
              <a:rPr lang="ru-RU" b="1" dirty="0"/>
              <a:t>размера </a:t>
            </a:r>
            <a:r>
              <a:rPr lang="ru-RU" b="1" dirty="0">
                <a:solidFill>
                  <a:srgbClr val="202C8F"/>
                </a:solidFill>
              </a:rPr>
              <a:t>с единицами измерения</a:t>
            </a:r>
            <a:r>
              <a:rPr lang="ru-RU" b="1" dirty="0"/>
              <a:t>:</a:t>
            </a:r>
          </a:p>
          <a:p>
            <a:pPr marL="804863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b="1" dirty="0"/>
              <a:t>Если задано </a:t>
            </a:r>
            <a:r>
              <a:rPr lang="ru-RU" b="1" u="sng" dirty="0">
                <a:solidFill>
                  <a:srgbClr val="202C8F"/>
                </a:solidFill>
              </a:rPr>
              <a:t>два значения</a:t>
            </a:r>
            <a:r>
              <a:rPr lang="ru-RU" b="1" dirty="0"/>
              <a:t>, то они расшифровываются как </a:t>
            </a:r>
            <a:r>
              <a:rPr lang="ru-RU" b="1" u="sng" dirty="0">
                <a:solidFill>
                  <a:srgbClr val="202C8F"/>
                </a:solidFill>
              </a:rPr>
              <a:t>смещение по оси x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и </a:t>
            </a:r>
            <a:r>
              <a:rPr lang="ru-RU" b="1" u="sng" dirty="0">
                <a:solidFill>
                  <a:srgbClr val="202C8F"/>
                </a:solidFill>
              </a:rPr>
              <a:t>по оси y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b="1" dirty="0"/>
              <a:t>Если задано </a:t>
            </a:r>
            <a:r>
              <a:rPr lang="ru-RU" b="1" u="sng" dirty="0">
                <a:solidFill>
                  <a:srgbClr val="202C8F"/>
                </a:solidFill>
              </a:rPr>
              <a:t>третье значение</a:t>
            </a:r>
            <a:r>
              <a:rPr lang="ru-RU" b="1" dirty="0"/>
              <a:t>, то оно интерпретируется как </a:t>
            </a:r>
            <a:r>
              <a:rPr lang="ru-RU" b="1" u="sng" dirty="0">
                <a:solidFill>
                  <a:srgbClr val="202C8F"/>
                </a:solidFill>
              </a:rPr>
              <a:t>радиус размытия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b="1" dirty="0"/>
              <a:t>Если задано </a:t>
            </a:r>
            <a:r>
              <a:rPr lang="ru-RU" b="1" u="sng" dirty="0">
                <a:solidFill>
                  <a:srgbClr val="202C8F"/>
                </a:solidFill>
              </a:rPr>
              <a:t>четвёртое значение</a:t>
            </a:r>
            <a:r>
              <a:rPr lang="ru-RU" b="1" dirty="0"/>
              <a:t>, то оно отвечает за </a:t>
            </a:r>
            <a:r>
              <a:rPr lang="ru-RU" b="1" u="sng" dirty="0">
                <a:solidFill>
                  <a:srgbClr val="202C8F"/>
                </a:solidFill>
              </a:rPr>
              <a:t>радиус распространения</a:t>
            </a:r>
            <a:r>
              <a:rPr lang="ru-RU" b="1" dirty="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+mj-lt"/>
              <a:buAutoNum type="arabicPeriod" startAt="2"/>
            </a:pPr>
            <a:r>
              <a:rPr lang="ru-RU" b="1" dirty="0">
                <a:solidFill>
                  <a:srgbClr val="202C8F"/>
                </a:solidFill>
              </a:rPr>
              <a:t>Дополнительно (необязательно)</a:t>
            </a:r>
            <a:r>
              <a:rPr lang="ru-RU" b="1" dirty="0"/>
              <a:t> можно указать </a:t>
            </a:r>
            <a:r>
              <a:rPr lang="ru-RU" b="1" dirty="0">
                <a:solidFill>
                  <a:srgbClr val="202C8F"/>
                </a:solidFill>
              </a:rPr>
              <a:t>ключевое слово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inset</a:t>
            </a:r>
            <a:r>
              <a:rPr lang="ru-RU" b="1" dirty="0"/>
              <a:t>, которое превратит тень </a:t>
            </a:r>
            <a:r>
              <a:rPr lang="ru-RU" b="1" dirty="0">
                <a:solidFill>
                  <a:srgbClr val="202C8F"/>
                </a:solidFill>
              </a:rPr>
              <a:t>из внешней во внутреннюю</a:t>
            </a:r>
            <a:r>
              <a:rPr lang="ru-RU" b="1" dirty="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ru-RU" b="1" dirty="0">
                <a:solidFill>
                  <a:srgbClr val="202C8F"/>
                </a:solidFill>
              </a:rPr>
              <a:t>Чаще всего</a:t>
            </a:r>
            <a:r>
              <a:rPr lang="ru-RU" b="1" dirty="0"/>
              <a:t>, но не обязательно, нужно указывать </a:t>
            </a:r>
            <a:r>
              <a:rPr lang="ru-RU" b="1" u="sng" dirty="0">
                <a:solidFill>
                  <a:srgbClr val="202C8F"/>
                </a:solidFill>
              </a:rPr>
              <a:t>цвет тени</a:t>
            </a:r>
            <a:r>
              <a:rPr lang="ru-RU" b="1" dirty="0">
                <a:solidFill>
                  <a:srgbClr val="202C8F"/>
                </a:solidFill>
              </a:rPr>
              <a:t> в любом доступном формате цвета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89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4" y="1812543"/>
            <a:ext cx="9635754" cy="4233663"/>
            <a:chOff x="558113" y="1397676"/>
            <a:chExt cx="9635754" cy="423366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58114" y="1397676"/>
              <a:ext cx="963575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ru-RU" b="1" dirty="0">
                  <a:solidFill>
                    <a:srgbClr val="202C8F"/>
                  </a:solidFill>
                </a:rPr>
                <a:t>Смещения по осям x и y</a:t>
              </a:r>
              <a:r>
                <a:rPr lang="ru-RU" b="1" dirty="0"/>
                <a:t> - </a:t>
              </a:r>
              <a:r>
                <a:rPr lang="ru-RU" b="1" u="sng" dirty="0">
                  <a:solidFill>
                    <a:srgbClr val="202C8F"/>
                  </a:solidFill>
                </a:rPr>
                <a:t>обязательные значения</a:t>
              </a:r>
              <a:r>
                <a:rPr lang="ru-RU" b="1" dirty="0">
                  <a:solidFill>
                    <a:srgbClr val="202C8F"/>
                  </a:solidFill>
                </a:rPr>
                <a:t> для тени</a:t>
              </a:r>
              <a:r>
                <a:rPr lang="ru-RU" b="1" dirty="0"/>
                <a:t>. Могут принимать </a:t>
              </a:r>
              <a:r>
                <a:rPr lang="ru-RU" b="1" dirty="0">
                  <a:solidFill>
                    <a:srgbClr val="202C8F"/>
                  </a:solidFill>
                </a:rPr>
                <a:t>любые числовые значения</a:t>
              </a:r>
              <a:r>
                <a:rPr lang="ru-RU" b="1" dirty="0"/>
                <a:t>, в том числе отрицательные. </a:t>
              </a:r>
              <a:r>
                <a:rPr lang="ru-RU" b="1" dirty="0">
                  <a:solidFill>
                    <a:srgbClr val="202C8F"/>
                  </a:solidFill>
                </a:rPr>
                <a:t>Значение по умолчанию </a:t>
              </a:r>
              <a:r>
                <a:rPr lang="ru-RU" b="1" dirty="0"/>
                <a:t>равно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 для обеих осей. Если </a:t>
              </a:r>
              <a:r>
                <a:rPr lang="ru-RU" b="1" dirty="0">
                  <a:solidFill>
                    <a:srgbClr val="202C8F"/>
                  </a:solidFill>
                </a:rPr>
                <a:t>первое</a:t>
              </a:r>
              <a:r>
                <a:rPr lang="ru-RU" b="1" dirty="0"/>
                <a:t> значение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тень будет </a:t>
              </a:r>
              <a:r>
                <a:rPr lang="ru-RU" b="1" dirty="0">
                  <a:solidFill>
                    <a:srgbClr val="202C8F"/>
                  </a:solidFill>
                </a:rPr>
                <a:t>справа от элемента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— </a:t>
              </a:r>
              <a:r>
                <a:rPr lang="ru-RU" b="1" dirty="0">
                  <a:solidFill>
                    <a:srgbClr val="202C8F"/>
                  </a:solidFill>
                </a:rPr>
                <a:t>слева</a:t>
              </a:r>
              <a:r>
                <a:rPr lang="ru-RU" b="1" dirty="0"/>
                <a:t>. Если </a:t>
              </a:r>
              <a:r>
                <a:rPr lang="ru-RU" b="1" dirty="0">
                  <a:solidFill>
                    <a:srgbClr val="202C8F"/>
                  </a:solidFill>
                </a:rPr>
                <a:t>второе</a:t>
              </a:r>
              <a:r>
                <a:rPr lang="ru-RU" b="1" dirty="0"/>
                <a:t> значение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тень будет </a:t>
              </a:r>
              <a:r>
                <a:rPr lang="ru-RU" b="1" dirty="0">
                  <a:solidFill>
                    <a:srgbClr val="202C8F"/>
                  </a:solidFill>
                </a:rPr>
                <a:t>снизу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— </a:t>
              </a:r>
              <a:r>
                <a:rPr lang="ru-RU" b="1" dirty="0">
                  <a:solidFill>
                    <a:srgbClr val="202C8F"/>
                  </a:solidFill>
                </a:rPr>
                <a:t>сверху</a:t>
              </a:r>
              <a:r>
                <a:rPr lang="ru-RU" b="1" dirty="0"/>
                <a:t>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58113" y="3046016"/>
              <a:ext cx="963575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r>
                <a:rPr lang="ru-RU" b="1" dirty="0">
                  <a:solidFill>
                    <a:srgbClr val="202C8F"/>
                  </a:solidFill>
                </a:rPr>
                <a:t>Радиус размытия </a:t>
              </a:r>
              <a:r>
                <a:rPr lang="ru-RU" b="1" dirty="0"/>
                <a:t>-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 числовое значение </a:t>
              </a:r>
              <a:r>
                <a:rPr lang="ru-RU" b="1" dirty="0"/>
                <a:t>с единицами измерения. </a:t>
              </a:r>
              <a:br>
                <a:rPr lang="ru-RU" b="1" dirty="0"/>
              </a:br>
              <a:r>
                <a:rPr lang="ru-RU" b="1" dirty="0">
                  <a:solidFill>
                    <a:srgbClr val="202C8F"/>
                  </a:solidFill>
                </a:rPr>
                <a:t>По умолчанию </a:t>
              </a:r>
              <a:r>
                <a:rPr lang="ru-RU" b="1" dirty="0"/>
                <a:t>значение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что делает его указание необязательным. Если </a:t>
              </a:r>
              <a:r>
                <a:rPr lang="ru-RU" b="1" dirty="0">
                  <a:solidFill>
                    <a:srgbClr val="202C8F"/>
                  </a:solidFill>
                </a:rPr>
                <a:t>не указывать </a:t>
              </a:r>
              <a:r>
                <a:rPr lang="ru-RU" b="1" dirty="0"/>
                <a:t>его или задать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то </a:t>
              </a:r>
              <a:r>
                <a:rPr lang="ru-RU" b="1" dirty="0">
                  <a:solidFill>
                    <a:srgbClr val="202C8F"/>
                  </a:solidFill>
                </a:rPr>
                <a:t>край тени будет резким</a:t>
              </a:r>
              <a:r>
                <a:rPr lang="ru-RU" b="1" dirty="0"/>
                <a:t>, без размытия. Чем </a:t>
              </a:r>
              <a:r>
                <a:rPr lang="ru-RU" b="1" dirty="0">
                  <a:solidFill>
                    <a:srgbClr val="202C8F"/>
                  </a:solidFill>
                </a:rPr>
                <a:t>больше значение</a:t>
              </a:r>
              <a:r>
                <a:rPr lang="ru-RU" b="1" dirty="0"/>
                <a:t>, тем </a:t>
              </a:r>
              <a:r>
                <a:rPr lang="ru-RU" b="1" dirty="0">
                  <a:solidFill>
                    <a:srgbClr val="202C8F"/>
                  </a:solidFill>
                </a:rPr>
                <a:t>шире область размытия </a:t>
              </a:r>
              <a:r>
                <a:rPr lang="ru-RU" b="1" dirty="0"/>
                <a:t>и тем </a:t>
              </a:r>
              <a:r>
                <a:rPr lang="ru-RU" b="1" dirty="0">
                  <a:solidFill>
                    <a:srgbClr val="202C8F"/>
                  </a:solidFill>
                </a:rPr>
                <a:t>светлее сама тень</a:t>
              </a:r>
              <a:r>
                <a:rPr lang="ru-RU" b="1" dirty="0"/>
                <a:t>.</a:t>
              </a:r>
            </a:p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endParaRPr lang="ru-RU" b="1" dirty="0"/>
            </a:p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r>
                <a:rPr lang="ru-RU" b="1" dirty="0">
                  <a:solidFill>
                    <a:srgbClr val="202C8F"/>
                  </a:solidFill>
                </a:rPr>
                <a:t>Радиус распространения </a:t>
              </a:r>
              <a:r>
                <a:rPr lang="ru-RU" b="1" dirty="0"/>
                <a:t>- </a:t>
              </a:r>
              <a:r>
                <a:rPr lang="ru-RU" b="1" dirty="0">
                  <a:solidFill>
                    <a:srgbClr val="202C8F"/>
                  </a:solidFill>
                </a:rPr>
                <a:t>любое числовое значение </a:t>
              </a:r>
              <a:r>
                <a:rPr lang="ru-RU" b="1" dirty="0"/>
                <a:t>с единицами измерения. </a:t>
              </a:r>
              <a:br>
                <a:rPr lang="ru-RU" b="1" dirty="0"/>
              </a:br>
              <a:r>
                <a:rPr lang="ru-RU" b="1" dirty="0">
                  <a:solidFill>
                    <a:srgbClr val="202C8F"/>
                  </a:solidFill>
                </a:rPr>
                <a:t>По умолчанию </a:t>
              </a:r>
              <a:r>
                <a:rPr lang="ru-RU" b="1" dirty="0"/>
                <a:t>равно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</a:t>
              </a:r>
              <a:r>
                <a:rPr lang="ru-RU" b="1" dirty="0">
                  <a:solidFill>
                    <a:srgbClr val="202C8F"/>
                  </a:solidFill>
                </a:rPr>
                <a:t>размеры</a:t>
              </a:r>
              <a:r>
                <a:rPr lang="ru-RU" b="1" dirty="0"/>
                <a:t> тени </a:t>
              </a:r>
              <a:r>
                <a:rPr lang="ru-RU" b="1" dirty="0">
                  <a:solidFill>
                    <a:srgbClr val="202C8F"/>
                  </a:solidFill>
                </a:rPr>
                <a:t>совпадают с размерами элемента</a:t>
              </a:r>
              <a:r>
                <a:rPr lang="ru-RU" b="1" dirty="0"/>
                <a:t>. Если указано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значение, то </a:t>
              </a:r>
              <a:r>
                <a:rPr lang="ru-RU" b="1" dirty="0">
                  <a:solidFill>
                    <a:srgbClr val="202C8F"/>
                  </a:solidFill>
                </a:rPr>
                <a:t>тень будет меньше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</a:t>
              </a:r>
              <a:r>
                <a:rPr lang="ru-RU" b="1" dirty="0">
                  <a:solidFill>
                    <a:srgbClr val="202C8F"/>
                  </a:solidFill>
                </a:rPr>
                <a:t>тень будет больше</a:t>
              </a:r>
              <a:r>
                <a:rPr lang="ru-RU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466840"/>
            <a:ext cx="9779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b="1" dirty="0">
                <a:solidFill>
                  <a:srgbClr val="202C8F"/>
                </a:solidFill>
              </a:rPr>
              <a:t>Цвет</a:t>
            </a:r>
            <a:r>
              <a:rPr lang="ru-RU" b="1" dirty="0"/>
              <a:t> - опциональное, но на самом деле </a:t>
            </a:r>
            <a:r>
              <a:rPr lang="ru-RU" b="1" dirty="0">
                <a:solidFill>
                  <a:srgbClr val="202C8F"/>
                </a:solidFill>
              </a:rPr>
              <a:t>обязательное значение цвета тени</a:t>
            </a:r>
            <a:r>
              <a:rPr lang="ru-RU" b="1" dirty="0"/>
              <a:t>. Если не указывать цвет, то решение остаётся за браузером. Как правило, </a:t>
            </a:r>
            <a:r>
              <a:rPr lang="ru-RU" b="1" dirty="0">
                <a:solidFill>
                  <a:srgbClr val="202C8F"/>
                </a:solidFill>
              </a:rPr>
              <a:t>браузер берёт значение свойства </a:t>
            </a:r>
            <a:r>
              <a:rPr lang="ru-RU" b="1" dirty="0" err="1">
                <a:solidFill>
                  <a:srgbClr val="00B0F0"/>
                </a:solidFill>
              </a:rPr>
              <a:t>color</a:t>
            </a:r>
            <a:r>
              <a:rPr lang="ru-RU" b="1" dirty="0"/>
              <a:t> того </a:t>
            </a:r>
            <a:r>
              <a:rPr lang="ru-RU" b="1" dirty="0">
                <a:solidFill>
                  <a:srgbClr val="202C8F"/>
                </a:solidFill>
              </a:rPr>
              <a:t>элемента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которому задана тень</a:t>
            </a:r>
            <a:r>
              <a:rPr lang="ru-RU" b="1" dirty="0"/>
              <a:t>. Но </a:t>
            </a:r>
            <a:r>
              <a:rPr lang="ru-RU" b="1" dirty="0" err="1">
                <a:solidFill>
                  <a:srgbClr val="202C8F"/>
                </a:solidFill>
              </a:rPr>
              <a:t>Safari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отрисует</a:t>
            </a:r>
            <a:r>
              <a:rPr lang="ru-RU" b="1" dirty="0">
                <a:solidFill>
                  <a:srgbClr val="202C8F"/>
                </a:solidFill>
              </a:rPr>
              <a:t> прозрачную тень</a:t>
            </a:r>
            <a:r>
              <a:rPr lang="ru-RU" b="1" dirty="0"/>
              <a:t>. Если вам нужен </a:t>
            </a:r>
            <a:r>
              <a:rPr lang="ru-RU" b="1" dirty="0">
                <a:solidFill>
                  <a:srgbClr val="202C8F"/>
                </a:solidFill>
              </a:rPr>
              <a:t>цвет тени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совпадающий с цветом текста элемента</a:t>
            </a:r>
            <a:r>
              <a:rPr lang="ru-RU" b="1" dirty="0"/>
              <a:t>, то это можно указать явно при помощи </a:t>
            </a:r>
            <a:r>
              <a:rPr lang="ru-RU" b="1" dirty="0">
                <a:solidFill>
                  <a:srgbClr val="202C8F"/>
                </a:solidFill>
              </a:rPr>
              <a:t>ключевого слова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currentColor</a:t>
            </a:r>
            <a:r>
              <a:rPr lang="ru-RU" b="1" dirty="0"/>
              <a:t>.</a:t>
            </a:r>
          </a:p>
          <a:p>
            <a:pPr marL="342900" indent="-342900" algn="just">
              <a:buFont typeface="+mj-lt"/>
              <a:buAutoNum type="arabicPeriod" startAt="4"/>
            </a:pPr>
            <a:endParaRPr lang="ru-RU" b="1" dirty="0"/>
          </a:p>
          <a:p>
            <a:pPr marL="342900" indent="-342900" algn="just">
              <a:buClr>
                <a:srgbClr val="202C8F"/>
              </a:buClr>
              <a:buFont typeface="+mj-lt"/>
              <a:buAutoNum type="arabicPeriod" startAt="4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inset</a:t>
            </a:r>
            <a:r>
              <a:rPr lang="ru-RU" b="1" dirty="0"/>
              <a:t> - если ключевое слово не указано в значении, то </a:t>
            </a:r>
            <a:r>
              <a:rPr lang="ru-RU" b="1" dirty="0">
                <a:solidFill>
                  <a:srgbClr val="202C8F"/>
                </a:solidFill>
              </a:rPr>
              <a:t>тень располагается снаружи элемента</a:t>
            </a:r>
            <a:r>
              <a:rPr lang="ru-RU" b="1" dirty="0"/>
              <a:t>. Если </a:t>
            </a:r>
            <a:r>
              <a:rPr lang="ru-RU" b="1" dirty="0">
                <a:solidFill>
                  <a:srgbClr val="202C8F"/>
                </a:solidFill>
              </a:rPr>
              <a:t>указать</a:t>
            </a:r>
            <a:r>
              <a:rPr lang="ru-RU" b="1" dirty="0"/>
              <a:t> это ключевое слово, то элемент как будто </a:t>
            </a:r>
            <a:r>
              <a:rPr lang="ru-RU" b="1" dirty="0">
                <a:solidFill>
                  <a:srgbClr val="202C8F"/>
                </a:solidFill>
              </a:rPr>
              <a:t>будет вдавлен внутрь</a:t>
            </a:r>
            <a:r>
              <a:rPr lang="ru-RU" b="1" dirty="0"/>
              <a:t> и его </a:t>
            </a:r>
            <a:r>
              <a:rPr lang="ru-RU" b="1" dirty="0">
                <a:solidFill>
                  <a:srgbClr val="202C8F"/>
                </a:solidFill>
              </a:rPr>
              <a:t>стенки будут отбрасывать тень внутрь</a:t>
            </a:r>
            <a:r>
              <a:rPr lang="ru-RU" b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2191" y="4303204"/>
            <a:ext cx="404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Несколько теней </a:t>
            </a:r>
            <a:r>
              <a:rPr lang="ru-RU" b="1" dirty="0"/>
              <a:t>для одного элемента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515" y="4787899"/>
            <a:ext cx="3732035" cy="1502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2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кадры 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@keyframes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C34941-FFF0-4D52-AD37-0406F01B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84" y="1709497"/>
            <a:ext cx="3839111" cy="2010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DE177-C19E-493D-A480-2EEFD7C3C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32" y="1418944"/>
            <a:ext cx="2972215" cy="2591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8C4F-1A03-45E8-BB8B-A5980F85607F}"/>
              </a:ext>
            </a:extLst>
          </p:cNvPr>
          <p:cNvSpPr txBox="1"/>
          <p:nvPr/>
        </p:nvSpPr>
        <p:spPr>
          <a:xfrm>
            <a:off x="2895600" y="4688470"/>
            <a:ext cx="8974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Примечание: </a:t>
            </a:r>
            <a:r>
              <a:rPr lang="ru-RU" b="1" dirty="0"/>
              <a:t>если в коде встречается </a:t>
            </a:r>
            <a:r>
              <a:rPr lang="ru-RU" b="1" dirty="0">
                <a:solidFill>
                  <a:srgbClr val="202C8F"/>
                </a:solidFill>
              </a:rPr>
              <a:t>несколько директив с одинаковыми именами</a:t>
            </a:r>
            <a:r>
              <a:rPr lang="ru-RU" b="1" dirty="0"/>
              <a:t>, то будет </a:t>
            </a:r>
            <a:r>
              <a:rPr lang="ru-RU" b="1" dirty="0">
                <a:solidFill>
                  <a:srgbClr val="202C8F"/>
                </a:solidFill>
              </a:rPr>
              <a:t>воспроизводиться последняя</a:t>
            </a:r>
            <a:r>
              <a:rPr lang="ru-RU" b="1" dirty="0"/>
              <a:t>, стоящая ниже в коде анимация. </a:t>
            </a:r>
            <a:r>
              <a:rPr lang="ru-RU" b="1" dirty="0">
                <a:solidFill>
                  <a:srgbClr val="202C8F"/>
                </a:solidFill>
              </a:rPr>
              <a:t>Ключевые кадры </a:t>
            </a:r>
            <a:r>
              <a:rPr lang="ru-RU" b="1" dirty="0"/>
              <a:t>могут прописываться при помощи </a:t>
            </a:r>
            <a:r>
              <a:rPr lang="ru-RU" b="1" dirty="0">
                <a:solidFill>
                  <a:srgbClr val="202C8F"/>
                </a:solidFill>
              </a:rPr>
              <a:t>ключевых слов </a:t>
            </a:r>
            <a:r>
              <a:rPr lang="ru-RU" b="1" dirty="0" err="1">
                <a:solidFill>
                  <a:schemeClr val="accent5"/>
                </a:solidFill>
              </a:rPr>
              <a:t>from</a:t>
            </a:r>
            <a:r>
              <a:rPr lang="ru-RU" b="1" dirty="0"/>
              <a:t> (начальный кадр) и </a:t>
            </a:r>
            <a:r>
              <a:rPr lang="ru-RU" b="1" dirty="0" err="1">
                <a:solidFill>
                  <a:schemeClr val="accent5"/>
                </a:solidFill>
              </a:rPr>
              <a:t>to</a:t>
            </a:r>
            <a:r>
              <a:rPr lang="ru-RU" b="1" dirty="0"/>
              <a:t> (конечный кадр). Это удобно, если у вас всего два ключевых кадра. Если же </a:t>
            </a:r>
            <a:r>
              <a:rPr lang="ru-RU" b="1" dirty="0">
                <a:solidFill>
                  <a:srgbClr val="202C8F"/>
                </a:solidFill>
              </a:rPr>
              <a:t>кадров больше двух</a:t>
            </a:r>
            <a:r>
              <a:rPr lang="ru-RU" b="1" dirty="0"/>
              <a:t>, то можно </a:t>
            </a:r>
            <a:r>
              <a:rPr lang="ru-RU" b="1" dirty="0">
                <a:solidFill>
                  <a:srgbClr val="202C8F"/>
                </a:solidFill>
              </a:rPr>
              <a:t>использовать проценты</a:t>
            </a:r>
            <a:r>
              <a:rPr lang="ru-RU" b="1" dirty="0"/>
              <a:t>.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8002A9-1608-4FDE-BA12-82F94D296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28" y="4037435"/>
            <a:ext cx="2444125" cy="26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466840"/>
            <a:ext cx="977968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ru-RU" b="1" dirty="0"/>
              <a:t>Примечания: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Свойство </a:t>
            </a:r>
            <a:r>
              <a:rPr lang="ru-RU" b="1" dirty="0" err="1">
                <a:solidFill>
                  <a:srgbClr val="00B0F0"/>
                </a:solidFill>
              </a:rPr>
              <a:t>box-shadow</a:t>
            </a:r>
            <a:r>
              <a:rPr lang="ru-RU" b="1" dirty="0"/>
              <a:t> задаёт </a:t>
            </a:r>
            <a:r>
              <a:rPr lang="ru-RU" b="1" dirty="0">
                <a:solidFill>
                  <a:srgbClr val="202C8F"/>
                </a:solidFill>
              </a:rPr>
              <a:t>тень именно для блока</a:t>
            </a:r>
            <a:r>
              <a:rPr lang="ru-RU" b="1" dirty="0"/>
              <a:t>. Тень будет </a:t>
            </a:r>
            <a:r>
              <a:rPr lang="ru-RU" b="1" dirty="0">
                <a:solidFill>
                  <a:srgbClr val="202C8F"/>
                </a:solidFill>
              </a:rPr>
              <a:t>совпадать с формой блока</a:t>
            </a:r>
            <a:r>
              <a:rPr lang="ru-RU" b="1" dirty="0"/>
              <a:t>. Если вы сделали </a:t>
            </a:r>
            <a:r>
              <a:rPr lang="ru-RU" b="1" dirty="0">
                <a:solidFill>
                  <a:srgbClr val="202C8F"/>
                </a:solidFill>
              </a:rPr>
              <a:t>круглый блок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тень тоже будет круглой</a:t>
            </a:r>
            <a:r>
              <a:rPr lang="ru-RU" b="1" dirty="0"/>
              <a:t>. Если не менять форму элемента, то тень будет прямоугольной.</a:t>
            </a:r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Если нужна </a:t>
            </a:r>
            <a:r>
              <a:rPr lang="ru-RU" b="1" dirty="0">
                <a:solidFill>
                  <a:srgbClr val="202C8F"/>
                </a:solidFill>
              </a:rPr>
              <a:t>тень для букв в тексте</a:t>
            </a:r>
            <a:r>
              <a:rPr lang="ru-RU" b="1" dirty="0"/>
              <a:t>, используйте </a:t>
            </a:r>
            <a:r>
              <a:rPr lang="ru-RU" b="1" dirty="0">
                <a:solidFill>
                  <a:srgbClr val="202C8F"/>
                </a:solidFill>
              </a:rPr>
              <a:t>свойство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text-shadow</a:t>
            </a:r>
            <a:r>
              <a:rPr lang="ru-RU" b="1" dirty="0"/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Тени можно использовать для </a:t>
            </a:r>
            <a:r>
              <a:rPr lang="en-US" b="1" dirty="0">
                <a:solidFill>
                  <a:srgbClr val="202C8F"/>
                </a:solidFill>
              </a:rPr>
              <a:t>hover</a:t>
            </a:r>
            <a:r>
              <a:rPr lang="ru-RU" b="1" dirty="0">
                <a:solidFill>
                  <a:srgbClr val="202C8F"/>
                </a:solidFill>
              </a:rPr>
              <a:t>-эффектов </a:t>
            </a:r>
            <a:r>
              <a:rPr lang="ru-RU" b="1" dirty="0"/>
              <a:t>(например, </a:t>
            </a:r>
            <a:r>
              <a:rPr lang="ru-RU" b="1" dirty="0" err="1"/>
              <a:t>псевдокласса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active</a:t>
            </a:r>
            <a:r>
              <a:rPr lang="ru-RU" b="1" dirty="0"/>
              <a:t>). При помощи теней </a:t>
            </a:r>
            <a:r>
              <a:rPr lang="ru-RU" b="1" dirty="0">
                <a:solidFill>
                  <a:srgbClr val="202C8F"/>
                </a:solidFill>
              </a:rPr>
              <a:t>кнопка сделана выпуклой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при нажатии она становится вдавленной </a:t>
            </a:r>
            <a:r>
              <a:rPr lang="ru-RU" b="1" dirty="0"/>
              <a:t>за счёт изменения положения теней.</a:t>
            </a:r>
          </a:p>
        </p:txBody>
      </p:sp>
    </p:spTree>
    <p:extLst>
      <p:ext uri="{BB962C8B-B14F-4D97-AF65-F5344CB8AC3E}">
        <p14:creationId xmlns:p14="http://schemas.microsoft.com/office/powerpoint/2010/main" val="2696586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97" y="1598240"/>
            <a:ext cx="8893918" cy="44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3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44239"/>
            <a:ext cx="9755405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Практическое задание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D996B8-6C22-405D-B822-131ED572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6097714"/>
            <a:ext cx="4175760" cy="6984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C818BD-5825-4CEF-81A6-63B9A15CE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1" y="1088998"/>
            <a:ext cx="4968240" cy="13651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B221C1B-3AFE-4DAE-8DA8-DC150B1C0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2552427"/>
            <a:ext cx="2079190" cy="199692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36B226-A05A-4403-86FA-D17ADC928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286" y="2552427"/>
            <a:ext cx="1820130" cy="19969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607E8A-B762-4EA6-B9B6-5AEE12013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066" y="993773"/>
            <a:ext cx="6248401" cy="85488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F000592-5F57-4A03-96FD-5B18BAD82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3337" y="1855796"/>
            <a:ext cx="3359700" cy="253332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EBB608F-6E82-409F-B65A-8AB9A429F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6693" y="1904051"/>
            <a:ext cx="3663503" cy="24850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B2E2A28-C514-40C0-AAF4-959FFFD4C4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3296" y="5107860"/>
            <a:ext cx="5599891" cy="75636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0A85CA8-1EEA-48CB-88B3-26D0002A55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8848" y="4554801"/>
            <a:ext cx="2564970" cy="210153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F923CA3-1A87-4EA0-9383-DBE1574198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8495" y="4549347"/>
            <a:ext cx="2743201" cy="21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animation-name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5DD1C-F2E8-446D-A932-CBFE5925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51" y="1464876"/>
            <a:ext cx="5186932" cy="1293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BB479-EEFB-469B-BAD4-90C7702E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394" y="3461049"/>
            <a:ext cx="4543846" cy="28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animation-duration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1120B-6078-4E05-91AF-ED861734CA21}"/>
              </a:ext>
            </a:extLst>
          </p:cNvPr>
          <p:cNvSpPr txBox="1"/>
          <p:nvPr/>
        </p:nvSpPr>
        <p:spPr>
          <a:xfrm>
            <a:off x="558114" y="1412855"/>
            <a:ext cx="9754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При помощи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animation-duration</a:t>
            </a:r>
            <a:r>
              <a:rPr lang="ru-RU" sz="2000" b="1" dirty="0"/>
              <a:t> прописываем </a:t>
            </a:r>
            <a:r>
              <a:rPr lang="ru-RU" sz="2000" b="1" dirty="0">
                <a:solidFill>
                  <a:srgbClr val="202C8F"/>
                </a:solidFill>
              </a:rPr>
              <a:t>длительность одного цикла анимации</a:t>
            </a:r>
            <a:r>
              <a:rPr lang="ru-RU" sz="2000" b="1" dirty="0"/>
              <a:t>. Значение этого свойства указывается в</a:t>
            </a:r>
            <a:r>
              <a:rPr lang="ru-RU" sz="2000" b="1" dirty="0">
                <a:solidFill>
                  <a:srgbClr val="202C8F"/>
                </a:solidFill>
              </a:rPr>
              <a:t> секундах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rgbClr val="202C8F"/>
                </a:solidFill>
              </a:rPr>
              <a:t>миллисекундах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r>
              <a:rPr lang="ru-RU" sz="2000" b="1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E221F4-400C-4307-A4E7-3BE85866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03" y="2819781"/>
            <a:ext cx="5532791" cy="1747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8E2A4E-02D5-4CFA-8FD8-DDB06DF0EB57}"/>
              </a:ext>
            </a:extLst>
          </p:cNvPr>
          <p:cNvSpPr txBox="1"/>
          <p:nvPr/>
        </p:nvSpPr>
        <p:spPr>
          <a:xfrm>
            <a:off x="558114" y="5380920"/>
            <a:ext cx="1079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Примечание: </a:t>
            </a:r>
            <a:r>
              <a:rPr lang="ru-RU" b="1" dirty="0"/>
              <a:t>если указать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0s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ключевые кадры будут пропущены</a:t>
            </a:r>
            <a:r>
              <a:rPr lang="ru-RU" b="1" dirty="0"/>
              <a:t>, анимация </a:t>
            </a:r>
            <a:r>
              <a:rPr lang="ru-RU" b="1" dirty="0">
                <a:solidFill>
                  <a:srgbClr val="202C8F"/>
                </a:solidFill>
              </a:rPr>
              <a:t>применится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мгновенно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88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8" y="392353"/>
            <a:ext cx="11877726" cy="85312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animation-iteration-count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55D4-DFAC-4259-B7F7-6EAE8C212A7F}"/>
              </a:ext>
            </a:extLst>
          </p:cNvPr>
          <p:cNvSpPr txBox="1"/>
          <p:nvPr/>
        </p:nvSpPr>
        <p:spPr>
          <a:xfrm>
            <a:off x="559808" y="1542564"/>
            <a:ext cx="10081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В качестве значения </a:t>
            </a:r>
            <a:r>
              <a:rPr lang="ru-RU" sz="2000" b="1" dirty="0">
                <a:solidFill>
                  <a:srgbClr val="202C8F"/>
                </a:solidFill>
              </a:rPr>
              <a:t>указывается число</a:t>
            </a:r>
            <a:r>
              <a:rPr lang="ru-RU" sz="2000" b="1" dirty="0"/>
              <a:t>, означающее </a:t>
            </a:r>
            <a:r>
              <a:rPr lang="ru-RU" sz="2000" b="1" dirty="0">
                <a:solidFill>
                  <a:srgbClr val="202C8F"/>
                </a:solidFill>
              </a:rPr>
              <a:t>количество повторений</a:t>
            </a:r>
            <a:r>
              <a:rPr lang="ru-RU" sz="2000" b="1" dirty="0"/>
              <a:t>, или </a:t>
            </a:r>
            <a:r>
              <a:rPr lang="ru-RU" sz="2000" b="1" dirty="0">
                <a:solidFill>
                  <a:srgbClr val="202C8F"/>
                </a:solidFill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infinite</a:t>
            </a:r>
            <a:r>
              <a:rPr lang="ru-RU" sz="2000" b="1" dirty="0"/>
              <a:t>. Если указано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infinite</a:t>
            </a:r>
            <a:r>
              <a:rPr lang="ru-RU" sz="2000" b="1" dirty="0"/>
              <a:t>, то анимация будет </a:t>
            </a:r>
            <a:r>
              <a:rPr lang="ru-RU" sz="2000" b="1" dirty="0">
                <a:solidFill>
                  <a:srgbClr val="202C8F"/>
                </a:solidFill>
              </a:rPr>
              <a:t>повторяться бесконечно</a:t>
            </a:r>
            <a:r>
              <a:rPr lang="ru-RU" sz="2000" b="1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F630E-55F3-426C-8E39-7A4753D9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67" y="3208392"/>
            <a:ext cx="5820198" cy="1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animation-direction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C1626-6933-45EA-8A3F-34BD65876620}"/>
              </a:ext>
            </a:extLst>
          </p:cNvPr>
          <p:cNvSpPr txBox="1"/>
          <p:nvPr/>
        </p:nvSpPr>
        <p:spPr>
          <a:xfrm>
            <a:off x="558114" y="1149152"/>
            <a:ext cx="976275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Свойство </a:t>
            </a:r>
            <a:r>
              <a:rPr lang="ru-RU" b="1" dirty="0" err="1">
                <a:solidFill>
                  <a:srgbClr val="00B0F0"/>
                </a:solidFill>
              </a:rPr>
              <a:t>animation-direction</a:t>
            </a:r>
            <a:r>
              <a:rPr lang="ru-RU" b="1" dirty="0"/>
              <a:t> сообщает браузеру, должна ли анимация </a:t>
            </a:r>
            <a:r>
              <a:rPr lang="ru-RU" b="1" dirty="0">
                <a:solidFill>
                  <a:srgbClr val="202C8F"/>
                </a:solidFill>
              </a:rPr>
              <a:t>проигрываться в обратном порядке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ru-RU" b="1" dirty="0"/>
              <a:t> - 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, анимация </a:t>
            </a:r>
            <a:r>
              <a:rPr lang="ru-RU" b="1" dirty="0">
                <a:solidFill>
                  <a:srgbClr val="202C8F"/>
                </a:solidFill>
              </a:rPr>
              <a:t>воспроизводится от начала и до конца</a:t>
            </a:r>
            <a:r>
              <a:rPr lang="ru-RU" b="1" dirty="0"/>
              <a:t>, после чего </a:t>
            </a:r>
            <a:r>
              <a:rPr lang="ru-RU" b="1" dirty="0">
                <a:solidFill>
                  <a:srgbClr val="202C8F"/>
                </a:solidFill>
              </a:rPr>
              <a:t>возвращается к начальному кадру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reverse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проигрывается в обратном порядке</a:t>
            </a:r>
            <a:r>
              <a:rPr lang="ru-RU" b="1" dirty="0"/>
              <a:t>, от последнего ключевого кадра до первого, после чего возвращается к последнему кадру.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каждый нечётный повтор </a:t>
            </a:r>
            <a:r>
              <a:rPr lang="ru-RU" b="1" dirty="0"/>
              <a:t>(первый, третий, пятый) анимации воспроизводится </a:t>
            </a:r>
            <a:r>
              <a:rPr lang="ru-RU" b="1" dirty="0">
                <a:solidFill>
                  <a:srgbClr val="202C8F"/>
                </a:solidFill>
              </a:rPr>
              <a:t>в прямом порядке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каждый чётный повтор </a:t>
            </a:r>
            <a:r>
              <a:rPr lang="ru-RU" b="1" dirty="0"/>
              <a:t>(второй, четвёртый, шестой) анимации воспроизводится </a:t>
            </a:r>
            <a:r>
              <a:rPr lang="ru-RU" b="1" dirty="0">
                <a:solidFill>
                  <a:srgbClr val="202C8F"/>
                </a:solidFill>
              </a:rPr>
              <a:t>в обратном порядке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alternate-reverse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аналогично </a:t>
            </a:r>
            <a:r>
              <a:rPr lang="ru-RU" b="1" dirty="0"/>
              <a:t>значению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</a:t>
            </a:r>
            <a:r>
              <a:rPr lang="ru-RU" b="1" dirty="0"/>
              <a:t>, но </a:t>
            </a:r>
            <a:r>
              <a:rPr lang="ru-RU" b="1" dirty="0">
                <a:solidFill>
                  <a:srgbClr val="202C8F"/>
                </a:solidFill>
              </a:rPr>
              <a:t>чётные и нечётные повторы меняются местами</a:t>
            </a:r>
            <a:r>
              <a:rPr lang="ru-RU" b="1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2D37E1-C8EB-4DA6-A092-1A90D5D6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34" y="4983269"/>
            <a:ext cx="4277159" cy="17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4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A9EB35-D2A8-4051-B85C-7D27E48C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7" y="469723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7" y="1707091"/>
            <a:ext cx="7282016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90E484-00EB-40B3-86C0-B19DF1CF8B18}"/>
              </a:ext>
            </a:extLst>
          </p:cNvPr>
          <p:cNvSpPr txBox="1"/>
          <p:nvPr/>
        </p:nvSpPr>
        <p:spPr>
          <a:xfrm>
            <a:off x="0" y="6420878"/>
            <a:ext cx="4899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CSS transition-timing-function values (codepen.io)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67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2947</Words>
  <Application>Microsoft Office PowerPoint</Application>
  <PresentationFormat>Широкоэкранный</PresentationFormat>
  <Paragraphs>252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клиентских частей интернет-ресурсов</vt:lpstr>
      <vt:lpstr> Анимация в CSS</vt:lpstr>
      <vt:lpstr> Анимация в CSS</vt:lpstr>
      <vt:lpstr>Ключевые кадры @keyframes</vt:lpstr>
      <vt:lpstr>Свойства CSS-анимации: animation-name</vt:lpstr>
      <vt:lpstr>Свойства CSS-анимации: animation-duration</vt:lpstr>
      <vt:lpstr>Свойства CSS-анимации: animation-iteration-count</vt:lpstr>
      <vt:lpstr>Свойства CSS-анимации: animation-direction</vt:lpstr>
      <vt:lpstr>Свойства CSS-анимации: animation-timing-function</vt:lpstr>
      <vt:lpstr>Презентация PowerPoint</vt:lpstr>
      <vt:lpstr>Свойства CSS-анимации: animation-timing-function</vt:lpstr>
      <vt:lpstr>Свойства CSS-анимации: animation-timing-function</vt:lpstr>
      <vt:lpstr>Презентация PowerPoint</vt:lpstr>
      <vt:lpstr>Свойства CSS-анимации: animation-delay</vt:lpstr>
      <vt:lpstr>Свойства CSS-анимации: animation-play-state</vt:lpstr>
      <vt:lpstr>Свойства CSS-анимации: animation-fill-mode</vt:lpstr>
      <vt:lpstr>Свойства CSS-анимации: animation-fill-mode</vt:lpstr>
      <vt:lpstr>Свойства CSS-анимации: animation</vt:lpstr>
      <vt:lpstr>Использование нескольких CSS-анимаций</vt:lpstr>
      <vt:lpstr>Свойства CSS-анимации: transition</vt:lpstr>
      <vt:lpstr>Свойства CSS-анимации: transition</vt:lpstr>
      <vt:lpstr>Свойства CSS-анимации: transition</vt:lpstr>
      <vt:lpstr>Свойства CSS-анимации: transition</vt:lpstr>
      <vt:lpstr>Свойства CSS-анимации: transform</vt:lpstr>
      <vt:lpstr>Свойства CSS-анимации: transform</vt:lpstr>
      <vt:lpstr>Группы функций трансформации: Функции перемещения</vt:lpstr>
      <vt:lpstr>Группы функций трансформации: Функции перемещения</vt:lpstr>
      <vt:lpstr>Группы функций трансформации: Функции перемещения</vt:lpstr>
      <vt:lpstr>Группы функций трансформации: Функции масштабирования</vt:lpstr>
      <vt:lpstr>Группы функций трансформации: Функции масштабирования</vt:lpstr>
      <vt:lpstr>Группы функций трансформации: Функции наклона</vt:lpstr>
      <vt:lpstr>Группы функций трансформации: Функции поворота</vt:lpstr>
      <vt:lpstr>Группы функций трансформации: Функции поворота</vt:lpstr>
      <vt:lpstr>Группы функций трансформации: Прочие функции</vt:lpstr>
      <vt:lpstr>Группы функций трансформации: Прочие функции</vt:lpstr>
      <vt:lpstr>Группы функций трансформации: Прочие функции</vt:lpstr>
      <vt:lpstr>Свойство box-shadow</vt:lpstr>
      <vt:lpstr>Свойство box-shadow</vt:lpstr>
      <vt:lpstr>Свойство box-shadow</vt:lpstr>
      <vt:lpstr>Свойство box-shadow</vt:lpstr>
      <vt:lpstr>Свойство box-shadow</vt:lpstr>
      <vt:lpstr>СПАСИБО ЗА ВНИМАНИЕ!</vt:lpstr>
      <vt:lpstr>Практическое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Alex Ruslyakov</cp:lastModifiedBy>
  <cp:revision>183</cp:revision>
  <dcterms:created xsi:type="dcterms:W3CDTF">2023-09-05T16:49:47Z</dcterms:created>
  <dcterms:modified xsi:type="dcterms:W3CDTF">2023-10-09T08:37:49Z</dcterms:modified>
</cp:coreProperties>
</file>