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8"/>
  </p:notesMasterIdLst>
  <p:handoutMasterIdLst>
    <p:handoutMasterId r:id="rId39"/>
  </p:handoutMasterIdLst>
  <p:sldIdLst>
    <p:sldId id="278" r:id="rId2"/>
    <p:sldId id="498" r:id="rId3"/>
    <p:sldId id="499" r:id="rId4"/>
    <p:sldId id="501" r:id="rId5"/>
    <p:sldId id="546" r:id="rId6"/>
    <p:sldId id="502" r:id="rId7"/>
    <p:sldId id="547" r:id="rId8"/>
    <p:sldId id="500" r:id="rId9"/>
    <p:sldId id="549" r:id="rId10"/>
    <p:sldId id="551" r:id="rId11"/>
    <p:sldId id="552" r:id="rId12"/>
    <p:sldId id="553" r:id="rId13"/>
    <p:sldId id="548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284" r:id="rId22"/>
    <p:sldId id="484" r:id="rId23"/>
    <p:sldId id="485" r:id="rId24"/>
    <p:sldId id="496" r:id="rId25"/>
    <p:sldId id="486" r:id="rId26"/>
    <p:sldId id="487" r:id="rId27"/>
    <p:sldId id="488" r:id="rId28"/>
    <p:sldId id="489" r:id="rId29"/>
    <p:sldId id="490" r:id="rId30"/>
    <p:sldId id="497" r:id="rId31"/>
    <p:sldId id="491" r:id="rId32"/>
    <p:sldId id="492" r:id="rId33"/>
    <p:sldId id="493" r:id="rId34"/>
    <p:sldId id="494" r:id="rId35"/>
    <p:sldId id="495" r:id="rId36"/>
    <p:sldId id="333" r:id="rId37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2E9AFF"/>
    <a:srgbClr val="0066FF"/>
    <a:srgbClr val="AAC4E9"/>
    <a:srgbClr val="CC00CC"/>
    <a:srgbClr val="008080"/>
    <a:srgbClr val="FFFFFF"/>
    <a:srgbClr val="FDFBF6"/>
    <a:srgbClr val="F5CDCE"/>
    <a:srgbClr val="D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90" y="120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16.10.2023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310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05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383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73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90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07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344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0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070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4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508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614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954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899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71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23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394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011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095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20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526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401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750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403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490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913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975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61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19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35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65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05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1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63" r:id="rId13"/>
    <p:sldLayoutId id="2147483669" r:id="rId14"/>
    <p:sldLayoutId id="2147483673" r:id="rId15"/>
    <p:sldLayoutId id="2147483655" r:id="rId16"/>
    <p:sldLayoutId id="2147483674" r:id="rId17"/>
    <p:sldLayoutId id="2147483654" r:id="rId18"/>
    <p:sldLayoutId id="21474836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depen.io/GuillaumeChabot/pen/zrJbv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2954548" y="1304857"/>
            <a:ext cx="6282902" cy="2303756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600" dirty="0">
                <a:latin typeface="Calibri "/>
              </a:rPr>
              <a:t>Функции </a:t>
            </a:r>
            <a:r>
              <a:rPr lang="en-US" sz="1600" dirty="0" err="1">
                <a:latin typeface="Calibri "/>
              </a:rPr>
              <a:t>calc</a:t>
            </a:r>
            <a:r>
              <a:rPr lang="en-US" sz="1600" dirty="0">
                <a:latin typeface="Calibri "/>
              </a:rPr>
              <a:t>() </a:t>
            </a:r>
            <a:r>
              <a:rPr lang="ru-RU" sz="1600" dirty="0">
                <a:latin typeface="Calibri "/>
              </a:rPr>
              <a:t>и </a:t>
            </a:r>
            <a:r>
              <a:rPr lang="en-US" sz="1600" dirty="0" err="1">
                <a:latin typeface="Calibri "/>
              </a:rPr>
              <a:t>var</a:t>
            </a:r>
            <a:r>
              <a:rPr lang="en-US" sz="1600" dirty="0">
                <a:latin typeface="Calibri "/>
              </a:rPr>
              <a:t>() </a:t>
            </a:r>
            <a:r>
              <a:rPr lang="ru-RU" sz="1600" dirty="0">
                <a:latin typeface="Calibri "/>
              </a:rPr>
              <a:t>в </a:t>
            </a:r>
            <a:r>
              <a:rPr lang="en-US" sz="1600" dirty="0">
                <a:latin typeface="Calibri "/>
              </a:rPr>
              <a:t>CSS. </a:t>
            </a:r>
            <a:endParaRPr lang="ru-RU" sz="1600" dirty="0">
              <a:latin typeface="Calibri 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latin typeface="Calibri "/>
              </a:rPr>
              <a:t>Свойство </a:t>
            </a:r>
            <a:r>
              <a:rPr lang="en-US" sz="1600" dirty="0">
                <a:latin typeface="Calibri "/>
              </a:rPr>
              <a:t>filter, </a:t>
            </a:r>
            <a:r>
              <a:rPr lang="ru-RU" sz="1600" dirty="0">
                <a:latin typeface="Calibri "/>
              </a:rPr>
              <a:t>функции фильтров.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alibri "/>
              </a:rPr>
              <a:t>Свойство </a:t>
            </a:r>
            <a:r>
              <a:rPr lang="en-US" sz="1600" dirty="0">
                <a:latin typeface="Calibri "/>
              </a:rPr>
              <a:t>backdrop-filter, </a:t>
            </a:r>
            <a:r>
              <a:rPr lang="ru-RU" sz="1600" dirty="0">
                <a:latin typeface="Calibri "/>
              </a:rPr>
              <a:t>эффект </a:t>
            </a:r>
            <a:r>
              <a:rPr lang="en-US" sz="1600" dirty="0" err="1">
                <a:latin typeface="Calibri "/>
              </a:rPr>
              <a:t>glassmorphism</a:t>
            </a:r>
            <a:r>
              <a:rPr lang="en-US" sz="1600" dirty="0">
                <a:latin typeface="Calibri "/>
              </a:rPr>
              <a:t>. </a:t>
            </a:r>
            <a:r>
              <a:rPr lang="ru-RU" sz="1600" dirty="0">
                <a:latin typeface="Calibri "/>
              </a:rPr>
              <a:t>Свойство </a:t>
            </a:r>
            <a:r>
              <a:rPr lang="en-US" sz="1600" dirty="0">
                <a:latin typeface="Calibri "/>
              </a:rPr>
              <a:t>cursor.</a:t>
            </a:r>
            <a:br>
              <a:rPr lang="en-US" sz="1600" dirty="0">
                <a:latin typeface="Calibri "/>
              </a:rPr>
            </a:br>
            <a:endParaRPr lang="ru-RU" sz="3600" dirty="0">
              <a:latin typeface="Calibri 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369506-ED4F-430D-9B2E-5135F3737B13}"/>
              </a:ext>
            </a:extLst>
          </p:cNvPr>
          <p:cNvSpPr txBox="1">
            <a:spLocks/>
          </p:cNvSpPr>
          <p:nvPr/>
        </p:nvSpPr>
        <p:spPr>
          <a:xfrm>
            <a:off x="3631636" y="3429000"/>
            <a:ext cx="4928728" cy="87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Ассистент кафедры ИиППО</a:t>
            </a:r>
          </a:p>
          <a:p>
            <a:r>
              <a:rPr lang="ru-RU"/>
              <a:t>Русляков Алексей Александрович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C243D-2A2A-4EDD-ABA3-A559F5CA2275}"/>
              </a:ext>
            </a:extLst>
          </p:cNvPr>
          <p:cNvSpPr txBox="1"/>
          <p:nvPr/>
        </p:nvSpPr>
        <p:spPr>
          <a:xfrm>
            <a:off x="4737682" y="4558283"/>
            <a:ext cx="2716635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>
                <a:solidFill>
                  <a:schemeClr val="accent6"/>
                </a:solidFill>
              </a:defRPr>
            </a:lvl1pPr>
            <a:lvl2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>
                <a:solidFill>
                  <a:schemeClr val="accent6"/>
                </a:solidFill>
              </a:defRPr>
            </a:lvl2pPr>
            <a:lvl3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3pPr>
            <a:lvl4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4pPr>
            <a:lvl5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9pPr>
          </a:lstStyle>
          <a:p>
            <a:r>
              <a:rPr lang="en-US" dirty="0"/>
              <a:t>ruslyakov@mirea.ru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Синтаксис переменных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340333"/>
            <a:ext cx="10042154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Объявление настраиваемого свойства </a:t>
            </a:r>
            <a:r>
              <a:rPr lang="ru-RU" b="1" dirty="0"/>
              <a:t>выполняется с использованием имени настраиваемого свойства, которое начинается </a:t>
            </a:r>
            <a:r>
              <a:rPr lang="ru-RU" b="1" u="sng" dirty="0">
                <a:solidFill>
                  <a:srgbClr val="202C8F"/>
                </a:solidFill>
              </a:rPr>
              <a:t>с двойного дефиса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/>
              <a:t>(</a:t>
            </a:r>
            <a:r>
              <a:rPr lang="ru-RU" b="1" dirty="0">
                <a:solidFill>
                  <a:srgbClr val="00B0F0"/>
                </a:solidFill>
              </a:rPr>
              <a:t>--</a:t>
            </a:r>
            <a:r>
              <a:rPr lang="ru-RU" b="1" dirty="0"/>
              <a:t>), и </a:t>
            </a:r>
            <a:r>
              <a:rPr lang="ru-RU" b="1" u="sng" dirty="0">
                <a:solidFill>
                  <a:srgbClr val="202C8F"/>
                </a:solidFill>
              </a:rPr>
              <a:t>значения свойства</a:t>
            </a:r>
            <a:r>
              <a:rPr lang="ru-RU" b="1" dirty="0"/>
              <a:t>, которое может быть </a:t>
            </a:r>
            <a:r>
              <a:rPr lang="ru-RU" b="1" dirty="0">
                <a:solidFill>
                  <a:srgbClr val="202C8F"/>
                </a:solidFill>
              </a:rPr>
              <a:t>любым допустимым значением CSS</a:t>
            </a:r>
            <a:r>
              <a:rPr lang="ru-RU" b="1" dirty="0"/>
              <a:t>. 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Имена пользовательских свойств </a:t>
            </a:r>
            <a:r>
              <a:rPr lang="ru-RU" b="1" u="sng" dirty="0">
                <a:solidFill>
                  <a:srgbClr val="202C8F"/>
                </a:solidFill>
              </a:rPr>
              <a:t>чувствительны к регистру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/>
              <a:t>— </a:t>
            </a:r>
            <a:r>
              <a:rPr lang="ru-RU" b="1" dirty="0">
                <a:solidFill>
                  <a:srgbClr val="2E9AFF"/>
                </a:solidFill>
              </a:rPr>
              <a:t>--</a:t>
            </a:r>
            <a:r>
              <a:rPr lang="ru-RU" b="1" dirty="0" err="1">
                <a:solidFill>
                  <a:srgbClr val="2E9AFF"/>
                </a:solidFill>
              </a:rPr>
              <a:t>my-color</a:t>
            </a:r>
            <a:r>
              <a:rPr lang="ru-RU" b="1" dirty="0">
                <a:solidFill>
                  <a:srgbClr val="2E9AFF"/>
                </a:solidFill>
              </a:rPr>
              <a:t> </a:t>
            </a:r>
            <a:r>
              <a:rPr lang="ru-RU" b="1" dirty="0"/>
              <a:t>будет рассматриваться как </a:t>
            </a:r>
            <a:r>
              <a:rPr lang="ru-RU" b="1" dirty="0">
                <a:solidFill>
                  <a:srgbClr val="202C8F"/>
                </a:solidFill>
              </a:rPr>
              <a:t>отдельное пользовательское свойство </a:t>
            </a:r>
            <a:r>
              <a:rPr lang="ru-RU" b="1" dirty="0">
                <a:solidFill>
                  <a:srgbClr val="2E9AFF"/>
                </a:solidFill>
              </a:rPr>
              <a:t>--</a:t>
            </a:r>
            <a:r>
              <a:rPr lang="ru-RU" b="1" dirty="0" err="1">
                <a:solidFill>
                  <a:srgbClr val="2E9AFF"/>
                </a:solidFill>
              </a:rPr>
              <a:t>My-color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Функция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b="1" dirty="0"/>
              <a:t>принимает </a:t>
            </a:r>
            <a:r>
              <a:rPr lang="ru-RU" b="1" u="sng" dirty="0">
                <a:solidFill>
                  <a:srgbClr val="202C8F"/>
                </a:solidFill>
              </a:rPr>
              <a:t>2 аргумента</a:t>
            </a:r>
            <a:r>
              <a:rPr lang="ru-RU" b="1" dirty="0"/>
              <a:t>:</a:t>
            </a:r>
          </a:p>
          <a:p>
            <a:pPr marL="627063" algn="just">
              <a:spcAft>
                <a:spcPts val="600"/>
              </a:spcAft>
              <a:buClr>
                <a:srgbClr val="202C8F"/>
              </a:buClr>
            </a:pPr>
            <a:r>
              <a:rPr lang="ru-RU" b="1" dirty="0"/>
              <a:t>1. Имя </a:t>
            </a:r>
            <a:r>
              <a:rPr lang="ru-RU" b="1" dirty="0" err="1"/>
              <a:t>кастомного</a:t>
            </a:r>
            <a:r>
              <a:rPr lang="ru-RU" b="1" dirty="0"/>
              <a:t> свойства.</a:t>
            </a:r>
          </a:p>
          <a:p>
            <a:pPr marL="627063" algn="just">
              <a:spcAft>
                <a:spcPts val="600"/>
              </a:spcAft>
              <a:buClr>
                <a:srgbClr val="202C8F"/>
              </a:buClr>
            </a:pPr>
            <a:r>
              <a:rPr lang="ru-RU" b="1" dirty="0"/>
              <a:t>2. Резервное значение (необязательный).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b="1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53" y="5401132"/>
            <a:ext cx="3033735" cy="967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65121" y="5195376"/>
            <a:ext cx="4028138" cy="1374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-1263647" y="4892136"/>
            <a:ext cx="61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66FF"/>
                </a:solidFill>
              </a:rPr>
              <a:t>Создание переменной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10023" y="4667141"/>
            <a:ext cx="61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66FF"/>
                </a:solidFill>
              </a:rPr>
              <a:t>Обращение к переменной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835992" y="5402610"/>
            <a:ext cx="4161009" cy="966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6913033" y="4834821"/>
            <a:ext cx="61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66FF"/>
                </a:solidFill>
              </a:rPr>
              <a:t>Базовый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49643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Область видимости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8987" y="4786144"/>
            <a:ext cx="61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66FF"/>
                </a:solidFill>
              </a:rPr>
              <a:t>Глобальная переменная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0379" y="1242254"/>
            <a:ext cx="98050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ru-RU" b="1" u="sng" dirty="0">
                <a:solidFill>
                  <a:srgbClr val="202C8F"/>
                </a:solidFill>
              </a:rPr>
              <a:t>Переменные видны в том блоке, в котором их объявляют</a:t>
            </a:r>
            <a:r>
              <a:rPr lang="ru-RU" b="1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Ещё </a:t>
            </a:r>
            <a:r>
              <a:rPr lang="ru-RU" b="1" dirty="0">
                <a:solidFill>
                  <a:srgbClr val="202C8F"/>
                </a:solidFill>
              </a:rPr>
              <a:t>переменные </a:t>
            </a:r>
            <a:r>
              <a:rPr lang="ru-RU" b="1" u="sng" dirty="0">
                <a:solidFill>
                  <a:srgbClr val="202C8F"/>
                </a:solidFill>
              </a:rPr>
              <a:t>действуют во всех вложенных элементах внутри этого блока</a:t>
            </a:r>
            <a:r>
              <a:rPr lang="ru-RU" b="1" dirty="0"/>
              <a:t>: если мы объявим переменную </a:t>
            </a:r>
            <a:r>
              <a:rPr lang="ru-RU" b="1" dirty="0">
                <a:solidFill>
                  <a:srgbClr val="202C8F"/>
                </a:solidFill>
              </a:rPr>
              <a:t>внутри блока </a:t>
            </a:r>
            <a:r>
              <a:rPr lang="ru-RU" b="1" dirty="0" err="1">
                <a:solidFill>
                  <a:srgbClr val="202C8F"/>
                </a:solidFill>
              </a:rPr>
              <a:t>body</a:t>
            </a:r>
            <a:r>
              <a:rPr lang="ru-RU" b="1" dirty="0">
                <a:solidFill>
                  <a:srgbClr val="202C8F"/>
                </a:solidFill>
              </a:rPr>
              <a:t> {}</a:t>
            </a:r>
            <a:r>
              <a:rPr lang="ru-RU" b="1" dirty="0"/>
              <a:t> или </a:t>
            </a:r>
            <a:r>
              <a:rPr lang="ru-RU" b="1" dirty="0" err="1">
                <a:solidFill>
                  <a:srgbClr val="202C8F"/>
                </a:solidFill>
              </a:rPr>
              <a:t>html</a:t>
            </a:r>
            <a:r>
              <a:rPr lang="ru-RU" b="1" dirty="0">
                <a:solidFill>
                  <a:srgbClr val="202C8F"/>
                </a:solidFill>
              </a:rPr>
              <a:t> {}</a:t>
            </a:r>
            <a:r>
              <a:rPr lang="ru-RU" b="1" dirty="0"/>
              <a:t>, то она будет </a:t>
            </a:r>
            <a:r>
              <a:rPr lang="ru-RU" b="1" dirty="0">
                <a:solidFill>
                  <a:srgbClr val="202C8F"/>
                </a:solidFill>
              </a:rPr>
              <a:t>действовать для всех элементов на странице</a:t>
            </a:r>
            <a:r>
              <a:rPr lang="ru-RU" b="1" dirty="0"/>
              <a:t>, потому что они находятся внутри этих блоков.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Обычно рекомендуется </a:t>
            </a:r>
            <a:r>
              <a:rPr lang="ru-RU" b="1" dirty="0">
                <a:solidFill>
                  <a:srgbClr val="202C8F"/>
                </a:solidFill>
              </a:rPr>
              <a:t>определять пользовательские свойства в </a:t>
            </a:r>
            <a:r>
              <a:rPr lang="ru-RU" b="1" dirty="0" err="1">
                <a:solidFill>
                  <a:srgbClr val="202C8F"/>
                </a:solidFill>
              </a:rPr>
              <a:t>псевдоклассе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ru-RU" b="1" dirty="0"/>
              <a:t>, чтобы их можно было </a:t>
            </a:r>
            <a:r>
              <a:rPr lang="ru-RU" b="1" dirty="0">
                <a:solidFill>
                  <a:srgbClr val="202C8F"/>
                </a:solidFill>
              </a:rPr>
              <a:t>применять глобально во всем HTML-документе</a:t>
            </a:r>
            <a:r>
              <a:rPr lang="ru-RU" b="1" dirty="0"/>
              <a:t>.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041786" y="5276511"/>
            <a:ext cx="3452736" cy="1089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278325" y="5030086"/>
            <a:ext cx="3703875" cy="1582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Прямоугольник 15"/>
          <p:cNvSpPr/>
          <p:nvPr/>
        </p:nvSpPr>
        <p:spPr>
          <a:xfrm>
            <a:off x="5061095" y="4508005"/>
            <a:ext cx="61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66FF"/>
                </a:solidFill>
              </a:rPr>
              <a:t>Дочерний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27336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Возможности 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644250" y="3138561"/>
            <a:ext cx="6138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0066FF"/>
                </a:solidFill>
              </a:rPr>
              <a:t>Переменная как часть значения свойства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0379" y="1242254"/>
            <a:ext cx="98050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Функцию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b="1" dirty="0"/>
              <a:t>можно </a:t>
            </a:r>
            <a:r>
              <a:rPr lang="ru-RU" b="1" dirty="0">
                <a:solidFill>
                  <a:srgbClr val="202C8F"/>
                </a:solidFill>
              </a:rPr>
              <a:t>подставить как </a:t>
            </a:r>
            <a:r>
              <a:rPr lang="ru-RU" b="1" u="sng" dirty="0">
                <a:solidFill>
                  <a:srgbClr val="202C8F"/>
                </a:solidFill>
              </a:rPr>
              <a:t>часть значения свойства</a:t>
            </a:r>
            <a:r>
              <a:rPr lang="ru-RU" b="1" dirty="0"/>
              <a:t>. 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Работает </a:t>
            </a:r>
            <a:r>
              <a:rPr lang="ru-RU" b="1" dirty="0">
                <a:solidFill>
                  <a:srgbClr val="202C8F"/>
                </a:solidFill>
              </a:rPr>
              <a:t>с сокращёнными свойствами</a:t>
            </a:r>
            <a:r>
              <a:rPr lang="ru-RU" b="1" dirty="0"/>
              <a:t>: </a:t>
            </a:r>
            <a:r>
              <a:rPr lang="en-US" b="1" dirty="0">
                <a:solidFill>
                  <a:srgbClr val="00B0F0"/>
                </a:solidFill>
              </a:rPr>
              <a:t>margin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F0"/>
                </a:solidFill>
              </a:rPr>
              <a:t>padding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F0"/>
                </a:solidFill>
              </a:rPr>
              <a:t>border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F0"/>
                </a:solidFill>
              </a:rPr>
              <a:t>background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F0"/>
                </a:solidFill>
              </a:rPr>
              <a:t>transform</a:t>
            </a:r>
            <a:r>
              <a:rPr lang="en-US" b="1" dirty="0"/>
              <a:t>,</a:t>
            </a:r>
            <a:r>
              <a:rPr lang="en-US" b="1" dirty="0">
                <a:solidFill>
                  <a:srgbClr val="00B0F0"/>
                </a:solidFill>
              </a:rPr>
              <a:t> transition </a:t>
            </a:r>
            <a:r>
              <a:rPr lang="ru-RU" b="1" dirty="0"/>
              <a:t>и т.д.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698943" y="2822406"/>
            <a:ext cx="6138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0066FF"/>
                </a:solidFill>
              </a:rPr>
              <a:t>Переменная как одно из значений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60773" y="3583736"/>
            <a:ext cx="3928288" cy="102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869065" y="3147245"/>
            <a:ext cx="2333625" cy="3609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7682694" y="3258013"/>
            <a:ext cx="4170832" cy="1016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7636112" y="5131120"/>
            <a:ext cx="4263996" cy="1173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7713278" y="4494278"/>
            <a:ext cx="4109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0066FF"/>
                </a:solidFill>
              </a:rPr>
              <a:t>Переменная как несколько значений свойства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66710" y="2679163"/>
            <a:ext cx="6138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0066FF"/>
                </a:solidFill>
              </a:rPr>
              <a:t>Использование переменных с 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root</a:t>
            </a:r>
            <a:endParaRPr lang="ru-RU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7"/>
          <a:stretch>
            <a:fillRect/>
          </a:stretch>
        </p:blipFill>
        <p:spPr>
          <a:xfrm>
            <a:off x="341442" y="5322093"/>
            <a:ext cx="4148187" cy="982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Прямоугольник 19"/>
          <p:cNvSpPr/>
          <p:nvPr/>
        </p:nvSpPr>
        <p:spPr>
          <a:xfrm>
            <a:off x="-653632" y="4909776"/>
            <a:ext cx="6138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0066FF"/>
                </a:solidFill>
              </a:rPr>
              <a:t>Переменная как часть значения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348823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32" y="2525931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4800" dirty="0">
                <a:solidFill>
                  <a:srgbClr val="202C8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filter</a:t>
            </a:r>
            <a:endParaRPr lang="en-US" sz="48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56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blur()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10795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Примеряет </a:t>
            </a:r>
            <a:r>
              <a:rPr lang="ru-RU" sz="2000" b="1" dirty="0">
                <a:solidFill>
                  <a:srgbClr val="202C8F"/>
                </a:solidFill>
              </a:rPr>
              <a:t>размытие Гаусса к изображению.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Значение в скобках </a:t>
            </a:r>
            <a:r>
              <a:rPr lang="ru-RU" sz="2000" b="1" dirty="0">
                <a:solidFill>
                  <a:srgbClr val="202C8F"/>
                </a:solidFill>
              </a:rPr>
              <a:t>указывает сколько пикселей сливаются друг с другом.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указать </a:t>
            </a:r>
            <a:r>
              <a:rPr lang="ru-RU" sz="2000" b="1" dirty="0">
                <a:solidFill>
                  <a:srgbClr val="202C8F"/>
                </a:solidFill>
              </a:rPr>
              <a:t>положительное значение в любых единицах</a:t>
            </a:r>
            <a:r>
              <a:rPr lang="ru-RU" sz="2000" b="1" dirty="0"/>
              <a:t> измерения, </a:t>
            </a:r>
            <a:r>
              <a:rPr lang="ru-RU" sz="2000" b="1" dirty="0">
                <a:solidFill>
                  <a:srgbClr val="202C8F"/>
                </a:solidFill>
              </a:rPr>
              <a:t>кроме процентов</a:t>
            </a:r>
            <a:r>
              <a:rPr lang="ru-RU" sz="2000" b="1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D5FFA2-61A9-43E3-B18D-34D88F1E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81" y="3933818"/>
            <a:ext cx="3798647" cy="130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E80F7C-2350-4684-BF39-C3AD75F8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4" y="3245798"/>
            <a:ext cx="3896808" cy="26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2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brightness()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61FADF-9648-4DFA-9CC5-A1286F0A043E}"/>
              </a:ext>
            </a:extLst>
          </p:cNvPr>
          <p:cNvSpPr/>
          <p:nvPr/>
        </p:nvSpPr>
        <p:spPr>
          <a:xfrm>
            <a:off x="558113" y="1322722"/>
            <a:ext cx="93340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Меняет яркость изображения.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указать </a:t>
            </a:r>
            <a:r>
              <a:rPr lang="ru-RU" sz="2000" b="1" dirty="0">
                <a:solidFill>
                  <a:srgbClr val="202C8F"/>
                </a:solidFill>
              </a:rPr>
              <a:t>процент прозрачности </a:t>
            </a:r>
            <a:r>
              <a:rPr lang="ru-RU" sz="2000" b="1" dirty="0"/>
              <a:t>от </a:t>
            </a: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: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сделает изображение </a:t>
            </a:r>
            <a:r>
              <a:rPr lang="ru-RU" sz="2000" b="1" dirty="0">
                <a:solidFill>
                  <a:srgbClr val="202C8F"/>
                </a:solidFill>
              </a:rPr>
              <a:t>полностью чёрным</a:t>
            </a:r>
            <a:r>
              <a:rPr lang="ru-RU" sz="2000" b="1" dirty="0"/>
              <a:t>. 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вернёт</a:t>
            </a:r>
            <a:r>
              <a:rPr lang="ru-RU" sz="2000" b="1" dirty="0"/>
              <a:t> изображению </a:t>
            </a:r>
            <a:r>
              <a:rPr lang="ru-RU" sz="2000" b="1" dirty="0">
                <a:solidFill>
                  <a:srgbClr val="202C8F"/>
                </a:solidFill>
              </a:rPr>
              <a:t>исходную яркость</a:t>
            </a:r>
            <a:r>
              <a:rPr lang="ru-RU" sz="2000" b="1" dirty="0"/>
              <a:t>. 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en-US" sz="2000" b="1" dirty="0">
                <a:solidFill>
                  <a:srgbClr val="202C8F"/>
                </a:solidFill>
              </a:rPr>
              <a:t>&gt;</a:t>
            </a:r>
            <a:r>
              <a:rPr lang="ru-RU" sz="2000" b="1" dirty="0">
                <a:solidFill>
                  <a:srgbClr val="202C8F"/>
                </a:solidFill>
              </a:rPr>
              <a:t>100% усилит яркость </a:t>
            </a:r>
            <a:r>
              <a:rPr lang="ru-RU" sz="2000" b="1" dirty="0"/>
              <a:t>картинки.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Значением может быть </a:t>
            </a:r>
            <a:r>
              <a:rPr lang="ru-RU" sz="2000" b="1" dirty="0">
                <a:solidFill>
                  <a:srgbClr val="202C8F"/>
                </a:solidFill>
              </a:rPr>
              <a:t>целое или дробное число без единиц измерения</a:t>
            </a:r>
            <a:r>
              <a:rPr lang="en-US" sz="2000" b="1" dirty="0">
                <a:solidFill>
                  <a:srgbClr val="202C8F"/>
                </a:solidFill>
              </a:rPr>
              <a:t>.</a:t>
            </a:r>
            <a:endParaRPr lang="ru-RU" sz="2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3A889-5287-4B7F-8723-EC447034F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18" y="4978223"/>
            <a:ext cx="4211107" cy="1096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DDF0D2-C1E9-4874-8423-F1B80F30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61" y="4349949"/>
            <a:ext cx="3517783" cy="23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8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contrast()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61FADF-9648-4DFA-9CC5-A1286F0A043E}"/>
              </a:ext>
            </a:extLst>
          </p:cNvPr>
          <p:cNvSpPr/>
          <p:nvPr/>
        </p:nvSpPr>
        <p:spPr>
          <a:xfrm>
            <a:off x="558113" y="1322722"/>
            <a:ext cx="93340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Меняет контраст изображения.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указать </a:t>
            </a:r>
            <a:r>
              <a:rPr lang="ru-RU" sz="2000" b="1" dirty="0">
                <a:solidFill>
                  <a:srgbClr val="202C8F"/>
                </a:solidFill>
              </a:rPr>
              <a:t>процент прозрачности </a:t>
            </a:r>
            <a:r>
              <a:rPr lang="ru-RU" sz="2000" b="1" dirty="0"/>
              <a:t>от </a:t>
            </a: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: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сделает изображение </a:t>
            </a:r>
            <a:r>
              <a:rPr lang="ru-RU" sz="2000" b="1" dirty="0">
                <a:solidFill>
                  <a:srgbClr val="202C8F"/>
                </a:solidFill>
              </a:rPr>
              <a:t>полностью чёрным</a:t>
            </a:r>
            <a:r>
              <a:rPr lang="ru-RU" sz="2000" b="1" dirty="0"/>
              <a:t>. 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 вернёт изображению </a:t>
            </a:r>
            <a:r>
              <a:rPr lang="ru-RU" sz="2000" b="1" dirty="0">
                <a:solidFill>
                  <a:srgbClr val="202C8F"/>
                </a:solidFill>
              </a:rPr>
              <a:t>исходный контраст</a:t>
            </a:r>
            <a:r>
              <a:rPr lang="ru-RU" sz="2000" b="1" dirty="0"/>
              <a:t>. 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en-US" sz="2000" b="1" dirty="0">
                <a:solidFill>
                  <a:srgbClr val="202C8F"/>
                </a:solidFill>
              </a:rPr>
              <a:t>&gt;</a:t>
            </a:r>
            <a:r>
              <a:rPr lang="ru-RU" sz="2000" b="1" dirty="0">
                <a:solidFill>
                  <a:srgbClr val="202C8F"/>
                </a:solidFill>
              </a:rPr>
              <a:t>100% усилит исходный контраст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Значением может быть </a:t>
            </a:r>
            <a:r>
              <a:rPr lang="ru-RU" sz="2000" b="1" dirty="0">
                <a:solidFill>
                  <a:srgbClr val="202C8F"/>
                </a:solidFill>
              </a:rPr>
              <a:t>целое или дробное число без единиц измерения</a:t>
            </a:r>
            <a:r>
              <a:rPr lang="en-US" sz="2000" b="1" dirty="0">
                <a:solidFill>
                  <a:srgbClr val="202C8F"/>
                </a:solidFill>
              </a:rPr>
              <a:t>.</a:t>
            </a:r>
            <a:endParaRPr lang="ru-RU" sz="2000" b="1" dirty="0"/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64479" y="4845459"/>
            <a:ext cx="3749123" cy="1345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44509" y="4093729"/>
            <a:ext cx="3547635" cy="25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6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drop-shadow()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61FADF-9648-4DFA-9CC5-A1286F0A043E}"/>
              </a:ext>
            </a:extLst>
          </p:cNvPr>
          <p:cNvSpPr/>
          <p:nvPr/>
        </p:nvSpPr>
        <p:spPr>
          <a:xfrm>
            <a:off x="558113" y="1322722"/>
            <a:ext cx="9334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Задаёт </a:t>
            </a:r>
            <a:r>
              <a:rPr lang="ru-RU" sz="2000" b="1" u="sng" dirty="0">
                <a:solidFill>
                  <a:srgbClr val="202C8F"/>
                </a:solidFill>
              </a:rPr>
              <a:t>тень для картинки</a:t>
            </a:r>
            <a:r>
              <a:rPr lang="ru-RU" sz="2000" b="1" dirty="0">
                <a:solidFill>
                  <a:srgbClr val="202C8F"/>
                </a:solidFill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D4DAA6-328B-4ACA-A55B-F1943A16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25" y="1081905"/>
            <a:ext cx="3452375" cy="234709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D45384E-21E0-4FD9-B2C6-E6BA9D0D922E}"/>
              </a:ext>
            </a:extLst>
          </p:cNvPr>
          <p:cNvSpPr/>
          <p:nvPr/>
        </p:nvSpPr>
        <p:spPr>
          <a:xfrm>
            <a:off x="558112" y="3961185"/>
            <a:ext cx="5834299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 помощью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drop-shadow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sz="2000" b="1" dirty="0"/>
              <a:t> можно </a:t>
            </a:r>
            <a:r>
              <a:rPr lang="ru-RU" sz="2000" b="1" dirty="0">
                <a:solidFill>
                  <a:srgbClr val="202C8F"/>
                </a:solidFill>
              </a:rPr>
              <a:t>создать тень по форме самого изображения</a:t>
            </a:r>
            <a:r>
              <a:rPr lang="ru-RU" sz="2000" b="1" dirty="0"/>
              <a:t>. </a:t>
            </a:r>
            <a:endParaRPr lang="en-US" sz="2000" b="1" dirty="0"/>
          </a:p>
          <a:p>
            <a:pPr marL="271463" algn="just">
              <a:spcBef>
                <a:spcPts val="1800"/>
              </a:spcBef>
              <a:buClr>
                <a:srgbClr val="202C8F"/>
              </a:buClr>
            </a:pPr>
            <a:r>
              <a:rPr lang="ru-RU" b="1" dirty="0"/>
              <a:t>Функция учитывает альфа-канал картинки и способна отбрасывать не только прямоугольную тень, как в случае с </a:t>
            </a:r>
            <a:r>
              <a:rPr lang="ru-RU" b="1" dirty="0" err="1"/>
              <a:t>box-shadow</a:t>
            </a:r>
            <a:r>
              <a:rPr lang="ru-RU" b="1" dirty="0"/>
              <a:t>.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04486" y="3758957"/>
            <a:ext cx="2680703" cy="2481948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49287" y="2245783"/>
            <a:ext cx="4935261" cy="1183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39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grayscale()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61FADF-9648-4DFA-9CC5-A1286F0A043E}"/>
              </a:ext>
            </a:extLst>
          </p:cNvPr>
          <p:cNvSpPr/>
          <p:nvPr/>
        </p:nvSpPr>
        <p:spPr>
          <a:xfrm>
            <a:off x="558113" y="1322722"/>
            <a:ext cx="93340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Делает </a:t>
            </a:r>
            <a:r>
              <a:rPr lang="ru-RU" sz="2000" b="1" dirty="0">
                <a:solidFill>
                  <a:srgbClr val="202C8F"/>
                </a:solidFill>
              </a:rPr>
              <a:t>изображение чёрно-белым.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указать </a:t>
            </a:r>
            <a:r>
              <a:rPr lang="ru-RU" sz="2000" b="1" dirty="0">
                <a:solidFill>
                  <a:srgbClr val="202C8F"/>
                </a:solidFill>
              </a:rPr>
              <a:t>процент прозрачности </a:t>
            </a:r>
            <a:r>
              <a:rPr lang="ru-RU" sz="2000" b="1" dirty="0"/>
              <a:t>от </a:t>
            </a: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до </a:t>
            </a: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: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вернёт</a:t>
            </a:r>
            <a:r>
              <a:rPr lang="ru-RU" sz="2000" b="1" dirty="0"/>
              <a:t> изображению </a:t>
            </a:r>
            <a:r>
              <a:rPr lang="ru-RU" sz="2000" b="1" dirty="0">
                <a:solidFill>
                  <a:srgbClr val="202C8F"/>
                </a:solidFill>
              </a:rPr>
              <a:t>исходные цвета</a:t>
            </a:r>
            <a:r>
              <a:rPr lang="ru-RU" sz="2000" b="1" dirty="0"/>
              <a:t>. 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 сделает </a:t>
            </a:r>
            <a:r>
              <a:rPr lang="ru-RU" sz="2000" b="1" dirty="0">
                <a:solidFill>
                  <a:srgbClr val="202C8F"/>
                </a:solidFill>
              </a:rPr>
              <a:t>изображение полностью чёрно-белым</a:t>
            </a:r>
            <a:r>
              <a:rPr lang="ru-RU" sz="2000" b="1" dirty="0"/>
              <a:t>.</a:t>
            </a:r>
          </a:p>
          <a:p>
            <a:pPr marL="358775" algn="just">
              <a:lnSpc>
                <a:spcPct val="150000"/>
              </a:lnSpc>
              <a:tabLst>
                <a:tab pos="358775" algn="l"/>
              </a:tabLst>
            </a:pPr>
            <a:r>
              <a:rPr lang="ru-RU" sz="2000" b="1" dirty="0"/>
              <a:t>Значением может быть </a:t>
            </a:r>
            <a:r>
              <a:rPr lang="ru-RU" sz="2000" b="1" dirty="0">
                <a:solidFill>
                  <a:srgbClr val="202C8F"/>
                </a:solidFill>
              </a:rPr>
              <a:t>целое или дробное число без единиц измерения</a:t>
            </a:r>
            <a:r>
              <a:rPr lang="en-US" sz="2000" b="1" dirty="0">
                <a:solidFill>
                  <a:srgbClr val="202C8F"/>
                </a:solidFill>
              </a:rPr>
              <a:t>.</a:t>
            </a:r>
            <a:endParaRPr lang="ru-RU" sz="20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C0D780-8302-42EE-B129-69432463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18" y="3914130"/>
            <a:ext cx="3871149" cy="2577853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527703" y="4473125"/>
            <a:ext cx="3899214" cy="1455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51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hue-rotate()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61FADF-9648-4DFA-9CC5-A1286F0A043E}"/>
              </a:ext>
            </a:extLst>
          </p:cNvPr>
          <p:cNvSpPr/>
          <p:nvPr/>
        </p:nvSpPr>
        <p:spPr>
          <a:xfrm>
            <a:off x="558113" y="1322722"/>
            <a:ext cx="9334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Меняет цвета </a:t>
            </a:r>
            <a:r>
              <a:rPr lang="ru-RU" sz="2000" b="1" dirty="0"/>
              <a:t>изображения</a:t>
            </a:r>
            <a:r>
              <a:rPr lang="ru-RU" sz="2000" b="1" dirty="0">
                <a:solidFill>
                  <a:srgbClr val="202C8F"/>
                </a:solidFill>
              </a:rPr>
              <a:t> за счёт поворота цветового круга.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указать </a:t>
            </a:r>
            <a:r>
              <a:rPr lang="ru-RU" sz="2000" b="1" dirty="0">
                <a:solidFill>
                  <a:srgbClr val="202C8F"/>
                </a:solidFill>
              </a:rPr>
              <a:t>угол в градусах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deg</a:t>
            </a:r>
            <a:r>
              <a:rPr lang="ru-RU" sz="2000" b="1" dirty="0">
                <a:solidFill>
                  <a:srgbClr val="202C8F"/>
                </a:solidFill>
              </a:rPr>
              <a:t> или в поворотах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turn</a:t>
            </a:r>
            <a:r>
              <a:rPr lang="ru-RU" sz="2000" b="1" dirty="0">
                <a:solidFill>
                  <a:srgbClr val="202C8F"/>
                </a:solidFill>
              </a:rPr>
              <a:t>.</a:t>
            </a:r>
            <a:endParaRPr lang="ru-RU" sz="20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FB304D-E52A-4F0D-BED3-700357E3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95" y="2943116"/>
            <a:ext cx="4315427" cy="2876951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963084" y="3725470"/>
            <a:ext cx="4738652" cy="1312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65" y="2571129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4800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calc()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0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invert()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61FADF-9648-4DFA-9CC5-A1286F0A043E}"/>
              </a:ext>
            </a:extLst>
          </p:cNvPr>
          <p:cNvSpPr/>
          <p:nvPr/>
        </p:nvSpPr>
        <p:spPr>
          <a:xfrm>
            <a:off x="558113" y="1322722"/>
            <a:ext cx="93340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Инвертирует цвета изображения.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указать </a:t>
            </a:r>
            <a:r>
              <a:rPr lang="ru-RU" sz="2000" b="1" dirty="0">
                <a:solidFill>
                  <a:srgbClr val="202C8F"/>
                </a:solidFill>
              </a:rPr>
              <a:t>процент прозрачности </a:t>
            </a:r>
            <a:r>
              <a:rPr lang="ru-RU" sz="2000" b="1" dirty="0"/>
              <a:t>от </a:t>
            </a: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до </a:t>
            </a: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:</a:t>
            </a:r>
          </a:p>
          <a:p>
            <a:pPr marL="623888" indent="-265113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/>
              <a:t>При </a:t>
            </a: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цвета</a:t>
            </a:r>
            <a:r>
              <a:rPr lang="ru-RU" sz="2000" b="1" dirty="0"/>
              <a:t> на картинке </a:t>
            </a:r>
            <a:r>
              <a:rPr lang="ru-RU" sz="2000" b="1" dirty="0">
                <a:solidFill>
                  <a:srgbClr val="202C8F"/>
                </a:solidFill>
              </a:rPr>
              <a:t>полностью инвертированы</a:t>
            </a:r>
            <a:r>
              <a:rPr lang="ru-RU" sz="2000" b="1" dirty="0"/>
              <a:t>.</a:t>
            </a:r>
          </a:p>
          <a:p>
            <a:pPr marL="358775" algn="just">
              <a:lnSpc>
                <a:spcPct val="150000"/>
              </a:lnSpc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Отрицательные значения или значения больше 100% </a:t>
            </a:r>
            <a:r>
              <a:rPr lang="ru-RU" sz="2000" b="1" u="sng" dirty="0">
                <a:solidFill>
                  <a:srgbClr val="202C8F"/>
                </a:solidFill>
              </a:rPr>
              <a:t>не допускаются</a:t>
            </a:r>
            <a:r>
              <a:rPr lang="en-US" sz="2000" b="1" dirty="0">
                <a:solidFill>
                  <a:srgbClr val="202C8F"/>
                </a:solidFill>
              </a:rPr>
              <a:t>.</a:t>
            </a:r>
            <a:endParaRPr lang="ru-RU" sz="2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31BB35-5CE9-4865-9BC8-005851AC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13" y="4219484"/>
            <a:ext cx="4255653" cy="1406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FDC57C-9190-45B7-A783-17AB230C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2" y="3505598"/>
            <a:ext cx="4189040" cy="28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1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opacity()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93340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Меняет прозрачность изображения</a:t>
            </a:r>
            <a:r>
              <a:rPr lang="ru-RU" sz="2000" b="1" dirty="0"/>
              <a:t>.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указать </a:t>
            </a:r>
            <a:r>
              <a:rPr lang="ru-RU" sz="2000" b="1" dirty="0">
                <a:solidFill>
                  <a:srgbClr val="202C8F"/>
                </a:solidFill>
              </a:rPr>
              <a:t>процент прозрачности </a:t>
            </a:r>
            <a:r>
              <a:rPr lang="ru-RU" sz="2000" b="1" dirty="0"/>
              <a:t>от </a:t>
            </a: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до </a:t>
            </a: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: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делает картинку </a:t>
            </a:r>
            <a:r>
              <a:rPr lang="ru-RU" sz="2000" b="1" dirty="0">
                <a:solidFill>
                  <a:srgbClr val="202C8F"/>
                </a:solidFill>
              </a:rPr>
              <a:t>полностью прозрачной</a:t>
            </a:r>
            <a:r>
              <a:rPr lang="ru-RU" sz="2000" b="1" dirty="0"/>
              <a:t>. </a:t>
            </a:r>
          </a:p>
          <a:p>
            <a:pPr marL="623888" indent="-265113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не меняет прозрачность </a:t>
            </a:r>
            <a:r>
              <a:rPr lang="ru-RU" sz="2000" b="1" dirty="0"/>
              <a:t>изображения.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Отрицательные значения </a:t>
            </a:r>
            <a:r>
              <a:rPr lang="ru-RU" sz="2000" b="1" dirty="0"/>
              <a:t>или </a:t>
            </a:r>
            <a:r>
              <a:rPr lang="ru-RU" sz="2000" b="1" dirty="0">
                <a:solidFill>
                  <a:srgbClr val="202C8F"/>
                </a:solidFill>
              </a:rPr>
              <a:t>значения больше 100% </a:t>
            </a:r>
            <a:r>
              <a:rPr lang="ru-RU" sz="2000" b="1" u="sng" dirty="0">
                <a:solidFill>
                  <a:srgbClr val="202C8F"/>
                </a:solidFill>
              </a:rPr>
              <a:t>не допускаются</a:t>
            </a:r>
            <a:r>
              <a:rPr lang="ru-RU" sz="2000" b="1" dirty="0"/>
              <a:t>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84234" y="4599608"/>
            <a:ext cx="3658642" cy="1343991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205122" y="3852862"/>
            <a:ext cx="390715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saturate()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93340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Меняет насыщенность цветов изображения</a:t>
            </a:r>
            <a:r>
              <a:rPr lang="ru-RU" sz="2000" b="1" dirty="0"/>
              <a:t>. </a:t>
            </a:r>
          </a:p>
          <a:p>
            <a:pPr marL="627063" indent="-269875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полностью </a:t>
            </a:r>
            <a:r>
              <a:rPr lang="ru-RU" sz="2000" b="1" dirty="0">
                <a:solidFill>
                  <a:srgbClr val="202C8F"/>
                </a:solidFill>
              </a:rPr>
              <a:t>убирает насыщенность </a:t>
            </a:r>
            <a:r>
              <a:rPr lang="ru-RU" sz="2000" b="1" dirty="0"/>
              <a:t>цветов.</a:t>
            </a:r>
          </a:p>
          <a:p>
            <a:pPr marL="627063" indent="-269875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не изменяет исходное изображение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Допускаются</a:t>
            </a:r>
            <a:r>
              <a:rPr lang="en-US" sz="2000" b="1" dirty="0"/>
              <a:t> </a:t>
            </a:r>
            <a:r>
              <a:rPr lang="ru-RU" sz="2000" b="1" dirty="0"/>
              <a:t>значения </a:t>
            </a:r>
            <a:r>
              <a:rPr lang="ru-RU" sz="2000" b="1" dirty="0">
                <a:solidFill>
                  <a:srgbClr val="202C8F"/>
                </a:solidFill>
              </a:rPr>
              <a:t>больше 100%</a:t>
            </a:r>
            <a:r>
              <a:rPr lang="ru-RU" sz="2000" b="1" dirty="0"/>
              <a:t>,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что приводит к </a:t>
            </a:r>
            <a:r>
              <a:rPr lang="ru-RU" sz="2000" b="1" dirty="0">
                <a:solidFill>
                  <a:srgbClr val="202C8F"/>
                </a:solidFill>
              </a:rPr>
              <a:t>перенасыщенности</a:t>
            </a:r>
            <a:r>
              <a:rPr lang="en-US" sz="2000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Нельзя</a:t>
            </a:r>
            <a:r>
              <a:rPr lang="ru-RU" sz="2000" b="1" dirty="0"/>
              <a:t> указать </a:t>
            </a:r>
            <a:r>
              <a:rPr lang="ru-RU" sz="2000" b="1" dirty="0">
                <a:solidFill>
                  <a:srgbClr val="202C8F"/>
                </a:solidFill>
              </a:rPr>
              <a:t>отрицательное</a:t>
            </a:r>
            <a:r>
              <a:rPr lang="en-US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>
                <a:solidFill>
                  <a:srgbClr val="202C8F"/>
                </a:solidFill>
              </a:rPr>
              <a:t>значение</a:t>
            </a:r>
            <a:r>
              <a:rPr lang="ru-RU" sz="2000" b="1" dirty="0"/>
              <a:t>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81124" y="4587956"/>
            <a:ext cx="3661849" cy="123711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355829" y="3917692"/>
            <a:ext cx="3780580" cy="25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7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sepia()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110412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Меняет цвета </a:t>
            </a:r>
            <a:r>
              <a:rPr lang="ru-RU" sz="2000" b="1" dirty="0"/>
              <a:t>изображения </a:t>
            </a:r>
            <a:r>
              <a:rPr lang="ru-RU" sz="2000" b="1" dirty="0">
                <a:solidFill>
                  <a:srgbClr val="202C8F"/>
                </a:solidFill>
              </a:rPr>
              <a:t>на сепию </a:t>
            </a:r>
            <a:r>
              <a:rPr lang="ru-RU" sz="2000" b="1" dirty="0"/>
              <a:t>— коричневые оттенки. </a:t>
            </a:r>
          </a:p>
          <a:p>
            <a:pPr marL="627063" indent="-269875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202C8F"/>
                </a:solidFill>
              </a:rPr>
              <a:t>0%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не изменяет </a:t>
            </a:r>
            <a:r>
              <a:rPr lang="ru-RU" sz="2000" b="1" dirty="0"/>
              <a:t>исходное </a:t>
            </a:r>
            <a:r>
              <a:rPr lang="ru-RU" sz="2000" b="1" dirty="0">
                <a:solidFill>
                  <a:srgbClr val="202C8F"/>
                </a:solidFill>
              </a:rPr>
              <a:t>изображение</a:t>
            </a:r>
            <a:r>
              <a:rPr lang="ru-RU" sz="2000" b="1" dirty="0"/>
              <a:t>. </a:t>
            </a:r>
          </a:p>
          <a:p>
            <a:pPr marL="627063" indent="-269875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202C8F"/>
                </a:solidFill>
              </a:rPr>
              <a:t>100%</a:t>
            </a:r>
            <a:r>
              <a:rPr lang="ru-RU" sz="2000" b="1" dirty="0"/>
              <a:t> полностью </a:t>
            </a:r>
            <a:r>
              <a:rPr lang="ru-RU" sz="2000" b="1" dirty="0">
                <a:solidFill>
                  <a:srgbClr val="202C8F"/>
                </a:solidFill>
              </a:rPr>
              <a:t>преобразует изображение в сепию</a:t>
            </a:r>
            <a:r>
              <a:rPr lang="ru-RU" sz="2000" b="1" dirty="0"/>
              <a:t>.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Отрицательные значения </a:t>
            </a:r>
            <a:r>
              <a:rPr lang="ru-RU" sz="2000" b="1" dirty="0"/>
              <a:t>или значения </a:t>
            </a:r>
            <a:r>
              <a:rPr lang="ru-RU" sz="2000" b="1" dirty="0">
                <a:solidFill>
                  <a:srgbClr val="202C8F"/>
                </a:solidFill>
              </a:rPr>
              <a:t>больше 100% </a:t>
            </a:r>
            <a:r>
              <a:rPr lang="ru-RU" sz="2000" b="1" u="sng" dirty="0">
                <a:solidFill>
                  <a:srgbClr val="202C8F"/>
                </a:solidFill>
              </a:rPr>
              <a:t>не допускаются</a:t>
            </a:r>
            <a:r>
              <a:rPr lang="ru-RU" sz="2000" b="1" dirty="0"/>
              <a:t>.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использовать </a:t>
            </a:r>
            <a:r>
              <a:rPr lang="ru-RU" sz="2000" b="1" dirty="0">
                <a:solidFill>
                  <a:srgbClr val="202C8F"/>
                </a:solidFill>
              </a:rPr>
              <a:t>целое</a:t>
            </a:r>
            <a:r>
              <a:rPr lang="ru-RU" sz="2000" b="1" dirty="0"/>
              <a:t> или </a:t>
            </a:r>
            <a:r>
              <a:rPr lang="ru-RU" sz="2000" b="1" dirty="0">
                <a:solidFill>
                  <a:srgbClr val="202C8F"/>
                </a:solidFill>
              </a:rPr>
              <a:t>дробное число без единиц измерения </a:t>
            </a:r>
            <a:r>
              <a:rPr lang="ru-RU" sz="2000" b="1" dirty="0"/>
              <a:t>в качестве значения.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48348" y="4541876"/>
            <a:ext cx="3790090" cy="1350923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15075" y="3877416"/>
            <a:ext cx="3875803" cy="26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4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199" y="2585198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4800" dirty="0">
                <a:solidFill>
                  <a:srgbClr val="202C8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backdrop-filter</a:t>
            </a:r>
            <a:endParaRPr lang="en-US" sz="48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17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backdrop-filter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936482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backdrop-filter</a:t>
            </a:r>
            <a:r>
              <a:rPr lang="ru-RU" sz="2000" b="1" dirty="0"/>
              <a:t> позволяет применить </a:t>
            </a:r>
            <a:r>
              <a:rPr lang="ru-RU" sz="2000" b="1" dirty="0">
                <a:solidFill>
                  <a:srgbClr val="202C8F"/>
                </a:solidFill>
              </a:rPr>
              <a:t>фильтры типа размытия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изменения контраста </a:t>
            </a:r>
            <a:r>
              <a:rPr lang="ru-RU" sz="2000" b="1" dirty="0"/>
              <a:t>или </a:t>
            </a:r>
            <a:r>
              <a:rPr lang="ru-RU" sz="2000" b="1" dirty="0">
                <a:solidFill>
                  <a:srgbClr val="202C8F"/>
                </a:solidFill>
              </a:rPr>
              <a:t>обесцвечивания к фоновому изображению</a:t>
            </a:r>
            <a:r>
              <a:rPr lang="ru-RU" sz="2000" b="1" dirty="0"/>
              <a:t>, находящемуся </a:t>
            </a:r>
            <a:r>
              <a:rPr lang="ru-RU" sz="2000" b="1" dirty="0">
                <a:solidFill>
                  <a:srgbClr val="202C8F"/>
                </a:solidFill>
              </a:rPr>
              <a:t>за элементом</a:t>
            </a:r>
            <a:r>
              <a:rPr lang="ru-RU" sz="2000" b="1" dirty="0"/>
              <a:t>. </a:t>
            </a:r>
          </a:p>
          <a:p>
            <a:pPr marL="342900" indent="-34290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Поскольку оно действует по отношению </a:t>
            </a:r>
            <a:r>
              <a:rPr lang="ru-RU" sz="2000" b="1" dirty="0">
                <a:solidFill>
                  <a:srgbClr val="202C8F"/>
                </a:solidFill>
              </a:rPr>
              <a:t>ко всему</a:t>
            </a:r>
            <a:r>
              <a:rPr lang="ru-RU" sz="2000" b="1" dirty="0"/>
              <a:t>, что находится </a:t>
            </a:r>
            <a:r>
              <a:rPr lang="ru-RU" sz="2000" b="1" dirty="0">
                <a:solidFill>
                  <a:srgbClr val="202C8F"/>
                </a:solidFill>
              </a:rPr>
              <a:t>позади элемента</a:t>
            </a:r>
            <a:r>
              <a:rPr lang="ru-RU" sz="2000" b="1" dirty="0"/>
              <a:t>, его необходимо сделать, по крайней мере, </a:t>
            </a:r>
            <a:r>
              <a:rPr lang="ru-RU" sz="2000" b="1" dirty="0">
                <a:solidFill>
                  <a:srgbClr val="202C8F"/>
                </a:solidFill>
              </a:rPr>
              <a:t>частично прозрачным</a:t>
            </a:r>
            <a:r>
              <a:rPr lang="ru-RU" sz="2000" b="1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23" y="4601232"/>
            <a:ext cx="5805547" cy="15816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467" y="4601231"/>
            <a:ext cx="4547379" cy="15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backdrop-filter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936482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blur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brightness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contrast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drop-shadow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grayscale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hue-rotate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invert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opacity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saturate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sepia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sz="2000" b="1" dirty="0"/>
              <a:t>– для применения </a:t>
            </a:r>
            <a:r>
              <a:rPr lang="en-US" sz="2000" b="1" dirty="0"/>
              <a:t>SVG</a:t>
            </a:r>
            <a:r>
              <a:rPr lang="ru-RU" sz="2000" b="1" dirty="0"/>
              <a:t>-фильтров.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1989836"/>
            <a:ext cx="9037379" cy="3407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70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Эффект </a:t>
            </a:r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glassmorphism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610589"/>
            <a:ext cx="98050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202C8F"/>
                </a:solidFill>
              </a:rPr>
              <a:t>Glassmorphism</a:t>
            </a:r>
            <a:r>
              <a:rPr lang="ru-RU" sz="2000" b="1" dirty="0"/>
              <a:t> — это популярная тенденция в дизайне пользовательского интерфейса (UI), которая создает </a:t>
            </a:r>
            <a:r>
              <a:rPr lang="ru-RU" sz="2000" b="1" dirty="0">
                <a:solidFill>
                  <a:srgbClr val="202C8F"/>
                </a:solidFill>
              </a:rPr>
              <a:t>эффект матового стекла </a:t>
            </a:r>
            <a:r>
              <a:rPr lang="ru-RU" sz="2000" b="1" dirty="0"/>
              <a:t>на таких элементах, как </a:t>
            </a:r>
            <a:r>
              <a:rPr lang="ru-RU" sz="2000" b="1" dirty="0">
                <a:solidFill>
                  <a:srgbClr val="202C8F"/>
                </a:solidFill>
              </a:rPr>
              <a:t>кнопки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панели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rgbClr val="202C8F"/>
                </a:solidFill>
              </a:rPr>
              <a:t>карточки</a:t>
            </a:r>
            <a:r>
              <a:rPr lang="ru-RU" sz="2000" b="1" dirty="0"/>
              <a:t>. </a:t>
            </a:r>
          </a:p>
          <a:p>
            <a:pPr marL="342900" indent="-34290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Его </a:t>
            </a:r>
            <a:r>
              <a:rPr lang="ru-RU" sz="2000" b="1" dirty="0">
                <a:solidFill>
                  <a:srgbClr val="202C8F"/>
                </a:solidFill>
              </a:rPr>
              <a:t>характерными чертами </a:t>
            </a:r>
            <a:r>
              <a:rPr lang="ru-RU" sz="2000" b="1" dirty="0"/>
              <a:t>являются:</a:t>
            </a:r>
          </a:p>
          <a:p>
            <a:pPr marL="719138" lvl="0" indent="-269875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202C8F"/>
                </a:solidFill>
              </a:rPr>
              <a:t>прозрачность</a:t>
            </a:r>
            <a:r>
              <a:rPr lang="ru-RU" sz="2000" b="1" dirty="0"/>
              <a:t> (эффект матового стекла);</a:t>
            </a:r>
          </a:p>
          <a:p>
            <a:pPr marL="719138" lvl="0" indent="-269875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202C8F"/>
                </a:solidFill>
              </a:rPr>
              <a:t>яркие</a:t>
            </a:r>
            <a:r>
              <a:rPr lang="ru-RU" sz="2000" b="1" dirty="0"/>
              <a:t> или </a:t>
            </a:r>
            <a:r>
              <a:rPr lang="ru-RU" sz="2000" b="1" dirty="0">
                <a:solidFill>
                  <a:srgbClr val="202C8F"/>
                </a:solidFill>
              </a:rPr>
              <a:t>пастельные цвета</a:t>
            </a:r>
            <a:r>
              <a:rPr lang="ru-RU" sz="2000" b="1" dirty="0"/>
              <a:t>;</a:t>
            </a:r>
          </a:p>
          <a:p>
            <a:pPr marL="719138" lvl="0" indent="-269875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202C8F"/>
                </a:solidFill>
              </a:rPr>
              <a:t>светлые границы </a:t>
            </a:r>
            <a:r>
              <a:rPr lang="ru-RU" sz="2000" b="1" dirty="0"/>
              <a:t>элементов.</a:t>
            </a:r>
          </a:p>
          <a:p>
            <a:pPr marL="342900" indent="-34290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Для создания эффекта </a:t>
            </a:r>
            <a:r>
              <a:rPr lang="ru-RU" sz="2000" b="1" dirty="0" err="1"/>
              <a:t>стекломорфизма</a:t>
            </a:r>
            <a:r>
              <a:rPr lang="ru-RU" sz="2000" b="1" dirty="0"/>
              <a:t> следует использовать </a:t>
            </a:r>
            <a:r>
              <a:rPr lang="ru-RU" sz="2000" b="1" dirty="0" err="1">
                <a:solidFill>
                  <a:srgbClr val="00B0F0"/>
                </a:solidFill>
              </a:rPr>
              <a:t>backdrop-filter</a:t>
            </a:r>
            <a:r>
              <a:rPr lang="ru-RU" sz="2000" b="1" dirty="0">
                <a:solidFill>
                  <a:srgbClr val="00B0F0"/>
                </a:solidFill>
              </a:rPr>
              <a:t>: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blur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6844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Эффект </a:t>
            </a:r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glassmorphism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58114" y="1270172"/>
            <a:ext cx="6570819" cy="282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7638415" y="1270172"/>
            <a:ext cx="3459507" cy="5389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1666306" y="4295554"/>
            <a:ext cx="4354433" cy="2364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858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Эффект </a:t>
            </a:r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glassmorphism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pic>
        <p:nvPicPr>
          <p:cNvPr id="1026" name="Picture 2" descr="84de1aa354552434c155ecd6c548cbb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21137" r="4807" b="19843"/>
          <a:stretch/>
        </p:blipFill>
        <p:spPr bwMode="auto">
          <a:xfrm flipH="1">
            <a:off x="558114" y="1464734"/>
            <a:ext cx="6062133" cy="294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lassmorphism the first arti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14" y="4732868"/>
            <a:ext cx="7465684" cy="192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ribbble.com/users/6399250/screenshots/15700322/media/ff0e4592387a3ad333e63b0922155f2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08" y="1098866"/>
            <a:ext cx="4567567" cy="3380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calc()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9334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Функция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calc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sz="2000" b="1" dirty="0"/>
              <a:t>- функция, позволяющая производить </a:t>
            </a:r>
            <a:r>
              <a:rPr lang="ru-RU" sz="2000" b="1" u="sng" dirty="0">
                <a:solidFill>
                  <a:srgbClr val="202C8F"/>
                </a:solidFill>
              </a:rPr>
              <a:t>математические вычисления прямо в CSS</a:t>
            </a:r>
            <a:r>
              <a:rPr lang="ru-RU" sz="2000" b="1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4BA437-24B4-4C5A-8E40-20CCB92F9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39" y="2714008"/>
            <a:ext cx="4289949" cy="1429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DD8821E-2316-45C0-9633-C951FDA42EAE}"/>
              </a:ext>
            </a:extLst>
          </p:cNvPr>
          <p:cNvSpPr/>
          <p:nvPr/>
        </p:nvSpPr>
        <p:spPr>
          <a:xfrm>
            <a:off x="289787" y="4567320"/>
            <a:ext cx="11052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202C8F"/>
              </a:buClr>
            </a:pPr>
            <a:r>
              <a:rPr lang="ru-RU" sz="2000" b="1" dirty="0">
                <a:solidFill>
                  <a:srgbClr val="202C8F"/>
                </a:solidFill>
              </a:rPr>
              <a:t>Примечание: </a:t>
            </a:r>
            <a:r>
              <a:rPr lang="ru-RU" sz="2000" dirty="0"/>
              <a:t>при использовании этой функции следует учитывать, что на каждую операцию </a:t>
            </a:r>
            <a:r>
              <a:rPr lang="ru-RU" sz="2000" dirty="0">
                <a:solidFill>
                  <a:srgbClr val="202C8F"/>
                </a:solidFill>
              </a:rPr>
              <a:t>браузер тратит некоторую долю секунды и часть оперативной памяти</a:t>
            </a:r>
            <a:r>
              <a:rPr lang="ru-RU" sz="2000" dirty="0"/>
              <a:t>. Если </a:t>
            </a:r>
            <a:r>
              <a:rPr lang="ru-RU" sz="2000" dirty="0">
                <a:solidFill>
                  <a:srgbClr val="202C8F"/>
                </a:solidFill>
              </a:rPr>
              <a:t>расчётов будет много</a:t>
            </a:r>
            <a:r>
              <a:rPr lang="ru-RU" sz="2000" dirty="0"/>
              <a:t>, то это </a:t>
            </a:r>
            <a:r>
              <a:rPr lang="ru-RU" sz="2000" dirty="0">
                <a:solidFill>
                  <a:srgbClr val="202C8F"/>
                </a:solidFill>
              </a:rPr>
              <a:t>потенциально повлияет на скорость загрузки страницы</a:t>
            </a:r>
            <a:r>
              <a:rPr lang="ru-RU" sz="2000" dirty="0"/>
              <a:t>. Используйте </a:t>
            </a:r>
            <a:r>
              <a:rPr lang="ru-RU" sz="2000" dirty="0" err="1"/>
              <a:t>calc</a:t>
            </a:r>
            <a:r>
              <a:rPr lang="ru-RU" sz="2000" dirty="0"/>
              <a:t>() с умом.</a:t>
            </a:r>
          </a:p>
        </p:txBody>
      </p:sp>
    </p:spTree>
    <p:extLst>
      <p:ext uri="{BB962C8B-B14F-4D97-AF65-F5344CB8AC3E}">
        <p14:creationId xmlns:p14="http://schemas.microsoft.com/office/powerpoint/2010/main" val="173782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533" y="2621929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5400" dirty="0"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5400" dirty="0">
                <a:solidFill>
                  <a:srgbClr val="202C8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cursor</a:t>
            </a:r>
            <a:endParaRPr lang="en-US" sz="54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890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cursor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573874"/>
            <a:ext cx="1036388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000" b="1" dirty="0">
                <a:solidFill>
                  <a:srgbClr val="202C8F"/>
                </a:solidFill>
              </a:rPr>
              <a:t>Основные значения</a:t>
            </a:r>
            <a:r>
              <a:rPr lang="ru-RU" sz="2000" b="1" dirty="0"/>
              <a:t> (более популярные) свойства </a:t>
            </a:r>
            <a:r>
              <a:rPr lang="ru-RU" sz="2000" b="1" dirty="0" err="1">
                <a:solidFill>
                  <a:srgbClr val="00B0F0"/>
                </a:solidFill>
              </a:rPr>
              <a:t>cursor</a:t>
            </a:r>
            <a:r>
              <a:rPr lang="ru-RU" sz="2000" b="1" dirty="0"/>
              <a:t>: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auto</a:t>
            </a:r>
            <a:r>
              <a:rPr lang="ru-RU" sz="2000" b="1" dirty="0"/>
              <a:t> – браузер сам решит какой курсор показывать в зависимости от того, на какой элемент он наведён. Например, </a:t>
            </a:r>
            <a:r>
              <a:rPr lang="ru-RU" sz="2000" b="1" dirty="0">
                <a:solidFill>
                  <a:srgbClr val="202C8F"/>
                </a:solidFill>
              </a:rPr>
              <a:t>для ссылки </a:t>
            </a:r>
            <a:r>
              <a:rPr lang="ru-RU" sz="2000" b="1" dirty="0"/>
              <a:t>это будет </a:t>
            </a:r>
            <a:r>
              <a:rPr lang="ru-RU" sz="2000" b="1" dirty="0">
                <a:solidFill>
                  <a:srgbClr val="202C8F"/>
                </a:solidFill>
              </a:rPr>
              <a:t>рука с пальчиком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для поля ввода чёрточка</a:t>
            </a:r>
            <a:r>
              <a:rPr lang="ru-RU" sz="2000" b="1" dirty="0"/>
              <a:t>, а для </a:t>
            </a:r>
            <a:r>
              <a:rPr lang="ru-RU" sz="2000" b="1" dirty="0">
                <a:solidFill>
                  <a:srgbClr val="202C8F"/>
                </a:solidFill>
              </a:rPr>
              <a:t>обычного блока </a:t>
            </a:r>
            <a:r>
              <a:rPr lang="ru-RU" sz="2000" b="1" dirty="0"/>
              <a:t>— </a:t>
            </a:r>
            <a:r>
              <a:rPr lang="ru-RU" sz="2000" b="1" dirty="0">
                <a:solidFill>
                  <a:srgbClr val="202C8F"/>
                </a:solidFill>
              </a:rPr>
              <a:t>стандартная стрелка</a:t>
            </a:r>
            <a:r>
              <a:rPr lang="ru-RU" sz="2000" b="1" dirty="0"/>
              <a:t>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ru-RU" sz="2000" b="1" dirty="0"/>
              <a:t> – </a:t>
            </a:r>
            <a:r>
              <a:rPr lang="ru-RU" sz="2000" b="1" dirty="0">
                <a:solidFill>
                  <a:srgbClr val="202C8F"/>
                </a:solidFill>
              </a:rPr>
              <a:t>обычная</a:t>
            </a:r>
            <a:r>
              <a:rPr lang="ru-RU" sz="2000" b="1" dirty="0"/>
              <a:t>, привычная стрелочка.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none</a:t>
            </a:r>
            <a:r>
              <a:rPr lang="ru-RU" sz="2000" b="1" dirty="0"/>
              <a:t> – </a:t>
            </a:r>
            <a:r>
              <a:rPr lang="ru-RU" sz="2000" b="1" dirty="0">
                <a:solidFill>
                  <a:srgbClr val="202C8F"/>
                </a:solidFill>
              </a:rPr>
              <a:t>курсора</a:t>
            </a:r>
            <a:r>
              <a:rPr lang="ru-RU" sz="2000" b="1" dirty="0"/>
              <a:t> совсем </a:t>
            </a:r>
            <a:r>
              <a:rPr lang="ru-RU" sz="2000" b="1" dirty="0">
                <a:solidFill>
                  <a:srgbClr val="202C8F"/>
                </a:solidFill>
              </a:rPr>
              <a:t>нет</a:t>
            </a:r>
            <a:r>
              <a:rPr lang="ru-RU" sz="2000" b="1" dirty="0"/>
              <a:t>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pointer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– курсор, который обычно появляется над </a:t>
            </a:r>
            <a:r>
              <a:rPr lang="ru-RU" sz="2000" b="1" dirty="0">
                <a:solidFill>
                  <a:srgbClr val="202C8F"/>
                </a:solidFill>
              </a:rPr>
              <a:t>нажимаемыми элементами типа ссылок</a:t>
            </a:r>
            <a:r>
              <a:rPr lang="ru-RU" sz="2000" b="1" dirty="0"/>
              <a:t>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ru-RU" sz="2000" b="1" dirty="0"/>
              <a:t> – курсор </a:t>
            </a:r>
            <a:r>
              <a:rPr lang="ru-RU" sz="2000" b="1" dirty="0">
                <a:solidFill>
                  <a:srgbClr val="202C8F"/>
                </a:solidFill>
              </a:rPr>
              <a:t>в виде чёрточки с засечками сверху и снизу</a:t>
            </a:r>
            <a:r>
              <a:rPr lang="ru-RU" sz="2000" b="1" dirty="0"/>
              <a:t>. Обычно показывается там, где </a:t>
            </a:r>
            <a:r>
              <a:rPr lang="ru-RU" sz="2000" b="1" dirty="0">
                <a:solidFill>
                  <a:srgbClr val="202C8F"/>
                </a:solidFill>
              </a:rPr>
              <a:t>текст может быть выбран</a:t>
            </a:r>
            <a:r>
              <a:rPr lang="ru-RU" sz="2000" b="1" dirty="0"/>
              <a:t>, выделен.</a:t>
            </a:r>
          </a:p>
        </p:txBody>
      </p:sp>
    </p:spTree>
    <p:extLst>
      <p:ext uri="{BB962C8B-B14F-4D97-AF65-F5344CB8AC3E}">
        <p14:creationId xmlns:p14="http://schemas.microsoft.com/office/powerpoint/2010/main" val="3854933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cursor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339592"/>
            <a:ext cx="1036388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ru-RU" sz="2000" b="1" dirty="0"/>
              <a:t>Остальные, </a:t>
            </a:r>
            <a:r>
              <a:rPr lang="ru-RU" sz="2000" b="1" dirty="0">
                <a:solidFill>
                  <a:srgbClr val="202C8F"/>
                </a:solidFill>
              </a:rPr>
              <a:t>менее популярные значения </a:t>
            </a:r>
            <a:r>
              <a:rPr lang="ru-RU" sz="2000" b="1" dirty="0"/>
              <a:t>свойства </a:t>
            </a:r>
            <a:r>
              <a:rPr lang="ru-RU" sz="2000" b="1" dirty="0" err="1">
                <a:solidFill>
                  <a:srgbClr val="00B0F0"/>
                </a:solidFill>
              </a:rPr>
              <a:t>cursor</a:t>
            </a:r>
            <a:r>
              <a:rPr lang="ru-RU" sz="2000" b="1" dirty="0"/>
              <a:t>: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context-menu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– курсор </a:t>
            </a:r>
            <a:r>
              <a:rPr lang="ru-RU" sz="2000" b="1" dirty="0">
                <a:solidFill>
                  <a:srgbClr val="202C8F"/>
                </a:solidFill>
              </a:rPr>
              <a:t>контекстного меню </a:t>
            </a:r>
            <a:r>
              <a:rPr lang="ru-RU" sz="2000" b="1" dirty="0"/>
              <a:t>(обычно вызывается правой кнопкой мыши).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help</a:t>
            </a:r>
            <a:r>
              <a:rPr lang="ru-RU" sz="2000" b="1" dirty="0"/>
              <a:t> – доступен </a:t>
            </a:r>
            <a:r>
              <a:rPr lang="ru-RU" sz="2000" b="1" dirty="0">
                <a:solidFill>
                  <a:srgbClr val="202C8F"/>
                </a:solidFill>
              </a:rPr>
              <a:t>вспомогательный информационный контент</a:t>
            </a:r>
            <a:r>
              <a:rPr lang="ru-RU" sz="2000" b="1" dirty="0"/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progress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– </a:t>
            </a:r>
            <a:r>
              <a:rPr lang="ru-RU" sz="2000" b="1" dirty="0">
                <a:solidFill>
                  <a:srgbClr val="202C8F"/>
                </a:solidFill>
              </a:rPr>
              <a:t>программа</a:t>
            </a:r>
            <a:r>
              <a:rPr lang="ru-RU" sz="2000" b="1" dirty="0"/>
              <a:t> в фоне </a:t>
            </a:r>
            <a:r>
              <a:rPr lang="ru-RU" sz="2000" b="1" dirty="0">
                <a:solidFill>
                  <a:srgbClr val="202C8F"/>
                </a:solidFill>
              </a:rPr>
              <a:t>выполняет какие-то действия</a:t>
            </a:r>
            <a:r>
              <a:rPr lang="ru-RU" sz="2000" b="1" dirty="0"/>
              <a:t>, но </a:t>
            </a:r>
            <a:r>
              <a:rPr lang="ru-RU" sz="2000" b="1" dirty="0">
                <a:solidFill>
                  <a:srgbClr val="202C8F"/>
                </a:solidFill>
              </a:rPr>
              <a:t>пользователь</a:t>
            </a:r>
            <a:r>
              <a:rPr lang="ru-RU" sz="2000" b="1" dirty="0"/>
              <a:t> всё ещё </a:t>
            </a:r>
            <a:r>
              <a:rPr lang="ru-RU" sz="2000" b="1" dirty="0">
                <a:solidFill>
                  <a:srgbClr val="202C8F"/>
                </a:solidFill>
              </a:rPr>
              <a:t>может с ней взаимодействовать</a:t>
            </a:r>
            <a:r>
              <a:rPr lang="ru-RU" sz="2000" b="1" dirty="0"/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wait</a:t>
            </a:r>
            <a:r>
              <a:rPr lang="ru-RU" sz="2000" b="1" dirty="0"/>
              <a:t> – программа </a:t>
            </a:r>
            <a:r>
              <a:rPr lang="ru-RU" sz="2000" b="1" dirty="0">
                <a:solidFill>
                  <a:srgbClr val="202C8F"/>
                </a:solidFill>
              </a:rPr>
              <a:t>не отвечает</a:t>
            </a:r>
            <a:r>
              <a:rPr lang="ru-RU" sz="2000" b="1" dirty="0"/>
              <a:t>, занята обработкой какой-то операции.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cell </a:t>
            </a:r>
            <a:r>
              <a:rPr lang="ru-RU" sz="2000" b="1" dirty="0"/>
              <a:t>– можно </a:t>
            </a:r>
            <a:r>
              <a:rPr lang="ru-RU" sz="2000" b="1" dirty="0">
                <a:solidFill>
                  <a:srgbClr val="202C8F"/>
                </a:solidFill>
              </a:rPr>
              <a:t>выбрать одну или несколько ячеек таблицы</a:t>
            </a:r>
            <a:r>
              <a:rPr lang="ru-RU" sz="2000" b="1" dirty="0"/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crosshair</a:t>
            </a:r>
            <a:r>
              <a:rPr lang="ru-RU" sz="2000" b="1" dirty="0"/>
              <a:t> – </a:t>
            </a:r>
            <a:r>
              <a:rPr lang="ru-RU" sz="2000" b="1" dirty="0">
                <a:solidFill>
                  <a:srgbClr val="202C8F"/>
                </a:solidFill>
              </a:rPr>
              <a:t>курсор-крестик</a:t>
            </a:r>
            <a:r>
              <a:rPr lang="ru-RU" sz="2000" b="1" dirty="0"/>
              <a:t>, обычно используется, чтобы показать, что </a:t>
            </a:r>
            <a:r>
              <a:rPr lang="ru-RU" sz="2000" b="1" dirty="0">
                <a:solidFill>
                  <a:srgbClr val="202C8F"/>
                </a:solidFill>
              </a:rPr>
              <a:t>на изображении можно выбрать какую-то область</a:t>
            </a:r>
            <a:r>
              <a:rPr lang="ru-RU" sz="2000" b="1" dirty="0"/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vertical-text</a:t>
            </a:r>
            <a:r>
              <a:rPr lang="ru-RU" sz="2000" b="1" dirty="0"/>
              <a:t> – практически </a:t>
            </a:r>
            <a:r>
              <a:rPr lang="ru-RU" sz="2000" b="1" dirty="0">
                <a:solidFill>
                  <a:srgbClr val="202C8F"/>
                </a:solidFill>
              </a:rPr>
              <a:t>как </a:t>
            </a:r>
            <a:r>
              <a:rPr lang="ru-RU" sz="2000" b="1" dirty="0" err="1">
                <a:solidFill>
                  <a:srgbClr val="202C8F"/>
                </a:solidFill>
              </a:rPr>
              <a:t>text</a:t>
            </a:r>
            <a:r>
              <a:rPr lang="ru-RU" sz="2000" b="1" dirty="0">
                <a:solidFill>
                  <a:srgbClr val="202C8F"/>
                </a:solidFill>
              </a:rPr>
              <a:t>, но вертикально</a:t>
            </a:r>
            <a:r>
              <a:rPr lang="ru-RU" sz="2000" b="1" dirty="0"/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alias</a:t>
            </a:r>
            <a:r>
              <a:rPr lang="ru-RU" sz="2000" b="1" dirty="0"/>
              <a:t> – </a:t>
            </a:r>
            <a:r>
              <a:rPr lang="ru-RU" sz="2000" b="1" dirty="0">
                <a:solidFill>
                  <a:srgbClr val="202C8F"/>
                </a:solidFill>
              </a:rPr>
              <a:t>загнутая стрелочка</a:t>
            </a:r>
            <a:r>
              <a:rPr lang="ru-RU" sz="2000" b="1" dirty="0"/>
              <a:t>, так обозначают </a:t>
            </a:r>
            <a:r>
              <a:rPr lang="ru-RU" sz="2000" b="1" dirty="0">
                <a:solidFill>
                  <a:srgbClr val="202C8F"/>
                </a:solidFill>
              </a:rPr>
              <a:t>ссылки, клик по которым уведёт с текущего сайта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69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cursor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339592"/>
            <a:ext cx="1036388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ru-RU" sz="2000" b="1" dirty="0"/>
              <a:t>Остальные, </a:t>
            </a:r>
            <a:r>
              <a:rPr lang="ru-RU" sz="2000" b="1" dirty="0">
                <a:solidFill>
                  <a:srgbClr val="202C8F"/>
                </a:solidFill>
              </a:rPr>
              <a:t>менее популярные значения </a:t>
            </a:r>
            <a:r>
              <a:rPr lang="ru-RU" sz="2000" b="1" dirty="0"/>
              <a:t>свойства </a:t>
            </a:r>
            <a:r>
              <a:rPr lang="ru-RU" sz="2000" b="1" dirty="0" err="1">
                <a:solidFill>
                  <a:srgbClr val="00B0F0"/>
                </a:solidFill>
              </a:rPr>
              <a:t>cursor</a:t>
            </a:r>
            <a:r>
              <a:rPr lang="ru-RU" sz="2000" b="1" dirty="0"/>
              <a:t>: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copy</a:t>
            </a:r>
            <a:r>
              <a:rPr lang="ru-RU" sz="2000" b="1" dirty="0"/>
              <a:t> – содержимое можно </a:t>
            </a:r>
            <a:r>
              <a:rPr lang="ru-RU" sz="2000" b="1" dirty="0">
                <a:solidFill>
                  <a:srgbClr val="202C8F"/>
                </a:solidFill>
              </a:rPr>
              <a:t>скопировать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move</a:t>
            </a:r>
            <a:r>
              <a:rPr lang="ru-RU" sz="2000" b="1" dirty="0"/>
              <a:t> – содержимое можно </a:t>
            </a:r>
            <a:r>
              <a:rPr lang="ru-RU" sz="2000" b="1" dirty="0">
                <a:solidFill>
                  <a:srgbClr val="202C8F"/>
                </a:solidFill>
              </a:rPr>
              <a:t>подвигать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no-drop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– в эту область </a:t>
            </a:r>
            <a:r>
              <a:rPr lang="ru-RU" sz="2000" b="1" dirty="0">
                <a:solidFill>
                  <a:srgbClr val="202C8F"/>
                </a:solidFill>
              </a:rPr>
              <a:t>нельзя перетащить файл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not-allowed</a:t>
            </a:r>
            <a:r>
              <a:rPr lang="ru-RU" sz="2000" b="1" dirty="0"/>
              <a:t> – действие </a:t>
            </a:r>
            <a:r>
              <a:rPr lang="ru-RU" sz="2000" b="1" dirty="0">
                <a:solidFill>
                  <a:srgbClr val="202C8F"/>
                </a:solidFill>
              </a:rPr>
              <a:t>не будет выполнено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grab</a:t>
            </a:r>
            <a:r>
              <a:rPr lang="ru-RU" sz="2000" b="1" dirty="0"/>
              <a:t> – содержимое можно </a:t>
            </a:r>
            <a:r>
              <a:rPr lang="ru-RU" sz="2000" b="1" dirty="0">
                <a:solidFill>
                  <a:srgbClr val="202C8F"/>
                </a:solidFill>
              </a:rPr>
              <a:t>схватить</a:t>
            </a:r>
            <a:r>
              <a:rPr lang="ru-RU" sz="2000" b="1" dirty="0"/>
              <a:t>, чтобы </a:t>
            </a:r>
            <a:r>
              <a:rPr lang="ru-RU" sz="2000" b="1" dirty="0">
                <a:solidFill>
                  <a:srgbClr val="202C8F"/>
                </a:solidFill>
              </a:rPr>
              <a:t>перетащить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grabbing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– содержимое </a:t>
            </a:r>
            <a:r>
              <a:rPr lang="ru-RU" sz="2000" b="1" dirty="0">
                <a:solidFill>
                  <a:srgbClr val="202C8F"/>
                </a:solidFill>
              </a:rPr>
              <a:t>было схвачено для перетаскивания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all-scroll</a:t>
            </a:r>
            <a:r>
              <a:rPr lang="ru-RU" sz="2000" b="1" dirty="0"/>
              <a:t> – содержимое может быть </a:t>
            </a:r>
            <a:r>
              <a:rPr lang="ru-RU" sz="2000" b="1" dirty="0" err="1">
                <a:solidFill>
                  <a:srgbClr val="202C8F"/>
                </a:solidFill>
              </a:rPr>
              <a:t>проскроллено</a:t>
            </a:r>
            <a:r>
              <a:rPr lang="ru-RU" sz="2000" b="1" dirty="0">
                <a:solidFill>
                  <a:srgbClr val="202C8F"/>
                </a:solidFill>
              </a:rPr>
              <a:t> в любом направлении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col-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resize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– </a:t>
            </a:r>
            <a:r>
              <a:rPr lang="ru-RU" sz="2000" b="1" dirty="0">
                <a:solidFill>
                  <a:srgbClr val="202C8F"/>
                </a:solidFill>
              </a:rPr>
              <a:t>колонку / ячейку таблицы </a:t>
            </a:r>
            <a:r>
              <a:rPr lang="ru-RU" sz="2000" b="1" dirty="0"/>
              <a:t>можно </a:t>
            </a:r>
            <a:r>
              <a:rPr lang="ru-RU" sz="2000" b="1" dirty="0">
                <a:solidFill>
                  <a:srgbClr val="202C8F"/>
                </a:solidFill>
              </a:rPr>
              <a:t>изменить в размерах по горизонтали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row-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resize</a:t>
            </a:r>
            <a:r>
              <a:rPr lang="ru-RU" sz="2000" b="1" dirty="0"/>
              <a:t> – </a:t>
            </a:r>
            <a:r>
              <a:rPr lang="ru-RU" sz="2000" b="1" dirty="0">
                <a:solidFill>
                  <a:srgbClr val="202C8F"/>
                </a:solidFill>
              </a:rPr>
              <a:t>строку в таблице или другой элемент </a:t>
            </a:r>
            <a:r>
              <a:rPr lang="ru-RU" sz="2000" b="1" dirty="0"/>
              <a:t>можно </a:t>
            </a:r>
            <a:r>
              <a:rPr lang="ru-RU" sz="2000" b="1" dirty="0">
                <a:solidFill>
                  <a:srgbClr val="202C8F"/>
                </a:solidFill>
              </a:rPr>
              <a:t>изменить в размерах по вертикали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zoom-in</a:t>
            </a:r>
            <a:r>
              <a:rPr lang="ru-RU" sz="2000" b="1" dirty="0"/>
              <a:t> – содержимое можно </a:t>
            </a:r>
            <a:r>
              <a:rPr lang="ru-RU" sz="2000" b="1" dirty="0">
                <a:solidFill>
                  <a:srgbClr val="202C8F"/>
                </a:solidFill>
              </a:rPr>
              <a:t>приблизить, увеличить</a:t>
            </a:r>
            <a:r>
              <a:rPr lang="ru-RU" sz="2000" b="1" dirty="0"/>
              <a:t>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zoom-out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– содержимое можно </a:t>
            </a:r>
            <a:r>
              <a:rPr lang="ru-RU" sz="2000" b="1" dirty="0">
                <a:solidFill>
                  <a:srgbClr val="202C8F"/>
                </a:solidFill>
              </a:rPr>
              <a:t>отдалить, уменьшить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29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cursor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90230" y="4166104"/>
            <a:ext cx="5066927" cy="1389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558113" y="1395568"/>
            <a:ext cx="98728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</a:t>
            </a:r>
            <a:r>
              <a:rPr lang="ru-RU" sz="2000" b="1" dirty="0">
                <a:solidFill>
                  <a:srgbClr val="202C8F"/>
                </a:solidFill>
              </a:rPr>
              <a:t>указывать ссылку на картинку</a:t>
            </a:r>
            <a:r>
              <a:rPr lang="ru-RU" sz="2000" b="1" dirty="0"/>
              <a:t>, которая будет показана </a:t>
            </a:r>
            <a:r>
              <a:rPr lang="ru-RU" sz="2000" b="1" dirty="0">
                <a:solidFill>
                  <a:srgbClr val="202C8F"/>
                </a:solidFill>
              </a:rPr>
              <a:t>вместо курсора</a:t>
            </a:r>
            <a:r>
              <a:rPr lang="ru-RU" sz="2000" b="1" dirty="0"/>
              <a:t>.</a:t>
            </a:r>
          </a:p>
          <a:p>
            <a:pPr marL="285750" indent="-285750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/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вы решили сделать </a:t>
            </a:r>
            <a:r>
              <a:rPr lang="ru-RU" sz="2000" b="1" dirty="0" err="1">
                <a:solidFill>
                  <a:srgbClr val="202C8F"/>
                </a:solidFill>
              </a:rPr>
              <a:t>кастомный</a:t>
            </a:r>
            <a:r>
              <a:rPr lang="ru-RU" sz="2000" b="1" dirty="0">
                <a:solidFill>
                  <a:srgbClr val="202C8F"/>
                </a:solidFill>
              </a:rPr>
              <a:t> курсор</a:t>
            </a:r>
            <a:r>
              <a:rPr lang="ru-RU" sz="2000" b="1" dirty="0"/>
              <a:t>, то </a:t>
            </a:r>
            <a:r>
              <a:rPr lang="ru-RU" sz="2000" b="1" u="sng" dirty="0">
                <a:solidFill>
                  <a:srgbClr val="202C8F"/>
                </a:solidFill>
              </a:rPr>
              <a:t>обязательно укажите через запятую одно из стандартных значений</a:t>
            </a:r>
            <a:r>
              <a:rPr lang="ru-RU" sz="2000" b="1" dirty="0"/>
              <a:t>. Это нужно на случай, </a:t>
            </a:r>
            <a:r>
              <a:rPr lang="ru-RU" sz="2000" b="1" dirty="0">
                <a:solidFill>
                  <a:srgbClr val="202C8F"/>
                </a:solidFill>
              </a:rPr>
              <a:t>если браузер не смог загрузить или отобразить картинку</a:t>
            </a:r>
            <a:r>
              <a:rPr lang="ru-RU" sz="2000" b="1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865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cursor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32166" y="1135492"/>
            <a:ext cx="5167907" cy="558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0" y="6383351"/>
            <a:ext cx="3042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hlinkClick r:id="rId4"/>
              </a:rPr>
              <a:t>Наглядное представление </a:t>
            </a:r>
            <a:r>
              <a:rPr lang="en-US" sz="1600" dirty="0">
                <a:hlinkClick r:id="rId4"/>
              </a:rPr>
              <a:t>cursor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06396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2418998-404D-4DB9-A7EE-8009C7829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9F7552D3-638A-43CD-9FF4-6901A2FB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2"/>
            <a:ext cx="9144000" cy="13736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Русляков Алексей Александрович </a:t>
            </a:r>
          </a:p>
          <a:p>
            <a:r>
              <a:rPr lang="en-US" dirty="0"/>
              <a:t>ruslyakov@mirea.ru</a:t>
            </a:r>
            <a:endParaRPr lang="ru-RU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Синтаксис функции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calc()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979390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В круглых скобках можно писать </a:t>
            </a:r>
            <a:r>
              <a:rPr lang="ru-RU" sz="2000" b="1" dirty="0">
                <a:solidFill>
                  <a:srgbClr val="202C8F"/>
                </a:solidFill>
              </a:rPr>
              <a:t>любые математические операции с любыми единицами измерения</a:t>
            </a:r>
            <a:r>
              <a:rPr lang="ru-RU" sz="2000" b="1" dirty="0"/>
              <a:t>, доступными в вебе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(%, px,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rem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vw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vh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vmin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b="1" dirty="0"/>
              <a:t>и т.д.).</a:t>
            </a:r>
            <a:endParaRPr lang="en-US" sz="2000" b="1" dirty="0"/>
          </a:p>
          <a:p>
            <a:pPr marL="271463" algn="just">
              <a:lnSpc>
                <a:spcPct val="150000"/>
              </a:lnSpc>
              <a:spcBef>
                <a:spcPts val="1200"/>
              </a:spcBef>
              <a:buClr>
                <a:srgbClr val="202C8F"/>
              </a:buClr>
            </a:pPr>
            <a:r>
              <a:rPr lang="ru-RU" sz="2000" b="1" dirty="0"/>
              <a:t>Доступны </a:t>
            </a:r>
            <a:r>
              <a:rPr lang="ru-RU" sz="2000" b="1" dirty="0">
                <a:solidFill>
                  <a:srgbClr val="202C8F"/>
                </a:solidFill>
              </a:rPr>
              <a:t>четыре стандартных операнда</a:t>
            </a:r>
            <a:r>
              <a:rPr lang="ru-RU" sz="2000" b="1" dirty="0"/>
              <a:t>:</a:t>
            </a:r>
          </a:p>
          <a:p>
            <a:pPr marL="896938" indent="-265113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/>
              <a:t>+ - сложение</a:t>
            </a:r>
          </a:p>
          <a:p>
            <a:pPr marL="896938" indent="-265113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/>
              <a:t>- - вычитание</a:t>
            </a:r>
          </a:p>
          <a:p>
            <a:pPr marL="896938" indent="-265113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/>
              <a:t>/ - деление</a:t>
            </a:r>
          </a:p>
          <a:p>
            <a:pPr marL="896938" indent="-265113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ru-RU" sz="2000" b="1" dirty="0"/>
              <a:t>*- умножение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A170BA-091D-4258-81EF-613F851B56C8}"/>
              </a:ext>
            </a:extLst>
          </p:cNvPr>
          <p:cNvSpPr/>
          <p:nvPr/>
        </p:nvSpPr>
        <p:spPr>
          <a:xfrm>
            <a:off x="558114" y="5196422"/>
            <a:ext cx="9793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Функцию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calc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sz="2000" b="1" dirty="0"/>
              <a:t>можно использовать </a:t>
            </a:r>
            <a:r>
              <a:rPr lang="ru-RU" sz="2000" b="1" dirty="0">
                <a:solidFill>
                  <a:srgbClr val="202C8F"/>
                </a:solidFill>
              </a:rPr>
              <a:t>для </a:t>
            </a:r>
            <a:r>
              <a:rPr lang="ru-RU" sz="2000" b="1" u="sng" dirty="0">
                <a:solidFill>
                  <a:srgbClr val="202C8F"/>
                </a:solidFill>
              </a:rPr>
              <a:t>любых свойств</a:t>
            </a:r>
            <a:r>
              <a:rPr lang="ru-RU" sz="2000" b="1" dirty="0">
                <a:solidFill>
                  <a:srgbClr val="202C8F"/>
                </a:solidFill>
              </a:rPr>
              <a:t>, значением которых должна быть </a:t>
            </a:r>
            <a:r>
              <a:rPr lang="ru-RU" sz="2000" b="1" u="sng" dirty="0">
                <a:solidFill>
                  <a:srgbClr val="202C8F"/>
                </a:solidFill>
              </a:rPr>
              <a:t>цифра</a:t>
            </a:r>
            <a:r>
              <a:rPr lang="ru-RU" sz="2000" b="1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ED7EE-3C2F-4D67-814A-DE4C8479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6" y="3061659"/>
            <a:ext cx="6875936" cy="1579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22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Синтаксис функции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calc()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2722"/>
            <a:ext cx="97939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spcAft>
                <a:spcPts val="3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u="sng" dirty="0">
                <a:solidFill>
                  <a:srgbClr val="202C8F"/>
                </a:solidFill>
              </a:rPr>
              <a:t>Операторы сложения и вычитания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обязательно </a:t>
            </a:r>
            <a:r>
              <a:rPr lang="ru-RU" sz="2000" b="1" u="sng" dirty="0">
                <a:solidFill>
                  <a:srgbClr val="202C8F"/>
                </a:solidFill>
              </a:rPr>
              <a:t>с двух сторон должны отбиваться пробелом</a:t>
            </a:r>
            <a:r>
              <a:rPr lang="ru-RU" sz="2000" b="1" dirty="0"/>
              <a:t>. Иначе </a:t>
            </a:r>
            <a:r>
              <a:rPr lang="ru-RU" sz="2000" b="1" dirty="0">
                <a:solidFill>
                  <a:srgbClr val="202C8F"/>
                </a:solidFill>
              </a:rPr>
              <a:t>браузер воспримет их как часть числа</a:t>
            </a:r>
            <a:r>
              <a:rPr lang="ru-RU" sz="2000" b="1" dirty="0"/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spcAft>
                <a:spcPts val="3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Хоть </a:t>
            </a:r>
            <a:r>
              <a:rPr lang="ru-RU" sz="2000" b="1" dirty="0">
                <a:solidFill>
                  <a:srgbClr val="202C8F"/>
                </a:solidFill>
              </a:rPr>
              <a:t>операторы деления и умножения не требуют такой строгости к себе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принято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rgbClr val="202C8F"/>
                </a:solidFill>
              </a:rPr>
              <a:t>их тоже отбивать пробелами </a:t>
            </a:r>
            <a:r>
              <a:rPr lang="ru-RU" sz="2000" b="1" dirty="0"/>
              <a:t>для удобства чтения.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u="sng" dirty="0">
                <a:solidFill>
                  <a:srgbClr val="202C8F"/>
                </a:solidFill>
              </a:rPr>
              <a:t>Внутри скобок может быть больше одного вычисления</a:t>
            </a:r>
            <a:r>
              <a:rPr lang="ru-RU" sz="2000" b="1" dirty="0"/>
              <a:t>, можно </a:t>
            </a:r>
            <a:r>
              <a:rPr lang="ru-RU" sz="2000" b="1" dirty="0">
                <a:solidFill>
                  <a:srgbClr val="202C8F"/>
                </a:solidFill>
              </a:rPr>
              <a:t>группировать операции при помощи скобок</a:t>
            </a:r>
            <a:r>
              <a:rPr lang="ru-RU" sz="2000" b="1" dirty="0"/>
              <a:t>. </a:t>
            </a:r>
          </a:p>
          <a:p>
            <a:pPr marL="271463" algn="just">
              <a:buClr>
                <a:srgbClr val="202C8F"/>
              </a:buClr>
            </a:pPr>
            <a:r>
              <a:rPr lang="ru-RU" sz="2000" b="1" i="1" dirty="0"/>
              <a:t>Но не стоит увлекаться: чем короче вычисление, тем проще потом его прочитать и понять, что в нем прописано.</a:t>
            </a:r>
          </a:p>
        </p:txBody>
      </p:sp>
    </p:spTree>
    <p:extLst>
      <p:ext uri="{BB962C8B-B14F-4D97-AF65-F5344CB8AC3E}">
        <p14:creationId xmlns:p14="http://schemas.microsoft.com/office/powerpoint/2010/main" val="39337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Синтаксис функции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calc()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537713"/>
            <a:ext cx="99066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Внутри круглых скобок </a:t>
            </a:r>
            <a:r>
              <a:rPr lang="ru-RU" sz="2000" b="1" dirty="0">
                <a:solidFill>
                  <a:srgbClr val="202C8F"/>
                </a:solidFill>
              </a:rPr>
              <a:t>можно складывать только числовые значения</a:t>
            </a:r>
            <a:r>
              <a:rPr lang="ru-RU" sz="2000" b="1" dirty="0"/>
              <a:t>. </a:t>
            </a:r>
            <a:br>
              <a:rPr lang="en-US" sz="2000" b="1" dirty="0"/>
            </a:br>
            <a:r>
              <a:rPr lang="ru-RU" sz="2000" b="1" dirty="0">
                <a:solidFill>
                  <a:srgbClr val="202C8F"/>
                </a:solidFill>
              </a:rPr>
              <a:t>Нельзя сложить число со строкой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Также </a:t>
            </a:r>
            <a:r>
              <a:rPr lang="ru-RU" sz="2000" b="1" dirty="0">
                <a:solidFill>
                  <a:srgbClr val="202C8F"/>
                </a:solidFill>
              </a:rPr>
              <a:t>неудачным местом применения </a:t>
            </a:r>
            <a:r>
              <a:rPr lang="ru-RU" sz="2000" b="1" dirty="0"/>
              <a:t>этой функции являются </a:t>
            </a:r>
            <a:r>
              <a:rPr lang="ru-RU" sz="2000" b="1" dirty="0" err="1">
                <a:solidFill>
                  <a:srgbClr val="202C8F"/>
                </a:solidFill>
              </a:rPr>
              <a:t>медиавыражения</a:t>
            </a:r>
            <a:r>
              <a:rPr lang="ru-RU" sz="2000" b="1" dirty="0"/>
              <a:t>. Вот такая запись считается </a:t>
            </a:r>
            <a:r>
              <a:rPr lang="ru-RU" sz="2000" b="1" dirty="0">
                <a:solidFill>
                  <a:srgbClr val="202C8F"/>
                </a:solidFill>
              </a:rPr>
              <a:t>не валидной</a:t>
            </a:r>
            <a:r>
              <a:rPr lang="en-US" sz="2000" b="1" dirty="0"/>
              <a:t>.</a:t>
            </a:r>
            <a:endParaRPr lang="ru-RU" sz="2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BB51D8-11A7-4656-A521-4125879A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32" y="4310441"/>
            <a:ext cx="7282936" cy="1443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95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Синтаксис функции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calc()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68" y="5153747"/>
            <a:ext cx="6255092" cy="1224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58113" y="1265779"/>
            <a:ext cx="956802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Когда функция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calc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используется для управления </a:t>
            </a:r>
            <a:r>
              <a:rPr lang="ru-RU" sz="2000" b="1" u="sng" dirty="0">
                <a:solidFill>
                  <a:srgbClr val="202C8F"/>
                </a:solidFill>
              </a:rPr>
              <a:t>размером текста</a:t>
            </a:r>
            <a:r>
              <a:rPr lang="ru-RU" sz="2000" b="1" dirty="0"/>
              <a:t>, убедитесь, что </a:t>
            </a:r>
            <a:r>
              <a:rPr lang="ru-RU" sz="2000" b="1" dirty="0">
                <a:solidFill>
                  <a:srgbClr val="202C8F"/>
                </a:solidFill>
              </a:rPr>
              <a:t>одно из значений</a:t>
            </a:r>
            <a:r>
              <a:rPr lang="ru-RU" sz="2000" b="1" dirty="0"/>
              <a:t> </a:t>
            </a:r>
            <a:r>
              <a:rPr lang="ru-RU" sz="2000" b="1" u="sng" dirty="0">
                <a:solidFill>
                  <a:srgbClr val="202C8F"/>
                </a:solidFill>
              </a:rPr>
              <a:t>включает относительную единицу длины</a:t>
            </a:r>
            <a:r>
              <a:rPr lang="ru-RU" sz="2000" b="1" dirty="0"/>
              <a:t>.</a:t>
            </a:r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130625" y="2468382"/>
            <a:ext cx="5370578" cy="1398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558114" y="4419008"/>
            <a:ext cx="9568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Функция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calc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может использоваться с переменными</a:t>
            </a:r>
            <a:r>
              <a:rPr lang="en-US" sz="2000" b="1" dirty="0">
                <a:solidFill>
                  <a:srgbClr val="202C8F"/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sz="2000" b="1" dirty="0">
                <a:solidFill>
                  <a:srgbClr val="202C8F"/>
                </a:solidFill>
              </a:rPr>
              <a:t>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2661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932" y="2568265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pPr algn="ctr"/>
            <a:r>
              <a:rPr lang="ru-RU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Переменные в </a:t>
            </a:r>
            <a:r>
              <a:rPr lang="en-US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CSS - </a:t>
            </a:r>
            <a:r>
              <a:rPr lang="ru-RU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функция</a:t>
            </a:r>
            <a:r>
              <a:rPr lang="en-US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var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()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56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Понятие переменной в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553645"/>
            <a:ext cx="956802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Пользовательские свойства </a:t>
            </a:r>
            <a:r>
              <a:rPr lang="ru-RU" sz="2000" b="1" dirty="0"/>
              <a:t>(иногда называемые </a:t>
            </a:r>
            <a:r>
              <a:rPr lang="ru-RU" sz="2000" b="1" dirty="0">
                <a:solidFill>
                  <a:srgbClr val="202C8F"/>
                </a:solidFill>
              </a:rPr>
              <a:t>переменными CSS </a:t>
            </a:r>
            <a:r>
              <a:rPr lang="ru-RU" sz="2000" b="1" dirty="0"/>
              <a:t>или </a:t>
            </a:r>
            <a:r>
              <a:rPr lang="ru-RU" sz="2000" b="1" dirty="0">
                <a:solidFill>
                  <a:srgbClr val="202C8F"/>
                </a:solidFill>
              </a:rPr>
              <a:t>каскадными переменными</a:t>
            </a:r>
            <a:r>
              <a:rPr lang="ru-RU" sz="2000" b="1" dirty="0"/>
              <a:t>) — это </a:t>
            </a:r>
            <a:r>
              <a:rPr lang="ru-RU" sz="2000" b="1" u="sng" dirty="0">
                <a:solidFill>
                  <a:srgbClr val="202C8F"/>
                </a:solidFill>
              </a:rPr>
              <a:t>объекты, определенные авторами CSS</a:t>
            </a:r>
            <a:r>
              <a:rPr lang="ru-RU" sz="2000" b="1" dirty="0"/>
              <a:t> и содержащие определенные </a:t>
            </a:r>
            <a:r>
              <a:rPr lang="ru-RU" sz="2000" b="1" u="sng" dirty="0">
                <a:solidFill>
                  <a:srgbClr val="202C8F"/>
                </a:solidFill>
              </a:rPr>
              <a:t>значения, которые можно повторно использовать во всем документе</a:t>
            </a:r>
            <a:r>
              <a:rPr lang="ru-RU" sz="2000" b="1" dirty="0"/>
              <a:t>. </a:t>
            </a:r>
            <a:endParaRPr lang="en-US" sz="2000" b="1" dirty="0"/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Задаются с использованием </a:t>
            </a:r>
            <a:r>
              <a:rPr lang="ru-RU" sz="2000" b="1" dirty="0">
                <a:solidFill>
                  <a:srgbClr val="202C8F"/>
                </a:solidFill>
              </a:rPr>
              <a:t>обозначения пользовательских свойств </a:t>
            </a:r>
            <a:r>
              <a:rPr lang="ru-RU" sz="2000" b="1" dirty="0"/>
              <a:t>(например, </a:t>
            </a:r>
            <a:br>
              <a:rPr lang="ru-RU" sz="2000" b="1" dirty="0"/>
            </a:br>
            <a:r>
              <a:rPr lang="ru-RU" sz="2000" b="1" dirty="0">
                <a:solidFill>
                  <a:srgbClr val="00B0F0"/>
                </a:solidFill>
              </a:rPr>
              <a:t>--</a:t>
            </a:r>
            <a:r>
              <a:rPr lang="ru-RU" sz="2000" b="1" dirty="0" err="1">
                <a:solidFill>
                  <a:srgbClr val="00B0F0"/>
                </a:solidFill>
              </a:rPr>
              <a:t>main-color</a:t>
            </a:r>
            <a:r>
              <a:rPr lang="ru-RU" sz="2000" b="1" dirty="0">
                <a:solidFill>
                  <a:srgbClr val="00B0F0"/>
                </a:solidFill>
              </a:rPr>
              <a:t>: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black</a:t>
            </a:r>
            <a:r>
              <a:rPr lang="ru-RU" sz="2000" b="1" dirty="0"/>
              <a:t>;) и доступны с помощью </a:t>
            </a:r>
            <a:r>
              <a:rPr lang="ru-RU" sz="2000" b="1" dirty="0">
                <a:solidFill>
                  <a:srgbClr val="202C8F"/>
                </a:solidFill>
              </a:rPr>
              <a:t>функции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sz="2000" b="1" dirty="0"/>
              <a:t>(например, </a:t>
            </a:r>
            <a:br>
              <a:rPr lang="ru-RU" sz="2000" b="1" dirty="0"/>
            </a:br>
            <a:r>
              <a:rPr lang="ru-RU" sz="2000" b="1" dirty="0" err="1">
                <a:solidFill>
                  <a:srgbClr val="00B0F0"/>
                </a:solidFill>
              </a:rPr>
              <a:t>color</a:t>
            </a:r>
            <a:r>
              <a:rPr lang="ru-RU" sz="2000" b="1" dirty="0">
                <a:solidFill>
                  <a:srgbClr val="00B0F0"/>
                </a:solidFill>
              </a:rPr>
              <a:t>: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ru-RU" sz="2000" b="1" dirty="0"/>
              <a:t>(--</a:t>
            </a:r>
            <a:r>
              <a:rPr lang="ru-RU" sz="2000" b="1" dirty="0" err="1"/>
              <a:t>main-color</a:t>
            </a:r>
            <a:r>
              <a:rPr lang="ru-RU" sz="2000" b="1" dirty="0"/>
              <a:t>);).</a:t>
            </a:r>
            <a:endParaRPr lang="en-US" sz="2000" b="1" dirty="0"/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/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Пользовательские свойства </a:t>
            </a:r>
            <a:r>
              <a:rPr lang="ru-RU" sz="2000" b="1" u="sng" dirty="0">
                <a:solidFill>
                  <a:srgbClr val="202C8F"/>
                </a:solidFill>
              </a:rPr>
              <a:t>позволяют хранить значение в одном месте</a:t>
            </a:r>
            <a:r>
              <a:rPr lang="ru-RU" sz="2000" b="1" dirty="0"/>
              <a:t>, а затем </a:t>
            </a:r>
            <a:r>
              <a:rPr lang="ru-RU" sz="2000" b="1" u="sng" dirty="0">
                <a:solidFill>
                  <a:srgbClr val="202C8F"/>
                </a:solidFill>
              </a:rPr>
              <a:t>использовать его в нескольких других местах</a:t>
            </a:r>
            <a:r>
              <a:rPr lang="ru-RU" sz="2000" b="1" dirty="0"/>
              <a:t>. </a:t>
            </a:r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Пользовательские свойства </a:t>
            </a:r>
            <a:r>
              <a:rPr lang="ru-RU" sz="2000" b="1" dirty="0">
                <a:solidFill>
                  <a:srgbClr val="202C8F"/>
                </a:solidFill>
              </a:rPr>
              <a:t>подлежат каскадированию и наследуют свое значение от своего родителя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455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1595</Words>
  <Application>Microsoft Office PowerPoint</Application>
  <PresentationFormat>Широкоэкранный</PresentationFormat>
  <Paragraphs>216</Paragraphs>
  <Slides>36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Aptos</vt:lpstr>
      <vt:lpstr>Arial</vt:lpstr>
      <vt:lpstr>Arial Black</vt:lpstr>
      <vt:lpstr>Calibri</vt:lpstr>
      <vt:lpstr>Calibri </vt:lpstr>
      <vt:lpstr>Calibri Light</vt:lpstr>
      <vt:lpstr>Wingdings</vt:lpstr>
      <vt:lpstr>Тема Office</vt:lpstr>
      <vt:lpstr>Разработка клиентских частей интернет-ресурсов</vt:lpstr>
      <vt:lpstr>Функция calc()</vt:lpstr>
      <vt:lpstr>Функция calc()</vt:lpstr>
      <vt:lpstr>Синтаксис функции calc()</vt:lpstr>
      <vt:lpstr>Синтаксис функции calc()</vt:lpstr>
      <vt:lpstr>Синтаксис функции calc()</vt:lpstr>
      <vt:lpstr>Синтаксис функции calc()</vt:lpstr>
      <vt:lpstr>Переменные в CSS - функция var()</vt:lpstr>
      <vt:lpstr>Понятие переменной в CSS</vt:lpstr>
      <vt:lpstr>Синтаксис переменных</vt:lpstr>
      <vt:lpstr>Область видимости</vt:lpstr>
      <vt:lpstr>Возможности </vt:lpstr>
      <vt:lpstr>Свойство filter</vt:lpstr>
      <vt:lpstr> Функция blur()</vt:lpstr>
      <vt:lpstr>Функция brightness()</vt:lpstr>
      <vt:lpstr>Функция contrast()</vt:lpstr>
      <vt:lpstr>Функция drop-shadow()</vt:lpstr>
      <vt:lpstr>Функция grayscale()</vt:lpstr>
      <vt:lpstr>Функция hue-rotate()</vt:lpstr>
      <vt:lpstr>Функция invert()</vt:lpstr>
      <vt:lpstr>Функция opacity()</vt:lpstr>
      <vt:lpstr>Функция saturate()</vt:lpstr>
      <vt:lpstr>Функция sepia()</vt:lpstr>
      <vt:lpstr>Свойство backdrop-filter</vt:lpstr>
      <vt:lpstr>Свойство backdrop-filter</vt:lpstr>
      <vt:lpstr>Свойство backdrop-filter</vt:lpstr>
      <vt:lpstr>Эффект glassmorphism</vt:lpstr>
      <vt:lpstr>Эффект glassmorphism</vt:lpstr>
      <vt:lpstr>Эффект glassmorphism</vt:lpstr>
      <vt:lpstr>Свойство cursor</vt:lpstr>
      <vt:lpstr>Свойство cursor</vt:lpstr>
      <vt:lpstr>Свойство cursor</vt:lpstr>
      <vt:lpstr>Свойство cursor</vt:lpstr>
      <vt:lpstr>Свойство cursor</vt:lpstr>
      <vt:lpstr>Свойство cursor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Alex Ruslyakov</cp:lastModifiedBy>
  <cp:revision>270</cp:revision>
  <dcterms:created xsi:type="dcterms:W3CDTF">2023-09-05T16:49:47Z</dcterms:created>
  <dcterms:modified xsi:type="dcterms:W3CDTF">2023-10-15T22:04:03Z</dcterms:modified>
</cp:coreProperties>
</file>