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278" r:id="rId2"/>
    <p:sldId id="510" r:id="rId3"/>
    <p:sldId id="511" r:id="rId4"/>
    <p:sldId id="515" r:id="rId5"/>
    <p:sldId id="513" r:id="rId6"/>
    <p:sldId id="546" r:id="rId7"/>
    <p:sldId id="514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1" r:id="rId23"/>
    <p:sldId id="532" r:id="rId24"/>
    <p:sldId id="547" r:id="rId25"/>
    <p:sldId id="533" r:id="rId26"/>
    <p:sldId id="534" r:id="rId27"/>
    <p:sldId id="548" r:id="rId28"/>
    <p:sldId id="549" r:id="rId29"/>
    <p:sldId id="535" r:id="rId30"/>
    <p:sldId id="536" r:id="rId31"/>
    <p:sldId id="550" r:id="rId32"/>
    <p:sldId id="537" r:id="rId33"/>
    <p:sldId id="551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333" r:id="rId43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2E9AFF"/>
    <a:srgbClr val="0066FF"/>
    <a:srgbClr val="AAC4E9"/>
    <a:srgbClr val="CC00CC"/>
    <a:srgbClr val="008080"/>
    <a:srgbClr val="FFFFFF"/>
    <a:srgbClr val="FDFBF6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107" d="100"/>
          <a:sy n="107" d="100"/>
        </p:scale>
        <p:origin x="264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79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02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0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55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03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78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28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814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08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23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2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703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056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170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7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488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504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32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139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095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0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867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58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702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256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45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282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21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731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765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741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44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35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344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425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4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84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93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99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63" r:id="rId13"/>
    <p:sldLayoutId id="2147483669" r:id="rId14"/>
    <p:sldLayoutId id="2147483673" r:id="rId15"/>
    <p:sldLayoutId id="2147483655" r:id="rId16"/>
    <p:sldLayoutId id="2147483674" r:id="rId17"/>
    <p:sldLayoutId id="2147483654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2954548" y="2004152"/>
            <a:ext cx="6282902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Calibri "/>
              </a:rPr>
              <a:t>CSS GRID LAYOUT</a:t>
            </a:r>
          </a:p>
          <a:p>
            <a:pPr>
              <a:lnSpc>
                <a:spcPct val="150000"/>
              </a:lnSpc>
            </a:pPr>
            <a:endParaRPr lang="ru-RU" sz="3600" dirty="0">
              <a:latin typeface="Calibri 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grid-template-columns</a:t>
            </a:r>
            <a:r>
              <a:rPr lang="en-US" sz="2800" b="1" dirty="0" smtClean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703110"/>
            <a:ext cx="1011835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Вы можете также </a:t>
            </a:r>
            <a:r>
              <a:rPr lang="ru-RU" b="1" dirty="0">
                <a:solidFill>
                  <a:srgbClr val="202C8F"/>
                </a:solidFill>
              </a:rPr>
              <a:t>явно именовать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-линии</a:t>
            </a:r>
            <a:r>
              <a:rPr lang="ru-RU" b="1" dirty="0"/>
              <a:t>, используя для этого </a:t>
            </a:r>
            <a:r>
              <a:rPr lang="ru-RU" b="1" dirty="0">
                <a:solidFill>
                  <a:srgbClr val="202C8F"/>
                </a:solidFill>
              </a:rPr>
              <a:t>квадратные </a:t>
            </a:r>
            <a:r>
              <a:rPr lang="ru-RU" b="1" dirty="0" smtClean="0">
                <a:solidFill>
                  <a:srgbClr val="202C8F"/>
                </a:solidFill>
              </a:rPr>
              <a:t>скобки</a:t>
            </a:r>
            <a:r>
              <a:rPr lang="ru-RU" b="1" dirty="0" smtClean="0"/>
              <a:t>. </a:t>
            </a:r>
            <a:endParaRPr lang="en-US" b="1" dirty="0" smtClean="0"/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Каждая </a:t>
            </a:r>
            <a:r>
              <a:rPr lang="ru-RU" b="1" dirty="0">
                <a:solidFill>
                  <a:srgbClr val="202C8F"/>
                </a:solidFill>
              </a:rPr>
              <a:t>линия</a:t>
            </a:r>
            <a:r>
              <a:rPr lang="ru-RU" b="1" dirty="0"/>
              <a:t> также </a:t>
            </a:r>
            <a:r>
              <a:rPr lang="ru-RU" b="1" dirty="0">
                <a:solidFill>
                  <a:srgbClr val="202C8F"/>
                </a:solidFill>
              </a:rPr>
              <a:t>может иметь больше одного имени </a:t>
            </a:r>
            <a:r>
              <a:rPr lang="ru-RU" b="1" dirty="0"/>
              <a:t>– они пишутся </a:t>
            </a:r>
            <a:r>
              <a:rPr lang="ru-RU" b="1" dirty="0">
                <a:solidFill>
                  <a:srgbClr val="202C8F"/>
                </a:solidFill>
              </a:rPr>
              <a:t>через </a:t>
            </a:r>
            <a:r>
              <a:rPr lang="ru-RU" b="1" dirty="0" smtClean="0">
                <a:solidFill>
                  <a:srgbClr val="202C8F"/>
                </a:solidFill>
              </a:rPr>
              <a:t>пробел</a:t>
            </a:r>
            <a:r>
              <a:rPr lang="en-US" b="1" dirty="0">
                <a:solidFill>
                  <a:srgbClr val="202C8F"/>
                </a:solidFill>
              </a:rPr>
              <a:t>.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2" y="4116281"/>
            <a:ext cx="5071163" cy="941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07" y="2820273"/>
            <a:ext cx="6427493" cy="3533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4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grid-template-columns</a:t>
            </a:r>
            <a:r>
              <a:rPr lang="en-US" sz="2800" b="1" dirty="0" smtClean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875388"/>
            <a:ext cx="10118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нужны </a:t>
            </a:r>
            <a:r>
              <a:rPr lang="ru-RU" sz="2000" b="1" u="sng" dirty="0">
                <a:solidFill>
                  <a:srgbClr val="202C8F"/>
                </a:solidFill>
              </a:rPr>
              <a:t>одинаковые колонки</a:t>
            </a:r>
            <a:r>
              <a:rPr lang="ru-RU" sz="2000" b="1" dirty="0"/>
              <a:t> или </a:t>
            </a:r>
            <a:r>
              <a:rPr lang="ru-RU" sz="2000" b="1" u="sng" dirty="0">
                <a:solidFill>
                  <a:srgbClr val="202C8F"/>
                </a:solidFill>
              </a:rPr>
              <a:t>ряды</a:t>
            </a:r>
            <a:r>
              <a:rPr lang="ru-RU" sz="2000" b="1" dirty="0"/>
              <a:t>, то можно воспользоваться </a:t>
            </a:r>
            <a:r>
              <a:rPr lang="ru-RU" sz="2000" b="1" dirty="0">
                <a:solidFill>
                  <a:srgbClr val="202C8F"/>
                </a:solidFill>
              </a:rPr>
              <a:t>функцией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repeat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. </a:t>
            </a: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79886" y="3980391"/>
            <a:ext cx="6757403" cy="1624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4023231" y="3371345"/>
            <a:ext cx="3188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66FF"/>
                </a:solidFill>
              </a:rPr>
              <a:t>3 колонки по 250 пикселей</a:t>
            </a:r>
            <a:endParaRPr lang="ru-RU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grid-template-columns</a:t>
            </a:r>
            <a:r>
              <a:rPr lang="en-US" sz="2800" b="1" dirty="0" smtClean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875388"/>
            <a:ext cx="10600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С появлением </a:t>
            </a:r>
            <a:r>
              <a:rPr lang="ru-RU" sz="2000" b="1" dirty="0" err="1">
                <a:solidFill>
                  <a:srgbClr val="202C8F"/>
                </a:solidFill>
              </a:rPr>
              <a:t>гридов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появилась </a:t>
            </a:r>
            <a:r>
              <a:rPr lang="ru-RU" sz="2000" b="1" u="sng" dirty="0">
                <a:solidFill>
                  <a:srgbClr val="202C8F"/>
                </a:solidFill>
              </a:rPr>
              <a:t>новая единица измерения</a:t>
            </a:r>
            <a:r>
              <a:rPr lang="ru-RU" sz="2000" b="1" dirty="0"/>
              <a:t>: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fr</a:t>
            </a:r>
            <a:r>
              <a:rPr lang="ru-RU" sz="2000" b="1" dirty="0" smtClean="0"/>
              <a:t>.</a:t>
            </a:r>
            <a:endParaRPr lang="en-US" sz="2000" b="1" dirty="0" smtClean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fr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(от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fraction</a:t>
            </a:r>
            <a:r>
              <a:rPr lang="ru-RU" sz="2000" b="1" dirty="0"/>
              <a:t> — </a:t>
            </a:r>
            <a:r>
              <a:rPr lang="ru-RU" sz="2000" b="1" dirty="0">
                <a:solidFill>
                  <a:srgbClr val="202C8F"/>
                </a:solidFill>
              </a:rPr>
              <a:t>доля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часть</a:t>
            </a:r>
            <a:r>
              <a:rPr lang="ru-RU" sz="2000" b="1" dirty="0"/>
              <a:t>) отвечает за </a:t>
            </a:r>
            <a:r>
              <a:rPr lang="ru-RU" sz="2000" b="1" u="sng" dirty="0">
                <a:solidFill>
                  <a:srgbClr val="202C8F"/>
                </a:solidFill>
              </a:rPr>
              <a:t>свободное пространство внутри </a:t>
            </a:r>
            <a:r>
              <a:rPr lang="ru-RU" sz="2000" b="1" u="sng" dirty="0" err="1">
                <a:solidFill>
                  <a:srgbClr val="202C8F"/>
                </a:solidFill>
              </a:rPr>
              <a:t>грид</a:t>
            </a:r>
            <a:r>
              <a:rPr lang="ru-RU" sz="2000" b="1" u="sng" dirty="0">
                <a:solidFill>
                  <a:srgbClr val="202C8F"/>
                </a:solidFill>
              </a:rPr>
              <a:t>-контейнера</a:t>
            </a:r>
            <a:r>
              <a:rPr lang="ru-RU" sz="2000" b="1" dirty="0"/>
              <a:t>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9979" y="4657096"/>
            <a:ext cx="5706558" cy="14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285258" y="38180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buClr>
                <a:srgbClr val="202C8F"/>
              </a:buClr>
            </a:pPr>
            <a:r>
              <a:rPr lang="ru-RU" b="1" dirty="0">
                <a:solidFill>
                  <a:srgbClr val="0066FF"/>
                </a:solidFill>
              </a:rPr>
              <a:t>Т</a:t>
            </a:r>
            <a:r>
              <a:rPr lang="ru-RU" b="1" dirty="0" smtClean="0">
                <a:solidFill>
                  <a:srgbClr val="0066FF"/>
                </a:solidFill>
              </a:rPr>
              <a:t>ри </a:t>
            </a:r>
            <a:r>
              <a:rPr lang="ru-RU" b="1" dirty="0">
                <a:solidFill>
                  <a:srgbClr val="0066FF"/>
                </a:solidFill>
              </a:rPr>
              <a:t>колонки, каждая из которых будет занимать 1/3 ширины родителя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575979" y="4657096"/>
            <a:ext cx="5270929" cy="14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7195859" y="3956503"/>
            <a:ext cx="4031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66FF"/>
                </a:solidFill>
              </a:rPr>
              <a:t>З</a:t>
            </a:r>
            <a:r>
              <a:rPr lang="ru-RU" b="1" dirty="0" smtClean="0">
                <a:solidFill>
                  <a:srgbClr val="0066FF"/>
                </a:solidFill>
              </a:rPr>
              <a:t>апись </a:t>
            </a:r>
            <a:r>
              <a:rPr lang="ru-RU" b="1" dirty="0">
                <a:solidFill>
                  <a:srgbClr val="0066FF"/>
                </a:solidFill>
              </a:rPr>
              <a:t>кода аналогична </a:t>
            </a:r>
            <a:r>
              <a:rPr lang="ru-RU" b="1" dirty="0" smtClean="0">
                <a:solidFill>
                  <a:srgbClr val="0066FF"/>
                </a:solidFill>
              </a:rPr>
              <a:t>предыдущей </a:t>
            </a:r>
            <a:endParaRPr lang="ru-RU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grid-template-columns</a:t>
            </a:r>
            <a:r>
              <a:rPr lang="en-US" sz="2800" b="1" dirty="0" smtClean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638321"/>
            <a:ext cx="1004215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Свободное пространство рассчитывается после того</a:t>
            </a:r>
            <a:r>
              <a:rPr lang="ru-RU" b="1" dirty="0"/>
              <a:t>, как </a:t>
            </a:r>
            <a:r>
              <a:rPr lang="ru-RU" b="1" dirty="0">
                <a:solidFill>
                  <a:srgbClr val="202C8F"/>
                </a:solidFill>
              </a:rPr>
              <a:t>место отдано всем фиксированным размерам</a:t>
            </a:r>
            <a:r>
              <a:rPr lang="ru-RU" b="1" dirty="0"/>
              <a:t>. </a:t>
            </a:r>
            <a:endParaRPr lang="ru-RU" b="1" dirty="0" smtClean="0"/>
          </a:p>
          <a:p>
            <a:pPr marL="271463"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</a:pPr>
            <a:r>
              <a:rPr lang="ru-RU" b="1" dirty="0" smtClean="0"/>
              <a:t>К </a:t>
            </a:r>
            <a:r>
              <a:rPr lang="ru-RU" b="1" dirty="0"/>
              <a:t>примеру, </a:t>
            </a:r>
            <a:r>
              <a:rPr lang="ru-RU" b="1" dirty="0">
                <a:solidFill>
                  <a:srgbClr val="202C8F"/>
                </a:solidFill>
              </a:rPr>
              <a:t>в коде </a:t>
            </a:r>
            <a:r>
              <a:rPr lang="ru-RU" b="1" dirty="0" smtClean="0">
                <a:solidFill>
                  <a:srgbClr val="202C8F"/>
                </a:solidFill>
              </a:rPr>
              <a:t>ниже: </a:t>
            </a:r>
          </a:p>
          <a:p>
            <a:pPr marL="896938" indent="-342900"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/>
              <a:t>с</a:t>
            </a:r>
            <a:r>
              <a:rPr lang="ru-RU" b="1" dirty="0" smtClean="0"/>
              <a:t>начала </a:t>
            </a:r>
            <a:r>
              <a:rPr lang="ru-RU" b="1" dirty="0" smtClean="0">
                <a:solidFill>
                  <a:srgbClr val="202C8F"/>
                </a:solidFill>
              </a:rPr>
              <a:t>создана </a:t>
            </a:r>
            <a:r>
              <a:rPr lang="ru-RU" b="1" dirty="0">
                <a:solidFill>
                  <a:srgbClr val="202C8F"/>
                </a:solidFill>
              </a:rPr>
              <a:t>колонка шириной 250 </a:t>
            </a:r>
            <a:r>
              <a:rPr lang="ru-RU" b="1" dirty="0" smtClean="0">
                <a:solidFill>
                  <a:srgbClr val="202C8F"/>
                </a:solidFill>
              </a:rPr>
              <a:t>пикселей</a:t>
            </a:r>
            <a:endParaRPr lang="ru-RU" b="1" dirty="0" smtClean="0"/>
          </a:p>
          <a:p>
            <a:pPr marL="896938" indent="-342900"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 smtClean="0"/>
              <a:t>затем </a:t>
            </a:r>
            <a:r>
              <a:rPr lang="ru-RU" b="1" dirty="0">
                <a:solidFill>
                  <a:srgbClr val="202C8F"/>
                </a:solidFill>
              </a:rPr>
              <a:t>свободное пространство</a:t>
            </a:r>
            <a:r>
              <a:rPr lang="ru-RU" b="1" dirty="0"/>
              <a:t> — ширина родителя минус 250 пикселей —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>
                <a:solidFill>
                  <a:srgbClr val="202C8F"/>
                </a:solidFill>
              </a:rPr>
              <a:t>будет </a:t>
            </a:r>
            <a:r>
              <a:rPr lang="ru-RU" b="1" dirty="0">
                <a:solidFill>
                  <a:srgbClr val="202C8F"/>
                </a:solidFill>
              </a:rPr>
              <a:t>поделено между остальными </a:t>
            </a:r>
            <a:r>
              <a:rPr lang="ru-RU" b="1" dirty="0" smtClean="0">
                <a:solidFill>
                  <a:srgbClr val="202C8F"/>
                </a:solidFill>
              </a:rPr>
              <a:t>колонками</a:t>
            </a:r>
            <a:endParaRPr lang="ru-RU" b="1" dirty="0" smtClean="0"/>
          </a:p>
          <a:p>
            <a:pPr marL="896938" indent="-342900"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 smtClean="0">
                <a:solidFill>
                  <a:srgbClr val="202C8F"/>
                </a:solidFill>
              </a:rPr>
              <a:t>каждая колонка </a:t>
            </a:r>
            <a:r>
              <a:rPr lang="ru-RU" b="1" dirty="0" smtClean="0"/>
              <a:t>будет </a:t>
            </a:r>
            <a:r>
              <a:rPr lang="ru-RU" b="1" dirty="0"/>
              <a:t>занимать ширину </a:t>
            </a:r>
            <a:r>
              <a:rPr lang="ru-RU" b="1" dirty="0">
                <a:solidFill>
                  <a:srgbClr val="202C8F"/>
                </a:solidFill>
              </a:rPr>
              <a:t>(100% - 250px) / </a:t>
            </a:r>
            <a:r>
              <a:rPr lang="ru-RU" b="1" dirty="0" smtClean="0">
                <a:solidFill>
                  <a:srgbClr val="202C8F"/>
                </a:solidFill>
              </a:rPr>
              <a:t>2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033204" y="5284787"/>
            <a:ext cx="5650770" cy="125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4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grid-auto-columns</a:t>
            </a:r>
            <a:r>
              <a:rPr lang="en-US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grid-auto-rows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622753"/>
            <a:ext cx="1004215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Если </a:t>
            </a:r>
            <a:r>
              <a:rPr lang="ru-RU" b="1" dirty="0">
                <a:solidFill>
                  <a:srgbClr val="202C8F"/>
                </a:solidFill>
              </a:rPr>
              <a:t>элементов внутри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 больше</a:t>
            </a:r>
            <a:r>
              <a:rPr lang="ru-RU" b="1" dirty="0"/>
              <a:t>, чем может </a:t>
            </a:r>
            <a:r>
              <a:rPr lang="ru-RU" b="1" dirty="0">
                <a:solidFill>
                  <a:srgbClr val="202C8F"/>
                </a:solidFill>
              </a:rPr>
              <a:t>поместиться в заданные явно ряды и колонки</a:t>
            </a:r>
            <a:r>
              <a:rPr lang="ru-RU" b="1" dirty="0"/>
              <a:t>, то для них </a:t>
            </a:r>
            <a:r>
              <a:rPr lang="ru-RU" b="1" dirty="0">
                <a:solidFill>
                  <a:srgbClr val="202C8F"/>
                </a:solidFill>
              </a:rPr>
              <a:t>создаются </a:t>
            </a:r>
            <a:r>
              <a:rPr lang="ru-RU" b="1" u="sng" dirty="0">
                <a:solidFill>
                  <a:srgbClr val="202C8F"/>
                </a:solidFill>
              </a:rPr>
              <a:t>автоматические</a:t>
            </a:r>
            <a:r>
              <a:rPr lang="ru-RU" b="1" u="sng" dirty="0"/>
              <a:t>, </a:t>
            </a:r>
            <a:r>
              <a:rPr lang="ru-RU" b="1" u="sng" dirty="0">
                <a:solidFill>
                  <a:srgbClr val="202C8F"/>
                </a:solidFill>
              </a:rPr>
              <a:t>неявные ряды и колонки</a:t>
            </a:r>
            <a:r>
              <a:rPr lang="ru-RU" b="1" dirty="0"/>
              <a:t>. </a:t>
            </a:r>
            <a:endParaRPr lang="ru-RU" b="1" dirty="0" smtClean="0"/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При </a:t>
            </a:r>
            <a:r>
              <a:rPr lang="ru-RU" b="1" dirty="0"/>
              <a:t>помощи свойств </a:t>
            </a:r>
            <a:r>
              <a:rPr lang="ru-RU" b="1" dirty="0">
                <a:solidFill>
                  <a:srgbClr val="00B0F0"/>
                </a:solidFill>
              </a:rPr>
              <a:t>grid-auto-</a:t>
            </a:r>
            <a:r>
              <a:rPr lang="ru-RU" b="1" dirty="0" err="1">
                <a:solidFill>
                  <a:srgbClr val="00B0F0"/>
                </a:solidFill>
              </a:rPr>
              <a:t>columns</a:t>
            </a:r>
            <a:r>
              <a:rPr lang="ru-RU" b="1" dirty="0"/>
              <a:t> и </a:t>
            </a:r>
            <a:r>
              <a:rPr lang="ru-RU" b="1" dirty="0">
                <a:solidFill>
                  <a:srgbClr val="00B0F0"/>
                </a:solidFill>
              </a:rPr>
              <a:t>grid-auto-</a:t>
            </a:r>
            <a:r>
              <a:rPr lang="ru-RU" b="1" dirty="0" err="1">
                <a:solidFill>
                  <a:srgbClr val="00B0F0"/>
                </a:solidFill>
              </a:rPr>
              <a:t>rows</a:t>
            </a:r>
            <a:r>
              <a:rPr lang="ru-RU" b="1" dirty="0"/>
              <a:t> можно </a:t>
            </a:r>
            <a:r>
              <a:rPr lang="ru-RU" b="1" u="sng" dirty="0">
                <a:solidFill>
                  <a:srgbClr val="202C8F"/>
                </a:solidFill>
              </a:rPr>
              <a:t>управлять размерами этих автоматических рядов и </a:t>
            </a:r>
            <a:r>
              <a:rPr lang="ru-RU" b="1" u="sng" dirty="0" smtClean="0">
                <a:solidFill>
                  <a:srgbClr val="202C8F"/>
                </a:solidFill>
              </a:rPr>
              <a:t>колонок</a:t>
            </a:r>
            <a:r>
              <a:rPr lang="ru-RU" b="1" dirty="0" smtClean="0"/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Можно задавать </a:t>
            </a:r>
            <a:r>
              <a:rPr lang="ru-RU" b="1" dirty="0">
                <a:solidFill>
                  <a:srgbClr val="202C8F"/>
                </a:solidFill>
              </a:rPr>
              <a:t>больше одного значения для автоматических колонок или рядов</a:t>
            </a:r>
            <a:r>
              <a:rPr lang="ru-RU" b="1" dirty="0"/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06" y="4254119"/>
            <a:ext cx="3510560" cy="146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34" y="3619514"/>
            <a:ext cx="6206066" cy="2736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grid-auto-flow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470354"/>
            <a:ext cx="97288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Если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-элементов больше</a:t>
            </a:r>
            <a:r>
              <a:rPr lang="ru-RU" b="1" dirty="0"/>
              <a:t>, чем </a:t>
            </a:r>
            <a:r>
              <a:rPr lang="ru-RU" b="1" dirty="0">
                <a:solidFill>
                  <a:srgbClr val="202C8F"/>
                </a:solidFill>
              </a:rPr>
              <a:t>явно объявленных колонок или рядов</a:t>
            </a:r>
            <a:r>
              <a:rPr lang="ru-RU" b="1" dirty="0"/>
              <a:t>, то они </a:t>
            </a:r>
            <a:r>
              <a:rPr lang="ru-RU" b="1" dirty="0">
                <a:solidFill>
                  <a:srgbClr val="202C8F"/>
                </a:solidFill>
              </a:rPr>
              <a:t>автоматически размещаются внутри родителя</a:t>
            </a:r>
            <a:r>
              <a:rPr lang="ru-RU" b="1" dirty="0"/>
              <a:t>. А вот каким образом - </a:t>
            </a:r>
            <a:r>
              <a:rPr lang="ru-RU" b="1" dirty="0">
                <a:solidFill>
                  <a:srgbClr val="202C8F"/>
                </a:solidFill>
              </a:rPr>
              <a:t>в ряд или в колонку </a:t>
            </a:r>
            <a:r>
              <a:rPr lang="ru-RU" b="1" dirty="0"/>
              <a:t>- можно </a:t>
            </a:r>
            <a:r>
              <a:rPr lang="ru-RU" b="1" dirty="0">
                <a:solidFill>
                  <a:srgbClr val="202C8F"/>
                </a:solidFill>
              </a:rPr>
              <a:t>указать при помощи свойства</a:t>
            </a:r>
            <a:r>
              <a:rPr lang="ru-RU" b="1" dirty="0"/>
              <a:t> </a:t>
            </a:r>
            <a:r>
              <a:rPr lang="ru-RU" b="1" dirty="0">
                <a:solidFill>
                  <a:srgbClr val="00B0F0"/>
                </a:solidFill>
              </a:rPr>
              <a:t>grid-auto-</a:t>
            </a:r>
            <a:r>
              <a:rPr lang="ru-RU" b="1" dirty="0" err="1">
                <a:solidFill>
                  <a:srgbClr val="00B0F0"/>
                </a:solidFill>
              </a:rPr>
              <a:t>flow</a:t>
            </a:r>
            <a:r>
              <a:rPr lang="ru-RU" b="1" dirty="0"/>
              <a:t>. </a:t>
            </a:r>
            <a:endParaRPr lang="ru-RU" b="1" dirty="0" smtClean="0"/>
          </a:p>
          <a:p>
            <a:pPr marL="285750" indent="-285750" algn="just">
              <a:spcBef>
                <a:spcPts val="600"/>
              </a:spcBef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По </a:t>
            </a:r>
            <a:r>
              <a:rPr lang="ru-RU" b="1" dirty="0">
                <a:solidFill>
                  <a:srgbClr val="202C8F"/>
                </a:solidFill>
              </a:rPr>
              <a:t>умолчанию</a:t>
            </a:r>
            <a:r>
              <a:rPr lang="ru-RU" b="1" dirty="0"/>
              <a:t> значение у этого свойства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row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лишние элементы будут выстраиваться в ряды </a:t>
            </a:r>
            <a:r>
              <a:rPr lang="ru-RU" b="1" dirty="0"/>
              <a:t>в рамках </a:t>
            </a:r>
            <a:r>
              <a:rPr lang="ru-RU" b="1" dirty="0">
                <a:solidFill>
                  <a:srgbClr val="202C8F"/>
                </a:solidFill>
              </a:rPr>
              <a:t>явно заданных колонок</a:t>
            </a:r>
            <a:r>
              <a:rPr lang="ru-RU" b="1" dirty="0"/>
              <a:t>.</a:t>
            </a:r>
          </a:p>
          <a:p>
            <a:pPr algn="just">
              <a:spcBef>
                <a:spcPts val="3000"/>
              </a:spcBef>
              <a:spcAft>
                <a:spcPts val="1800"/>
              </a:spcAft>
              <a:buClr>
                <a:srgbClr val="202C8F"/>
              </a:buClr>
            </a:pPr>
            <a:r>
              <a:rPr lang="ru-RU" b="1" dirty="0" smtClean="0"/>
              <a:t>Возможные </a:t>
            </a:r>
            <a:r>
              <a:rPr lang="ru-RU" b="1" dirty="0"/>
              <a:t>значения:</a:t>
            </a:r>
          </a:p>
          <a:p>
            <a:pPr marL="285750" indent="-285750" algn="just">
              <a:spcBef>
                <a:spcPts val="600"/>
              </a:spcBef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row</a:t>
            </a:r>
            <a:r>
              <a:rPr lang="ru-RU" b="1" dirty="0" smtClean="0"/>
              <a:t> </a:t>
            </a:r>
            <a:r>
              <a:rPr lang="ru-RU" b="1" dirty="0"/>
              <a:t>(значение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) - автоматически размещаемые элементы </a:t>
            </a:r>
            <a:r>
              <a:rPr lang="ru-RU" b="1" dirty="0">
                <a:solidFill>
                  <a:srgbClr val="202C8F"/>
                </a:solidFill>
              </a:rPr>
              <a:t>выстраиваются в ряды</a:t>
            </a:r>
            <a:r>
              <a:rPr lang="ru-RU" b="1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column</a:t>
            </a:r>
            <a:r>
              <a:rPr lang="ru-RU" b="1" dirty="0" smtClean="0"/>
              <a:t> </a:t>
            </a:r>
            <a:r>
              <a:rPr lang="ru-RU" b="1" dirty="0"/>
              <a:t>- автоматически размещаемые элементы </a:t>
            </a:r>
            <a:r>
              <a:rPr lang="ru-RU" b="1" dirty="0">
                <a:solidFill>
                  <a:srgbClr val="202C8F"/>
                </a:solidFill>
              </a:rPr>
              <a:t>выстраиваются в колонки</a:t>
            </a:r>
            <a:r>
              <a:rPr lang="ru-RU" b="1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dense</a:t>
            </a:r>
            <a:r>
              <a:rPr lang="ru-RU" b="1" dirty="0" smtClean="0"/>
              <a:t> </a:t>
            </a:r>
            <a:r>
              <a:rPr lang="ru-RU" b="1" dirty="0"/>
              <a:t>- браузер старается </a:t>
            </a:r>
            <a:r>
              <a:rPr lang="ru-RU" b="1" dirty="0">
                <a:solidFill>
                  <a:srgbClr val="202C8F"/>
                </a:solidFill>
              </a:rPr>
              <a:t>заполнить пустые ячейки в разметке</a:t>
            </a:r>
            <a:r>
              <a:rPr lang="ru-RU" b="1" dirty="0"/>
              <a:t>, если </a:t>
            </a:r>
            <a:r>
              <a:rPr lang="ru-RU" b="1" dirty="0">
                <a:solidFill>
                  <a:srgbClr val="202C8F"/>
                </a:solidFill>
              </a:rPr>
              <a:t>размеры элементов позволяют</a:t>
            </a:r>
            <a:r>
              <a:rPr lang="ru-RU" b="1" dirty="0"/>
              <a:t>. Можно сочетать с остальными значениями.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28292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grid-auto-flow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5987" y="2526981"/>
            <a:ext cx="7212012" cy="2683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58113" y="1752905"/>
            <a:ext cx="3786844" cy="4231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66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grid-auto-flow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681047"/>
            <a:ext cx="10406221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Исправить данную ситуацию можно с помощью </a:t>
            </a:r>
            <a:r>
              <a:rPr lang="ru-RU" sz="2000" b="1" dirty="0">
                <a:solidFill>
                  <a:srgbClr val="202C8F"/>
                </a:solidFill>
              </a:rPr>
              <a:t>добавления значения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dense</a:t>
            </a:r>
            <a:r>
              <a:rPr lang="ru-RU" sz="2000" b="1" dirty="0"/>
              <a:t> к свойству </a:t>
            </a:r>
            <a:r>
              <a:rPr lang="ru-RU" sz="2000" b="1" dirty="0" smtClean="0">
                <a:solidFill>
                  <a:srgbClr val="00B0F0"/>
                </a:solidFill>
              </a:rPr>
              <a:t>grid-auto-</a:t>
            </a:r>
            <a:r>
              <a:rPr lang="ru-RU" sz="2000" b="1" dirty="0" err="1" smtClean="0">
                <a:solidFill>
                  <a:srgbClr val="00B0F0"/>
                </a:solidFill>
              </a:rPr>
              <a:t>flow</a:t>
            </a:r>
            <a:r>
              <a:rPr lang="ru-RU" sz="2000" b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6" y="4045658"/>
            <a:ext cx="4377860" cy="1044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07" y="3285568"/>
            <a:ext cx="7079122" cy="2564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37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grid-template-areas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66181"/>
            <a:ext cx="9881287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Свойство </a:t>
            </a:r>
            <a:r>
              <a:rPr lang="ru-RU" b="1" dirty="0">
                <a:solidFill>
                  <a:srgbClr val="00B0F0"/>
                </a:solidFill>
              </a:rPr>
              <a:t>grid-</a:t>
            </a:r>
            <a:r>
              <a:rPr lang="ru-RU" b="1" dirty="0" err="1">
                <a:solidFill>
                  <a:srgbClr val="00B0F0"/>
                </a:solidFill>
              </a:rPr>
              <a:t>template</a:t>
            </a:r>
            <a:r>
              <a:rPr lang="ru-RU" b="1" dirty="0">
                <a:solidFill>
                  <a:srgbClr val="00B0F0"/>
                </a:solidFill>
              </a:rPr>
              <a:t>-</a:t>
            </a:r>
            <a:r>
              <a:rPr lang="ru-RU" b="1" dirty="0" err="1">
                <a:solidFill>
                  <a:srgbClr val="00B0F0"/>
                </a:solidFill>
              </a:rPr>
              <a:t>areas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/>
              <a:t>позволяет </a:t>
            </a:r>
            <a:r>
              <a:rPr lang="ru-RU" b="1" u="sng" dirty="0">
                <a:solidFill>
                  <a:srgbClr val="202C8F"/>
                </a:solidFill>
              </a:rPr>
              <a:t>задать шаблон сетки расположения элементов</a:t>
            </a:r>
            <a:r>
              <a:rPr lang="ru-RU" b="1" dirty="0">
                <a:solidFill>
                  <a:srgbClr val="202C8F"/>
                </a:solidFill>
              </a:rPr>
              <a:t> внутри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</a:t>
            </a:r>
            <a:r>
              <a:rPr lang="ru-RU" b="1" dirty="0"/>
              <a:t>. </a:t>
            </a:r>
            <a:endParaRPr lang="ru-RU" b="1" dirty="0" smtClean="0"/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Имена </a:t>
            </a:r>
            <a:r>
              <a:rPr lang="ru-RU" b="1" dirty="0">
                <a:solidFill>
                  <a:srgbClr val="202C8F"/>
                </a:solidFill>
              </a:rPr>
              <a:t>областей </a:t>
            </a:r>
            <a:r>
              <a:rPr lang="ru-RU" b="1" dirty="0"/>
              <a:t>задаются при помощи </a:t>
            </a:r>
            <a:r>
              <a:rPr lang="ru-RU" b="1" dirty="0">
                <a:solidFill>
                  <a:srgbClr val="202C8F"/>
                </a:solidFill>
              </a:rPr>
              <a:t>свойства</a:t>
            </a:r>
            <a:r>
              <a:rPr lang="ru-RU" b="1" dirty="0"/>
              <a:t> </a:t>
            </a:r>
            <a:r>
              <a:rPr lang="ru-RU" b="1" dirty="0">
                <a:solidFill>
                  <a:srgbClr val="00B0F0"/>
                </a:solidFill>
              </a:rPr>
              <a:t>grid-</a:t>
            </a:r>
            <a:r>
              <a:rPr lang="ru-RU" b="1" dirty="0" err="1">
                <a:solidFill>
                  <a:srgbClr val="00B0F0"/>
                </a:solidFill>
              </a:rPr>
              <a:t>area</a:t>
            </a:r>
            <a:r>
              <a:rPr lang="ru-RU" b="1" dirty="0"/>
              <a:t>. Текущее свойство </a:t>
            </a:r>
            <a:r>
              <a:rPr lang="ru-RU" b="1" dirty="0">
                <a:solidFill>
                  <a:srgbClr val="00B0F0"/>
                </a:solidFill>
              </a:rPr>
              <a:t>grid-</a:t>
            </a:r>
            <a:r>
              <a:rPr lang="ru-RU" b="1" dirty="0" err="1">
                <a:solidFill>
                  <a:srgbClr val="00B0F0"/>
                </a:solidFill>
              </a:rPr>
              <a:t>template</a:t>
            </a:r>
            <a:r>
              <a:rPr lang="ru-RU" b="1" dirty="0">
                <a:solidFill>
                  <a:srgbClr val="00B0F0"/>
                </a:solidFill>
              </a:rPr>
              <a:t>-</a:t>
            </a:r>
            <a:r>
              <a:rPr lang="ru-RU" b="1" dirty="0" err="1">
                <a:solidFill>
                  <a:srgbClr val="00B0F0"/>
                </a:solidFill>
              </a:rPr>
              <a:t>areas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/>
              <a:t>просто указывает, </a:t>
            </a:r>
            <a:r>
              <a:rPr lang="ru-RU" b="1" dirty="0">
                <a:solidFill>
                  <a:srgbClr val="202C8F"/>
                </a:solidFill>
              </a:rPr>
              <a:t>где должны располагаться </a:t>
            </a:r>
            <a:r>
              <a:rPr lang="ru-RU" b="1" dirty="0"/>
              <a:t>эти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-области</a:t>
            </a:r>
            <a:r>
              <a:rPr lang="ru-RU" b="1" dirty="0"/>
              <a:t>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 smtClean="0"/>
          </a:p>
          <a:p>
            <a:pPr marL="271463" algn="just">
              <a:spcAft>
                <a:spcPts val="600"/>
              </a:spcAft>
              <a:buClr>
                <a:srgbClr val="202C8F"/>
              </a:buClr>
            </a:pPr>
            <a:r>
              <a:rPr lang="ru-RU" b="1" dirty="0" smtClean="0"/>
              <a:t>Возможные </a:t>
            </a:r>
            <a:r>
              <a:rPr lang="ru-RU" b="1" dirty="0"/>
              <a:t>значения:</a:t>
            </a:r>
          </a:p>
          <a:p>
            <a:pPr marL="804863" indent="-285750" algn="just"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b="1" dirty="0" smtClean="0"/>
              <a:t> </a:t>
            </a:r>
            <a:r>
              <a:rPr lang="ru-RU" b="1" dirty="0"/>
              <a:t>(значение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) - области сетки </a:t>
            </a:r>
            <a:r>
              <a:rPr lang="ru-RU" b="1" dirty="0">
                <a:solidFill>
                  <a:srgbClr val="202C8F"/>
                </a:solidFill>
              </a:rPr>
              <a:t>не задано имя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b="1" dirty="0" smtClean="0"/>
              <a:t> </a:t>
            </a:r>
            <a:r>
              <a:rPr lang="ru-RU" b="1" dirty="0"/>
              <a:t>- означает </a:t>
            </a:r>
            <a:r>
              <a:rPr lang="ru-RU" b="1" dirty="0">
                <a:solidFill>
                  <a:srgbClr val="202C8F"/>
                </a:solidFill>
              </a:rPr>
              <a:t>пустую ячейку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название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название области </a:t>
            </a:r>
            <a:r>
              <a:rPr lang="ru-RU" b="1" dirty="0"/>
              <a:t>- может быть абсолютно </a:t>
            </a:r>
            <a:r>
              <a:rPr lang="ru-RU" b="1" dirty="0">
                <a:solidFill>
                  <a:srgbClr val="202C8F"/>
                </a:solidFill>
              </a:rPr>
              <a:t>любым словом </a:t>
            </a:r>
            <a:r>
              <a:rPr lang="ru-RU" b="1" dirty="0"/>
              <a:t>или даже </a:t>
            </a:r>
            <a:r>
              <a:rPr lang="ru-RU" b="1" dirty="0" err="1"/>
              <a:t>эмодзи</a:t>
            </a:r>
            <a:r>
              <a:rPr lang="ru-RU" b="1" dirty="0"/>
              <a:t>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Обратите внимание, что нужно </a:t>
            </a:r>
            <a:r>
              <a:rPr lang="ru-RU" b="1" u="sng" dirty="0">
                <a:solidFill>
                  <a:srgbClr val="202C8F"/>
                </a:solidFill>
              </a:rPr>
              <a:t>называть каждую из ячеек</a:t>
            </a:r>
            <a:r>
              <a:rPr lang="ru-RU" b="1" dirty="0"/>
              <a:t>. </a:t>
            </a:r>
            <a:endParaRPr lang="ru-RU" b="1" dirty="0" smtClean="0"/>
          </a:p>
          <a:p>
            <a:pPr marL="271463" algn="just">
              <a:spcAft>
                <a:spcPts val="1200"/>
              </a:spcAft>
              <a:buClr>
                <a:srgbClr val="202C8F"/>
              </a:buClr>
            </a:pPr>
            <a:r>
              <a:rPr lang="ru-RU" sz="1600" b="1" dirty="0" smtClean="0"/>
              <a:t>Например</a:t>
            </a:r>
            <a:r>
              <a:rPr lang="ru-RU" sz="1600" b="1" dirty="0"/>
              <a:t>, если шапка или подвал нашего сайта будут занимать все три существующие колонки, то нужно будет трижды написать названия этих областей. Удобнее всего будет подписывать области в виде некой </a:t>
            </a:r>
            <a:r>
              <a:rPr lang="ru-RU" sz="1600" b="1" dirty="0" smtClean="0"/>
              <a:t>таблицы. </a:t>
            </a:r>
            <a:endParaRPr lang="ru-RU" sz="1600" b="1" dirty="0"/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u="sng" dirty="0">
                <a:solidFill>
                  <a:srgbClr val="202C8F"/>
                </a:solidFill>
              </a:rPr>
              <a:t>Имена областей должны разделяться пробелами</a:t>
            </a:r>
            <a:r>
              <a:rPr lang="ru-RU" b="1" dirty="0"/>
              <a:t>. Это важно, особенно в том случае, если вы хотите </a:t>
            </a:r>
            <a:r>
              <a:rPr lang="ru-RU" b="1" dirty="0">
                <a:solidFill>
                  <a:srgbClr val="202C8F"/>
                </a:solidFill>
              </a:rPr>
              <a:t>расположить две пустых ячейки рядом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Разделите точки пробелами</a:t>
            </a:r>
            <a:r>
              <a:rPr lang="ru-RU" b="1" dirty="0"/>
              <a:t>, иначе </a:t>
            </a:r>
            <a:r>
              <a:rPr lang="ru-RU" b="1" dirty="0">
                <a:solidFill>
                  <a:srgbClr val="202C8F"/>
                </a:solidFill>
              </a:rPr>
              <a:t>браузер подумает, что это одна пустая ячейка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2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grid-template-areas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99" y="2460357"/>
            <a:ext cx="7912935" cy="3402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29" y="1854940"/>
            <a:ext cx="3323462" cy="4612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4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521" y="2621929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60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CSS Grid </a:t>
            </a:r>
            <a:r>
              <a:rPr lang="en-US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490007"/>
            <a:ext cx="98474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Собирающее свойство (</a:t>
            </a: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) для свойств </a:t>
            </a:r>
            <a:r>
              <a:rPr lang="ru-RU" sz="2000" b="1" dirty="0">
                <a:solidFill>
                  <a:srgbClr val="00B0F0"/>
                </a:solidFill>
              </a:rPr>
              <a:t>grid-</a:t>
            </a:r>
            <a:r>
              <a:rPr lang="ru-RU" sz="2000" b="1" dirty="0" err="1">
                <a:solidFill>
                  <a:srgbClr val="00B0F0"/>
                </a:solidFill>
              </a:rPr>
              <a:t>template</a:t>
            </a:r>
            <a:r>
              <a:rPr lang="ru-RU" sz="2000" b="1" dirty="0">
                <a:solidFill>
                  <a:srgbClr val="00B0F0"/>
                </a:solidFill>
              </a:rPr>
              <a:t>-</a:t>
            </a:r>
            <a:r>
              <a:rPr lang="ru-RU" sz="2000" b="1" dirty="0" err="1">
                <a:solidFill>
                  <a:srgbClr val="00B0F0"/>
                </a:solidFill>
              </a:rPr>
              <a:t>rows</a:t>
            </a:r>
            <a:r>
              <a:rPr lang="ru-RU" sz="2000" b="1" dirty="0"/>
              <a:t>,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>
                <a:solidFill>
                  <a:srgbClr val="00B0F0"/>
                </a:solidFill>
              </a:rPr>
              <a:t>grid-</a:t>
            </a:r>
            <a:r>
              <a:rPr lang="ru-RU" sz="2000" b="1" dirty="0" err="1" smtClean="0">
                <a:solidFill>
                  <a:srgbClr val="00B0F0"/>
                </a:solidFill>
              </a:rPr>
              <a:t>template</a:t>
            </a:r>
            <a:r>
              <a:rPr lang="ru-RU" sz="2000" b="1" dirty="0" smtClean="0">
                <a:solidFill>
                  <a:srgbClr val="00B0F0"/>
                </a:solidFill>
              </a:rPr>
              <a:t>-</a:t>
            </a:r>
            <a:r>
              <a:rPr lang="ru-RU" sz="2000" b="1" dirty="0" err="1" smtClean="0">
                <a:solidFill>
                  <a:srgbClr val="00B0F0"/>
                </a:solidFill>
              </a:rPr>
              <a:t>columns</a:t>
            </a:r>
            <a:r>
              <a:rPr lang="ru-RU" sz="2000" b="1" dirty="0"/>
              <a:t>. Позволяет записать </a:t>
            </a:r>
            <a:r>
              <a:rPr lang="ru-RU" sz="2000" b="1" dirty="0">
                <a:solidFill>
                  <a:srgbClr val="202C8F"/>
                </a:solidFill>
              </a:rPr>
              <a:t>все значения в одну строку</a:t>
            </a:r>
            <a:r>
              <a:rPr lang="ru-RU" sz="2000" b="1" dirty="0"/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прописать </a:t>
            </a:r>
            <a:r>
              <a:rPr lang="ru-RU" sz="2000" b="1" u="sng" dirty="0">
                <a:solidFill>
                  <a:srgbClr val="202C8F"/>
                </a:solidFill>
              </a:rPr>
              <a:t>все колонки и ряды сразу</a:t>
            </a:r>
            <a:r>
              <a:rPr lang="ru-RU" sz="2000" b="1" dirty="0"/>
              <a:t>, разделяя их </a:t>
            </a:r>
            <a:r>
              <a:rPr lang="ru-RU" sz="2000" b="1" dirty="0" err="1">
                <a:solidFill>
                  <a:srgbClr val="202C8F"/>
                </a:solidFill>
              </a:rPr>
              <a:t>слэшем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ru-RU" sz="2000" b="1" dirty="0" smtClean="0"/>
              <a:t>. </a:t>
            </a:r>
          </a:p>
          <a:p>
            <a:pPr marL="271463" algn="just">
              <a:lnSpc>
                <a:spcPct val="150000"/>
              </a:lnSpc>
              <a:buClr>
                <a:srgbClr val="202C8F"/>
              </a:buClr>
            </a:pPr>
            <a:r>
              <a:rPr lang="ru-RU" sz="2000" b="1" dirty="0" smtClean="0">
                <a:solidFill>
                  <a:srgbClr val="202C8F"/>
                </a:solidFill>
              </a:rPr>
              <a:t>Сперва</a:t>
            </a:r>
            <a:r>
              <a:rPr lang="ru-RU" sz="2000" b="1" dirty="0" smtClean="0"/>
              <a:t> идут </a:t>
            </a:r>
            <a:r>
              <a:rPr lang="ru-RU" sz="2000" b="1" dirty="0" smtClean="0">
                <a:solidFill>
                  <a:srgbClr val="202C8F"/>
                </a:solidFill>
              </a:rPr>
              <a:t>ряды</a:t>
            </a:r>
            <a:r>
              <a:rPr lang="ru-RU" sz="2000" b="1" dirty="0" smtClean="0"/>
              <a:t>, а </a:t>
            </a:r>
            <a:r>
              <a:rPr lang="ru-RU" sz="2000" b="1" dirty="0" smtClean="0">
                <a:solidFill>
                  <a:srgbClr val="202C8F"/>
                </a:solidFill>
              </a:rPr>
              <a:t>затем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202C8F"/>
                </a:solidFill>
              </a:rPr>
              <a:t>колонки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71" y="4360626"/>
            <a:ext cx="7021321" cy="143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4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82690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column-gap 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row-gap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910072"/>
            <a:ext cx="9847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Свойства </a:t>
            </a:r>
            <a:r>
              <a:rPr lang="ru-RU" sz="2000" b="1" dirty="0">
                <a:solidFill>
                  <a:srgbClr val="00B0F0"/>
                </a:solidFill>
              </a:rPr>
              <a:t>column-</a:t>
            </a:r>
            <a:r>
              <a:rPr lang="ru-RU" sz="2000" b="1" dirty="0" err="1">
                <a:solidFill>
                  <a:srgbClr val="00B0F0"/>
                </a:solidFill>
              </a:rPr>
              <a:t>gap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00B0F0"/>
                </a:solidFill>
              </a:rPr>
              <a:t>row-</a:t>
            </a:r>
            <a:r>
              <a:rPr lang="ru-RU" sz="2000" b="1" dirty="0" err="1">
                <a:solidFill>
                  <a:srgbClr val="00B0F0"/>
                </a:solidFill>
              </a:rPr>
              <a:t>gap</a:t>
            </a:r>
            <a:r>
              <a:rPr lang="ru-RU" sz="2000" b="1" dirty="0"/>
              <a:t> задают </a:t>
            </a:r>
            <a:r>
              <a:rPr lang="ru-RU" sz="2000" b="1" u="sng" dirty="0">
                <a:solidFill>
                  <a:srgbClr val="202C8F"/>
                </a:solidFill>
              </a:rPr>
              <a:t>отступы между колонками или </a:t>
            </a:r>
            <a:r>
              <a:rPr lang="ru-RU" sz="2000" b="1" u="sng" dirty="0" smtClean="0">
                <a:solidFill>
                  <a:srgbClr val="202C8F"/>
                </a:solidFill>
              </a:rPr>
              <a:t>рядами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3" y="3042562"/>
            <a:ext cx="4272984" cy="2731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90" y="3042562"/>
            <a:ext cx="6307019" cy="2731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8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gap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681472"/>
            <a:ext cx="984742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 для записи значений </a:t>
            </a:r>
            <a:r>
              <a:rPr lang="ru-RU" sz="2000" b="1" dirty="0">
                <a:solidFill>
                  <a:srgbClr val="202C8F"/>
                </a:solidFill>
              </a:rPr>
              <a:t>свойств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00B0F0"/>
                </a:solidFill>
              </a:rPr>
              <a:t>row-</a:t>
            </a:r>
            <a:r>
              <a:rPr lang="ru-RU" sz="2000" b="1" dirty="0" err="1">
                <a:solidFill>
                  <a:srgbClr val="00B0F0"/>
                </a:solidFill>
              </a:rPr>
              <a:t>gap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00B0F0"/>
                </a:solidFill>
              </a:rPr>
              <a:t>column-</a:t>
            </a:r>
            <a:r>
              <a:rPr lang="ru-RU" sz="2000" b="1" dirty="0" err="1">
                <a:solidFill>
                  <a:srgbClr val="00B0F0"/>
                </a:solidFill>
              </a:rPr>
              <a:t>gap</a:t>
            </a:r>
            <a:r>
              <a:rPr lang="ru-RU" sz="2000" b="1" dirty="0"/>
              <a:t>. </a:t>
            </a:r>
            <a:endParaRPr lang="en-US" sz="2000" b="1" dirty="0" smtClean="0"/>
          </a:p>
          <a:p>
            <a:pPr marL="271463" algn="just">
              <a:spcAft>
                <a:spcPts val="1800"/>
              </a:spcAft>
              <a:buClr>
                <a:srgbClr val="202C8F"/>
              </a:buClr>
            </a:pPr>
            <a:r>
              <a:rPr lang="ru-RU" sz="2000" b="1" dirty="0" smtClean="0"/>
              <a:t>Значения </a:t>
            </a:r>
            <a:r>
              <a:rPr lang="ru-RU" sz="2000" b="1" dirty="0">
                <a:solidFill>
                  <a:srgbClr val="202C8F"/>
                </a:solidFill>
              </a:rPr>
              <a:t>разделяются </a:t>
            </a:r>
            <a:r>
              <a:rPr lang="ru-RU" sz="2000" b="1" dirty="0" smtClean="0">
                <a:solidFill>
                  <a:srgbClr val="202C8F"/>
                </a:solidFill>
              </a:rPr>
              <a:t>пробелом</a:t>
            </a:r>
            <a:r>
              <a:rPr lang="en-US" sz="2000" b="1" dirty="0"/>
              <a:t>.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04" y="3548641"/>
            <a:ext cx="5411296" cy="203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5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justify-content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05700"/>
            <a:ext cx="984742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Свойство </a:t>
            </a:r>
            <a:r>
              <a:rPr lang="ru-RU" b="1" dirty="0" err="1" smtClean="0">
                <a:solidFill>
                  <a:srgbClr val="00B0F0"/>
                </a:solidFill>
              </a:rPr>
              <a:t>justify</a:t>
            </a:r>
            <a:r>
              <a:rPr lang="ru-RU" b="1" dirty="0" smtClean="0">
                <a:solidFill>
                  <a:srgbClr val="00B0F0"/>
                </a:solidFill>
              </a:rPr>
              <a:t>-</a:t>
            </a:r>
            <a:r>
              <a:rPr lang="en-US" b="1" dirty="0" smtClean="0">
                <a:solidFill>
                  <a:srgbClr val="00B0F0"/>
                </a:solidFill>
              </a:rPr>
              <a:t>content</a:t>
            </a:r>
            <a:r>
              <a:rPr lang="ru-RU" b="1" dirty="0"/>
              <a:t> позволяет </a:t>
            </a:r>
            <a:r>
              <a:rPr lang="ru-RU" b="1" u="sng" dirty="0">
                <a:solidFill>
                  <a:srgbClr val="202C8F"/>
                </a:solidFill>
              </a:rPr>
              <a:t>выровнять элементы вдоль оси строки</a:t>
            </a:r>
            <a:r>
              <a:rPr lang="ru-RU" b="1" dirty="0"/>
              <a:t>. Данное свойство работает, </a:t>
            </a:r>
            <a:r>
              <a:rPr lang="ru-RU" b="1" dirty="0">
                <a:solidFill>
                  <a:srgbClr val="202C8F"/>
                </a:solidFill>
              </a:rPr>
              <a:t>только если общая ширина столбцов меньше ширины контейнера сетки</a:t>
            </a:r>
            <a:r>
              <a:rPr lang="ru-RU" b="1" dirty="0"/>
              <a:t>. Другими словами, вам нужно свободное пространство вдоль оси строки контейнера, чтобы выровнять его столбцы слева или справа</a:t>
            </a:r>
            <a:r>
              <a:rPr lang="ru-RU" b="1" dirty="0" smtClean="0"/>
              <a:t>.</a:t>
            </a:r>
            <a:endParaRPr lang="en-US" b="1" dirty="0" smtClean="0"/>
          </a:p>
          <a:p>
            <a:pPr algn="just">
              <a:spcAft>
                <a:spcPts val="600"/>
              </a:spcAft>
              <a:buClr>
                <a:srgbClr val="202C8F"/>
              </a:buClr>
            </a:pPr>
            <a:r>
              <a:rPr lang="ru-RU" b="1" dirty="0" smtClean="0"/>
              <a:t>Возможные </a:t>
            </a:r>
            <a:r>
              <a:rPr lang="ru-RU" b="1" dirty="0"/>
              <a:t>значения: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выравнивает</a:t>
            </a:r>
            <a:r>
              <a:rPr lang="ru-RU" b="1" dirty="0"/>
              <a:t> сетку </a:t>
            </a:r>
            <a:r>
              <a:rPr lang="ru-RU" b="1" dirty="0">
                <a:solidFill>
                  <a:srgbClr val="202C8F"/>
                </a:solidFill>
              </a:rPr>
              <a:t>по левой стороне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выравнивает</a:t>
            </a:r>
            <a:r>
              <a:rPr lang="ru-RU" b="1" dirty="0"/>
              <a:t> сетку </a:t>
            </a:r>
            <a:r>
              <a:rPr lang="ru-RU" b="1" dirty="0">
                <a:solidFill>
                  <a:srgbClr val="202C8F"/>
                </a:solidFill>
              </a:rPr>
              <a:t>по правой стороне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center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выравнивает</a:t>
            </a:r>
            <a:r>
              <a:rPr lang="ru-RU" b="1" dirty="0"/>
              <a:t> сетку </a:t>
            </a:r>
            <a:r>
              <a:rPr lang="ru-RU" b="1" dirty="0">
                <a:solidFill>
                  <a:srgbClr val="202C8F"/>
                </a:solidFill>
              </a:rPr>
              <a:t>по центру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stretch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масштабирует элементы</a:t>
            </a:r>
            <a:r>
              <a:rPr lang="ru-RU" b="1" dirty="0"/>
              <a:t>, чтобы сетка могла </a:t>
            </a:r>
            <a:r>
              <a:rPr lang="ru-RU" b="1" dirty="0">
                <a:solidFill>
                  <a:srgbClr val="202C8F"/>
                </a:solidFill>
              </a:rPr>
              <a:t>заполнить всю ширину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-контейнера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space-around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одинаковое пространство между элементами</a:t>
            </a:r>
            <a:r>
              <a:rPr lang="ru-RU" b="1" dirty="0"/>
              <a:t> и </a:t>
            </a:r>
            <a:r>
              <a:rPr lang="ru-RU" b="1" dirty="0" err="1">
                <a:solidFill>
                  <a:srgbClr val="202C8F"/>
                </a:solidFill>
              </a:rPr>
              <a:t>полуразмерные</a:t>
            </a:r>
            <a:r>
              <a:rPr lang="ru-RU" b="1" dirty="0">
                <a:solidFill>
                  <a:srgbClr val="202C8F"/>
                </a:solidFill>
              </a:rPr>
              <a:t> отступы по краям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space-evenly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одинаковое пространство между элементами</a:t>
            </a:r>
            <a:r>
              <a:rPr lang="ru-RU" b="1" dirty="0"/>
              <a:t> и </a:t>
            </a:r>
            <a:r>
              <a:rPr lang="ru-RU" b="1" dirty="0">
                <a:solidFill>
                  <a:srgbClr val="202C8F"/>
                </a:solidFill>
              </a:rPr>
              <a:t>полноразмерные отступы по краям</a:t>
            </a:r>
            <a:r>
              <a:rPr lang="ru-RU" b="1" dirty="0"/>
              <a:t>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space-between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одинаковое пространство между элементами без отступов по краям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28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05700"/>
            <a:ext cx="9847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justify-items</a:t>
            </a:r>
            <a:r>
              <a:rPr lang="ru-RU" sz="2000" b="1" dirty="0"/>
              <a:t> задает </a:t>
            </a:r>
            <a:r>
              <a:rPr lang="ru-RU" sz="2000" b="1" u="sng" dirty="0">
                <a:solidFill>
                  <a:srgbClr val="202C8F"/>
                </a:solidFill>
              </a:rPr>
              <a:t>выравнивание </a:t>
            </a:r>
            <a:r>
              <a:rPr lang="ru-RU" sz="2000" b="1" u="sng" dirty="0" err="1">
                <a:solidFill>
                  <a:srgbClr val="202C8F"/>
                </a:solidFill>
              </a:rPr>
              <a:t>грид</a:t>
            </a:r>
            <a:r>
              <a:rPr lang="ru-RU" sz="2000" b="1" u="sng" dirty="0">
                <a:solidFill>
                  <a:srgbClr val="202C8F"/>
                </a:solidFill>
              </a:rPr>
              <a:t>-элементов по горизонтальной оси</a:t>
            </a:r>
            <a:r>
              <a:rPr lang="ru-RU" sz="2000" b="1" dirty="0"/>
              <a:t>. Применяется </a:t>
            </a:r>
            <a:r>
              <a:rPr lang="ru-RU" sz="2000" b="1" dirty="0">
                <a:solidFill>
                  <a:srgbClr val="202C8F"/>
                </a:solidFill>
              </a:rPr>
              <a:t>ко всем элементам внутри </a:t>
            </a:r>
            <a:r>
              <a:rPr lang="ru-RU" sz="2000" b="1" dirty="0" err="1">
                <a:solidFill>
                  <a:srgbClr val="202C8F"/>
                </a:solidFill>
              </a:rPr>
              <a:t>грид</a:t>
            </a:r>
            <a:r>
              <a:rPr lang="ru-RU" sz="2000" b="1" dirty="0">
                <a:solidFill>
                  <a:srgbClr val="202C8F"/>
                </a:solidFill>
              </a:rPr>
              <a:t>-родителя</a:t>
            </a:r>
            <a:r>
              <a:rPr lang="ru-RU" sz="2000" b="1" dirty="0"/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</a:pPr>
            <a:r>
              <a:rPr lang="ru-RU" sz="2000" b="1" dirty="0" smtClean="0"/>
              <a:t>Возможные </a:t>
            </a:r>
            <a:r>
              <a:rPr lang="ru-RU" sz="2000" b="1" dirty="0"/>
              <a:t>значения:</a:t>
            </a: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sz="2000" b="1" dirty="0" smtClean="0"/>
              <a:t> </a:t>
            </a:r>
            <a:r>
              <a:rPr lang="ru-RU" sz="2000" b="1" dirty="0"/>
              <a:t>- </a:t>
            </a:r>
            <a:r>
              <a:rPr lang="ru-RU" sz="2000" b="1" dirty="0">
                <a:solidFill>
                  <a:srgbClr val="202C8F"/>
                </a:solidFill>
              </a:rPr>
              <a:t>выравнивает </a:t>
            </a:r>
            <a:r>
              <a:rPr lang="ru-RU" sz="2000" b="1" dirty="0"/>
              <a:t>элемент </a:t>
            </a:r>
            <a:r>
              <a:rPr lang="ru-RU" sz="2000" b="1" dirty="0">
                <a:solidFill>
                  <a:srgbClr val="202C8F"/>
                </a:solidFill>
              </a:rPr>
              <a:t>по начальной </a:t>
            </a:r>
            <a:r>
              <a:rPr lang="en-US" sz="2000" b="1" dirty="0" smtClean="0">
                <a:solidFill>
                  <a:srgbClr val="202C8F"/>
                </a:solidFill>
              </a:rPr>
              <a:t>(</a:t>
            </a:r>
            <a:r>
              <a:rPr lang="ru-RU" sz="2000" b="1" dirty="0" smtClean="0">
                <a:solidFill>
                  <a:srgbClr val="202C8F"/>
                </a:solidFill>
              </a:rPr>
              <a:t>левой</a:t>
            </a:r>
            <a:r>
              <a:rPr lang="en-US" sz="2000" b="1" dirty="0" smtClean="0">
                <a:solidFill>
                  <a:srgbClr val="202C8F"/>
                </a:solidFill>
              </a:rPr>
              <a:t>) </a:t>
            </a:r>
            <a:r>
              <a:rPr lang="ru-RU" sz="2000" b="1" dirty="0" smtClean="0">
                <a:solidFill>
                  <a:srgbClr val="202C8F"/>
                </a:solidFill>
              </a:rPr>
              <a:t>линии</a:t>
            </a: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94868" y="3888044"/>
            <a:ext cx="3476665" cy="2594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 rotWithShape="1">
          <a:blip r:embed="rId4"/>
          <a:srcRect l="766" t="3430" r="1629"/>
          <a:stretch/>
        </p:blipFill>
        <p:spPr>
          <a:xfrm>
            <a:off x="5923036" y="3699936"/>
            <a:ext cx="4482497" cy="29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203479"/>
            <a:ext cx="9847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- </a:t>
            </a:r>
            <a:r>
              <a:rPr lang="ru-RU" sz="2000" b="1" dirty="0">
                <a:solidFill>
                  <a:srgbClr val="202C8F"/>
                </a:solidFill>
              </a:rPr>
              <a:t>выравнивает </a:t>
            </a:r>
            <a:r>
              <a:rPr lang="ru-RU" sz="2000" b="1" dirty="0"/>
              <a:t>элемент </a:t>
            </a:r>
            <a:r>
              <a:rPr lang="ru-RU" sz="2000" b="1" dirty="0">
                <a:solidFill>
                  <a:srgbClr val="202C8F"/>
                </a:solidFill>
              </a:rPr>
              <a:t>по </a:t>
            </a:r>
            <a:r>
              <a:rPr lang="ru-RU" sz="2000" b="1" dirty="0" smtClean="0">
                <a:solidFill>
                  <a:srgbClr val="202C8F"/>
                </a:solidFill>
              </a:rPr>
              <a:t>конечной (правой) </a:t>
            </a:r>
            <a:r>
              <a:rPr lang="ru-RU" sz="2000" b="1" dirty="0">
                <a:solidFill>
                  <a:srgbClr val="202C8F"/>
                </a:solidFill>
              </a:rPr>
              <a:t>линии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127985" y="1962917"/>
            <a:ext cx="3541659" cy="181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1494" t="1888" r="1102" b="2181"/>
          <a:stretch/>
        </p:blipFill>
        <p:spPr>
          <a:xfrm>
            <a:off x="6593980" y="1768388"/>
            <a:ext cx="3354353" cy="220255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8113" y="4104418"/>
            <a:ext cx="98474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center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- </a:t>
            </a:r>
            <a:r>
              <a:rPr lang="ru-RU" sz="2000" b="1" dirty="0">
                <a:solidFill>
                  <a:srgbClr val="202C8F"/>
                </a:solidFill>
              </a:rPr>
              <a:t>выравнивает</a:t>
            </a:r>
            <a:r>
              <a:rPr lang="ru-RU" sz="2000" b="1" dirty="0"/>
              <a:t> элемент </a:t>
            </a:r>
            <a:r>
              <a:rPr lang="ru-RU" sz="2000" b="1" dirty="0">
                <a:solidFill>
                  <a:srgbClr val="202C8F"/>
                </a:solidFill>
              </a:rPr>
              <a:t>по центру </a:t>
            </a:r>
            <a:r>
              <a:rPr lang="ru-RU" sz="2000" b="1" dirty="0" err="1">
                <a:solidFill>
                  <a:srgbClr val="202C8F"/>
                </a:solidFill>
              </a:rPr>
              <a:t>грид</a:t>
            </a:r>
            <a:r>
              <a:rPr lang="ru-RU" sz="2000" b="1" dirty="0">
                <a:solidFill>
                  <a:srgbClr val="202C8F"/>
                </a:solidFill>
              </a:rPr>
              <a:t>-ячейки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2127985" y="4854044"/>
            <a:ext cx="3512468" cy="1782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/>
          <p:nvPr/>
        </p:nvPicPr>
        <p:blipFill rotWithShape="1">
          <a:blip r:embed="rId6"/>
          <a:srcRect t="1714" r="1909"/>
          <a:stretch/>
        </p:blipFill>
        <p:spPr>
          <a:xfrm>
            <a:off x="6629945" y="4610710"/>
            <a:ext cx="3282421" cy="21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584763"/>
            <a:ext cx="984742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stretch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- </a:t>
            </a:r>
            <a:r>
              <a:rPr lang="ru-RU" sz="2000" b="1" dirty="0">
                <a:solidFill>
                  <a:srgbClr val="202C8F"/>
                </a:solidFill>
              </a:rPr>
              <a:t>растягивает</a:t>
            </a:r>
            <a:r>
              <a:rPr lang="ru-RU" sz="2000" b="1" dirty="0"/>
              <a:t> элемент </a:t>
            </a:r>
            <a:r>
              <a:rPr lang="ru-RU" sz="2000" b="1" dirty="0">
                <a:solidFill>
                  <a:srgbClr val="202C8F"/>
                </a:solidFill>
              </a:rPr>
              <a:t>на всю ширину </a:t>
            </a:r>
            <a:r>
              <a:rPr lang="ru-RU" sz="2000" b="1" dirty="0" err="1">
                <a:solidFill>
                  <a:srgbClr val="202C8F"/>
                </a:solidFill>
              </a:rPr>
              <a:t>грид</a:t>
            </a:r>
            <a:r>
              <a:rPr lang="ru-RU" sz="2000" b="1" dirty="0">
                <a:solidFill>
                  <a:srgbClr val="202C8F"/>
                </a:solidFill>
              </a:rPr>
              <a:t>-ячейки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432453" y="2845490"/>
            <a:ext cx="4180650" cy="2071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250976" y="2339836"/>
            <a:ext cx="4719248" cy="308324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6302551"/>
            <a:ext cx="10355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1600" b="1" dirty="0">
                <a:solidFill>
                  <a:srgbClr val="202C8F"/>
                </a:solidFill>
              </a:rPr>
              <a:t>Примечание: </a:t>
            </a:r>
            <a:r>
              <a:rPr lang="ru-RU" sz="1600" b="1" dirty="0" smtClean="0"/>
              <a:t>можно </a:t>
            </a:r>
            <a:r>
              <a:rPr lang="ru-RU" sz="1600" b="1" dirty="0"/>
              <a:t>управлять </a:t>
            </a:r>
            <a:r>
              <a:rPr lang="ru-RU" sz="1600" b="1" dirty="0">
                <a:solidFill>
                  <a:srgbClr val="202C8F"/>
                </a:solidFill>
              </a:rPr>
              <a:t>выравниванием отдельных </a:t>
            </a:r>
            <a:r>
              <a:rPr lang="ru-RU" sz="1600" b="1" dirty="0" err="1">
                <a:solidFill>
                  <a:srgbClr val="202C8F"/>
                </a:solidFill>
              </a:rPr>
              <a:t>грид</a:t>
            </a:r>
            <a:r>
              <a:rPr lang="ru-RU" sz="1600" b="1" dirty="0">
                <a:solidFill>
                  <a:srgbClr val="202C8F"/>
                </a:solidFill>
              </a:rPr>
              <a:t>-элементов</a:t>
            </a:r>
            <a:r>
              <a:rPr lang="ru-RU" sz="1600" b="1" dirty="0"/>
              <a:t> при помощи </a:t>
            </a:r>
            <a:r>
              <a:rPr lang="ru-RU" sz="1600" b="1" dirty="0">
                <a:solidFill>
                  <a:srgbClr val="202C8F"/>
                </a:solidFill>
              </a:rPr>
              <a:t>свойства</a:t>
            </a:r>
            <a:r>
              <a:rPr lang="ru-RU" sz="1600" b="1" dirty="0"/>
              <a:t> </a:t>
            </a:r>
            <a:r>
              <a:rPr lang="ru-RU" sz="1600" b="1" dirty="0" err="1">
                <a:solidFill>
                  <a:srgbClr val="00B0F0"/>
                </a:solidFill>
              </a:rPr>
              <a:t>justify-self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567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3" y="1305700"/>
            <a:ext cx="9847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Свойство </a:t>
            </a:r>
            <a:r>
              <a:rPr lang="en-US" sz="2000" b="1" dirty="0" smtClean="0">
                <a:solidFill>
                  <a:srgbClr val="00B0F0"/>
                </a:solidFill>
              </a:rPr>
              <a:t>align</a:t>
            </a:r>
            <a:r>
              <a:rPr lang="ru-RU" sz="2000" b="1" dirty="0" smtClean="0">
                <a:solidFill>
                  <a:srgbClr val="00B0F0"/>
                </a:solidFill>
              </a:rPr>
              <a:t>-</a:t>
            </a:r>
            <a:r>
              <a:rPr lang="ru-RU" sz="2000" b="1" dirty="0" err="1" smtClean="0">
                <a:solidFill>
                  <a:srgbClr val="00B0F0"/>
                </a:solidFill>
              </a:rPr>
              <a:t>items</a:t>
            </a:r>
            <a:r>
              <a:rPr lang="ru-RU" sz="2000" b="1" dirty="0" smtClean="0"/>
              <a:t> позволяет </a:t>
            </a:r>
            <a:r>
              <a:rPr lang="ru-RU" sz="2000" b="1" u="sng" dirty="0">
                <a:solidFill>
                  <a:srgbClr val="202C8F"/>
                </a:solidFill>
              </a:rPr>
              <a:t>выровнять элементы по вертикальной оси внутри </a:t>
            </a:r>
            <a:r>
              <a:rPr lang="ru-RU" sz="2000" b="1" u="sng" dirty="0" err="1">
                <a:solidFill>
                  <a:srgbClr val="202C8F"/>
                </a:solidFill>
              </a:rPr>
              <a:t>грид</a:t>
            </a:r>
            <a:r>
              <a:rPr lang="ru-RU" sz="2000" b="1" u="sng" dirty="0">
                <a:solidFill>
                  <a:srgbClr val="202C8F"/>
                </a:solidFill>
              </a:rPr>
              <a:t>-контейнера.</a:t>
            </a:r>
            <a:endParaRPr lang="ru-RU" sz="2000" b="1" dirty="0" smtClean="0"/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202C8F"/>
              </a:buClr>
            </a:pPr>
            <a:r>
              <a:rPr lang="ru-RU" sz="2000" b="1" dirty="0" smtClean="0"/>
              <a:t>Возможные </a:t>
            </a:r>
            <a:r>
              <a:rPr lang="ru-RU" sz="2000" b="1" dirty="0"/>
              <a:t>значения:</a:t>
            </a: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sz="2000" b="1" dirty="0" smtClean="0"/>
              <a:t> </a:t>
            </a:r>
            <a:r>
              <a:rPr lang="ru-RU" sz="2000" b="1" dirty="0"/>
              <a:t>- </a:t>
            </a:r>
            <a:r>
              <a:rPr lang="ru-RU" sz="2000" b="1" dirty="0">
                <a:solidFill>
                  <a:srgbClr val="202C8F"/>
                </a:solidFill>
              </a:rPr>
              <a:t>выравнивает </a:t>
            </a:r>
            <a:r>
              <a:rPr lang="ru-RU" sz="2000" b="1" dirty="0"/>
              <a:t>элемент</a:t>
            </a:r>
            <a:r>
              <a:rPr lang="ru-RU" sz="2000" b="1" dirty="0">
                <a:solidFill>
                  <a:srgbClr val="202C8F"/>
                </a:solidFill>
              </a:rPr>
              <a:t> по начальной (верхней) линии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02315" y="3943985"/>
            <a:ext cx="3671709" cy="2643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955603" y="3713161"/>
            <a:ext cx="4449930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237630"/>
            <a:ext cx="9847420" cy="428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300000"/>
              </a:lnSpc>
              <a:spcAft>
                <a:spcPts val="7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выравнивает</a:t>
            </a:r>
            <a:r>
              <a:rPr lang="ru-RU" b="1" dirty="0"/>
              <a:t> элемент </a:t>
            </a:r>
            <a:r>
              <a:rPr lang="ru-RU" b="1" dirty="0">
                <a:solidFill>
                  <a:srgbClr val="202C8F"/>
                </a:solidFill>
              </a:rPr>
              <a:t>по конечной (нижней) линии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342900" indent="-342900" algn="just">
              <a:lnSpc>
                <a:spcPct val="300000"/>
              </a:lnSpc>
              <a:spcAft>
                <a:spcPts val="7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center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выравнивает</a:t>
            </a:r>
            <a:r>
              <a:rPr lang="ru-RU" b="1" dirty="0"/>
              <a:t> элемент </a:t>
            </a:r>
            <a:r>
              <a:rPr lang="ru-RU" b="1" dirty="0">
                <a:solidFill>
                  <a:srgbClr val="202C8F"/>
                </a:solidFill>
              </a:rPr>
              <a:t>по центру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-ячейки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342900" indent="-342900" algn="just">
              <a:lnSpc>
                <a:spcPct val="300000"/>
              </a:lnSpc>
              <a:spcAft>
                <a:spcPts val="7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stretch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растягивает </a:t>
            </a:r>
            <a:r>
              <a:rPr lang="ru-RU" b="1" dirty="0"/>
              <a:t>элемент </a:t>
            </a:r>
            <a:r>
              <a:rPr lang="ru-RU" b="1" dirty="0">
                <a:solidFill>
                  <a:srgbClr val="202C8F"/>
                </a:solidFill>
              </a:rPr>
              <a:t>на всю высоту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-ячейки</a:t>
            </a:r>
            <a:r>
              <a:rPr lang="ru-RU" b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6379424"/>
            <a:ext cx="10355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</a:pPr>
            <a:r>
              <a:rPr lang="ru-RU" sz="1600" b="1" dirty="0">
                <a:solidFill>
                  <a:srgbClr val="202C8F"/>
                </a:solidFill>
              </a:rPr>
              <a:t>Примечание: </a:t>
            </a:r>
            <a:r>
              <a:rPr lang="ru-RU" sz="1600" b="1" dirty="0" smtClean="0"/>
              <a:t>можно </a:t>
            </a:r>
            <a:r>
              <a:rPr lang="ru-RU" sz="1600" b="1" dirty="0"/>
              <a:t>управлять </a:t>
            </a:r>
            <a:r>
              <a:rPr lang="ru-RU" sz="1600" b="1" dirty="0">
                <a:solidFill>
                  <a:srgbClr val="202C8F"/>
                </a:solidFill>
              </a:rPr>
              <a:t>выравниванием отдельных </a:t>
            </a:r>
            <a:r>
              <a:rPr lang="ru-RU" sz="1600" b="1" dirty="0" err="1">
                <a:solidFill>
                  <a:srgbClr val="202C8F"/>
                </a:solidFill>
              </a:rPr>
              <a:t>грид</a:t>
            </a:r>
            <a:r>
              <a:rPr lang="ru-RU" sz="1600" b="1" dirty="0">
                <a:solidFill>
                  <a:srgbClr val="202C8F"/>
                </a:solidFill>
              </a:rPr>
              <a:t>-элементов</a:t>
            </a:r>
            <a:r>
              <a:rPr lang="ru-RU" sz="1600" b="1" dirty="0"/>
              <a:t> при помощи </a:t>
            </a:r>
            <a:r>
              <a:rPr lang="ru-RU" sz="1600" b="1" dirty="0">
                <a:solidFill>
                  <a:srgbClr val="202C8F"/>
                </a:solidFill>
              </a:rPr>
              <a:t>свойства</a:t>
            </a:r>
            <a:r>
              <a:rPr lang="ru-RU" sz="1600" b="1" dirty="0"/>
              <a:t> </a:t>
            </a:r>
            <a:r>
              <a:rPr lang="en-US" sz="1600" b="1" dirty="0" smtClean="0">
                <a:solidFill>
                  <a:srgbClr val="00B0F0"/>
                </a:solidFill>
              </a:rPr>
              <a:t>align</a:t>
            </a:r>
            <a:r>
              <a:rPr lang="ru-RU" sz="1600" b="1" dirty="0" smtClean="0">
                <a:solidFill>
                  <a:srgbClr val="00B0F0"/>
                </a:solidFill>
              </a:rPr>
              <a:t>-</a:t>
            </a:r>
            <a:r>
              <a:rPr lang="ru-RU" sz="1600" b="1" dirty="0" err="1" smtClean="0">
                <a:solidFill>
                  <a:srgbClr val="00B0F0"/>
                </a:solidFill>
              </a:rPr>
              <a:t>self</a:t>
            </a:r>
            <a:r>
              <a:rPr lang="ru-RU" sz="1600" b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800" y="1207777"/>
            <a:ext cx="3397266" cy="1496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800" y="2945468"/>
            <a:ext cx="3397266" cy="1509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800" y="4656939"/>
            <a:ext cx="3397266" cy="1508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52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place-items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536496"/>
            <a:ext cx="984742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 для указания </a:t>
            </a:r>
            <a:r>
              <a:rPr lang="ru-RU" sz="2000" b="1" dirty="0">
                <a:solidFill>
                  <a:srgbClr val="202C8F"/>
                </a:solidFill>
              </a:rPr>
              <a:t>значений </a:t>
            </a:r>
            <a:r>
              <a:rPr lang="ru-RU" sz="2000" b="1" dirty="0"/>
              <a:t>сразу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и для </a:t>
            </a:r>
            <a:r>
              <a:rPr lang="ru-RU" sz="2000" b="1" dirty="0" err="1">
                <a:solidFill>
                  <a:srgbClr val="00B0F0"/>
                </a:solidFill>
              </a:rPr>
              <a:t>align-items</a:t>
            </a:r>
            <a:r>
              <a:rPr lang="ru-RU" sz="2000" b="1" dirty="0"/>
              <a:t> и для </a:t>
            </a:r>
            <a:r>
              <a:rPr lang="ru-RU" sz="2000" b="1" dirty="0" err="1" smtClean="0">
                <a:solidFill>
                  <a:srgbClr val="00B0F0"/>
                </a:solidFill>
              </a:rPr>
              <a:t>justify-items</a:t>
            </a:r>
            <a:r>
              <a:rPr lang="ru-RU" sz="2000" b="1" dirty="0" smtClean="0"/>
              <a:t>. </a:t>
            </a:r>
          </a:p>
          <a:p>
            <a:pPr marL="271463" algn="just">
              <a:spcAft>
                <a:spcPts val="1800"/>
              </a:spcAft>
              <a:buClr>
                <a:srgbClr val="202C8F"/>
              </a:buClr>
            </a:pPr>
            <a:r>
              <a:rPr lang="ru-RU" sz="2000" b="1" dirty="0" smtClean="0">
                <a:solidFill>
                  <a:srgbClr val="202C8F"/>
                </a:solidFill>
              </a:rPr>
              <a:t>Порядок указания свойств </a:t>
            </a:r>
            <a:r>
              <a:rPr lang="ru-RU" sz="2000" b="1" dirty="0" smtClean="0"/>
              <a:t>должен быть </a:t>
            </a:r>
            <a:r>
              <a:rPr lang="ru-RU" sz="2000" b="1" dirty="0" smtClean="0">
                <a:solidFill>
                  <a:srgbClr val="202C8F"/>
                </a:solidFill>
              </a:rPr>
              <a:t>именно таким</a:t>
            </a:r>
            <a:r>
              <a:rPr lang="ru-RU" sz="2000" b="1" dirty="0" smtClean="0"/>
              <a:t>.</a:t>
            </a:r>
          </a:p>
          <a:p>
            <a:pPr marL="342900" indent="-342900"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95" y="3352692"/>
            <a:ext cx="5418054" cy="1972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5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4428" y="2287300"/>
            <a:ext cx="107709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rgbClr val="202C8F"/>
                </a:solidFill>
              </a:rPr>
              <a:t>Flexbox</a:t>
            </a:r>
            <a:r>
              <a:rPr lang="ru-RU" b="1" dirty="0" smtClean="0"/>
              <a:t> работает </a:t>
            </a:r>
            <a:r>
              <a:rPr lang="ru-RU" b="1" dirty="0">
                <a:solidFill>
                  <a:srgbClr val="202C8F"/>
                </a:solidFill>
              </a:rPr>
              <a:t>только с одним измерением</a:t>
            </a:r>
            <a:r>
              <a:rPr lang="ru-RU" b="1" dirty="0"/>
              <a:t>, </a:t>
            </a:r>
            <a:r>
              <a:rPr lang="ru-RU" b="1" u="sng" dirty="0">
                <a:solidFill>
                  <a:srgbClr val="0066FF"/>
                </a:solidFill>
              </a:rPr>
              <a:t>Grid</a:t>
            </a:r>
            <a:r>
              <a:rPr lang="ru-RU" b="1" dirty="0" smtClean="0"/>
              <a:t> – </a:t>
            </a:r>
            <a:r>
              <a:rPr lang="ru-RU" b="1" u="sng" dirty="0">
                <a:solidFill>
                  <a:srgbClr val="0066FF"/>
                </a:solidFill>
              </a:rPr>
              <a:t>одновременно с двумя</a:t>
            </a:r>
            <a:r>
              <a:rPr lang="en-US" b="1" u="sng" dirty="0">
                <a:solidFill>
                  <a:srgbClr val="0066FF"/>
                </a:solidFill>
              </a:rPr>
              <a:t> </a:t>
            </a:r>
            <a:r>
              <a:rPr lang="ru-RU" b="1" u="sng" dirty="0">
                <a:solidFill>
                  <a:srgbClr val="0066FF"/>
                </a:solidFill>
              </a:rPr>
              <a:t>измерениями</a:t>
            </a:r>
            <a:r>
              <a:rPr lang="ru-RU" b="1" dirty="0">
                <a:solidFill>
                  <a:srgbClr val="202C8F"/>
                </a:solidFill>
              </a:rPr>
              <a:t>: горизонталью </a:t>
            </a:r>
            <a:r>
              <a:rPr lang="ru-RU" b="1" dirty="0"/>
              <a:t>(строками) и </a:t>
            </a:r>
            <a:r>
              <a:rPr lang="ru-RU" b="1" dirty="0">
                <a:solidFill>
                  <a:srgbClr val="202C8F"/>
                </a:solidFill>
              </a:rPr>
              <a:t>вертикалью </a:t>
            </a:r>
            <a:r>
              <a:rPr lang="ru-RU" b="1" dirty="0"/>
              <a:t>(колонками). </a:t>
            </a:r>
            <a:endParaRPr lang="en-US" b="1" dirty="0" smtClean="0">
              <a:solidFill>
                <a:srgbClr val="202C8F"/>
              </a:solidFill>
            </a:endParaRP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202C8F"/>
                </a:solidFill>
              </a:rPr>
              <a:t>Flexbox</a:t>
            </a:r>
            <a:r>
              <a:rPr lang="ru-RU" b="1" dirty="0" smtClean="0"/>
              <a:t> </a:t>
            </a:r>
            <a:r>
              <a:rPr lang="ru-RU" b="1" dirty="0"/>
              <a:t>—</a:t>
            </a:r>
            <a:r>
              <a:rPr lang="en-US" b="1" dirty="0" smtClean="0"/>
              <a:t> </a:t>
            </a:r>
            <a:r>
              <a:rPr lang="ru-RU" b="1" dirty="0" smtClean="0">
                <a:solidFill>
                  <a:srgbClr val="202C8F"/>
                </a:solidFill>
              </a:rPr>
              <a:t>одномерные</a:t>
            </a:r>
            <a:r>
              <a:rPr lang="ru-RU" b="1" dirty="0" smtClean="0"/>
              <a:t> </a:t>
            </a:r>
            <a:r>
              <a:rPr lang="ru-RU" b="1" dirty="0"/>
              <a:t>макеты, а </a:t>
            </a:r>
            <a:r>
              <a:rPr lang="ru-RU" b="1" u="sng" dirty="0">
                <a:solidFill>
                  <a:srgbClr val="0066FF"/>
                </a:solidFill>
              </a:rPr>
              <a:t>Grid —</a:t>
            </a:r>
            <a:r>
              <a:rPr lang="ru-RU" b="1" u="sng" dirty="0" smtClean="0">
                <a:solidFill>
                  <a:srgbClr val="0066FF"/>
                </a:solidFill>
              </a:rPr>
              <a:t> </a:t>
            </a:r>
            <a:r>
              <a:rPr lang="ru-RU" b="1" u="sng" dirty="0">
                <a:solidFill>
                  <a:srgbClr val="0066FF"/>
                </a:solidFill>
              </a:rPr>
              <a:t>двумерные</a:t>
            </a:r>
            <a:r>
              <a:rPr lang="ru-RU" b="1" dirty="0"/>
              <a:t>. 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В </a:t>
            </a:r>
            <a:r>
              <a:rPr lang="ru-RU" b="1" u="sng" dirty="0" smtClean="0">
                <a:solidFill>
                  <a:srgbClr val="0066FF"/>
                </a:solidFill>
              </a:rPr>
              <a:t>Grid </a:t>
            </a:r>
            <a:r>
              <a:rPr lang="ru-RU" b="1" u="sng" dirty="0">
                <a:solidFill>
                  <a:srgbClr val="0066FF"/>
                </a:solidFill>
              </a:rPr>
              <a:t>на первом месте стоит сам макет</a:t>
            </a:r>
            <a:r>
              <a:rPr lang="ru-RU" b="1" dirty="0"/>
              <a:t>, а во </a:t>
            </a:r>
            <a:r>
              <a:rPr lang="ru-RU" b="1" dirty="0" err="1">
                <a:solidFill>
                  <a:srgbClr val="202C8F"/>
                </a:solidFill>
              </a:rPr>
              <a:t>Flexbox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en-US" b="1" dirty="0" smtClean="0">
                <a:solidFill>
                  <a:srgbClr val="202C8F"/>
                </a:solidFill>
              </a:rPr>
              <a:t>– </a:t>
            </a:r>
            <a:r>
              <a:rPr lang="ru-RU" b="1" dirty="0" smtClean="0">
                <a:solidFill>
                  <a:srgbClr val="202C8F"/>
                </a:solidFill>
              </a:rPr>
              <a:t>содержимое</a:t>
            </a:r>
            <a:r>
              <a:rPr lang="ru-RU" b="1" dirty="0" smtClean="0"/>
              <a:t>.</a:t>
            </a:r>
            <a:endParaRPr lang="ru-RU" b="1" dirty="0"/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rgbClr val="202C8F"/>
                </a:solidFill>
              </a:rPr>
              <a:t>Flexbox</a:t>
            </a:r>
            <a:r>
              <a:rPr lang="ru-RU" b="1" dirty="0">
                <a:solidFill>
                  <a:srgbClr val="202C8F"/>
                </a:solidFill>
              </a:rPr>
              <a:t>-макет</a:t>
            </a:r>
            <a:r>
              <a:rPr lang="ru-RU" b="1" dirty="0"/>
              <a:t> отлично подходит для </a:t>
            </a:r>
            <a:r>
              <a:rPr lang="ru-RU" b="1" dirty="0">
                <a:solidFill>
                  <a:srgbClr val="202C8F"/>
                </a:solidFill>
              </a:rPr>
              <a:t>компонентов приложения и </a:t>
            </a:r>
            <a:r>
              <a:rPr lang="ru-RU" b="1" dirty="0" smtClean="0">
                <a:solidFill>
                  <a:srgbClr val="202C8F"/>
                </a:solidFill>
              </a:rPr>
              <a:t>маломасштабных макетов</a:t>
            </a:r>
            <a:r>
              <a:rPr lang="ru-RU" b="1" dirty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u="sng" dirty="0" smtClean="0">
                <a:solidFill>
                  <a:srgbClr val="0066FF"/>
                </a:solidFill>
              </a:rPr>
              <a:t>Grid-макет</a:t>
            </a:r>
            <a:r>
              <a:rPr lang="ru-RU" b="1" dirty="0" smtClean="0"/>
              <a:t> – для </a:t>
            </a:r>
            <a:r>
              <a:rPr lang="ru-RU" b="1" u="sng" dirty="0">
                <a:solidFill>
                  <a:srgbClr val="0066FF"/>
                </a:solidFill>
              </a:rPr>
              <a:t>более масштабных макетов с нелинейным дизайном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Принцип работы </a:t>
            </a:r>
            <a:r>
              <a:rPr lang="en-US" b="1" dirty="0" smtClean="0"/>
              <a:t>Grid</a:t>
            </a:r>
            <a:r>
              <a:rPr lang="ru-RU" b="1" dirty="0" smtClean="0"/>
              <a:t> </a:t>
            </a:r>
            <a:r>
              <a:rPr lang="ru-RU" b="1" dirty="0"/>
              <a:t>чем-то </a:t>
            </a:r>
            <a:r>
              <a:rPr lang="ru-RU" b="1" u="sng" dirty="0">
                <a:solidFill>
                  <a:srgbClr val="0066FF"/>
                </a:solidFill>
              </a:rPr>
              <a:t>похож на таблицы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Вместо работы только с рядами или только с колонками</a:t>
            </a:r>
            <a:r>
              <a:rPr lang="ru-RU" b="1" dirty="0"/>
              <a:t> </a:t>
            </a:r>
            <a:r>
              <a:rPr lang="ru-RU" b="1" u="sng" dirty="0">
                <a:solidFill>
                  <a:srgbClr val="0066FF"/>
                </a:solidFill>
              </a:rPr>
              <a:t>с помощью </a:t>
            </a:r>
            <a:r>
              <a:rPr lang="en-US" b="1" u="sng" dirty="0" smtClean="0">
                <a:solidFill>
                  <a:srgbClr val="0066FF"/>
                </a:solidFill>
              </a:rPr>
              <a:t>Grid</a:t>
            </a:r>
            <a:r>
              <a:rPr lang="en-US" b="1" dirty="0" smtClean="0">
                <a:solidFill>
                  <a:srgbClr val="0066FF"/>
                </a:solidFill>
              </a:rPr>
              <a:t> </a:t>
            </a:r>
            <a:r>
              <a:rPr lang="ru-RU" b="1" dirty="0" smtClean="0"/>
              <a:t>можно </a:t>
            </a:r>
            <a:r>
              <a:rPr lang="ru-RU" b="1" dirty="0"/>
              <a:t>работать с так называемыми </a:t>
            </a:r>
            <a:r>
              <a:rPr lang="ru-RU" b="1" u="sng" dirty="0" err="1">
                <a:solidFill>
                  <a:srgbClr val="0066FF"/>
                </a:solidFill>
              </a:rPr>
              <a:t>грид</a:t>
            </a:r>
            <a:r>
              <a:rPr lang="ru-RU" b="1" u="sng" dirty="0">
                <a:solidFill>
                  <a:srgbClr val="0066FF"/>
                </a:solidFill>
              </a:rPr>
              <a:t>-ячейками, позиционируя элементы по вертикали и горизонтали одновременно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5181" y="1393220"/>
            <a:ext cx="9526372" cy="369332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b="1" dirty="0" smtClean="0">
                <a:solidFill>
                  <a:srgbClr val="0066FF"/>
                </a:solidFill>
              </a:rPr>
              <a:t>Grid </a:t>
            </a:r>
            <a:r>
              <a:rPr lang="ru-RU" b="1" dirty="0" err="1">
                <a:solidFill>
                  <a:srgbClr val="0066FF"/>
                </a:solidFill>
              </a:rPr>
              <a:t>Layout</a:t>
            </a:r>
            <a:r>
              <a:rPr lang="ru-RU" b="1" dirty="0">
                <a:solidFill>
                  <a:srgbClr val="0066FF"/>
                </a:solidFill>
              </a:rPr>
              <a:t> </a:t>
            </a:r>
            <a:r>
              <a:rPr lang="ru-RU" b="1" dirty="0"/>
              <a:t>или </a:t>
            </a:r>
            <a:r>
              <a:rPr lang="ru-RU" b="1" dirty="0" err="1">
                <a:solidFill>
                  <a:srgbClr val="0066FF"/>
                </a:solidFill>
              </a:rPr>
              <a:t>гриды</a:t>
            </a:r>
            <a:r>
              <a:rPr lang="ru-RU" b="1" dirty="0"/>
              <a:t> — это удобная технология для </a:t>
            </a:r>
            <a:r>
              <a:rPr lang="ru-RU" b="1" dirty="0">
                <a:solidFill>
                  <a:srgbClr val="0066FF"/>
                </a:solidFill>
              </a:rPr>
              <a:t>раскладки элементов на веб-страницах</a:t>
            </a:r>
            <a:r>
              <a:rPr lang="ru-RU" b="1" dirty="0"/>
              <a:t>.</a:t>
            </a:r>
            <a:r>
              <a:rPr lang="ru-RU" b="1" dirty="0">
                <a:solidFill>
                  <a:srgbClr val="0066FF"/>
                </a:solidFill>
              </a:rPr>
              <a:t> 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2" y="1536496"/>
            <a:ext cx="1079568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Свойство, позволяющее </a:t>
            </a:r>
            <a:r>
              <a:rPr lang="ru-RU" sz="2000" b="1" u="sng" dirty="0">
                <a:solidFill>
                  <a:srgbClr val="202C8F"/>
                </a:solidFill>
              </a:rPr>
              <a:t>задать значения </a:t>
            </a:r>
            <a:r>
              <a:rPr lang="ru-RU" sz="2000" b="1" u="sng" dirty="0" smtClean="0">
                <a:solidFill>
                  <a:srgbClr val="202C8F"/>
                </a:solidFill>
              </a:rPr>
              <a:t>нескольким </a:t>
            </a:r>
            <a:r>
              <a:rPr lang="ru-RU" sz="2000" b="1" u="sng" dirty="0">
                <a:solidFill>
                  <a:srgbClr val="202C8F"/>
                </a:solidFill>
              </a:rPr>
              <a:t>свойствам сразу</a:t>
            </a:r>
            <a:r>
              <a:rPr lang="ru-RU" sz="2000" b="1" dirty="0"/>
              <a:t>. А </a:t>
            </a:r>
            <a:r>
              <a:rPr lang="ru-RU" sz="2000" b="1" dirty="0" smtClean="0"/>
              <a:t>именно:</a:t>
            </a:r>
            <a:endParaRPr lang="ru-RU" sz="2000" b="1" dirty="0"/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</a:t>
            </a:r>
            <a:r>
              <a:rPr lang="ru-RU" sz="2000" b="1" dirty="0" err="1" smtClean="0">
                <a:solidFill>
                  <a:srgbClr val="00B0F0"/>
                </a:solidFill>
              </a:rPr>
              <a:t>template</a:t>
            </a:r>
            <a:r>
              <a:rPr lang="ru-RU" sz="2000" b="1" dirty="0" smtClean="0">
                <a:solidFill>
                  <a:srgbClr val="00B0F0"/>
                </a:solidFill>
              </a:rPr>
              <a:t>-</a:t>
            </a:r>
            <a:r>
              <a:rPr lang="ru-RU" sz="2000" b="1" dirty="0" err="1" smtClean="0">
                <a:solidFill>
                  <a:srgbClr val="00B0F0"/>
                </a:solidFill>
              </a:rPr>
              <a:t>rows</a:t>
            </a:r>
            <a:endParaRPr lang="ru-RU" sz="2000" b="1" dirty="0">
              <a:solidFill>
                <a:srgbClr val="00B0F0"/>
              </a:solidFill>
            </a:endParaRPr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</a:t>
            </a:r>
            <a:r>
              <a:rPr lang="ru-RU" sz="2000" b="1" dirty="0" err="1" smtClean="0">
                <a:solidFill>
                  <a:srgbClr val="00B0F0"/>
                </a:solidFill>
              </a:rPr>
              <a:t>template</a:t>
            </a:r>
            <a:r>
              <a:rPr lang="ru-RU" sz="2000" b="1" dirty="0" smtClean="0">
                <a:solidFill>
                  <a:srgbClr val="00B0F0"/>
                </a:solidFill>
              </a:rPr>
              <a:t>-</a:t>
            </a:r>
            <a:r>
              <a:rPr lang="ru-RU" sz="2000" b="1" dirty="0" err="1" smtClean="0">
                <a:solidFill>
                  <a:srgbClr val="00B0F0"/>
                </a:solidFill>
              </a:rPr>
              <a:t>columns</a:t>
            </a:r>
            <a:endParaRPr lang="ru-RU" sz="2000" b="1" dirty="0">
              <a:solidFill>
                <a:srgbClr val="00B0F0"/>
              </a:solidFill>
            </a:endParaRPr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</a:t>
            </a:r>
            <a:r>
              <a:rPr lang="ru-RU" sz="2000" b="1" dirty="0" err="1" smtClean="0">
                <a:solidFill>
                  <a:srgbClr val="00B0F0"/>
                </a:solidFill>
              </a:rPr>
              <a:t>template</a:t>
            </a:r>
            <a:r>
              <a:rPr lang="ru-RU" sz="2000" b="1" dirty="0" smtClean="0">
                <a:solidFill>
                  <a:srgbClr val="00B0F0"/>
                </a:solidFill>
              </a:rPr>
              <a:t>-</a:t>
            </a:r>
            <a:r>
              <a:rPr lang="ru-RU" sz="2000" b="1" dirty="0" err="1" smtClean="0">
                <a:solidFill>
                  <a:srgbClr val="00B0F0"/>
                </a:solidFill>
              </a:rPr>
              <a:t>areas</a:t>
            </a:r>
            <a:endParaRPr lang="ru-RU" sz="2000" b="1" dirty="0">
              <a:solidFill>
                <a:srgbClr val="00B0F0"/>
              </a:solidFill>
            </a:endParaRPr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grid-auto-</a:t>
            </a:r>
            <a:r>
              <a:rPr lang="ru-RU" sz="2000" b="1" dirty="0" err="1" smtClean="0">
                <a:solidFill>
                  <a:srgbClr val="00B0F0"/>
                </a:solidFill>
              </a:rPr>
              <a:t>rows</a:t>
            </a:r>
            <a:endParaRPr lang="ru-RU" sz="2000" b="1" dirty="0">
              <a:solidFill>
                <a:srgbClr val="00B0F0"/>
              </a:solidFill>
            </a:endParaRPr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grid-auto-</a:t>
            </a:r>
            <a:r>
              <a:rPr lang="ru-RU" sz="2000" b="1" dirty="0" err="1" smtClean="0">
                <a:solidFill>
                  <a:srgbClr val="00B0F0"/>
                </a:solidFill>
              </a:rPr>
              <a:t>columns</a:t>
            </a:r>
            <a:endParaRPr lang="ru-RU" sz="2000" b="1" dirty="0">
              <a:solidFill>
                <a:srgbClr val="00B0F0"/>
              </a:solidFill>
            </a:endParaRPr>
          </a:p>
          <a:p>
            <a:pPr marL="719138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00B0F0"/>
                </a:solidFill>
              </a:rPr>
              <a:t>grid-auto-</a:t>
            </a:r>
            <a:r>
              <a:rPr lang="ru-RU" sz="2000" b="1" dirty="0" err="1" smtClean="0">
                <a:solidFill>
                  <a:srgbClr val="00B0F0"/>
                </a:solidFill>
              </a:rPr>
              <a:t>flow</a:t>
            </a:r>
            <a:endParaRPr lang="ru-RU" sz="2000" b="1" dirty="0">
              <a:solidFill>
                <a:srgbClr val="00B0F0"/>
              </a:solidFill>
            </a:endParaRP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</a:pPr>
            <a:r>
              <a:rPr lang="ru-RU" sz="2000" b="1" i="1" dirty="0"/>
              <a:t>Прежде, чем </a:t>
            </a:r>
            <a:r>
              <a:rPr lang="ru-RU" sz="2000" b="1" i="1" dirty="0">
                <a:solidFill>
                  <a:srgbClr val="202C8F"/>
                </a:solidFill>
              </a:rPr>
              <a:t>использовать это объединяющее свойство</a:t>
            </a:r>
            <a:r>
              <a:rPr lang="ru-RU" sz="2000" b="1" i="1" dirty="0"/>
              <a:t>, стоит несколько раз </a:t>
            </a:r>
            <a:r>
              <a:rPr lang="ru-RU" sz="2000" b="1" i="1" dirty="0">
                <a:solidFill>
                  <a:srgbClr val="202C8F"/>
                </a:solidFill>
              </a:rPr>
              <a:t>подумать о последующей читабельности кода</a:t>
            </a:r>
            <a:r>
              <a:rPr lang="ru-RU" sz="2000" b="1" i="1" dirty="0"/>
              <a:t>. </a:t>
            </a:r>
          </a:p>
          <a:p>
            <a:pPr marL="342900" indent="-342900"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248629"/>
            <a:ext cx="1079568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</a:pPr>
            <a:r>
              <a:rPr lang="ru-RU" sz="2000" b="1" dirty="0"/>
              <a:t>Возможные 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sz="2000" b="1" dirty="0" smtClean="0"/>
              <a:t> </a:t>
            </a:r>
            <a:r>
              <a:rPr lang="ru-RU" sz="2000" b="1" dirty="0"/>
              <a:t>- значение </a:t>
            </a:r>
            <a:r>
              <a:rPr lang="ru-RU" sz="2000" b="1" dirty="0">
                <a:solidFill>
                  <a:srgbClr val="202C8F"/>
                </a:solidFill>
              </a:rPr>
              <a:t>по умолчанию</a:t>
            </a:r>
            <a:r>
              <a:rPr lang="ru-RU" sz="2000" b="1" dirty="0"/>
              <a:t>. Это </a:t>
            </a:r>
            <a:r>
              <a:rPr lang="ru-RU" sz="2000" b="1" dirty="0">
                <a:solidFill>
                  <a:srgbClr val="202C8F"/>
                </a:solidFill>
              </a:rPr>
              <a:t>ключевое слово </a:t>
            </a:r>
            <a:r>
              <a:rPr lang="ru-RU" sz="2000" b="1" u="sng" dirty="0">
                <a:solidFill>
                  <a:srgbClr val="202C8F"/>
                </a:solidFill>
              </a:rPr>
              <a:t>сбрасывает значения для всех свойств</a:t>
            </a:r>
            <a:r>
              <a:rPr lang="ru-RU" sz="2000" b="1" dirty="0"/>
              <a:t>, входящих в этот свойство</a:t>
            </a:r>
            <a:r>
              <a:rPr lang="ru-RU" sz="2000" b="1" dirty="0" smtClean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Можно </a:t>
            </a:r>
            <a:r>
              <a:rPr lang="ru-RU" sz="2000" b="1" dirty="0"/>
              <a:t>указать </a:t>
            </a:r>
            <a:r>
              <a:rPr lang="ru-RU" sz="2000" b="1" dirty="0">
                <a:solidFill>
                  <a:srgbClr val="202C8F"/>
                </a:solidFill>
              </a:rPr>
              <a:t>допустимые значения для </a:t>
            </a:r>
            <a:r>
              <a:rPr lang="ru-RU" sz="2000" b="1" dirty="0" err="1">
                <a:solidFill>
                  <a:srgbClr val="202C8F"/>
                </a:solidFill>
              </a:rPr>
              <a:t>шортката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 smtClean="0">
                <a:solidFill>
                  <a:srgbClr val="00B0F0"/>
                </a:solidFill>
              </a:rPr>
              <a:t>grid-</a:t>
            </a:r>
            <a:r>
              <a:rPr lang="ru-RU" sz="2000" b="1" dirty="0" err="1" smtClean="0">
                <a:solidFill>
                  <a:srgbClr val="00B0F0"/>
                </a:solidFill>
              </a:rPr>
              <a:t>template</a:t>
            </a:r>
            <a:r>
              <a:rPr lang="ru-RU" sz="2000" b="1" dirty="0" smtClean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sz="2000" b="1" dirty="0" smtClean="0"/>
          </a:p>
          <a:p>
            <a:pPr marL="285750" indent="-28575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Можно </a:t>
            </a:r>
            <a:r>
              <a:rPr lang="ru-RU" sz="2000" b="1" dirty="0"/>
              <a:t>указать </a:t>
            </a:r>
            <a:r>
              <a:rPr lang="ru-RU" sz="2000" b="1" dirty="0">
                <a:solidFill>
                  <a:srgbClr val="202C8F"/>
                </a:solidFill>
              </a:rPr>
              <a:t>имена </a:t>
            </a:r>
            <a:r>
              <a:rPr lang="ru-RU" sz="2000" b="1" dirty="0" smtClean="0">
                <a:solidFill>
                  <a:srgbClr val="202C8F"/>
                </a:solidFill>
              </a:rPr>
              <a:t>линий</a:t>
            </a:r>
            <a:r>
              <a:rPr lang="ru-RU" sz="2000" b="1" dirty="0" smtClean="0"/>
              <a:t>. </a:t>
            </a:r>
            <a:endParaRPr lang="ru-RU" sz="2000" b="1" dirty="0"/>
          </a:p>
          <a:p>
            <a:pPr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</a:pP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0320" y="3837524"/>
            <a:ext cx="3843280" cy="1018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56592" y="5448518"/>
            <a:ext cx="4887102" cy="1171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9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248629"/>
            <a:ext cx="1079568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</a:pPr>
            <a:r>
              <a:rPr lang="ru-RU" sz="2000" b="1" dirty="0"/>
              <a:t>Возможные 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Можно </a:t>
            </a:r>
            <a:r>
              <a:rPr lang="ru-RU" sz="2000" b="1" dirty="0">
                <a:solidFill>
                  <a:srgbClr val="202C8F"/>
                </a:solidFill>
              </a:rPr>
              <a:t>задать размеры колонок и рядов</a:t>
            </a:r>
            <a:r>
              <a:rPr lang="ru-RU" sz="2000" b="1" dirty="0"/>
              <a:t>. </a:t>
            </a:r>
            <a:r>
              <a:rPr lang="ru-RU" sz="2000" b="1" dirty="0" smtClean="0"/>
              <a:t>Создание </a:t>
            </a:r>
            <a:r>
              <a:rPr lang="ru-RU" sz="2000" b="1" dirty="0" smtClean="0">
                <a:solidFill>
                  <a:srgbClr val="202C8F"/>
                </a:solidFill>
              </a:rPr>
              <a:t>двух рядов </a:t>
            </a:r>
            <a:r>
              <a:rPr lang="ru-RU" sz="2000" b="1" dirty="0">
                <a:solidFill>
                  <a:srgbClr val="202C8F"/>
                </a:solidFill>
              </a:rPr>
              <a:t>и </a:t>
            </a:r>
            <a:r>
              <a:rPr lang="ru-RU" sz="2000" b="1" dirty="0" smtClean="0">
                <a:solidFill>
                  <a:srgbClr val="202C8F"/>
                </a:solidFill>
              </a:rPr>
              <a:t>двух колонок</a:t>
            </a:r>
            <a:r>
              <a:rPr lang="ru-RU" sz="2000" b="1" dirty="0" smtClean="0"/>
              <a:t>: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  <a:p>
            <a:pPr marL="285750" indent="-285750" algn="just">
              <a:spcBef>
                <a:spcPts val="6600"/>
              </a:spcBef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auto-</a:t>
            </a: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ru-RU" sz="2000" b="1" dirty="0" smtClean="0"/>
              <a:t> </a:t>
            </a:r>
            <a:r>
              <a:rPr lang="ru-RU" sz="2000" b="1" dirty="0"/>
              <a:t>- это ключевое слово </a:t>
            </a:r>
            <a:r>
              <a:rPr lang="ru-RU" sz="2000" b="1" dirty="0">
                <a:solidFill>
                  <a:srgbClr val="202C8F"/>
                </a:solidFill>
              </a:rPr>
              <a:t>даёт браузеру понять, что создавать при необходимости</a:t>
            </a:r>
            <a:r>
              <a:rPr lang="ru-RU" sz="2000" b="1" dirty="0"/>
              <a:t>: </a:t>
            </a:r>
            <a:r>
              <a:rPr lang="ru-RU" sz="2000" b="1" u="sng" dirty="0">
                <a:solidFill>
                  <a:srgbClr val="202C8F"/>
                </a:solidFill>
              </a:rPr>
              <a:t>колонки или ряды</a:t>
            </a:r>
            <a:r>
              <a:rPr lang="ru-RU" sz="2000" b="1" dirty="0"/>
              <a:t>. Если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auto-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стоит </a:t>
            </a:r>
            <a:r>
              <a:rPr lang="ru-RU" sz="2000" b="1" u="sng" dirty="0">
                <a:solidFill>
                  <a:srgbClr val="202C8F"/>
                </a:solidFill>
              </a:rPr>
              <a:t>справа</a:t>
            </a:r>
            <a:r>
              <a:rPr lang="ru-RU" sz="2000" b="1" dirty="0">
                <a:solidFill>
                  <a:srgbClr val="202C8F"/>
                </a:solidFill>
              </a:rPr>
              <a:t> от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слэша</a:t>
            </a:r>
            <a:r>
              <a:rPr lang="ru-RU" sz="2000" b="1" dirty="0"/>
              <a:t>, то будут создаваться автоматические </a:t>
            </a:r>
            <a:r>
              <a:rPr lang="ru-RU" sz="2000" b="1" u="sng" dirty="0">
                <a:solidFill>
                  <a:srgbClr val="202C8F"/>
                </a:solidFill>
              </a:rPr>
              <a:t>колонки</a:t>
            </a:r>
            <a:r>
              <a:rPr lang="ru-RU" sz="2000" b="1" dirty="0"/>
              <a:t>, если </a:t>
            </a:r>
            <a:r>
              <a:rPr lang="ru-RU" sz="2000" b="1" u="sng" dirty="0">
                <a:solidFill>
                  <a:srgbClr val="202C8F"/>
                </a:solidFill>
              </a:rPr>
              <a:t>слева</a:t>
            </a:r>
            <a:r>
              <a:rPr lang="ru-RU" sz="2000" b="1" dirty="0"/>
              <a:t>, то - </a:t>
            </a:r>
            <a:r>
              <a:rPr lang="ru-RU" sz="2000" b="1" u="sng" dirty="0">
                <a:solidFill>
                  <a:srgbClr val="202C8F"/>
                </a:solidFill>
              </a:rPr>
              <a:t>ряды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80441" y="2707746"/>
            <a:ext cx="3629026" cy="1241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47124" y="5484260"/>
            <a:ext cx="3751205" cy="1054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707377" y="5484260"/>
            <a:ext cx="3806445" cy="1054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26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3" y="1248629"/>
            <a:ext cx="1079568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</a:pPr>
            <a:r>
              <a:rPr lang="ru-RU" sz="2000" b="1" dirty="0"/>
              <a:t>Возможные 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dense</a:t>
            </a:r>
            <a:r>
              <a:rPr lang="ru-RU" sz="2000" b="1" dirty="0" smtClean="0"/>
              <a:t> </a:t>
            </a:r>
            <a:r>
              <a:rPr lang="ru-RU" sz="2000" b="1" dirty="0"/>
              <a:t>- к ключевому слову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auto-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можно </a:t>
            </a:r>
            <a:r>
              <a:rPr lang="ru-RU" sz="2000" b="1" dirty="0">
                <a:solidFill>
                  <a:srgbClr val="202C8F"/>
                </a:solidFill>
              </a:rPr>
              <a:t>добавить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dense</a:t>
            </a:r>
            <a:r>
              <a:rPr lang="ru-RU" sz="2000" b="1" dirty="0"/>
              <a:t>. Это укажет браузеру, что </a:t>
            </a:r>
            <a:r>
              <a:rPr lang="ru-RU" sz="2000" b="1" u="sng" dirty="0">
                <a:solidFill>
                  <a:srgbClr val="202C8F"/>
                </a:solidFill>
              </a:rPr>
              <a:t>элементы должны стараться заполнить свободные ячейки</a:t>
            </a:r>
            <a:r>
              <a:rPr lang="ru-RU" sz="2000" b="1" dirty="0"/>
              <a:t>. Важно использовать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dense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сразу после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auto-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372847" y="4238153"/>
            <a:ext cx="5237753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013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grid-column-start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ru-RU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grid-column-end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grid-row-start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grid-row-end 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9913" y="1594761"/>
            <a:ext cx="9373287" cy="584775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Примечание: </a:t>
            </a:r>
            <a:r>
              <a:rPr lang="ru-RU" sz="1600" b="1" dirty="0"/>
              <a:t>свойства </a:t>
            </a:r>
            <a:r>
              <a:rPr lang="en-US" sz="1600" b="1" dirty="0">
                <a:solidFill>
                  <a:srgbClr val="00B0F0"/>
                </a:solidFill>
              </a:rPr>
              <a:t>float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display: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inline-block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display: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table-cell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vertical-align</a:t>
            </a:r>
            <a:r>
              <a:rPr lang="en-US" sz="1600" b="1" dirty="0"/>
              <a:t> </a:t>
            </a:r>
            <a:r>
              <a:rPr lang="ru-RU" sz="1600" b="1" dirty="0"/>
              <a:t>и </a:t>
            </a:r>
            <a:r>
              <a:rPr lang="en-US" sz="1600" b="1" dirty="0">
                <a:solidFill>
                  <a:srgbClr val="00B0F0"/>
                </a:solidFill>
              </a:rPr>
              <a:t>column-*</a:t>
            </a:r>
            <a:r>
              <a:rPr lang="en-US" sz="1600" b="1" dirty="0"/>
              <a:t> </a:t>
            </a:r>
            <a:r>
              <a:rPr lang="ru-RU" sz="1600" b="1" dirty="0"/>
              <a:t>не дают </a:t>
            </a:r>
            <a:r>
              <a:rPr lang="ru-RU" sz="1600" b="1" dirty="0">
                <a:solidFill>
                  <a:srgbClr val="202C8F"/>
                </a:solidFill>
              </a:rPr>
              <a:t>никакого эффекта</a:t>
            </a:r>
            <a:r>
              <a:rPr lang="ru-RU" sz="1600" b="1" dirty="0"/>
              <a:t>, когда </a:t>
            </a:r>
            <a:r>
              <a:rPr lang="ru-RU" sz="1600" b="1" dirty="0">
                <a:solidFill>
                  <a:srgbClr val="202C8F"/>
                </a:solidFill>
              </a:rPr>
              <a:t>применяются к </a:t>
            </a:r>
            <a:r>
              <a:rPr lang="ru-RU" sz="1600" b="1" dirty="0" err="1">
                <a:solidFill>
                  <a:srgbClr val="202C8F"/>
                </a:solidFill>
              </a:rPr>
              <a:t>грид</a:t>
            </a:r>
            <a:r>
              <a:rPr lang="ru-RU" sz="1600" b="1" dirty="0">
                <a:solidFill>
                  <a:srgbClr val="202C8F"/>
                </a:solidFill>
              </a:rPr>
              <a:t>-элементам</a:t>
            </a:r>
            <a:r>
              <a:rPr lang="ru-RU" sz="16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2620035"/>
            <a:ext cx="1027006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Определяют </a:t>
            </a:r>
            <a:r>
              <a:rPr lang="ru-RU" b="1" u="sng" dirty="0">
                <a:solidFill>
                  <a:srgbClr val="202C8F"/>
                </a:solidFill>
              </a:rPr>
              <a:t>положение элемента внутри </a:t>
            </a:r>
            <a:r>
              <a:rPr lang="ru-RU" b="1" u="sng" dirty="0" err="1">
                <a:solidFill>
                  <a:srgbClr val="202C8F"/>
                </a:solidFill>
              </a:rPr>
              <a:t>грид</a:t>
            </a:r>
            <a:r>
              <a:rPr lang="ru-RU" b="1" u="sng" dirty="0">
                <a:solidFill>
                  <a:srgbClr val="202C8F"/>
                </a:solidFill>
              </a:rPr>
              <a:t>-сетки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при помощи </a:t>
            </a:r>
            <a:r>
              <a:rPr lang="ru-RU" b="1" dirty="0">
                <a:solidFill>
                  <a:srgbClr val="202C8F"/>
                </a:solidFill>
              </a:rPr>
              <a:t>указания на конкретные направляющие </a:t>
            </a:r>
            <a:r>
              <a:rPr lang="ru-RU" b="1" dirty="0" smtClean="0">
                <a:solidFill>
                  <a:srgbClr val="202C8F"/>
                </a:solidFill>
              </a:rPr>
              <a:t>линии</a:t>
            </a:r>
            <a:r>
              <a:rPr lang="ru-RU" b="1" dirty="0" smtClean="0"/>
              <a:t>.</a:t>
            </a:r>
            <a:endParaRPr lang="ru-RU" b="1" dirty="0"/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b="1" dirty="0"/>
              <a:t>Возможные значения:</a:t>
            </a:r>
          </a:p>
          <a:p>
            <a:pPr marL="285750" indent="-2857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название</a:t>
            </a:r>
            <a:r>
              <a:rPr lang="ru-RU" b="1" dirty="0" smtClean="0"/>
              <a:t> </a:t>
            </a:r>
            <a:r>
              <a:rPr lang="ru-RU" b="1" dirty="0"/>
              <a:t>или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номер линии </a:t>
            </a:r>
            <a:r>
              <a:rPr lang="ru-RU" b="1" dirty="0"/>
              <a:t>- может быть </a:t>
            </a:r>
            <a:r>
              <a:rPr lang="ru-RU" b="1" dirty="0">
                <a:solidFill>
                  <a:srgbClr val="202C8F"/>
                </a:solidFill>
              </a:rPr>
              <a:t>порядковым номером </a:t>
            </a:r>
            <a:r>
              <a:rPr lang="ru-RU" b="1" dirty="0"/>
              <a:t>или </a:t>
            </a:r>
            <a:r>
              <a:rPr lang="ru-RU" b="1" dirty="0">
                <a:solidFill>
                  <a:srgbClr val="202C8F"/>
                </a:solidFill>
              </a:rPr>
              <a:t>названием конкретной линии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число </a:t>
            </a:r>
            <a:r>
              <a:rPr lang="ru-RU" b="1" dirty="0"/>
              <a:t>- элемент </a:t>
            </a:r>
            <a:r>
              <a:rPr lang="ru-RU" b="1" dirty="0">
                <a:solidFill>
                  <a:srgbClr val="202C8F"/>
                </a:solidFill>
              </a:rPr>
              <a:t>растянется на указанное количество ячеек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span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имя </a:t>
            </a:r>
            <a:r>
              <a:rPr lang="ru-RU" b="1" dirty="0"/>
              <a:t>- элемент будет </a:t>
            </a:r>
            <a:r>
              <a:rPr lang="ru-RU" b="1" dirty="0">
                <a:solidFill>
                  <a:srgbClr val="202C8F"/>
                </a:solidFill>
              </a:rPr>
              <a:t>растягиваться до следующей указанной линии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ru-RU" b="1" dirty="0" smtClean="0"/>
              <a:t> </a:t>
            </a:r>
            <a:r>
              <a:rPr lang="ru-RU" b="1" dirty="0"/>
              <a:t>- означает </a:t>
            </a:r>
            <a:r>
              <a:rPr lang="ru-RU" b="1" dirty="0">
                <a:solidFill>
                  <a:srgbClr val="202C8F"/>
                </a:solidFill>
              </a:rPr>
              <a:t>автоматическое размещение</a:t>
            </a:r>
            <a:r>
              <a:rPr lang="ru-RU" b="1" dirty="0"/>
              <a:t>, автоматический </a:t>
            </a:r>
            <a:r>
              <a:rPr lang="ru-RU" b="1" dirty="0">
                <a:solidFill>
                  <a:srgbClr val="202C8F"/>
                </a:solidFill>
              </a:rPr>
              <a:t>диапазон клеток</a:t>
            </a:r>
            <a:r>
              <a:rPr lang="ru-RU" b="1" dirty="0"/>
              <a:t> или </a:t>
            </a:r>
            <a:r>
              <a:rPr lang="ru-RU" b="1" dirty="0">
                <a:solidFill>
                  <a:srgbClr val="202C8F"/>
                </a:solidFill>
              </a:rPr>
              <a:t>дефолтное растягивание </a:t>
            </a:r>
            <a:r>
              <a:rPr lang="ru-RU" b="1" dirty="0"/>
              <a:t>элемента, </a:t>
            </a:r>
            <a:r>
              <a:rPr lang="ru-RU" b="1" dirty="0">
                <a:solidFill>
                  <a:srgbClr val="202C8F"/>
                </a:solidFill>
              </a:rPr>
              <a:t>равное одному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7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497978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grid-column-start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ru-RU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grid-column-end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grid-row-start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grid-row-end 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63786" y="1658180"/>
            <a:ext cx="7258918" cy="2506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2405" t="14721" r="4436" b="1"/>
          <a:stretch/>
        </p:blipFill>
        <p:spPr bwMode="auto">
          <a:xfrm>
            <a:off x="2094498" y="4478867"/>
            <a:ext cx="7785334" cy="2379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4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grid-column 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grid-row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2" y="1739037"/>
            <a:ext cx="10084487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Свойства-</a:t>
            </a:r>
            <a:r>
              <a:rPr lang="ru-RU" b="1" dirty="0" err="1">
                <a:solidFill>
                  <a:srgbClr val="202C8F"/>
                </a:solidFill>
              </a:rPr>
              <a:t>шорткаты</a:t>
            </a:r>
            <a:r>
              <a:rPr lang="ru-RU" b="1" dirty="0"/>
              <a:t> для </a:t>
            </a:r>
            <a:r>
              <a:rPr lang="ru-RU" b="1" dirty="0">
                <a:solidFill>
                  <a:srgbClr val="00B0F0"/>
                </a:solidFill>
              </a:rPr>
              <a:t>grid-column-</a:t>
            </a:r>
            <a:r>
              <a:rPr lang="ru-RU" b="1" dirty="0" err="1">
                <a:solidFill>
                  <a:srgbClr val="00B0F0"/>
                </a:solidFill>
              </a:rPr>
              <a:t>start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grid-column-</a:t>
            </a:r>
            <a:r>
              <a:rPr lang="ru-RU" b="1" dirty="0" err="1">
                <a:solidFill>
                  <a:srgbClr val="00B0F0"/>
                </a:solidFill>
              </a:rPr>
              <a:t>end</a:t>
            </a:r>
            <a:r>
              <a:rPr lang="ru-RU" b="1" dirty="0"/>
              <a:t> и </a:t>
            </a:r>
            <a:r>
              <a:rPr lang="ru-RU" b="1" dirty="0">
                <a:solidFill>
                  <a:srgbClr val="00B0F0"/>
                </a:solidFill>
              </a:rPr>
              <a:t>grid-row-</a:t>
            </a:r>
            <a:r>
              <a:rPr lang="ru-RU" b="1" dirty="0" err="1">
                <a:solidFill>
                  <a:srgbClr val="00B0F0"/>
                </a:solidFill>
              </a:rPr>
              <a:t>start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grid-row-</a:t>
            </a:r>
            <a:r>
              <a:rPr lang="ru-RU" b="1" dirty="0" err="1">
                <a:solidFill>
                  <a:srgbClr val="00B0F0"/>
                </a:solidFill>
              </a:rPr>
              <a:t>end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Значения</a:t>
            </a:r>
            <a:r>
              <a:rPr lang="ru-RU" b="1" dirty="0"/>
              <a:t> для </a:t>
            </a:r>
            <a:r>
              <a:rPr lang="ru-RU" b="1" dirty="0">
                <a:solidFill>
                  <a:srgbClr val="00B0F0"/>
                </a:solidFill>
              </a:rPr>
              <a:t>*-</a:t>
            </a:r>
            <a:r>
              <a:rPr lang="ru-RU" b="1" dirty="0" err="1">
                <a:solidFill>
                  <a:srgbClr val="00B0F0"/>
                </a:solidFill>
              </a:rPr>
              <a:t>start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/>
              <a:t>и </a:t>
            </a:r>
            <a:r>
              <a:rPr lang="ru-RU" b="1" dirty="0">
                <a:solidFill>
                  <a:srgbClr val="00B0F0"/>
                </a:solidFill>
              </a:rPr>
              <a:t>*-</a:t>
            </a:r>
            <a:r>
              <a:rPr lang="ru-RU" b="1" dirty="0" err="1">
                <a:solidFill>
                  <a:srgbClr val="00B0F0"/>
                </a:solidFill>
              </a:rPr>
              <a:t>end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/>
              <a:t>разделяются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слэшем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Можно использовать </a:t>
            </a:r>
            <a:r>
              <a:rPr lang="ru-RU" b="1" dirty="0">
                <a:solidFill>
                  <a:srgbClr val="202C8F"/>
                </a:solidFill>
              </a:rPr>
              <a:t>ключевое слово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span</a:t>
            </a:r>
            <a:r>
              <a:rPr lang="ru-RU" b="1" dirty="0"/>
              <a:t>, буквально </a:t>
            </a:r>
            <a:r>
              <a:rPr lang="ru-RU" b="1" dirty="0">
                <a:solidFill>
                  <a:srgbClr val="202C8F"/>
                </a:solidFill>
              </a:rPr>
              <a:t>говорящее «растянуться на столько-то»</a:t>
            </a:r>
            <a:r>
              <a:rPr lang="ru-RU" b="1" dirty="0"/>
              <a:t>. А </a:t>
            </a:r>
            <a:r>
              <a:rPr lang="ru-RU" b="1" dirty="0">
                <a:solidFill>
                  <a:srgbClr val="202C8F"/>
                </a:solidFill>
              </a:rPr>
              <a:t>на сколько именно </a:t>
            </a:r>
            <a:r>
              <a:rPr lang="ru-RU" b="1" dirty="0"/>
              <a:t>указывает </a:t>
            </a:r>
            <a:r>
              <a:rPr lang="ru-RU" b="1" dirty="0">
                <a:solidFill>
                  <a:srgbClr val="202C8F"/>
                </a:solidFill>
              </a:rPr>
              <a:t>стоящая за ним </a:t>
            </a:r>
            <a:r>
              <a:rPr lang="ru-RU" b="1" dirty="0" smtClean="0">
                <a:solidFill>
                  <a:srgbClr val="202C8F"/>
                </a:solidFill>
              </a:rPr>
              <a:t>цифра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398" t="7662" r="1826" b="4455"/>
          <a:stretch/>
        </p:blipFill>
        <p:spPr>
          <a:xfrm>
            <a:off x="4411134" y="3868210"/>
            <a:ext cx="6657619" cy="28532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1" y="4628352"/>
            <a:ext cx="3516796" cy="1332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6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6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6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36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6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grid-area</a:t>
            </a:r>
            <a:endParaRPr lang="ru-RU" sz="36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628970"/>
            <a:ext cx="9669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Свойство, которое может </a:t>
            </a:r>
            <a:r>
              <a:rPr lang="ru-RU" b="1" dirty="0">
                <a:solidFill>
                  <a:srgbClr val="202C8F"/>
                </a:solidFill>
              </a:rPr>
              <a:t>указывать элементу</a:t>
            </a:r>
            <a:r>
              <a:rPr lang="ru-RU" b="1" dirty="0"/>
              <a:t>, какую </a:t>
            </a:r>
            <a:r>
              <a:rPr lang="ru-RU" b="1" u="sng" dirty="0">
                <a:solidFill>
                  <a:srgbClr val="202C8F"/>
                </a:solidFill>
              </a:rPr>
              <a:t>из именованных областей ему нужно занять</a:t>
            </a:r>
            <a:r>
              <a:rPr lang="ru-RU" b="1" dirty="0"/>
              <a:t>, а также </a:t>
            </a:r>
            <a:r>
              <a:rPr lang="ru-RU" b="1" dirty="0">
                <a:solidFill>
                  <a:srgbClr val="202C8F"/>
                </a:solidFill>
              </a:rPr>
              <a:t>служить </a:t>
            </a:r>
            <a:r>
              <a:rPr lang="ru-RU" b="1" u="sng" dirty="0" err="1">
                <a:solidFill>
                  <a:srgbClr val="202C8F"/>
                </a:solidFill>
              </a:rPr>
              <a:t>шорткатом</a:t>
            </a:r>
            <a:r>
              <a:rPr lang="ru-RU" b="1" dirty="0">
                <a:solidFill>
                  <a:srgbClr val="202C8F"/>
                </a:solidFill>
              </a:rPr>
              <a:t> для одновременного указания </a:t>
            </a:r>
            <a:r>
              <a:rPr lang="ru-RU" b="1" u="sng" dirty="0">
                <a:solidFill>
                  <a:srgbClr val="202C8F"/>
                </a:solidFill>
              </a:rPr>
              <a:t>значений для четырёх свойств</a:t>
            </a:r>
            <a:r>
              <a:rPr lang="ru-RU" b="1" dirty="0"/>
              <a:t>: </a:t>
            </a:r>
            <a:r>
              <a:rPr lang="ru-RU" b="1" dirty="0">
                <a:solidFill>
                  <a:srgbClr val="00B0F0"/>
                </a:solidFill>
              </a:rPr>
              <a:t>grid-row-</a:t>
            </a:r>
            <a:r>
              <a:rPr lang="ru-RU" b="1" dirty="0" err="1">
                <a:solidFill>
                  <a:srgbClr val="00B0F0"/>
                </a:solidFill>
              </a:rPr>
              <a:t>start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grid-column-</a:t>
            </a:r>
            <a:r>
              <a:rPr lang="ru-RU" b="1" dirty="0" err="1">
                <a:solidFill>
                  <a:srgbClr val="00B0F0"/>
                </a:solidFill>
              </a:rPr>
              <a:t>start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grid-row-</a:t>
            </a:r>
            <a:r>
              <a:rPr lang="ru-RU" b="1" dirty="0" err="1">
                <a:solidFill>
                  <a:srgbClr val="00B0F0"/>
                </a:solidFill>
              </a:rPr>
              <a:t>end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grid-column-</a:t>
            </a:r>
            <a:r>
              <a:rPr lang="ru-RU" b="1" dirty="0" err="1">
                <a:solidFill>
                  <a:srgbClr val="00B0F0"/>
                </a:solidFill>
              </a:rPr>
              <a:t>end</a:t>
            </a:r>
            <a:r>
              <a:rPr lang="ru-RU" b="1" dirty="0"/>
              <a:t> – </a:t>
            </a:r>
            <a:r>
              <a:rPr lang="ru-RU" b="1" u="sng" dirty="0">
                <a:solidFill>
                  <a:srgbClr val="202C8F"/>
                </a:solidFill>
              </a:rPr>
              <a:t>именно в таком порядке</a:t>
            </a:r>
            <a:r>
              <a:rPr lang="ru-RU" b="1" dirty="0"/>
              <a:t>, т.е. </a:t>
            </a:r>
            <a:r>
              <a:rPr lang="ru-RU" b="1" dirty="0">
                <a:solidFill>
                  <a:srgbClr val="202C8F"/>
                </a:solidFill>
              </a:rPr>
              <a:t>сначала указываем </a:t>
            </a:r>
            <a:r>
              <a:rPr lang="ru-RU" b="1" u="sng" dirty="0">
                <a:solidFill>
                  <a:srgbClr val="202C8F"/>
                </a:solidFill>
              </a:rPr>
              <a:t>оба начала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после – </a:t>
            </a:r>
            <a:r>
              <a:rPr lang="ru-RU" b="1" u="sng" dirty="0">
                <a:solidFill>
                  <a:srgbClr val="202C8F"/>
                </a:solidFill>
              </a:rPr>
              <a:t>оба </a:t>
            </a:r>
            <a:r>
              <a:rPr lang="ru-RU" b="1" u="sng" dirty="0" smtClean="0">
                <a:solidFill>
                  <a:srgbClr val="202C8F"/>
                </a:solidFill>
              </a:rPr>
              <a:t>конца</a:t>
            </a:r>
            <a:r>
              <a:rPr lang="ru-RU" b="1" dirty="0" smtClean="0">
                <a:solidFill>
                  <a:srgbClr val="202C8F"/>
                </a:solidFill>
              </a:rPr>
              <a:t>. 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8113" y="4637543"/>
            <a:ext cx="5888516" cy="1169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748462" y="4637543"/>
            <a:ext cx="4909129" cy="1169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224906" y="4083545"/>
            <a:ext cx="25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66FF"/>
                </a:solidFill>
              </a:rPr>
              <a:t>С</a:t>
            </a:r>
            <a:r>
              <a:rPr lang="ru-RU" b="1" dirty="0" smtClean="0">
                <a:solidFill>
                  <a:srgbClr val="0066FF"/>
                </a:solidFill>
              </a:rPr>
              <a:t> </a:t>
            </a:r>
            <a:r>
              <a:rPr lang="ru-RU" b="1" dirty="0">
                <a:solidFill>
                  <a:srgbClr val="0066FF"/>
                </a:solidFill>
              </a:rPr>
              <a:t>четырьмя свойствами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838293" y="4083545"/>
            <a:ext cx="272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66FF"/>
                </a:solidFill>
              </a:rPr>
              <a:t>С</a:t>
            </a:r>
            <a:r>
              <a:rPr lang="ru-RU" b="1" dirty="0" smtClean="0">
                <a:solidFill>
                  <a:srgbClr val="0066FF"/>
                </a:solidFill>
              </a:rPr>
              <a:t> </a:t>
            </a:r>
            <a:r>
              <a:rPr lang="ru-RU" b="1" dirty="0">
                <a:solidFill>
                  <a:srgbClr val="0066FF"/>
                </a:solidFill>
              </a:rPr>
              <a:t>именованной областью</a:t>
            </a:r>
            <a:endParaRPr lang="ru-RU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5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justify-self</a:t>
            </a:r>
            <a:endParaRPr lang="ru-RU" sz="35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628970"/>
            <a:ext cx="96696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 помощью </a:t>
            </a:r>
            <a:r>
              <a:rPr lang="ru-RU" sz="2000" b="1" dirty="0">
                <a:solidFill>
                  <a:srgbClr val="202C8F"/>
                </a:solidFill>
              </a:rPr>
              <a:t>свойства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justify-self</a:t>
            </a:r>
            <a:r>
              <a:rPr lang="ru-RU" sz="2000" b="1" dirty="0"/>
              <a:t> можно </a:t>
            </a:r>
            <a:r>
              <a:rPr lang="ru-RU" sz="2000" b="1" u="sng" dirty="0">
                <a:solidFill>
                  <a:srgbClr val="202C8F"/>
                </a:solidFill>
              </a:rPr>
              <a:t>установить горизонтальное выравнивание для отдельного элемента</a:t>
            </a:r>
            <a:r>
              <a:rPr lang="ru-RU" sz="2000" b="1" dirty="0"/>
              <a:t>, отличное от выравнивания, заданного </a:t>
            </a:r>
            <a:r>
              <a:rPr lang="ru-RU" sz="2000" b="1" dirty="0" err="1" smtClean="0"/>
              <a:t>грид</a:t>
            </a:r>
            <a:r>
              <a:rPr lang="ru-RU" sz="2000" b="1" dirty="0" smtClean="0"/>
              <a:t>-родителю.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Возможные </a:t>
            </a:r>
            <a:r>
              <a:rPr lang="ru-RU" sz="2000" b="1" dirty="0">
                <a:solidFill>
                  <a:srgbClr val="202C8F"/>
                </a:solidFill>
              </a:rPr>
              <a:t>значения аналогичны </a:t>
            </a:r>
            <a:r>
              <a:rPr lang="ru-RU" sz="2000" b="1" dirty="0"/>
              <a:t>значениям </a:t>
            </a:r>
            <a:r>
              <a:rPr lang="ru-RU" sz="2000" b="1" dirty="0">
                <a:solidFill>
                  <a:srgbClr val="202C8F"/>
                </a:solidFill>
              </a:rPr>
              <a:t>свойства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2E9AFF"/>
                </a:solidFill>
              </a:rPr>
              <a:t>justify-items</a:t>
            </a:r>
            <a:r>
              <a:rPr lang="ru-RU" sz="2000" b="1" dirty="0"/>
              <a:t>.</a:t>
            </a: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99883" y="3651284"/>
            <a:ext cx="6753917" cy="24678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4" y="3944709"/>
            <a:ext cx="3048054" cy="188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5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align-self</a:t>
            </a:r>
            <a:endParaRPr lang="ru-RU" sz="35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547740"/>
            <a:ext cx="9669620" cy="127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Свойство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align-self</a:t>
            </a:r>
            <a:r>
              <a:rPr lang="ru-RU" sz="2000" b="1" dirty="0"/>
              <a:t> </a:t>
            </a:r>
            <a:r>
              <a:rPr lang="ru-RU" sz="2000" b="1" u="sng" dirty="0">
                <a:solidFill>
                  <a:srgbClr val="202C8F"/>
                </a:solidFill>
              </a:rPr>
              <a:t>выравнивает отдельный элемент по вертикальной </a:t>
            </a:r>
            <a:r>
              <a:rPr lang="ru-RU" sz="2000" b="1" u="sng" dirty="0" smtClean="0">
                <a:solidFill>
                  <a:srgbClr val="202C8F"/>
                </a:solidFill>
              </a:rPr>
              <a:t>оси</a:t>
            </a:r>
            <a:r>
              <a:rPr lang="ru-RU" sz="2000" b="1" dirty="0" smtClean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Возможные </a:t>
            </a:r>
            <a:r>
              <a:rPr lang="ru-RU" sz="2000" b="1" dirty="0">
                <a:solidFill>
                  <a:srgbClr val="202C8F"/>
                </a:solidFill>
              </a:rPr>
              <a:t>значения аналогичны </a:t>
            </a:r>
            <a:r>
              <a:rPr lang="ru-RU" sz="2000" b="1" dirty="0"/>
              <a:t>значениям </a:t>
            </a:r>
            <a:r>
              <a:rPr lang="ru-RU" sz="2000" b="1" dirty="0">
                <a:solidFill>
                  <a:srgbClr val="202C8F"/>
                </a:solidFill>
              </a:rPr>
              <a:t>свойства</a:t>
            </a:r>
            <a:r>
              <a:rPr lang="ru-RU" sz="2000" b="1" dirty="0"/>
              <a:t> </a:t>
            </a:r>
            <a:r>
              <a:rPr lang="ru-RU" sz="2000" b="1" dirty="0" err="1" smtClean="0">
                <a:solidFill>
                  <a:srgbClr val="00B0F0"/>
                </a:solidFill>
              </a:rPr>
              <a:t>align-items</a:t>
            </a:r>
            <a:r>
              <a:rPr lang="ru-RU" sz="2000" b="1" dirty="0" smtClean="0"/>
              <a:t>.</a:t>
            </a: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70254" y="3031347"/>
            <a:ext cx="4957479" cy="33606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86" y="3708304"/>
            <a:ext cx="2996110" cy="2006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391272"/>
            <a:ext cx="1079568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Grid-контейнер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u="sng" dirty="0">
                <a:solidFill>
                  <a:srgbClr val="202C8F"/>
                </a:solidFill>
              </a:rPr>
              <a:t>родительский элемент</a:t>
            </a:r>
            <a:r>
              <a:rPr lang="ru-RU" b="1" dirty="0"/>
              <a:t>, к которому применяется </a:t>
            </a:r>
            <a:r>
              <a:rPr lang="ru-RU" b="1" dirty="0">
                <a:solidFill>
                  <a:srgbClr val="202C8F"/>
                </a:solidFill>
              </a:rPr>
              <a:t>свойство</a:t>
            </a:r>
            <a:r>
              <a:rPr lang="ru-RU" b="1" dirty="0"/>
              <a:t> </a:t>
            </a:r>
            <a:r>
              <a:rPr lang="ru-RU" b="1" dirty="0">
                <a:solidFill>
                  <a:srgbClr val="00B0F0"/>
                </a:solidFill>
              </a:rPr>
              <a:t>display: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grid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Grid-элемент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дочерний элемент</a:t>
            </a:r>
            <a:r>
              <a:rPr lang="ru-RU" b="1" dirty="0"/>
              <a:t>, </a:t>
            </a:r>
            <a:r>
              <a:rPr lang="ru-RU" b="1" u="sng" dirty="0">
                <a:solidFill>
                  <a:srgbClr val="202C8F"/>
                </a:solidFill>
              </a:rPr>
              <a:t>прямой потомок grid-контейнера</a:t>
            </a:r>
            <a:r>
              <a:rPr lang="ru-RU" b="1" dirty="0"/>
              <a:t>. </a:t>
            </a:r>
          </a:p>
          <a:p>
            <a:pPr marL="271463" algn="just">
              <a:spcAft>
                <a:spcPts val="2400"/>
              </a:spcAft>
            </a:pPr>
            <a:r>
              <a:rPr lang="ru-RU" b="1" dirty="0" smtClean="0"/>
              <a:t>Подчиняется </a:t>
            </a:r>
            <a:r>
              <a:rPr lang="ru-RU" b="1" dirty="0"/>
              <a:t>правилам раскладки </a:t>
            </a:r>
            <a:r>
              <a:rPr lang="ru-RU" b="1" dirty="0" err="1"/>
              <a:t>гридов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Grid-линия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u="sng" dirty="0">
                <a:solidFill>
                  <a:srgbClr val="202C8F"/>
                </a:solidFill>
              </a:rPr>
              <a:t>разделительная линия</a:t>
            </a:r>
            <a:r>
              <a:rPr lang="ru-RU" b="1" dirty="0">
                <a:solidFill>
                  <a:srgbClr val="202C8F"/>
                </a:solidFill>
              </a:rPr>
              <a:t>, формирующая структуру </a:t>
            </a:r>
            <a:r>
              <a:rPr lang="ru-RU" b="1" dirty="0" err="1" smtClean="0">
                <a:solidFill>
                  <a:srgbClr val="202C8F"/>
                </a:solidFill>
              </a:rPr>
              <a:t>грида</a:t>
            </a:r>
            <a:r>
              <a:rPr lang="ru-RU" b="1" dirty="0" smtClean="0"/>
              <a:t>:</a:t>
            </a:r>
          </a:p>
          <a:p>
            <a:pPr marL="804863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 smtClean="0"/>
              <a:t>Может </a:t>
            </a:r>
            <a:r>
              <a:rPr lang="ru-RU" b="1" dirty="0"/>
              <a:t>быть как </a:t>
            </a:r>
            <a:r>
              <a:rPr lang="ru-RU" b="1" u="sng" dirty="0">
                <a:solidFill>
                  <a:srgbClr val="202C8F"/>
                </a:solidFill>
              </a:rPr>
              <a:t>вертикальной</a:t>
            </a:r>
            <a:r>
              <a:rPr lang="ru-RU" b="1" dirty="0"/>
              <a:t> (</a:t>
            </a:r>
            <a:r>
              <a:rPr lang="ru-RU" b="1" dirty="0">
                <a:solidFill>
                  <a:srgbClr val="202C8F"/>
                </a:solidFill>
              </a:rPr>
              <a:t>grid-линия колонки</a:t>
            </a:r>
            <a:r>
              <a:rPr lang="ru-RU" b="1" dirty="0"/>
              <a:t>), так и </a:t>
            </a:r>
            <a:r>
              <a:rPr lang="ru-RU" b="1" u="sng" dirty="0">
                <a:solidFill>
                  <a:srgbClr val="202C8F"/>
                </a:solidFill>
              </a:rPr>
              <a:t>горизонтальной</a:t>
            </a:r>
            <a:r>
              <a:rPr lang="ru-RU" b="1" dirty="0"/>
              <a:t> </a:t>
            </a:r>
            <a:r>
              <a:rPr lang="ru-RU" b="1" dirty="0" smtClean="0"/>
              <a:t>(</a:t>
            </a:r>
            <a:r>
              <a:rPr lang="ru-RU" b="1" dirty="0">
                <a:solidFill>
                  <a:srgbClr val="202C8F"/>
                </a:solidFill>
              </a:rPr>
              <a:t>grid-линия ряда</a:t>
            </a:r>
            <a:r>
              <a:rPr lang="ru-RU" b="1" dirty="0"/>
              <a:t>). </a:t>
            </a:r>
            <a:endParaRPr lang="ru-RU" b="1" dirty="0" smtClean="0"/>
          </a:p>
          <a:p>
            <a:pPr marL="804863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 smtClean="0"/>
              <a:t>Располагается </a:t>
            </a:r>
            <a:r>
              <a:rPr lang="ru-RU" b="1" dirty="0">
                <a:solidFill>
                  <a:srgbClr val="202C8F"/>
                </a:solidFill>
              </a:rPr>
              <a:t>по обе стороны от колонки или ряда</a:t>
            </a:r>
            <a:r>
              <a:rPr lang="ru-RU" b="1" dirty="0"/>
              <a:t>. Используется </a:t>
            </a:r>
            <a:r>
              <a:rPr lang="ru-RU" b="1" dirty="0">
                <a:solidFill>
                  <a:srgbClr val="202C8F"/>
                </a:solidFill>
              </a:rPr>
              <a:t>для привязки grid-элементов</a:t>
            </a:r>
            <a:r>
              <a:rPr lang="ru-RU" b="1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2109925" y="4431114"/>
            <a:ext cx="5371850" cy="2349760"/>
            <a:chOff x="2109925" y="4431114"/>
            <a:chExt cx="5371850" cy="2349760"/>
          </a:xfrm>
        </p:grpSpPr>
        <p:pic>
          <p:nvPicPr>
            <p:cNvPr id="9" name="Рисунок 8"/>
            <p:cNvPicPr/>
            <p:nvPr/>
          </p:nvPicPr>
          <p:blipFill rotWithShape="1">
            <a:blip r:embed="rId3"/>
            <a:srcRect l="3261" t="6319" r="5188" b="6179"/>
            <a:stretch/>
          </p:blipFill>
          <p:spPr>
            <a:xfrm>
              <a:off x="4430139" y="4431114"/>
              <a:ext cx="3051636" cy="234976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2109925" y="5421328"/>
              <a:ext cx="22445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</a:rPr>
                <a:t>Grid</a:t>
              </a:r>
              <a:r>
                <a:rPr lang="ru-RU" b="1" dirty="0">
                  <a:solidFill>
                    <a:srgbClr val="0066FF"/>
                  </a:solidFill>
                </a:rPr>
                <a:t>-линия колонки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2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элементов</a:t>
            </a:r>
            <a:r>
              <a:rPr lang="en-US" sz="35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5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place-self</a:t>
            </a:r>
            <a:endParaRPr lang="ru-RU" sz="35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547740"/>
            <a:ext cx="96696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 для одновременного указания значений </a:t>
            </a:r>
            <a:r>
              <a:rPr lang="ru-RU" sz="2000" b="1" dirty="0">
                <a:solidFill>
                  <a:srgbClr val="202C8F"/>
                </a:solidFill>
              </a:rPr>
              <a:t>свойствам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justify-self</a:t>
            </a:r>
            <a:r>
              <a:rPr lang="ru-RU" sz="2000" b="1" dirty="0"/>
              <a:t> и </a:t>
            </a:r>
            <a:r>
              <a:rPr lang="ru-RU" sz="2000" b="1" dirty="0" err="1">
                <a:solidFill>
                  <a:srgbClr val="00B0F0"/>
                </a:solidFill>
              </a:rPr>
              <a:t>align-self</a:t>
            </a:r>
            <a:r>
              <a:rPr lang="ru-RU" sz="2000" b="1" dirty="0"/>
              <a:t>.</a:t>
            </a:r>
          </a:p>
          <a:p>
            <a:pPr algn="just">
              <a:spcAft>
                <a:spcPts val="1200"/>
              </a:spcAft>
              <a:buClr>
                <a:srgbClr val="202C8F"/>
              </a:buClr>
            </a:pPr>
            <a:r>
              <a:rPr lang="ru-RU" sz="2000" b="1" dirty="0" smtClean="0"/>
              <a:t>Возможные </a:t>
            </a:r>
            <a:r>
              <a:rPr lang="ru-RU" sz="2000" b="1" dirty="0"/>
              <a:t>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ru-RU" sz="2000" b="1" dirty="0" smtClean="0"/>
              <a:t> </a:t>
            </a:r>
            <a:r>
              <a:rPr lang="ru-RU" sz="2000" b="1" dirty="0"/>
              <a:t>(значение </a:t>
            </a:r>
            <a:r>
              <a:rPr lang="ru-RU" sz="2000" b="1" dirty="0">
                <a:solidFill>
                  <a:srgbClr val="202C8F"/>
                </a:solidFill>
              </a:rPr>
              <a:t>по умолчанию</a:t>
            </a:r>
            <a:r>
              <a:rPr lang="ru-RU" sz="2000" b="1" dirty="0"/>
              <a:t>) - стандартное значение, можно использовать </a:t>
            </a:r>
            <a:r>
              <a:rPr lang="ru-RU" sz="2000" b="1" dirty="0">
                <a:solidFill>
                  <a:srgbClr val="202C8F"/>
                </a:solidFill>
              </a:rPr>
              <a:t>для сброса ранее заданных значений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align-self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justify-self</a:t>
            </a:r>
            <a:r>
              <a:rPr lang="ru-RU" sz="2000" b="1" dirty="0"/>
              <a:t> - </a:t>
            </a:r>
            <a:r>
              <a:rPr lang="ru-RU" sz="2000" b="1" dirty="0">
                <a:solidFill>
                  <a:srgbClr val="202C8F"/>
                </a:solidFill>
              </a:rPr>
              <a:t>первое значение </a:t>
            </a:r>
            <a:r>
              <a:rPr lang="ru-RU" sz="2000" b="1" dirty="0"/>
              <a:t>задаёт значение </a:t>
            </a:r>
            <a:r>
              <a:rPr lang="ru-RU" sz="2000" b="1" dirty="0">
                <a:solidFill>
                  <a:srgbClr val="202C8F"/>
                </a:solidFill>
              </a:rPr>
              <a:t>свойству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align-self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второе значение </a:t>
            </a:r>
            <a:r>
              <a:rPr lang="ru-RU" sz="2000" b="1" dirty="0"/>
              <a:t>устанавливает значение </a:t>
            </a:r>
            <a:r>
              <a:rPr lang="ru-RU" sz="2000" b="1" dirty="0">
                <a:solidFill>
                  <a:srgbClr val="202C8F"/>
                </a:solidFill>
              </a:rPr>
              <a:t>свойства </a:t>
            </a:r>
            <a:r>
              <a:rPr lang="ru-RU" sz="2000" b="1" dirty="0" err="1">
                <a:solidFill>
                  <a:srgbClr val="00B0F0"/>
                </a:solidFill>
              </a:rPr>
              <a:t>justify-self</a:t>
            </a:r>
            <a:r>
              <a:rPr lang="ru-RU" sz="2000" b="1" dirty="0"/>
              <a:t>. </a:t>
            </a:r>
            <a:r>
              <a:rPr lang="ru-RU" sz="2000" b="1" dirty="0" smtClean="0"/>
              <a:t>Если </a:t>
            </a:r>
            <a:r>
              <a:rPr lang="ru-RU" sz="2000" b="1" dirty="0"/>
              <a:t>указано </a:t>
            </a:r>
            <a:r>
              <a:rPr lang="ru-RU" sz="2000" b="1" dirty="0">
                <a:solidFill>
                  <a:srgbClr val="202C8F"/>
                </a:solidFill>
              </a:rPr>
              <a:t>всего одно значение</a:t>
            </a:r>
            <a:r>
              <a:rPr lang="ru-RU" sz="2000" b="1" dirty="0"/>
              <a:t>, то </a:t>
            </a:r>
            <a:r>
              <a:rPr lang="ru-RU" sz="2000" b="1" dirty="0">
                <a:solidFill>
                  <a:srgbClr val="202C8F"/>
                </a:solidFill>
              </a:rPr>
              <a:t>оно устанавливается для обоих свойств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marL="271463" algn="just">
              <a:spcAft>
                <a:spcPts val="2400"/>
              </a:spcAft>
              <a:buClr>
                <a:schemeClr val="accent2">
                  <a:lumMod val="75000"/>
                </a:schemeClr>
              </a:buClr>
            </a:pPr>
            <a:r>
              <a:rPr lang="ru-RU" b="1" dirty="0" smtClean="0"/>
              <a:t>Например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place-self</a:t>
            </a:r>
            <a:r>
              <a:rPr lang="ru-RU" b="1" dirty="0">
                <a:solidFill>
                  <a:srgbClr val="00B0F0"/>
                </a:solidFill>
              </a:rPr>
              <a:t>: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center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отцентрирует элемент по горизонтальной и по вертикальной осям одновременно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9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08044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Дополнительные функции и ключевые слова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1703057"/>
            <a:ext cx="96696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Когда </a:t>
            </a:r>
            <a:r>
              <a:rPr lang="ru-RU" sz="2000" b="1" dirty="0"/>
              <a:t>вы задаёте </a:t>
            </a:r>
            <a:r>
              <a:rPr lang="ru-RU" sz="2000" b="1" dirty="0">
                <a:solidFill>
                  <a:srgbClr val="202C8F"/>
                </a:solidFill>
              </a:rPr>
              <a:t>размеры колонкам и рядам</a:t>
            </a:r>
            <a:r>
              <a:rPr lang="ru-RU" sz="2000" b="1" dirty="0"/>
              <a:t>, вам доступны </a:t>
            </a:r>
            <a:r>
              <a:rPr lang="ru-RU" sz="2000" b="1" dirty="0">
                <a:solidFill>
                  <a:srgbClr val="202C8F"/>
                </a:solidFill>
              </a:rPr>
              <a:t>не только известные единицы измерения </a:t>
            </a:r>
            <a:r>
              <a:rPr lang="ru-RU" sz="2000" b="1" dirty="0"/>
              <a:t>(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px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vw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rem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ru-RU" sz="2000" b="1" dirty="0"/>
              <a:t> и так далее), но и </a:t>
            </a:r>
            <a:r>
              <a:rPr lang="ru-RU" sz="2000" b="1" dirty="0">
                <a:solidFill>
                  <a:srgbClr val="202C8F"/>
                </a:solidFill>
              </a:rPr>
              <a:t>ключевые слова </a:t>
            </a:r>
            <a:r>
              <a:rPr lang="ru-RU" sz="2000" b="1" dirty="0" smtClean="0">
                <a:solidFill>
                  <a:srgbClr val="202C8F"/>
                </a:solidFill>
              </a:rPr>
              <a:t/>
            </a:r>
            <a:br>
              <a:rPr lang="ru-RU" sz="2000" b="1" dirty="0" smtClean="0">
                <a:solidFill>
                  <a:srgbClr val="202C8F"/>
                </a:solidFill>
              </a:rPr>
            </a:b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</a:rPr>
              <a:t>min-content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max-content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fit-content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ru-RU" sz="2000" b="1" dirty="0"/>
              <a:t>. И уже упомянутые </a:t>
            </a:r>
            <a:r>
              <a:rPr lang="ru-RU" sz="2000" b="1" dirty="0">
                <a:solidFill>
                  <a:srgbClr val="202C8F"/>
                </a:solidFill>
              </a:rPr>
              <a:t>единицы измерения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fr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/>
              <a:t>Гриды</a:t>
            </a:r>
            <a:r>
              <a:rPr lang="ru-RU" sz="2000" b="1" dirty="0"/>
              <a:t> подарили нам </a:t>
            </a:r>
            <a:r>
              <a:rPr lang="ru-RU" sz="2000" b="1" dirty="0">
                <a:solidFill>
                  <a:srgbClr val="202C8F"/>
                </a:solidFill>
              </a:rPr>
              <a:t>ещё одну функцию</a:t>
            </a:r>
            <a:r>
              <a:rPr lang="ru-RU" sz="2000" b="1" dirty="0"/>
              <a:t>, позволяющую </a:t>
            </a:r>
            <a:r>
              <a:rPr lang="ru-RU" sz="2000" b="1" dirty="0">
                <a:solidFill>
                  <a:srgbClr val="202C8F"/>
                </a:solidFill>
              </a:rPr>
              <a:t>одновременно задавать минимальный и максимальный размер </a:t>
            </a:r>
            <a:r>
              <a:rPr lang="ru-RU" sz="2000" b="1" dirty="0"/>
              <a:t>—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minmax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. Например, в случае записи </a:t>
            </a:r>
            <a:r>
              <a:rPr lang="ru-RU" sz="2000" b="1" dirty="0">
                <a:solidFill>
                  <a:srgbClr val="00B0F0"/>
                </a:solidFill>
              </a:rPr>
              <a:t>grid-</a:t>
            </a:r>
            <a:r>
              <a:rPr lang="ru-RU" sz="2000" b="1" dirty="0" err="1">
                <a:solidFill>
                  <a:srgbClr val="00B0F0"/>
                </a:solidFill>
              </a:rPr>
              <a:t>template</a:t>
            </a:r>
            <a:r>
              <a:rPr lang="ru-RU" sz="2000" b="1" dirty="0">
                <a:solidFill>
                  <a:srgbClr val="00B0F0"/>
                </a:solidFill>
              </a:rPr>
              <a:t>-</a:t>
            </a:r>
            <a:r>
              <a:rPr lang="ru-RU" sz="2000" b="1" dirty="0" err="1">
                <a:solidFill>
                  <a:srgbClr val="00B0F0"/>
                </a:solidFill>
              </a:rPr>
              <a:t>columns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minmax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(200px, 1fr);</a:t>
            </a:r>
            <a:r>
              <a:rPr lang="ru-RU" sz="2000" b="1" dirty="0"/>
              <a:t> колонка займёт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1 часть </a:t>
            </a:r>
            <a:r>
              <a:rPr lang="ru-RU" sz="2000" b="1" dirty="0">
                <a:solidFill>
                  <a:srgbClr val="202C8F"/>
                </a:solidFill>
              </a:rPr>
              <a:t>свободного пространства </a:t>
            </a:r>
            <a:r>
              <a:rPr lang="ru-RU" sz="2000" b="1" dirty="0" err="1">
                <a:solidFill>
                  <a:srgbClr val="202C8F"/>
                </a:solidFill>
              </a:rPr>
              <a:t>грид</a:t>
            </a:r>
            <a:r>
              <a:rPr lang="ru-RU" sz="2000" b="1" dirty="0">
                <a:solidFill>
                  <a:srgbClr val="202C8F"/>
                </a:solidFill>
              </a:rPr>
              <a:t>-контейнера</a:t>
            </a:r>
            <a:r>
              <a:rPr lang="ru-RU" sz="2000" b="1" dirty="0"/>
              <a:t>, </a:t>
            </a:r>
            <a:r>
              <a:rPr lang="ru-RU" sz="2000" b="1" dirty="0" smtClean="0"/>
              <a:t>но </a:t>
            </a:r>
            <a:r>
              <a:rPr lang="ru-RU" sz="2000" b="1" dirty="0" smtClean="0">
                <a:solidFill>
                  <a:srgbClr val="202C8F"/>
                </a:solidFill>
              </a:rPr>
              <a:t>не меньше 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200 пикселей</a:t>
            </a:r>
            <a:r>
              <a:rPr lang="ru-RU" sz="2000" b="1" dirty="0" smtClean="0"/>
              <a:t>.</a:t>
            </a:r>
            <a:endParaRPr lang="ru-RU" sz="2000" b="1" dirty="0"/>
          </a:p>
          <a:p>
            <a:pPr marL="285750" indent="-285750" algn="just"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64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9999" y="3514464"/>
            <a:ext cx="5757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Grid-ячейка </a:t>
            </a:r>
            <a:r>
              <a:rPr lang="ru-RU" sz="2000" b="1" dirty="0">
                <a:solidFill>
                  <a:srgbClr val="0066FF"/>
                </a:solidFill>
              </a:rPr>
              <a:t>между первой </a:t>
            </a:r>
            <a:r>
              <a:rPr lang="ru-RU" sz="2000" b="1" dirty="0"/>
              <a:t>и </a:t>
            </a:r>
            <a:r>
              <a:rPr lang="ru-RU" sz="2000" b="1" dirty="0">
                <a:solidFill>
                  <a:srgbClr val="0066FF"/>
                </a:solidFill>
              </a:rPr>
              <a:t>второй grid-линиями ряда </a:t>
            </a:r>
            <a:r>
              <a:rPr lang="ru-RU" sz="2000" b="1" dirty="0"/>
              <a:t>и </a:t>
            </a:r>
            <a:r>
              <a:rPr lang="ru-RU" sz="2000" b="1" dirty="0">
                <a:solidFill>
                  <a:srgbClr val="0066FF"/>
                </a:solidFill>
              </a:rPr>
              <a:t>второй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0066FF"/>
                </a:solidFill>
              </a:rPr>
              <a:t>третьей grid-линиями колонки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606559"/>
            <a:ext cx="10795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202C8F"/>
                </a:solidFill>
              </a:rPr>
              <a:t>Grid-ячейка </a:t>
            </a:r>
            <a:r>
              <a:rPr lang="ru-RU" sz="2000" b="1" dirty="0">
                <a:solidFill>
                  <a:srgbClr val="202C8F"/>
                </a:solidFill>
              </a:rPr>
              <a:t>- </a:t>
            </a:r>
            <a:r>
              <a:rPr lang="ru-RU" sz="2000" b="1" u="sng" dirty="0">
                <a:solidFill>
                  <a:srgbClr val="202C8F"/>
                </a:solidFill>
              </a:rPr>
              <a:t>пространство между соседними </a:t>
            </a:r>
            <a:r>
              <a:rPr lang="ru-RU" sz="2000" b="1" u="sng" dirty="0" smtClean="0">
                <a:solidFill>
                  <a:srgbClr val="202C8F"/>
                </a:solidFill>
              </a:rPr>
              <a:t>grid-линиями</a:t>
            </a:r>
            <a:r>
              <a:rPr lang="ru-RU" sz="2000" b="1" dirty="0" smtClean="0">
                <a:solidFill>
                  <a:srgbClr val="202C8F"/>
                </a:solidFill>
              </a:rPr>
              <a:t>. </a:t>
            </a:r>
            <a:r>
              <a:rPr lang="ru-RU" sz="2000" b="1" dirty="0"/>
              <a:t>Единица grid-сетки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5557717" y="2507065"/>
            <a:ext cx="6456286" cy="3591284"/>
            <a:chOff x="5895448" y="1575228"/>
            <a:chExt cx="5892692" cy="3277787"/>
          </a:xfrm>
        </p:grpSpPr>
        <p:pic>
          <p:nvPicPr>
            <p:cNvPr id="10" name="Рисунок 9"/>
            <p:cNvPicPr/>
            <p:nvPr/>
          </p:nvPicPr>
          <p:blipFill rotWithShape="1">
            <a:blip r:embed="rId3"/>
            <a:srcRect l="2973" t="7678" r="4425" b="6039"/>
            <a:stretch/>
          </p:blipFill>
          <p:spPr>
            <a:xfrm>
              <a:off x="6764867" y="1719639"/>
              <a:ext cx="3270673" cy="2196189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10040196" y="1575228"/>
              <a:ext cx="1747944" cy="369332"/>
              <a:chOff x="10040196" y="1575228"/>
              <a:chExt cx="1747944" cy="369332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284671" y="1575228"/>
                <a:ext cx="1503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ln w="6600">
                      <a:solidFill>
                        <a:srgbClr val="0066FF"/>
                      </a:solidFill>
                      <a:prstDash val="solid"/>
                    </a:ln>
                    <a:solidFill>
                      <a:srgbClr val="0066FF"/>
                    </a:solidFill>
                  </a:rPr>
                  <a:t>1</a:t>
                </a:r>
                <a:r>
                  <a:rPr lang="ru-RU" b="1" dirty="0" smtClean="0">
                    <a:ln w="6600">
                      <a:solidFill>
                        <a:srgbClr val="0066FF"/>
                      </a:solidFill>
                      <a:prstDash val="solid"/>
                    </a:ln>
                    <a:solidFill>
                      <a:srgbClr val="0066FF"/>
                    </a:solidFill>
                  </a:rPr>
                  <a:t> линия ряда</a:t>
                </a:r>
                <a:endParaRPr lang="ru-RU" b="1" dirty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19" name="Прямая со стрелкой 18"/>
              <p:cNvCxnSpPr/>
              <p:nvPr/>
            </p:nvCxnSpPr>
            <p:spPr>
              <a:xfrm flipH="1">
                <a:off x="10040196" y="1764388"/>
                <a:ext cx="244475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/>
          </p:nvGrpSpPr>
          <p:grpSpPr>
            <a:xfrm>
              <a:off x="10035540" y="2612582"/>
              <a:ext cx="1752600" cy="369332"/>
              <a:chOff x="10040196" y="1575228"/>
              <a:chExt cx="1752600" cy="369332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10284671" y="1575228"/>
                <a:ext cx="15081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 smtClean="0">
                    <a:ln w="6600">
                      <a:solidFill>
                        <a:srgbClr val="0066FF"/>
                      </a:solidFill>
                      <a:prstDash val="solid"/>
                    </a:ln>
                    <a:solidFill>
                      <a:srgbClr val="0066FF"/>
                    </a:solidFill>
                  </a:rPr>
                  <a:t>2 линия ряда</a:t>
                </a:r>
                <a:endParaRPr lang="ru-RU" b="1" dirty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29" name="Прямая со стрелкой 28"/>
              <p:cNvCxnSpPr/>
              <p:nvPr/>
            </p:nvCxnSpPr>
            <p:spPr>
              <a:xfrm flipH="1">
                <a:off x="10040196" y="1764388"/>
                <a:ext cx="244475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/>
            <p:cNvGrpSpPr/>
            <p:nvPr/>
          </p:nvGrpSpPr>
          <p:grpSpPr>
            <a:xfrm>
              <a:off x="6826767" y="3669014"/>
              <a:ext cx="4961373" cy="853176"/>
              <a:chOff x="6826767" y="1575228"/>
              <a:chExt cx="4961373" cy="853176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10284671" y="1575228"/>
                <a:ext cx="1503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>
                    <a:ln w="6600">
                      <a:solidFill>
                        <a:srgbClr val="0066FF"/>
                      </a:solidFill>
                      <a:prstDash val="solid"/>
                    </a:ln>
                    <a:solidFill>
                      <a:srgbClr val="0066FF"/>
                    </a:solidFill>
                  </a:rPr>
                  <a:t>3</a:t>
                </a:r>
                <a:r>
                  <a:rPr lang="ru-RU" b="1" dirty="0" smtClean="0">
                    <a:ln w="6600">
                      <a:solidFill>
                        <a:srgbClr val="0066FF"/>
                      </a:solidFill>
                      <a:prstDash val="solid"/>
                    </a:ln>
                    <a:solidFill>
                      <a:srgbClr val="0066FF"/>
                    </a:solidFill>
                  </a:rPr>
                  <a:t> линия ряда</a:t>
                </a:r>
                <a:endParaRPr lang="ru-RU" b="1" dirty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32" name="Прямая со стрелкой 31"/>
              <p:cNvCxnSpPr/>
              <p:nvPr/>
            </p:nvCxnSpPr>
            <p:spPr>
              <a:xfrm flipH="1">
                <a:off x="10040196" y="1764388"/>
                <a:ext cx="244475" cy="0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 flipV="1">
                <a:off x="6826767" y="1790803"/>
                <a:ext cx="1" cy="269554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/>
              <p:nvPr/>
            </p:nvCxnSpPr>
            <p:spPr>
              <a:xfrm flipV="1">
                <a:off x="7883383" y="1794513"/>
                <a:ext cx="0" cy="633891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/>
              <p:cNvCxnSpPr/>
              <p:nvPr/>
            </p:nvCxnSpPr>
            <p:spPr>
              <a:xfrm flipV="1">
                <a:off x="8928988" y="1790803"/>
                <a:ext cx="1" cy="269554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V="1">
                <a:off x="9982200" y="1790803"/>
                <a:ext cx="0" cy="633891"/>
              </a:xfrm>
              <a:prstGeom prst="straightConnector1">
                <a:avLst/>
              </a:prstGeom>
              <a:ln w="19050">
                <a:solidFill>
                  <a:srgbClr val="0066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4" name="Прямоугольник 33"/>
            <p:cNvSpPr/>
            <p:nvPr/>
          </p:nvSpPr>
          <p:spPr>
            <a:xfrm>
              <a:off x="5895448" y="4115855"/>
              <a:ext cx="1915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1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6949683" y="4483683"/>
              <a:ext cx="1915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2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8003918" y="4114351"/>
              <a:ext cx="1915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3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9055009" y="4480411"/>
              <a:ext cx="1915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4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592106"/>
            <a:ext cx="10795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Grid-полоса - </a:t>
            </a:r>
            <a:r>
              <a:rPr lang="ru-RU" sz="2000" b="1" u="sng" dirty="0">
                <a:solidFill>
                  <a:srgbClr val="202C8F"/>
                </a:solidFill>
              </a:rPr>
              <a:t>пространство между двумя соседними grid-линиями</a:t>
            </a:r>
            <a:r>
              <a:rPr lang="en-US" sz="2000" b="1" dirty="0">
                <a:solidFill>
                  <a:srgbClr val="202C8F"/>
                </a:solidFill>
              </a:rPr>
              <a:t>.</a:t>
            </a:r>
            <a:endParaRPr lang="ru-RU" sz="20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93133" y="3900572"/>
            <a:ext cx="629080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00" b="1" dirty="0">
                <a:solidFill>
                  <a:srgbClr val="0066FF"/>
                </a:solidFill>
              </a:rPr>
              <a:t>Горизонтальная</a:t>
            </a:r>
            <a:r>
              <a:rPr lang="ru-RU" sz="1900" b="1" dirty="0"/>
              <a:t> grid-полоса </a:t>
            </a:r>
            <a:r>
              <a:rPr lang="ru-RU" sz="1900" b="1" dirty="0">
                <a:solidFill>
                  <a:srgbClr val="0066FF"/>
                </a:solidFill>
              </a:rPr>
              <a:t>между первой </a:t>
            </a:r>
            <a:r>
              <a:rPr lang="ru-RU" sz="1900" b="1" dirty="0"/>
              <a:t>и </a:t>
            </a:r>
            <a:r>
              <a:rPr lang="ru-RU" sz="1900" b="1" dirty="0">
                <a:solidFill>
                  <a:srgbClr val="0066FF"/>
                </a:solidFill>
              </a:rPr>
              <a:t>второй </a:t>
            </a:r>
            <a:r>
              <a:rPr lang="ru-RU" sz="1900" b="1" dirty="0" smtClean="0">
                <a:solidFill>
                  <a:srgbClr val="0066FF"/>
                </a:solidFill>
              </a:rPr>
              <a:t/>
            </a:r>
            <a:br>
              <a:rPr lang="ru-RU" sz="1900" b="1" dirty="0" smtClean="0">
                <a:solidFill>
                  <a:srgbClr val="0066FF"/>
                </a:solidFill>
              </a:rPr>
            </a:br>
            <a:r>
              <a:rPr lang="ru-RU" sz="1900" b="1" dirty="0" smtClean="0">
                <a:solidFill>
                  <a:srgbClr val="0066FF"/>
                </a:solidFill>
              </a:rPr>
              <a:t>grid-линиями </a:t>
            </a:r>
            <a:r>
              <a:rPr lang="ru-RU" sz="1900" b="1" dirty="0">
                <a:solidFill>
                  <a:srgbClr val="0066FF"/>
                </a:solidFill>
              </a:rPr>
              <a:t>ряда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6053666" y="2755517"/>
            <a:ext cx="5943601" cy="2899015"/>
            <a:chOff x="5969388" y="2350861"/>
            <a:chExt cx="5963652" cy="2908794"/>
          </a:xfrm>
        </p:grpSpPr>
        <p:pic>
          <p:nvPicPr>
            <p:cNvPr id="12" name="Рисунок 11"/>
            <p:cNvPicPr/>
            <p:nvPr/>
          </p:nvPicPr>
          <p:blipFill rotWithShape="1">
            <a:blip r:embed="rId3"/>
            <a:srcRect l="3765" t="8735" r="3382" b="7215"/>
            <a:stretch/>
          </p:blipFill>
          <p:spPr>
            <a:xfrm>
              <a:off x="5969388" y="2507065"/>
              <a:ext cx="4012812" cy="2752590"/>
            </a:xfrm>
            <a:prstGeom prst="rect">
              <a:avLst/>
            </a:prstGeom>
          </p:spPr>
        </p:pic>
        <p:sp>
          <p:nvSpPr>
            <p:cNvPr id="33" name="Прямоугольник 32"/>
            <p:cNvSpPr/>
            <p:nvPr/>
          </p:nvSpPr>
          <p:spPr>
            <a:xfrm>
              <a:off x="10285775" y="2350861"/>
              <a:ext cx="1647265" cy="404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1</a:t>
              </a:r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 линия ряда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flipH="1">
              <a:off x="10017918" y="2558113"/>
              <a:ext cx="267857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10285775" y="3654809"/>
              <a:ext cx="16472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2 линия ряда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cxnSp>
          <p:nvCxnSpPr>
            <p:cNvPr id="37" name="Прямая со стрелкой 36"/>
            <p:cNvCxnSpPr/>
            <p:nvPr/>
          </p:nvCxnSpPr>
          <p:spPr>
            <a:xfrm flipH="1">
              <a:off x="10017918" y="3862061"/>
              <a:ext cx="267857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0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понятия 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Layout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573282"/>
            <a:ext cx="107956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202C8F"/>
                </a:solidFill>
              </a:rPr>
              <a:t>Grid-область </a:t>
            </a:r>
            <a:r>
              <a:rPr lang="ru-RU" sz="2000" b="1" dirty="0">
                <a:solidFill>
                  <a:srgbClr val="202C8F"/>
                </a:solidFill>
              </a:rPr>
              <a:t>- </a:t>
            </a:r>
            <a:r>
              <a:rPr lang="ru-RU" sz="2000" b="1" u="sng" dirty="0">
                <a:solidFill>
                  <a:srgbClr val="202C8F"/>
                </a:solidFill>
              </a:rPr>
              <a:t>область, ограниченная четырьмя </a:t>
            </a:r>
            <a:r>
              <a:rPr lang="ru-RU" sz="2000" b="1" u="sng" dirty="0" smtClean="0">
                <a:solidFill>
                  <a:srgbClr val="202C8F"/>
                </a:solidFill>
              </a:rPr>
              <a:t>grid-линиями</a:t>
            </a:r>
            <a:r>
              <a:rPr lang="ru-RU" sz="2000" b="1" dirty="0" smtClean="0"/>
              <a:t>. </a:t>
            </a:r>
            <a:endParaRPr lang="en-US" sz="2000" b="1" dirty="0" smtClean="0"/>
          </a:p>
          <a:p>
            <a:pPr marL="266700" algn="just">
              <a:spcAft>
                <a:spcPts val="2400"/>
              </a:spcAft>
            </a:pPr>
            <a:r>
              <a:rPr lang="ru-RU" sz="2000" b="1" dirty="0" smtClean="0"/>
              <a:t>Может </a:t>
            </a:r>
            <a:r>
              <a:rPr lang="ru-RU" sz="2000" b="1" dirty="0"/>
              <a:t>состоять </a:t>
            </a:r>
            <a:r>
              <a:rPr lang="ru-RU" sz="2000" b="1" dirty="0">
                <a:solidFill>
                  <a:srgbClr val="202C8F"/>
                </a:solidFill>
              </a:rPr>
              <a:t>из любого количества ячеек </a:t>
            </a:r>
            <a:r>
              <a:rPr lang="ru-RU" sz="2000" b="1" dirty="0"/>
              <a:t>как </a:t>
            </a:r>
            <a:r>
              <a:rPr lang="ru-RU" sz="2000" b="1" dirty="0">
                <a:solidFill>
                  <a:srgbClr val="202C8F"/>
                </a:solidFill>
              </a:rPr>
              <a:t>по вертикали</a:t>
            </a:r>
            <a:r>
              <a:rPr lang="ru-RU" sz="2000" b="1" dirty="0"/>
              <a:t>, так и </a:t>
            </a:r>
            <a:r>
              <a:rPr lang="ru-RU" sz="2000" b="1" dirty="0">
                <a:solidFill>
                  <a:srgbClr val="202C8F"/>
                </a:solidFill>
              </a:rPr>
              <a:t>по горизонтали</a:t>
            </a:r>
            <a:r>
              <a:rPr lang="ru-RU" sz="2000" b="1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112" y="3781051"/>
            <a:ext cx="6138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Grid-область </a:t>
            </a:r>
            <a:r>
              <a:rPr lang="ru-RU" sz="2000" b="1" dirty="0">
                <a:solidFill>
                  <a:srgbClr val="0066FF"/>
                </a:solidFill>
              </a:rPr>
              <a:t>между первой </a:t>
            </a:r>
            <a:r>
              <a:rPr lang="ru-RU" sz="2000" b="1" dirty="0"/>
              <a:t>и </a:t>
            </a:r>
            <a:r>
              <a:rPr lang="ru-RU" sz="2000" b="1" dirty="0">
                <a:solidFill>
                  <a:srgbClr val="0066FF"/>
                </a:solidFill>
              </a:rPr>
              <a:t>третьей </a:t>
            </a:r>
            <a:r>
              <a:rPr lang="ru-RU" sz="2000" b="1" dirty="0" smtClean="0">
                <a:solidFill>
                  <a:srgbClr val="0066FF"/>
                </a:solidFill>
              </a:rPr>
              <a:t>grid-линиями </a:t>
            </a:r>
            <a:r>
              <a:rPr lang="ru-RU" sz="2000" b="1" dirty="0">
                <a:solidFill>
                  <a:srgbClr val="0066FF"/>
                </a:solidFill>
              </a:rPr>
              <a:t>ряда </a:t>
            </a:r>
            <a:r>
              <a:rPr lang="ru-RU" sz="2000" b="1" dirty="0"/>
              <a:t>и </a:t>
            </a:r>
            <a:r>
              <a:rPr lang="ru-RU" sz="2000" b="1" dirty="0">
                <a:solidFill>
                  <a:srgbClr val="0066FF"/>
                </a:solidFill>
              </a:rPr>
              <a:t>первой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0066FF"/>
                </a:solidFill>
              </a:rPr>
              <a:t>третьей </a:t>
            </a:r>
            <a:r>
              <a:rPr lang="ru-RU" sz="2000" b="1" dirty="0" smtClean="0">
                <a:solidFill>
                  <a:srgbClr val="0066FF"/>
                </a:solidFill>
              </a:rPr>
              <a:t>grid-линиями </a:t>
            </a:r>
            <a:r>
              <a:rPr lang="ru-RU" sz="2000" b="1" dirty="0">
                <a:solidFill>
                  <a:srgbClr val="0066FF"/>
                </a:solidFill>
              </a:rPr>
              <a:t>колонки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5629882" y="2797467"/>
            <a:ext cx="6383790" cy="3199945"/>
            <a:chOff x="5396850" y="3160173"/>
            <a:chExt cx="6383790" cy="3199945"/>
          </a:xfrm>
        </p:grpSpPr>
        <p:pic>
          <p:nvPicPr>
            <p:cNvPr id="14" name="Рисунок 13"/>
            <p:cNvPicPr/>
            <p:nvPr/>
          </p:nvPicPr>
          <p:blipFill rotWithShape="1">
            <a:blip r:embed="rId3"/>
            <a:srcRect l="4932" t="10367" r="6380" b="10122"/>
            <a:stretch/>
          </p:blipFill>
          <p:spPr bwMode="auto">
            <a:xfrm>
              <a:off x="6343364" y="3343142"/>
              <a:ext cx="3481438" cy="23091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Прямоугольник 8"/>
            <p:cNvSpPr/>
            <p:nvPr/>
          </p:nvSpPr>
          <p:spPr>
            <a:xfrm>
              <a:off x="10133375" y="3160173"/>
              <a:ext cx="1647265" cy="404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1</a:t>
              </a:r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 линия ряда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H="1">
              <a:off x="9865518" y="3367425"/>
              <a:ext cx="267857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10133375" y="5397321"/>
              <a:ext cx="16472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3 линия ряда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9865518" y="5604573"/>
              <a:ext cx="267857" cy="0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V="1">
              <a:off x="6417243" y="5702077"/>
              <a:ext cx="1" cy="295335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/>
          </p:nvSpPr>
          <p:spPr>
            <a:xfrm>
              <a:off x="5396850" y="5955462"/>
              <a:ext cx="2098182" cy="404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1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V="1">
              <a:off x="8643977" y="5694342"/>
              <a:ext cx="1" cy="295335"/>
            </a:xfrm>
            <a:prstGeom prst="straightConnector1">
              <a:avLst/>
            </a:prstGeom>
            <a:ln w="19050"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7623584" y="5947727"/>
              <a:ext cx="20981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3</a:t>
              </a:r>
              <a:r>
                <a:rPr lang="ru-RU" b="1" dirty="0" smtClean="0">
                  <a:ln w="6600">
                    <a:solidFill>
                      <a:srgbClr val="0066FF"/>
                    </a:solidFill>
                    <a:prstDash val="solid"/>
                  </a:ln>
                  <a:solidFill>
                    <a:srgbClr val="0066FF"/>
                  </a:solidFill>
                </a:rPr>
                <a:t> линия колонки</a:t>
              </a:r>
              <a:endParaRPr lang="ru-RU" b="1" dirty="0">
                <a:ln w="6600">
                  <a:solidFill>
                    <a:srgbClr val="0066FF"/>
                  </a:solidFill>
                  <a:prstDash val="solid"/>
                </a:ln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418273"/>
            <a:ext cx="95341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Если элементу задано </a:t>
            </a:r>
            <a:r>
              <a:rPr lang="ru-RU" b="1" dirty="0"/>
              <a:t>свойство </a:t>
            </a:r>
            <a:r>
              <a:rPr lang="ru-RU" b="1" dirty="0">
                <a:solidFill>
                  <a:srgbClr val="2E9AFF"/>
                </a:solidFill>
              </a:rPr>
              <a:t>display</a:t>
            </a:r>
            <a:r>
              <a:rPr lang="ru-RU" b="1" dirty="0"/>
              <a:t> со значением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grid</a:t>
            </a:r>
            <a:r>
              <a:rPr lang="ru-RU" b="1" dirty="0"/>
              <a:t>, то такой элемент становится </a:t>
            </a:r>
            <a:r>
              <a:rPr lang="ru-RU" b="1" u="sng" dirty="0" err="1" smtClean="0">
                <a:solidFill>
                  <a:srgbClr val="202C8F"/>
                </a:solidFill>
              </a:rPr>
              <a:t>грид</a:t>
            </a:r>
            <a:r>
              <a:rPr lang="ru-RU" b="1" u="sng" dirty="0" smtClean="0">
                <a:solidFill>
                  <a:srgbClr val="202C8F"/>
                </a:solidFill>
              </a:rPr>
              <a:t>-контейнером</a:t>
            </a:r>
            <a:r>
              <a:rPr lang="ru-RU" b="1" dirty="0" smtClean="0"/>
              <a:t>. 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Дочерние </a:t>
            </a:r>
            <a:r>
              <a:rPr lang="ru-RU" b="1" dirty="0">
                <a:solidFill>
                  <a:srgbClr val="202C8F"/>
                </a:solidFill>
              </a:rPr>
              <a:t>элементы </a:t>
            </a:r>
            <a:r>
              <a:rPr lang="ru-RU" b="1" dirty="0"/>
              <a:t>этого контейнера </a:t>
            </a:r>
            <a:r>
              <a:rPr lang="ru-RU" b="1" dirty="0">
                <a:solidFill>
                  <a:srgbClr val="202C8F"/>
                </a:solidFill>
              </a:rPr>
              <a:t>начинают подчиняться правилам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-раскладки</a:t>
            </a:r>
            <a:r>
              <a:rPr lang="ru-RU" b="1" dirty="0"/>
              <a:t>. 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Снаружи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</a:t>
            </a:r>
            <a:r>
              <a:rPr lang="ru-RU" b="1" dirty="0"/>
              <a:t> ведёт себя как </a:t>
            </a:r>
            <a:r>
              <a:rPr lang="ru-RU" b="1" dirty="0">
                <a:solidFill>
                  <a:srgbClr val="202C8F"/>
                </a:solidFill>
              </a:rPr>
              <a:t>блок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Значение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inline-grid</a:t>
            </a:r>
            <a:r>
              <a:rPr lang="ru-RU" b="1" dirty="0"/>
              <a:t> практически аналогично предыдущему </a:t>
            </a:r>
            <a:r>
              <a:rPr lang="ru-RU" b="1" dirty="0" smtClean="0"/>
              <a:t>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grid</a:t>
            </a:r>
            <a:r>
              <a:rPr lang="ru-RU" b="1" dirty="0" smtClean="0"/>
              <a:t>) - </a:t>
            </a:r>
            <a:r>
              <a:rPr lang="ru-RU" b="1" dirty="0"/>
              <a:t>за тем исключением, что в этом случае </a:t>
            </a:r>
            <a:r>
              <a:rPr lang="ru-RU" b="1" dirty="0" err="1">
                <a:solidFill>
                  <a:srgbClr val="202C8F"/>
                </a:solidFill>
              </a:rPr>
              <a:t>грид</a:t>
            </a:r>
            <a:r>
              <a:rPr lang="ru-RU" b="1" dirty="0">
                <a:solidFill>
                  <a:srgbClr val="202C8F"/>
                </a:solidFill>
              </a:rPr>
              <a:t>-контейнер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снаружи</a:t>
            </a:r>
            <a:r>
              <a:rPr lang="ru-RU" b="1" dirty="0"/>
              <a:t> будет вести себя </a:t>
            </a:r>
            <a:r>
              <a:rPr lang="ru-RU" b="1" dirty="0">
                <a:solidFill>
                  <a:srgbClr val="202C8F"/>
                </a:solidFill>
              </a:rPr>
              <a:t>как строчный </a:t>
            </a:r>
            <a:r>
              <a:rPr lang="ru-RU" b="1" dirty="0" smtClean="0">
                <a:solidFill>
                  <a:srgbClr val="202C8F"/>
                </a:solidFill>
              </a:rPr>
              <a:t>элемент</a:t>
            </a:r>
            <a:r>
              <a:rPr lang="en-US" b="1" dirty="0"/>
              <a:t>.</a:t>
            </a:r>
            <a:r>
              <a:rPr lang="ru-RU" b="1" dirty="0" smtClean="0"/>
              <a:t> </a:t>
            </a:r>
            <a:endParaRPr lang="ru-RU" b="1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66395" y="4962468"/>
            <a:ext cx="2789893" cy="1311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139392" y="4962468"/>
            <a:ext cx="4219046" cy="1311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4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3" y="640055"/>
            <a:ext cx="10600953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контейнера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grid-template-columns</a:t>
            </a:r>
            <a:r>
              <a:rPr lang="en-US" sz="2800" b="1" dirty="0" smtClean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</a:t>
            </a:r>
            <a:r>
              <a:rPr lang="ru-RU" sz="2800" b="1" dirty="0">
                <a:solidFill>
                  <a:srgbClr val="2E9A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grid-template-rows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802509"/>
            <a:ext cx="9534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Свойства, задающие </a:t>
            </a:r>
            <a:r>
              <a:rPr lang="ru-RU" sz="2000" b="1" u="sng" dirty="0">
                <a:solidFill>
                  <a:srgbClr val="202C8F"/>
                </a:solidFill>
              </a:rPr>
              <a:t>размеры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и </a:t>
            </a:r>
            <a:r>
              <a:rPr lang="ru-RU" sz="2000" b="1" u="sng" dirty="0">
                <a:solidFill>
                  <a:srgbClr val="202C8F"/>
                </a:solidFill>
              </a:rPr>
              <a:t>количество колонок </a:t>
            </a:r>
            <a:r>
              <a:rPr lang="ru-RU" sz="2000" b="1" dirty="0"/>
              <a:t>или </a:t>
            </a:r>
            <a:r>
              <a:rPr lang="ru-RU" sz="2000" b="1" u="sng" dirty="0">
                <a:solidFill>
                  <a:srgbClr val="202C8F"/>
                </a:solidFill>
              </a:rPr>
              <a:t>рядов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 err="1" smtClean="0">
                <a:solidFill>
                  <a:srgbClr val="202C8F"/>
                </a:solidFill>
              </a:rPr>
              <a:t>грид</a:t>
            </a:r>
            <a:r>
              <a:rPr lang="ru-RU" sz="2000" b="1" dirty="0" smtClean="0">
                <a:solidFill>
                  <a:srgbClr val="202C8F"/>
                </a:solidFill>
              </a:rPr>
              <a:t>-раскладки</a:t>
            </a:r>
            <a:r>
              <a:rPr lang="en-US" sz="2000" b="1" dirty="0"/>
              <a:t>.</a:t>
            </a:r>
            <a:endParaRPr lang="ru-RU" sz="20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2621158"/>
            <a:ext cx="6649273" cy="3617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72415" y="3438524"/>
            <a:ext cx="3899586" cy="198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1804</Words>
  <Application>Microsoft Office PowerPoint</Application>
  <PresentationFormat>Широкоэкранный</PresentationFormat>
  <Paragraphs>229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Aptos</vt:lpstr>
      <vt:lpstr>Arial</vt:lpstr>
      <vt:lpstr>Arial Black</vt:lpstr>
      <vt:lpstr>Calibri</vt:lpstr>
      <vt:lpstr>Calibri </vt:lpstr>
      <vt:lpstr>Calibri Light</vt:lpstr>
      <vt:lpstr>Wingdings</vt:lpstr>
      <vt:lpstr>Тема Office</vt:lpstr>
      <vt:lpstr>Разработка клиентских частей интернет-ресурсов</vt:lpstr>
      <vt:lpstr>CSS Grid Layout</vt:lpstr>
      <vt:lpstr>Grid Layout</vt:lpstr>
      <vt:lpstr>Основные понятия Grid Layout</vt:lpstr>
      <vt:lpstr>Основные понятия Grid Layout</vt:lpstr>
      <vt:lpstr>Основные понятия Grid Layout</vt:lpstr>
      <vt:lpstr>Основные понятия Grid Layout</vt:lpstr>
      <vt:lpstr>Свойства grid-контейнера: display</vt:lpstr>
      <vt:lpstr>Свойства grid-контейнера:  grid-template-columns и grid-template-rows</vt:lpstr>
      <vt:lpstr>Свойства grid-контейнера:  grid-template-columns и grid-template-rows</vt:lpstr>
      <vt:lpstr>Свойства grid-контейнера:  grid-template-columns и grid-template-rows</vt:lpstr>
      <vt:lpstr>Свойства grid-контейнера:  grid-template-columns и grid-template-rows</vt:lpstr>
      <vt:lpstr>Свойства grid-контейнера:  grid-template-columns и grid-template-rows</vt:lpstr>
      <vt:lpstr>Свойства grid-контейнера:  grid-auto-columns и grid-auto-rows</vt:lpstr>
      <vt:lpstr>Свойства grid-контейнера: grid-auto-flow</vt:lpstr>
      <vt:lpstr>Свойства grid-контейнера: grid-auto-flow</vt:lpstr>
      <vt:lpstr>Свойства grid-контейнера: grid-auto-flow</vt:lpstr>
      <vt:lpstr>Свойства grid-контейнера: grid-template-areas</vt:lpstr>
      <vt:lpstr>Свойства grid-контейнера: grid-template-areas</vt:lpstr>
      <vt:lpstr>Свойства grid-контейнера: grid-template</vt:lpstr>
      <vt:lpstr>Свойства grid-контейнера:  column-gap и row-gap</vt:lpstr>
      <vt:lpstr>Свойства grid-контейнера: gap</vt:lpstr>
      <vt:lpstr>Свойства grid-контейнера: justify-content</vt:lpstr>
      <vt:lpstr>Свойства grid-контейнера: justify-items</vt:lpstr>
      <vt:lpstr>Свойства grid-контейнера: justify-items</vt:lpstr>
      <vt:lpstr>Свойства grid-контейнера: justify-items</vt:lpstr>
      <vt:lpstr>Свойства grid-контейнера: align-items</vt:lpstr>
      <vt:lpstr>Свойства grid-контейнера: align-items</vt:lpstr>
      <vt:lpstr>Свойства grid-контейнера: place-items</vt:lpstr>
      <vt:lpstr>Свойства grid-контейнера: grid</vt:lpstr>
      <vt:lpstr>Свойства grid-контейнера: grid</vt:lpstr>
      <vt:lpstr>Свойства grid-контейнера: grid</vt:lpstr>
      <vt:lpstr>Свойства grid-контейнера: grid</vt:lpstr>
      <vt:lpstr>Свойства grid-элементов: grid-column-start,  grid-column-end, grid-row-start, grid-row-end </vt:lpstr>
      <vt:lpstr>Свойства grid-элементов: grid-column-start,  grid-column-end, grid-row-start, grid-row-end </vt:lpstr>
      <vt:lpstr>Свойства grid-элементов:  grid-column и grid-row</vt:lpstr>
      <vt:lpstr>Свойства grid-элементов: grid-area</vt:lpstr>
      <vt:lpstr>Свойства grid-элементов: justify-self</vt:lpstr>
      <vt:lpstr>Свойства grid-элементов: align-self</vt:lpstr>
      <vt:lpstr>Свойства grid-элементов: place-self</vt:lpstr>
      <vt:lpstr>Дополнительные функции и ключевые слова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i212</cp:lastModifiedBy>
  <cp:revision>311</cp:revision>
  <dcterms:created xsi:type="dcterms:W3CDTF">2023-09-05T16:49:47Z</dcterms:created>
  <dcterms:modified xsi:type="dcterms:W3CDTF">2023-10-21T11:29:18Z</dcterms:modified>
</cp:coreProperties>
</file>