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66"/>
  </p:notesMasterIdLst>
  <p:handoutMasterIdLst>
    <p:handoutMasterId r:id="rId67"/>
  </p:handoutMasterIdLst>
  <p:sldIdLst>
    <p:sldId id="278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511" r:id="rId32"/>
    <p:sldId id="611" r:id="rId33"/>
    <p:sldId id="612" r:id="rId34"/>
    <p:sldId id="610" r:id="rId35"/>
    <p:sldId id="552" r:id="rId36"/>
    <p:sldId id="554" r:id="rId37"/>
    <p:sldId id="555" r:id="rId38"/>
    <p:sldId id="556" r:id="rId39"/>
    <p:sldId id="557" r:id="rId40"/>
    <p:sldId id="510" r:id="rId41"/>
    <p:sldId id="558" r:id="rId42"/>
    <p:sldId id="559" r:id="rId43"/>
    <p:sldId id="560" r:id="rId44"/>
    <p:sldId id="561" r:id="rId45"/>
    <p:sldId id="562" r:id="rId46"/>
    <p:sldId id="563" r:id="rId47"/>
    <p:sldId id="565" r:id="rId48"/>
    <p:sldId id="564" r:id="rId49"/>
    <p:sldId id="566" r:id="rId50"/>
    <p:sldId id="567" r:id="rId51"/>
    <p:sldId id="569" r:id="rId52"/>
    <p:sldId id="568" r:id="rId53"/>
    <p:sldId id="570" r:id="rId54"/>
    <p:sldId id="571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333" r:id="rId65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008080"/>
    <a:srgbClr val="0066FF"/>
    <a:srgbClr val="CC00CC"/>
    <a:srgbClr val="AAC4E9"/>
    <a:srgbClr val="2E9AFF"/>
    <a:srgbClr val="FFFFFF"/>
    <a:srgbClr val="FDFBF6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894" y="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3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13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608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8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89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87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0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71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1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18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681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08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77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038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719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3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261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55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8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06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609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867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688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35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40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37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083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488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044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66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550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2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156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49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517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317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6790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53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408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828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40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102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334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3698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012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3694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9437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098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5495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89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6476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42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212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173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4166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01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636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6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09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6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63" r:id="rId13"/>
    <p:sldLayoutId id="2147483669" r:id="rId14"/>
    <p:sldLayoutId id="2147483673" r:id="rId15"/>
    <p:sldLayoutId id="2147483655" r:id="rId16"/>
    <p:sldLayoutId id="2147483674" r:id="rId17"/>
    <p:sldLayoutId id="2147483654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r>
              <a:rPr lang="ru-RU" dirty="0"/>
              <a:t>Русляков Алексей Александрович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2954548" y="2004152"/>
            <a:ext cx="6282902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>
                <a:latin typeface="Calibri "/>
              </a:rPr>
              <a:t>Основы </a:t>
            </a:r>
            <a:r>
              <a:rPr lang="en-US" sz="2000" dirty="0">
                <a:latin typeface="Calibri "/>
              </a:rPr>
              <a:t>JavaScript</a:t>
            </a:r>
            <a:endParaRPr lang="ru-RU" sz="3600" dirty="0">
              <a:latin typeface="Calibri 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Переменные в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1319" y="1517761"/>
            <a:ext cx="10909361" cy="450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Переменная - именованная область памяти хранящая некоторое значение, которое может быть изменено во время выполнения скрипта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/>
              <a:t>Для именования переменных JavaScript существует набор правил: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Имена переменных чувствительны к регистру (y и Y это две разных переменных),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Имена переменных должны начинаться с буквы, символа "$" или символа "_",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Имя переменной может состоять из любых цифр и букв латинского алфавита, а также символов "$" и "_",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 качестве имени переменной нельзя использовать зарезервированные и ключевые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414813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Переменные в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517761"/>
            <a:ext cx="10600952" cy="450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Ключевые слова </a:t>
            </a:r>
            <a:r>
              <a:rPr lang="en-US" sz="2000" b="1" dirty="0">
                <a:solidFill>
                  <a:srgbClr val="202C8F"/>
                </a:solidFill>
              </a:rPr>
              <a:t>JavaScript</a:t>
            </a:r>
            <a:r>
              <a:rPr lang="ru-RU" sz="2000" b="1" dirty="0">
                <a:solidFill>
                  <a:srgbClr val="202C8F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break, delete, function, return, </a:t>
            </a:r>
            <a:r>
              <a:rPr lang="en-US" sz="2000" b="1" dirty="0" err="1">
                <a:solidFill>
                  <a:srgbClr val="7030A0"/>
                </a:solidFill>
              </a:rPr>
              <a:t>typeof</a:t>
            </a:r>
            <a:r>
              <a:rPr lang="en-US" sz="2000" b="1" dirty="0">
                <a:solidFill>
                  <a:srgbClr val="7030A0"/>
                </a:solidFill>
              </a:rPr>
              <a:t>, case, do, if, switch, var, catch, else, in, this, void, continue, false, </a:t>
            </a:r>
            <a:r>
              <a:rPr lang="en-US" sz="2000" b="1" dirty="0" err="1">
                <a:solidFill>
                  <a:srgbClr val="7030A0"/>
                </a:solidFill>
              </a:rPr>
              <a:t>instanceof</a:t>
            </a:r>
            <a:r>
              <a:rPr lang="en-US" sz="2000" b="1" dirty="0">
                <a:solidFill>
                  <a:srgbClr val="7030A0"/>
                </a:solidFill>
              </a:rPr>
              <a:t>,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throw, while, debugger, finally, new, true, with, default, for,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null, try</a:t>
            </a:r>
            <a:endParaRPr lang="ru-RU" sz="2000" b="1" dirty="0">
              <a:solidFill>
                <a:srgbClr val="202C8F"/>
              </a:solidFill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Также в </a:t>
            </a:r>
            <a:r>
              <a:rPr lang="en-US" sz="2000" b="1" dirty="0">
                <a:solidFill>
                  <a:srgbClr val="202C8F"/>
                </a:solidFill>
              </a:rPr>
              <a:t>JavaScript </a:t>
            </a:r>
            <a:r>
              <a:rPr lang="ru-RU" sz="2000" b="1" dirty="0">
                <a:solidFill>
                  <a:srgbClr val="202C8F"/>
                </a:solidFill>
              </a:rPr>
              <a:t>есть зарезервированные слова, не являющиеся частью языка, но которые могут войти в него в будущем (мы рассматриваем стандарт </a:t>
            </a:r>
            <a:r>
              <a:rPr lang="en-US" sz="2000" b="1" dirty="0">
                <a:solidFill>
                  <a:srgbClr val="202C8F"/>
                </a:solidFill>
              </a:rPr>
              <a:t>ECMA-262): </a:t>
            </a:r>
            <a:r>
              <a:rPr lang="en-US" sz="2000" b="1" dirty="0">
                <a:solidFill>
                  <a:srgbClr val="7030A0"/>
                </a:solidFill>
              </a:rPr>
              <a:t>class, const, </a:t>
            </a:r>
            <a:r>
              <a:rPr lang="en-US" sz="2000" b="1" dirty="0" err="1">
                <a:solidFill>
                  <a:srgbClr val="7030A0"/>
                </a:solidFill>
              </a:rPr>
              <a:t>enum</a:t>
            </a:r>
            <a:r>
              <a:rPr lang="en-US" sz="2000" b="1" dirty="0">
                <a:solidFill>
                  <a:srgbClr val="7030A0"/>
                </a:solidFill>
              </a:rPr>
              <a:t>, export, extends, import, super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Также не рекомендуется, а в некоторых случаях и не разрешается, использовать в качестве идентификаторов следующие слова: </a:t>
            </a:r>
            <a:r>
              <a:rPr lang="en-US" sz="2000" b="1" dirty="0">
                <a:solidFill>
                  <a:srgbClr val="7030A0"/>
                </a:solidFill>
              </a:rPr>
              <a:t>implements, let, private, public, yield, interface, package, protected, static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Переменные в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385175"/>
            <a:ext cx="10042154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/>
              <a:t>Объявление переменной делается с помощью ключевых слов </a:t>
            </a:r>
            <a:r>
              <a:rPr lang="ru-RU" sz="2000" b="1" dirty="0" err="1">
                <a:solidFill>
                  <a:srgbClr val="7030A0"/>
                </a:solidFill>
              </a:rPr>
              <a:t>var</a:t>
            </a:r>
            <a:r>
              <a:rPr lang="ru-RU" sz="2000" b="1" dirty="0"/>
              <a:t> или </a:t>
            </a:r>
            <a:r>
              <a:rPr lang="ru-RU" sz="2000" b="1" dirty="0" err="1">
                <a:solidFill>
                  <a:srgbClr val="7030A0"/>
                </a:solidFill>
              </a:rPr>
              <a:t>let</a:t>
            </a:r>
            <a:r>
              <a:rPr lang="ru-RU" sz="2000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7E810-0632-4768-BEBC-43D0C40A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6" y="2090082"/>
            <a:ext cx="4293395" cy="228981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5D2A5E2-A672-4EB7-A3DC-C6594EC73B2F}"/>
              </a:ext>
            </a:extLst>
          </p:cNvPr>
          <p:cNvSpPr/>
          <p:nvPr/>
        </p:nvSpPr>
        <p:spPr>
          <a:xfrm>
            <a:off x="5246557" y="2520177"/>
            <a:ext cx="5546361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/>
              <a:t>В конце строки должна стоять точка с запятой, и это касается не только объявления переменной, а и любой операции в JavaScript.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29192-67CC-4E06-B0DA-C2D21279D7D3}"/>
              </a:ext>
            </a:extLst>
          </p:cNvPr>
          <p:cNvSpPr/>
          <p:nvPr/>
        </p:nvSpPr>
        <p:spPr>
          <a:xfrm>
            <a:off x="558113" y="4578509"/>
            <a:ext cx="1023480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/>
              <a:t>Присвоить значение переменной или инициализировать ее можно на этапе объявления: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81CFCA-EA4A-4492-AC69-4E88DBDA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76" y="5166759"/>
            <a:ext cx="4963050" cy="11076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EA57E5-0CBD-459D-92E1-617CEA9D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62" y="5159447"/>
            <a:ext cx="4140005" cy="11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Видимость переменной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2047906"/>
            <a:ext cx="1004215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1. Область видимости. В отличие от переменной, объявленной через ключевое слово </a:t>
            </a:r>
            <a:r>
              <a:rPr lang="ru-RU" b="1" dirty="0" err="1">
                <a:solidFill>
                  <a:srgbClr val="7030A0"/>
                </a:solidFill>
              </a:rPr>
              <a:t>var</a:t>
            </a:r>
            <a:r>
              <a:rPr lang="ru-RU" b="1" dirty="0"/>
              <a:t> и видимой внутри всей функции, в которой произошло объявление, переменная, объявленная словом </a:t>
            </a:r>
            <a:r>
              <a:rPr lang="ru-RU" b="1" dirty="0" err="1">
                <a:solidFill>
                  <a:srgbClr val="7030A0"/>
                </a:solidFill>
              </a:rPr>
              <a:t>let</a:t>
            </a:r>
            <a:r>
              <a:rPr lang="ru-RU" b="1" dirty="0"/>
              <a:t>, видна только внутри блока { ... }, в котором она объявлена.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2. Видимость по времени. Переменная, объявленная ключевым словом </a:t>
            </a:r>
            <a:r>
              <a:rPr lang="ru-RU" b="1" dirty="0" err="1">
                <a:solidFill>
                  <a:srgbClr val="7030A0"/>
                </a:solidFill>
              </a:rPr>
              <a:t>let</a:t>
            </a:r>
            <a:r>
              <a:rPr lang="ru-RU" b="1" dirty="0"/>
              <a:t>, видна только после объявления, а переменная, объявленная ключевым словом </a:t>
            </a:r>
            <a:r>
              <a:rPr lang="ru-RU" b="1" dirty="0" err="1">
                <a:solidFill>
                  <a:srgbClr val="7030A0"/>
                </a:solidFill>
              </a:rPr>
              <a:t>var</a:t>
            </a:r>
            <a:r>
              <a:rPr lang="ru-RU" b="1" dirty="0"/>
              <a:t>, может быть доступна в коде и до того места, в котором она объявлена, конечно, в рамках общих правил видимости переменных.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3. При использовании переменной в качестве счетчика цикла, объявленная через слово </a:t>
            </a:r>
            <a:r>
              <a:rPr lang="ru-RU" b="1" dirty="0" err="1">
                <a:solidFill>
                  <a:srgbClr val="7030A0"/>
                </a:solidFill>
              </a:rPr>
              <a:t>var</a:t>
            </a:r>
            <a:r>
              <a:rPr lang="ru-RU" b="1" dirty="0"/>
              <a:t> переменная живет в течение всего выполнения цикла и доступна даже после его завершения. Если же использовать объявление через </a:t>
            </a:r>
            <a:r>
              <a:rPr lang="ru-RU" b="1" dirty="0" err="1">
                <a:solidFill>
                  <a:srgbClr val="7030A0"/>
                </a:solidFill>
              </a:rPr>
              <a:t>let</a:t>
            </a:r>
            <a:r>
              <a:rPr lang="ru-RU" b="1" dirty="0"/>
              <a:t>, каждой итерации цикла будет соответствовать своя независимая переменная</a:t>
            </a:r>
          </a:p>
        </p:txBody>
      </p:sp>
    </p:spTree>
    <p:extLst>
      <p:ext uri="{BB962C8B-B14F-4D97-AF65-F5344CB8AC3E}">
        <p14:creationId xmlns:p14="http://schemas.microsoft.com/office/powerpoint/2010/main" val="153144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Локальные/Глобальные переменные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539763"/>
            <a:ext cx="97288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1. Локальные переменные - это переменные, объявленные внутри функции JavaScript. Они доступны только в пределах той функции, внутри которой они объявлены. При выходе из этой функции переменные уничтожаются.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Можно объявлять внутри разных функций переменные с одинаковым именем - они никак не будут пересекаться, поскольку используются только внутри функции, в которой они созданы.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endParaRPr lang="ru-RU" b="1" dirty="0"/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2. Глобальные переменные объявляются вне функций и к ним могут обращаться все функции и скрипты на странице. Уничтожаются такие переменные при закрытии страницы.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Если переменную объявить без использования ключевого слова </a:t>
            </a:r>
            <a:r>
              <a:rPr lang="ru-RU" b="1" dirty="0" err="1">
                <a:solidFill>
                  <a:srgbClr val="7030A0"/>
                </a:solidFill>
              </a:rPr>
              <a:t>var</a:t>
            </a:r>
            <a:r>
              <a:rPr lang="ru-RU" b="1" dirty="0"/>
              <a:t>, то она автоматически объявляется глобальной, даже если объявление произведено внутри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1156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Типы данных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CAE40-C7FB-47E8-9410-DC2E31F90E12}"/>
              </a:ext>
            </a:extLst>
          </p:cNvPr>
          <p:cNvSpPr txBox="1"/>
          <p:nvPr/>
        </p:nvSpPr>
        <p:spPr>
          <a:xfrm>
            <a:off x="558113" y="1236131"/>
            <a:ext cx="611251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  <a:defRPr b="1"/>
            </a:lvl1pPr>
          </a:lstStyle>
          <a:p>
            <a:r>
              <a:rPr lang="ru-RU" dirty="0"/>
              <a:t>Типы данных в </a:t>
            </a:r>
            <a:r>
              <a:rPr lang="en-US" dirty="0"/>
              <a:t>JavaScript </a:t>
            </a:r>
            <a:r>
              <a:rPr lang="ru-RU" dirty="0"/>
              <a:t>могут быть следующих видов: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Числа (</a:t>
            </a:r>
            <a:r>
              <a:rPr lang="en-US" dirty="0">
                <a:solidFill>
                  <a:schemeClr val="accent2"/>
                </a:solidFill>
              </a:rPr>
              <a:t>number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Строки (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Логические (</a:t>
            </a:r>
            <a:r>
              <a:rPr lang="en-US" dirty="0" err="1">
                <a:solidFill>
                  <a:schemeClr val="accent2"/>
                </a:solidFill>
              </a:rPr>
              <a:t>boolean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Неопределенные (</a:t>
            </a:r>
            <a:r>
              <a:rPr lang="en-US" dirty="0">
                <a:solidFill>
                  <a:schemeClr val="accent2"/>
                </a:solidFill>
              </a:rPr>
              <a:t>undefined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 (</a:t>
            </a:r>
            <a:r>
              <a:rPr lang="en-US" dirty="0">
                <a:solidFill>
                  <a:schemeClr val="accent2"/>
                </a:solidFill>
              </a:rPr>
              <a:t>object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Пустой (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99237-5C10-42A5-B782-898F3A0F149B}"/>
              </a:ext>
            </a:extLst>
          </p:cNvPr>
          <p:cNvSpPr txBox="1"/>
          <p:nvPr/>
        </p:nvSpPr>
        <p:spPr>
          <a:xfrm>
            <a:off x="558113" y="5155740"/>
            <a:ext cx="60935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  <a:defRPr b="1"/>
            </a:lvl1pPr>
          </a:lstStyle>
          <a:p>
            <a:r>
              <a:rPr lang="ru-RU" dirty="0"/>
              <a:t>Для того, чтобы определить тип данных, записанных в переменной, можно воспользоваться оператором </a:t>
            </a:r>
            <a:r>
              <a:rPr lang="ru-RU" dirty="0" err="1">
                <a:solidFill>
                  <a:schemeClr val="accent6"/>
                </a:solidFill>
              </a:rPr>
              <a:t>typeof</a:t>
            </a:r>
            <a:r>
              <a:rPr lang="ru-RU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3000EE-30AF-472C-AF10-49B33B41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10" y="3996256"/>
            <a:ext cx="3508900" cy="9028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F15F7B-888C-462A-99D9-4EC9BDB6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320" y="4914039"/>
            <a:ext cx="433448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Типы данных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790859"/>
            <a:ext cx="10406221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Логический тип данных – </a:t>
            </a:r>
            <a:r>
              <a:rPr lang="ru-RU" sz="2000" b="1" dirty="0" err="1">
                <a:solidFill>
                  <a:schemeClr val="accent2"/>
                </a:solidFill>
              </a:rPr>
              <a:t>boolean</a:t>
            </a:r>
            <a:r>
              <a:rPr lang="ru-RU" sz="2000" b="1" dirty="0"/>
              <a:t>, это всего лишь два варианта значения переменной - </a:t>
            </a:r>
            <a:r>
              <a:rPr lang="ru-RU" sz="2000" b="1" dirty="0" err="1">
                <a:solidFill>
                  <a:schemeClr val="accent2"/>
                </a:solidFill>
              </a:rPr>
              <a:t>true</a:t>
            </a:r>
            <a:r>
              <a:rPr lang="ru-RU" sz="2000" b="1" dirty="0"/>
              <a:t> (правда или логическая 1) и </a:t>
            </a:r>
            <a:r>
              <a:rPr lang="ru-RU" sz="2000" b="1" dirty="0" err="1">
                <a:solidFill>
                  <a:schemeClr val="accent2"/>
                </a:solidFill>
              </a:rPr>
              <a:t>false</a:t>
            </a:r>
            <a:r>
              <a:rPr lang="ru-RU" sz="2000" b="1" dirty="0"/>
              <a:t> (ложь или логический 0). Этот тип данных используется при применении операторов сравнения, логических операций и операторов ветвления.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Тип данных </a:t>
            </a:r>
            <a:r>
              <a:rPr lang="ru-RU" sz="2000" b="1" dirty="0" err="1">
                <a:solidFill>
                  <a:schemeClr val="accent2"/>
                </a:solidFill>
              </a:rPr>
              <a:t>undefined</a:t>
            </a:r>
            <a:r>
              <a:rPr lang="ru-RU" sz="2000" b="1" dirty="0"/>
              <a:t> переменная имеет в тот момент, когда она объявлена, но еще не инициализирована, то есть ее создали, а значение еще не присвоили.</a:t>
            </a:r>
          </a:p>
        </p:txBody>
      </p:sp>
    </p:spTree>
    <p:extLst>
      <p:ext uri="{BB962C8B-B14F-4D97-AF65-F5344CB8AC3E}">
        <p14:creationId xmlns:p14="http://schemas.microsoft.com/office/powerpoint/2010/main" val="372175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Строгий режим — </a:t>
            </a:r>
            <a:r>
              <a:rPr lang="ru-RU" sz="28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"</a:t>
            </a:r>
            <a:r>
              <a:rPr lang="en-US" sz="28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 strict"</a:t>
            </a:r>
            <a:endParaRPr lang="ru-RU" sz="2800" b="1" dirty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57393"/>
            <a:ext cx="9881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Директива выглядит как строка: </a:t>
            </a:r>
            <a:r>
              <a:rPr lang="ru-RU" b="1" dirty="0">
                <a:solidFill>
                  <a:schemeClr val="accent1"/>
                </a:solidFill>
              </a:rPr>
              <a:t>"</a:t>
            </a:r>
            <a:r>
              <a:rPr lang="ru-RU" b="1" dirty="0" err="1">
                <a:solidFill>
                  <a:schemeClr val="accent1"/>
                </a:solidFill>
              </a:rPr>
              <a:t>use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strict</a:t>
            </a:r>
            <a:r>
              <a:rPr lang="ru-RU" b="1" dirty="0">
                <a:solidFill>
                  <a:schemeClr val="accent1"/>
                </a:solidFill>
              </a:rPr>
              <a:t>"</a:t>
            </a:r>
            <a:r>
              <a:rPr lang="ru-RU" b="1" dirty="0"/>
              <a:t> или </a:t>
            </a:r>
            <a:r>
              <a:rPr lang="ru-RU" b="1" dirty="0">
                <a:solidFill>
                  <a:schemeClr val="accent1"/>
                </a:solidFill>
              </a:rPr>
              <a:t>'</a:t>
            </a:r>
            <a:r>
              <a:rPr lang="ru-RU" b="1" dirty="0" err="1">
                <a:solidFill>
                  <a:schemeClr val="accent1"/>
                </a:solidFill>
              </a:rPr>
              <a:t>use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strict</a:t>
            </a:r>
            <a:r>
              <a:rPr lang="ru-RU" b="1" dirty="0">
                <a:solidFill>
                  <a:schemeClr val="accent1"/>
                </a:solidFill>
              </a:rPr>
              <a:t>'</a:t>
            </a:r>
            <a:r>
              <a:rPr lang="ru-RU" b="1" dirty="0"/>
              <a:t>. Когда она находится в начале скрипта, весь сценарий работает в «современном» режиме.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40000-F7F3-4089-ACA2-E2C92360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40" y="2418919"/>
            <a:ext cx="5569762" cy="1263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526276-F01C-48D5-970D-44CF44040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9" y="4022327"/>
            <a:ext cx="8513003" cy="20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Взаимодействие: </a:t>
            </a:r>
            <a:r>
              <a:rPr lang="en-US" sz="2800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alert, prompt, confirm</a:t>
            </a:r>
            <a:endParaRPr lang="ru-RU" sz="2800" b="1" dirty="0">
              <a:solidFill>
                <a:schemeClr val="accent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F93B05-C136-4AA1-8521-E991A026C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" t="21436" r="6064" b="31368"/>
          <a:stretch/>
        </p:blipFill>
        <p:spPr bwMode="auto">
          <a:xfrm>
            <a:off x="6204152" y="1076868"/>
            <a:ext cx="4099438" cy="16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E28B52-A25E-459C-865F-96AE7A8B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07" y="1478034"/>
            <a:ext cx="3198918" cy="8219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698466-6693-4C7F-8056-C17CA295E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62" y="3414102"/>
            <a:ext cx="4448166" cy="82194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74288D-8D89-47D3-BB04-FD2A51071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607" y="5579324"/>
            <a:ext cx="4759129" cy="66169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0E45C9F-19AC-44B0-AD0D-E4DDB4DF4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152" y="5059666"/>
            <a:ext cx="4099438" cy="170101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E82856A-F3D4-488C-9D70-BD5A7ACCD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152" y="2851375"/>
            <a:ext cx="4099438" cy="19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типов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90007"/>
            <a:ext cx="984742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Строковое преобразование происходит, когда требуется представление чего-либо в</a:t>
            </a:r>
            <a:r>
              <a:rPr lang="en-US" sz="2000" b="1" dirty="0"/>
              <a:t> </a:t>
            </a:r>
            <a:r>
              <a:rPr lang="ru-RU" sz="2000" b="1" dirty="0"/>
              <a:t>виде строки. Например, </a:t>
            </a:r>
            <a:r>
              <a:rPr lang="ru-RU" sz="2000" b="1" dirty="0" err="1">
                <a:solidFill>
                  <a:schemeClr val="accent2"/>
                </a:solidFill>
              </a:rPr>
              <a:t>String</a:t>
            </a:r>
            <a:r>
              <a:rPr lang="ru-RU" sz="2000" b="1" dirty="0">
                <a:solidFill>
                  <a:schemeClr val="accent2"/>
                </a:solidFill>
              </a:rPr>
              <a:t>(</a:t>
            </a:r>
            <a:r>
              <a:rPr lang="ru-RU" sz="2000" b="1" dirty="0" err="1">
                <a:solidFill>
                  <a:schemeClr val="accent2"/>
                </a:solidFill>
              </a:rPr>
              <a:t>value</a:t>
            </a:r>
            <a:r>
              <a:rPr lang="ru-RU" sz="2000" b="1" dirty="0">
                <a:solidFill>
                  <a:schemeClr val="accent2"/>
                </a:solidFill>
              </a:rPr>
              <a:t>)</a:t>
            </a:r>
            <a:r>
              <a:rPr lang="ru-RU" sz="2000" b="1" dirty="0"/>
              <a:t> преобразует значение к строке. Также мы можем</a:t>
            </a:r>
            <a:r>
              <a:rPr lang="en-US" sz="2000" b="1" dirty="0"/>
              <a:t> </a:t>
            </a:r>
            <a:r>
              <a:rPr lang="ru-RU" sz="2000" b="1" dirty="0"/>
              <a:t>использовать функцию </a:t>
            </a:r>
            <a:r>
              <a:rPr lang="ru-RU" sz="2000" b="1" dirty="0" err="1">
                <a:solidFill>
                  <a:schemeClr val="accent2"/>
                </a:solidFill>
              </a:rPr>
              <a:t>String</a:t>
            </a:r>
            <a:r>
              <a:rPr lang="ru-RU" sz="2000" b="1" dirty="0">
                <a:solidFill>
                  <a:schemeClr val="accent2"/>
                </a:solidFill>
              </a:rPr>
              <a:t>(</a:t>
            </a:r>
            <a:r>
              <a:rPr lang="ru-RU" sz="2000" b="1" dirty="0" err="1">
                <a:solidFill>
                  <a:schemeClr val="accent2"/>
                </a:solidFill>
              </a:rPr>
              <a:t>value</a:t>
            </a:r>
            <a:r>
              <a:rPr lang="ru-RU" sz="2000" b="1" dirty="0">
                <a:solidFill>
                  <a:schemeClr val="accent2"/>
                </a:solidFill>
              </a:rPr>
              <a:t>)</a:t>
            </a:r>
            <a:r>
              <a:rPr lang="ru-RU" sz="2000" b="1" dirty="0"/>
              <a:t>, чтобы преобразовать значение к строке: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DD7D8C-6F98-43F9-8829-B4CB8A5D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55" y="3826818"/>
            <a:ext cx="7993267" cy="2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521" y="26219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Введение в </a:t>
            </a:r>
            <a:r>
              <a:rPr lang="en-US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JS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55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82690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типов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4045" y="1599534"/>
            <a:ext cx="113012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Численное преобразование происходит в математических функциях и выражениях.</a:t>
            </a:r>
            <a:r>
              <a:rPr lang="en-US" sz="2000" b="1" dirty="0"/>
              <a:t> </a:t>
            </a:r>
            <a:r>
              <a:rPr lang="ru-RU" sz="2000" b="1" dirty="0"/>
              <a:t>Например, когда операция деления / применяется не к числу</a:t>
            </a:r>
            <a:r>
              <a:rPr lang="en-US" sz="2000" b="1" dirty="0"/>
              <a:t>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Мы можем использовать функцию Number(</a:t>
            </a:r>
            <a:r>
              <a:rPr lang="ru-RU" sz="2000" b="1" dirty="0" err="1"/>
              <a:t>value</a:t>
            </a:r>
            <a:r>
              <a:rPr lang="ru-RU" sz="2000" b="1" dirty="0"/>
              <a:t>), чтобы явно преобразовать </a:t>
            </a:r>
            <a:r>
              <a:rPr lang="ru-RU" sz="2000" b="1" dirty="0" err="1"/>
              <a:t>value</a:t>
            </a:r>
            <a:r>
              <a:rPr lang="ru-RU" sz="2000" b="1" dirty="0"/>
              <a:t> к числу</a:t>
            </a:r>
            <a:r>
              <a:rPr lang="en-US" sz="2000" b="1" dirty="0"/>
              <a:t>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algn="just">
              <a:spcAft>
                <a:spcPts val="1800"/>
              </a:spcAft>
              <a:buClr>
                <a:srgbClr val="202C8F"/>
              </a:buClr>
            </a:pPr>
            <a:endParaRPr lang="ru-RU" sz="2000" b="1" dirty="0"/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Явное преобразование часто применяется, когда мы ожидаем получить число из строкового контекста, например, из текстовых полей форм. Если строка не может быть явно приведена к числу, то результатом преобразования будет </a:t>
            </a:r>
            <a:r>
              <a:rPr lang="ru-RU" sz="2000" b="1" dirty="0" err="1"/>
              <a:t>NaN</a:t>
            </a:r>
            <a:r>
              <a:rPr lang="ru-RU" sz="2000" b="1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34B482-D059-46CB-BCFA-86E59E43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3" y="2388058"/>
            <a:ext cx="5794829" cy="3817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08CA3C-7051-436C-9D91-2279AC73C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3" y="3354609"/>
            <a:ext cx="4962172" cy="11738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B662B3-A036-4680-B30A-9CA23E8B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12" y="5603802"/>
            <a:ext cx="5639487" cy="7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типов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C0B663-0E2D-4AEB-97EF-98FEF8B9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5" y="1254321"/>
            <a:ext cx="9404630" cy="38411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41D7E6-91B5-4684-B586-6A7B7F0E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685" y="5272296"/>
            <a:ext cx="9404629" cy="12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типов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05700"/>
            <a:ext cx="98474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rgbClr val="202C8F"/>
              </a:buClr>
            </a:pPr>
            <a:r>
              <a:rPr lang="ru-RU" b="1" dirty="0"/>
              <a:t>Логическое преобразование самое простое.</a:t>
            </a:r>
            <a:endParaRPr lang="en-US" b="1" dirty="0"/>
          </a:p>
          <a:p>
            <a:pPr algn="just">
              <a:spcAft>
                <a:spcPts val="1800"/>
              </a:spcAft>
              <a:buClr>
                <a:srgbClr val="202C8F"/>
              </a:buClr>
            </a:pPr>
            <a:r>
              <a:rPr lang="ru-RU" b="1" dirty="0"/>
              <a:t>Правило преобразования: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Значения, которые интуитивно «пустые», вроде 0, пустой строки, </a:t>
            </a:r>
            <a:r>
              <a:rPr lang="ru-RU" b="1" dirty="0" err="1">
                <a:solidFill>
                  <a:schemeClr val="accent2"/>
                </a:solidFill>
              </a:rPr>
              <a:t>null</a:t>
            </a:r>
            <a:r>
              <a:rPr lang="ru-RU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undefined</a:t>
            </a:r>
            <a:r>
              <a:rPr lang="ru-RU" b="1" dirty="0"/>
              <a:t> и </a:t>
            </a:r>
            <a:r>
              <a:rPr lang="ru-RU" b="1" dirty="0" err="1"/>
              <a:t>NaN</a:t>
            </a:r>
            <a:r>
              <a:rPr lang="ru-RU" b="1" dirty="0"/>
              <a:t>, становятся </a:t>
            </a:r>
            <a:r>
              <a:rPr lang="ru-RU" b="1" dirty="0" err="1">
                <a:solidFill>
                  <a:schemeClr val="accent2"/>
                </a:solidFill>
              </a:rPr>
              <a:t>false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Все остальные значения становятся </a:t>
            </a:r>
            <a:r>
              <a:rPr lang="ru-RU" b="1" dirty="0" err="1">
                <a:solidFill>
                  <a:schemeClr val="accent2"/>
                </a:solidFill>
              </a:rPr>
              <a:t>true</a:t>
            </a:r>
            <a:r>
              <a:rPr lang="ru-RU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FCB56-0286-4F77-A8B6-2DC65854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3" y="4126032"/>
            <a:ext cx="4545985" cy="15798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E76D52-70CD-4E03-9FE4-03A717AE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823" y="4562994"/>
            <a:ext cx="5727318" cy="7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1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274031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Операторы сравнения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128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330" y="1137433"/>
            <a:ext cx="864584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rgbClr val="202C8F"/>
              </a:buClr>
            </a:pPr>
            <a:r>
              <a:rPr lang="ru-RU" sz="2000" b="1" dirty="0"/>
              <a:t>Многие операторы сравнения известны нам из математики. В JavaScript они записываются так: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Больше/меньше: a </a:t>
            </a:r>
            <a:r>
              <a:rPr lang="ru-RU" sz="2000" b="1" dirty="0">
                <a:solidFill>
                  <a:schemeClr val="accent6"/>
                </a:solidFill>
              </a:rPr>
              <a:t>&gt;</a:t>
            </a:r>
            <a:r>
              <a:rPr lang="ru-RU" sz="2000" b="1" dirty="0"/>
              <a:t> b, a </a:t>
            </a:r>
            <a:r>
              <a:rPr lang="ru-RU" sz="2000" b="1" dirty="0">
                <a:solidFill>
                  <a:schemeClr val="accent6"/>
                </a:solidFill>
              </a:rPr>
              <a:t>&lt;</a:t>
            </a:r>
            <a:r>
              <a:rPr lang="ru-RU" sz="2000" b="1" dirty="0"/>
              <a:t> b.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Больше/меньше или равно: a </a:t>
            </a:r>
            <a:r>
              <a:rPr lang="ru-RU" sz="2000" b="1" dirty="0">
                <a:solidFill>
                  <a:schemeClr val="accent6"/>
                </a:solidFill>
              </a:rPr>
              <a:t>&gt;=</a:t>
            </a:r>
            <a:r>
              <a:rPr lang="ru-RU" sz="2000" b="1" dirty="0"/>
              <a:t> b, a </a:t>
            </a:r>
            <a:r>
              <a:rPr lang="ru-RU" sz="2000" b="1" dirty="0">
                <a:solidFill>
                  <a:schemeClr val="accent6"/>
                </a:solidFill>
              </a:rPr>
              <a:t>&lt;=</a:t>
            </a:r>
            <a:r>
              <a:rPr lang="ru-RU" sz="2000" b="1" dirty="0"/>
              <a:t> b.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Равно: a </a:t>
            </a:r>
            <a:r>
              <a:rPr lang="ru-RU" sz="2000" b="1" dirty="0">
                <a:solidFill>
                  <a:schemeClr val="accent6"/>
                </a:solidFill>
              </a:rPr>
              <a:t>==</a:t>
            </a:r>
            <a:r>
              <a:rPr lang="ru-RU" sz="2000" b="1" dirty="0"/>
              <a:t> b. Обратите внимание, для сравнения используется двойной знак равенства </a:t>
            </a:r>
            <a:r>
              <a:rPr lang="ru-RU" sz="2000" b="1" dirty="0">
                <a:solidFill>
                  <a:schemeClr val="accent6"/>
                </a:solidFill>
              </a:rPr>
              <a:t>==</a:t>
            </a:r>
            <a:r>
              <a:rPr lang="ru-RU" sz="2000" b="1" dirty="0"/>
              <a:t>. Один знак равенства a </a:t>
            </a:r>
            <a:r>
              <a:rPr lang="ru-RU" sz="2000" b="1" dirty="0">
                <a:solidFill>
                  <a:schemeClr val="accent6"/>
                </a:solidFill>
              </a:rPr>
              <a:t>=</a:t>
            </a:r>
            <a:r>
              <a:rPr lang="ru-RU" sz="2000" b="1" dirty="0"/>
              <a:t> b означал бы присваивание.</a:t>
            </a:r>
            <a:endParaRPr lang="en-US" sz="2000" b="1" dirty="0"/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Не равно. В математике обозначается символом </a:t>
            </a:r>
            <a:r>
              <a:rPr lang="ru-RU" sz="2000" b="1" dirty="0">
                <a:solidFill>
                  <a:schemeClr val="accent6"/>
                </a:solidFill>
              </a:rPr>
              <a:t>≠</a:t>
            </a:r>
            <a:r>
              <a:rPr lang="ru-RU" sz="2000" b="1" dirty="0"/>
              <a:t>, но в JavaScript записывается как a </a:t>
            </a:r>
            <a:r>
              <a:rPr lang="ru-RU" sz="2000" b="1" dirty="0">
                <a:solidFill>
                  <a:schemeClr val="accent6"/>
                </a:solidFill>
              </a:rPr>
              <a:t>!=</a:t>
            </a:r>
            <a:r>
              <a:rPr lang="ru-RU" sz="2000" b="1" dirty="0"/>
              <a:t> b.</a:t>
            </a:r>
          </a:p>
          <a:p>
            <a:pPr algn="just">
              <a:spcAft>
                <a:spcPts val="1800"/>
              </a:spcAft>
              <a:buClr>
                <a:srgbClr val="202C8F"/>
              </a:buClr>
            </a:pPr>
            <a:r>
              <a:rPr lang="ru-RU" sz="2000" b="1" dirty="0"/>
              <a:t>Результат сравнения имеет логический тип. Все операторы сравнения возвращают</a:t>
            </a:r>
            <a:r>
              <a:rPr lang="en-US" sz="2000" b="1" dirty="0"/>
              <a:t> </a:t>
            </a:r>
            <a:r>
              <a:rPr lang="ru-RU" sz="2000" b="1" dirty="0"/>
              <a:t>значение логического типа: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true</a:t>
            </a:r>
            <a:r>
              <a:rPr lang="ru-RU" sz="2000" b="1" dirty="0"/>
              <a:t> – означает «да», «верно», «истина».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false</a:t>
            </a:r>
            <a:r>
              <a:rPr lang="ru-RU" sz="2000" b="1" dirty="0"/>
              <a:t> – означает «нет», «неверно», «ложь».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41B70A-57DF-490F-A0E5-6174E9FE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66" y="5408783"/>
            <a:ext cx="4914413" cy="1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8290" y="895214"/>
            <a:ext cx="984742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Чтобы определить, что одна строка больше другой, JavaScript использует «алфавитный» или «лексикографический» порядок. Другими словами, строки сравниваются посимвольно. Например: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6672C38-D421-42C2-9BD3-2090731E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274031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Операторы сравнения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EADE35-7AE5-49F8-857A-7C9DD62D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18" y="2068248"/>
            <a:ext cx="5322808" cy="1261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C54775-1CC0-4A4A-A4D9-A9A067183B64}"/>
              </a:ext>
            </a:extLst>
          </p:cNvPr>
          <p:cNvSpPr txBox="1"/>
          <p:nvPr/>
        </p:nvSpPr>
        <p:spPr>
          <a:xfrm>
            <a:off x="288290" y="2704991"/>
            <a:ext cx="9847420" cy="40164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 b="1">
                <a:solidFill>
                  <a:srgbClr val="202C8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Алгоритм сравнения двух строк довольно прост: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Сначала сравниваются первые символы строк.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первый символ первой строки больше (меньше), чем первый символ второй, то первая строка больше (меньше) второй. Сравнение завершено.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первые символы равны, то таким же образом сравниваются уже вторые символы строк.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Сравнение продолжается, пока не закончится одна из строк.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обе строки заканчиваются одновременно, то они равны. Иначе, большей считается более длинная строка.</a:t>
            </a:r>
          </a:p>
        </p:txBody>
      </p:sp>
    </p:spTree>
    <p:extLst>
      <p:ext uri="{BB962C8B-B14F-4D97-AF65-F5344CB8AC3E}">
        <p14:creationId xmlns:p14="http://schemas.microsoft.com/office/powerpoint/2010/main" val="4173160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Операторы сравнения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882" y="1326431"/>
            <a:ext cx="116923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2000" b="1" dirty="0"/>
              <a:t>При сравнении значений разных типов JavaScript приводит каждое из них к числу. Например:</a:t>
            </a:r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endParaRPr lang="ru-RU" sz="2000" b="1" dirty="0"/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2000" b="1" dirty="0"/>
              <a:t>Логическое значение </a:t>
            </a:r>
            <a:r>
              <a:rPr lang="ru-RU" sz="2000" b="1" dirty="0" err="1"/>
              <a:t>true</a:t>
            </a:r>
            <a:r>
              <a:rPr lang="ru-RU" sz="2000" b="1" dirty="0"/>
              <a:t> становится 1, а </a:t>
            </a:r>
            <a:r>
              <a:rPr lang="ru-RU" sz="2000" b="1" dirty="0" err="1"/>
              <a:t>false</a:t>
            </a:r>
            <a:r>
              <a:rPr lang="ru-RU" sz="2000" b="1" dirty="0"/>
              <a:t> – 0. Например:</a:t>
            </a:r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2000" b="1" dirty="0"/>
              <a:t>Возможна следующая ситуация:</a:t>
            </a:r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2000" b="1" dirty="0"/>
              <a:t>Два значения равны. Одно из них </a:t>
            </a:r>
            <a:r>
              <a:rPr lang="ru-RU" sz="2000" b="1" dirty="0" err="1"/>
              <a:t>true</a:t>
            </a:r>
            <a:r>
              <a:rPr lang="ru-RU" sz="2000" b="1" dirty="0"/>
              <a:t> как логическое значение, другое – </a:t>
            </a:r>
            <a:r>
              <a:rPr lang="ru-RU" sz="2000" b="1" dirty="0" err="1"/>
              <a:t>false</a:t>
            </a:r>
            <a:r>
              <a:rPr lang="ru-RU" sz="2000" b="1" dirty="0"/>
              <a:t>. Например:</a:t>
            </a:r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endParaRPr lang="ru-RU" sz="2000" b="1" dirty="0"/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endParaRPr lang="ru-RU" sz="2000" b="1" dirty="0"/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endParaRPr lang="ru-RU" sz="2000" b="1" dirty="0"/>
          </a:p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1600" b="1" dirty="0"/>
              <a:t>С точки зрения JavaScript, результат ожидаем. Равенство преобразует значения, используя числовое преобразование, поэтому "0" становится 0. В то время как явное преобразование с помощью </a:t>
            </a:r>
            <a:r>
              <a:rPr lang="ru-RU" sz="1600" b="1" dirty="0" err="1"/>
              <a:t>Boolean</a:t>
            </a:r>
            <a:r>
              <a:rPr lang="ru-RU" sz="1600" b="1" dirty="0"/>
              <a:t> использует другой набор правил.</a:t>
            </a:r>
            <a:endParaRPr lang="ru-RU" sz="1600" b="1" dirty="0">
              <a:solidFill>
                <a:srgbClr val="202C8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4F9933-6C19-462F-A172-924022EB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1" y="1716341"/>
            <a:ext cx="6462470" cy="6670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98C28A-E487-434F-AC28-E8950AC2E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982" y="2836856"/>
            <a:ext cx="3320645" cy="6670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ADD9A2-E838-4E18-9FE2-5C402F786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91" y="3911782"/>
            <a:ext cx="3038006" cy="15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Операторы сравнения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83519B-D5D0-4341-9CC1-F23A52F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03" y="1666418"/>
            <a:ext cx="6666923" cy="8223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46456-B82E-4276-9375-31DEBC27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805" y="2882499"/>
            <a:ext cx="6666922" cy="7503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6C0F6B-997C-4220-B6EF-2869BDFAA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805" y="4020556"/>
            <a:ext cx="6666922" cy="6644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4E5A16-2B28-4837-9158-756ACBA1C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804" y="5072624"/>
            <a:ext cx="6666923" cy="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Условное ветвление: </a:t>
            </a:r>
            <a:r>
              <a:rPr lang="en-US" sz="3200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‘</a:t>
            </a:r>
            <a:r>
              <a:rPr lang="en-US" sz="32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’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 Инструкция </a:t>
            </a:r>
            <a:r>
              <a:rPr lang="en-US" sz="32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763446"/>
            <a:ext cx="984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200"/>
              </a:spcAft>
              <a:buClr>
                <a:schemeClr val="accent2">
                  <a:lumMod val="75000"/>
                </a:schemeClr>
              </a:buClr>
            </a:pPr>
            <a:r>
              <a:rPr lang="ru-RU" b="1" dirty="0">
                <a:solidFill>
                  <a:srgbClr val="202C8F"/>
                </a:solidFill>
              </a:rPr>
              <a:t>Инструкция </a:t>
            </a:r>
            <a:r>
              <a:rPr lang="ru-RU" b="1" dirty="0" err="1">
                <a:solidFill>
                  <a:srgbClr val="202C8F"/>
                </a:solidFill>
              </a:rPr>
              <a:t>if</a:t>
            </a:r>
            <a:r>
              <a:rPr lang="ru-RU" b="1" dirty="0">
                <a:solidFill>
                  <a:srgbClr val="202C8F"/>
                </a:solidFill>
              </a:rPr>
              <a:t>(...) вычисляет условие в скобках и, если результат </a:t>
            </a:r>
            <a:r>
              <a:rPr lang="ru-RU" b="1" dirty="0" err="1">
                <a:solidFill>
                  <a:srgbClr val="202C8F"/>
                </a:solidFill>
              </a:rPr>
              <a:t>true</a:t>
            </a:r>
            <a:r>
              <a:rPr lang="ru-RU" b="1" dirty="0">
                <a:solidFill>
                  <a:srgbClr val="202C8F"/>
                </a:solidFill>
              </a:rPr>
              <a:t>, то выполняет блок кода. Например:</a:t>
            </a:r>
            <a:endParaRPr lang="ru-RU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44444F-6EFE-4968-AA91-267C0332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3" y="3054085"/>
            <a:ext cx="10393707" cy="6463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0143F4-EFFE-495D-9E18-DCCB2A43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64" y="4572914"/>
            <a:ext cx="4262604" cy="14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2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473976"/>
            <a:ext cx="9847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Инструкция </a:t>
            </a:r>
            <a:r>
              <a:rPr lang="ru-RU" sz="2000" b="1" dirty="0" err="1">
                <a:solidFill>
                  <a:srgbClr val="202C8F"/>
                </a:solidFill>
              </a:rPr>
              <a:t>if</a:t>
            </a:r>
            <a:r>
              <a:rPr lang="ru-RU" sz="2000" b="1" dirty="0">
                <a:solidFill>
                  <a:srgbClr val="202C8F"/>
                </a:solidFill>
              </a:rPr>
              <a:t> может содержать необязательный блок </a:t>
            </a:r>
            <a:r>
              <a:rPr lang="ru-RU" sz="2000" b="1" dirty="0" err="1">
                <a:solidFill>
                  <a:srgbClr val="202C8F"/>
                </a:solidFill>
              </a:rPr>
              <a:t>else</a:t>
            </a:r>
            <a:r>
              <a:rPr lang="ru-RU" sz="2000" b="1" dirty="0">
                <a:solidFill>
                  <a:srgbClr val="202C8F"/>
                </a:solidFill>
              </a:rPr>
              <a:t> («иначе»). Он выполняется, когда условие ложно. Например: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Условное ветвление: </a:t>
            </a:r>
            <a:r>
              <a:rPr lang="en-US" sz="3200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‘</a:t>
            </a:r>
            <a:r>
              <a:rPr lang="en-US" sz="32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’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Блок </a:t>
            </a:r>
            <a:r>
              <a:rPr lang="en-US" sz="32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else</a:t>
            </a:r>
            <a:r>
              <a:rPr lang="ru-RU" sz="32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en-US" sz="32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else if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8C8968-7C42-4347-8A00-7BF73C6C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80" y="2313680"/>
            <a:ext cx="7078205" cy="149753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DB47BDB-205D-4E5C-AA05-5B200282957E}"/>
              </a:ext>
            </a:extLst>
          </p:cNvPr>
          <p:cNvSpPr/>
          <p:nvPr/>
        </p:nvSpPr>
        <p:spPr>
          <a:xfrm>
            <a:off x="558113" y="3943035"/>
            <a:ext cx="9847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Иногда, нужно проверить несколько вариантов условия. Для этого используется блок </a:t>
            </a:r>
            <a:r>
              <a:rPr lang="ru-RU" sz="2000" b="1" dirty="0" err="1">
                <a:solidFill>
                  <a:srgbClr val="202C8F"/>
                </a:solidFill>
              </a:rPr>
              <a:t>else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 err="1">
                <a:solidFill>
                  <a:srgbClr val="202C8F"/>
                </a:solidFill>
              </a:rPr>
              <a:t>if</a:t>
            </a:r>
            <a:r>
              <a:rPr lang="ru-RU" sz="2000" b="1" dirty="0">
                <a:solidFill>
                  <a:srgbClr val="202C8F"/>
                </a:solidFill>
              </a:rPr>
              <a:t>. Например: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F961BE-084A-4D25-9E89-408BF15E7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77" y="4738020"/>
            <a:ext cx="6879410" cy="18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3242" y="1775311"/>
            <a:ext cx="57527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Так называемый «условный» оператор «вопросительный знак» позволяет нам сделать это более коротким и простым способом.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Оператор представлен знаком вопроса ‘?’. Его также называют «тернарный», так как этот оператор, единственный в своём роде, имеет три аргумента.</a:t>
            </a:r>
            <a:endParaRPr lang="ru-RU" sz="2000" b="1" dirty="0">
              <a:solidFill>
                <a:srgbClr val="202C8F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9355314-2FDC-4893-B98F-E20479D7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2" y="497978"/>
            <a:ext cx="11782269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Условное ветвление: </a:t>
            </a:r>
            <a:r>
              <a:rPr lang="en-US" sz="3200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‘</a:t>
            </a:r>
            <a:r>
              <a:rPr lang="en-US" sz="32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’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 Условный оператор '</a:t>
            </a:r>
            <a:r>
              <a:rPr lang="ru-RU" sz="32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'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463794-2756-4E38-BA49-01F1327B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17" y="1464205"/>
            <a:ext cx="5207264" cy="31767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2034EA-70BC-4B58-B3C1-DD6EB0C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2" y="4982255"/>
            <a:ext cx="4996216" cy="10403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263DF8-3D2D-4505-AE99-B6E6A3A9F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879" y="5463403"/>
            <a:ext cx="6280879" cy="4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Введение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391272"/>
            <a:ext cx="107956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JavaScript - это язык программирования, выполняющийся на стороне пользователя с помощью браузера. Он позволяет управлять элементами веб-страницы - заставлять их менять свои свойства и расположение, двигаться, реагировать на события, такие как перемещение мыши или нажатия клавиатуры, а также создавать множество других интересных эффектов.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Изначально JavaScript был создан, чтобы «сделать веб-страницы живыми». Программы на этом языке называются скриптами. Они могут встраиваться в HTML и выполняться автоматически при загрузке веб-страницы. Скрипты распространяются и выполняются, как простой текст. Им не нужна специальная подготовка или компиляция для запуска. Это отличает JavaScript от другого языка – Java.</a:t>
            </a:r>
            <a:endParaRPr lang="ru-RU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58158-D288-46C3-A9AF-51C80784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62" y="4367512"/>
            <a:ext cx="2338466" cy="23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2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21" y="2588063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Логические операторы</a:t>
            </a:r>
            <a:endParaRPr lang="en-US" sz="48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51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Логические операторы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37369"/>
            <a:ext cx="964422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 </a:t>
            </a:r>
            <a:r>
              <a:rPr lang="ru-RU" b="1" dirty="0" err="1"/>
              <a:t>JavaScript</a:t>
            </a:r>
            <a:r>
              <a:rPr lang="ru-RU" b="1" dirty="0"/>
              <a:t> есть </a:t>
            </a:r>
            <a:r>
              <a:rPr lang="ru-RU" b="1" dirty="0">
                <a:solidFill>
                  <a:srgbClr val="0066FF"/>
                </a:solidFill>
              </a:rPr>
              <a:t>четыре логических оператора</a:t>
            </a:r>
            <a:r>
              <a:rPr lang="ru-RU" b="1" dirty="0">
                <a:solidFill>
                  <a:srgbClr val="202C8F"/>
                </a:solidFill>
              </a:rPr>
              <a:t>: </a:t>
            </a:r>
            <a:r>
              <a:rPr lang="ru-RU" b="1" dirty="0">
                <a:solidFill>
                  <a:srgbClr val="008080"/>
                </a:solidFill>
              </a:rPr>
              <a:t>|| (ИЛИ)</a:t>
            </a:r>
            <a:r>
              <a:rPr lang="ru-RU" b="1" dirty="0">
                <a:solidFill>
                  <a:srgbClr val="202C8F"/>
                </a:solidFill>
              </a:rPr>
              <a:t>, </a:t>
            </a:r>
            <a:r>
              <a:rPr lang="ru-RU" b="1" dirty="0">
                <a:solidFill>
                  <a:srgbClr val="008080"/>
                </a:solidFill>
              </a:rPr>
              <a:t>&amp;&amp; (И)</a:t>
            </a:r>
            <a:r>
              <a:rPr lang="ru-RU" b="1" dirty="0">
                <a:solidFill>
                  <a:srgbClr val="202C8F"/>
                </a:solidFill>
              </a:rPr>
              <a:t> и </a:t>
            </a:r>
            <a:r>
              <a:rPr lang="ru-RU" b="1" dirty="0">
                <a:solidFill>
                  <a:srgbClr val="008080"/>
                </a:solidFill>
              </a:rPr>
              <a:t>! (НЕ)</a:t>
            </a:r>
            <a:r>
              <a:rPr lang="ru-RU" b="1" dirty="0">
                <a:solidFill>
                  <a:srgbClr val="202C8F"/>
                </a:solidFill>
              </a:rPr>
              <a:t>,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br>
              <a:rPr lang="ru-RU" b="1" dirty="0">
                <a:solidFill>
                  <a:srgbClr val="202C8F"/>
                </a:solidFill>
              </a:rPr>
            </a:br>
            <a:r>
              <a:rPr lang="ru-RU" b="1" dirty="0"/>
              <a:t>(Оператор нулевого слияния)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Несмотря на своё название, данные операторы </a:t>
            </a:r>
            <a:r>
              <a:rPr lang="ru-RU" b="1" dirty="0">
                <a:solidFill>
                  <a:srgbClr val="202C8F"/>
                </a:solidFill>
              </a:rPr>
              <a:t>могут применяться к значениям любых типов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Полученные результаты также могут иметь различный тип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/>
          </a:p>
          <a:p>
            <a:pPr algn="just">
              <a:spcAft>
                <a:spcPts val="2400"/>
              </a:spcAft>
              <a:buClr>
                <a:srgbClr val="202C8F"/>
              </a:buClr>
            </a:pPr>
            <a:r>
              <a:rPr lang="ru-RU" b="1" dirty="0">
                <a:solidFill>
                  <a:srgbClr val="008080"/>
                </a:solidFill>
              </a:rPr>
              <a:t>|| (ИЛИ)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Оператор «</a:t>
            </a:r>
            <a:r>
              <a:rPr lang="ru-RU" b="1" dirty="0">
                <a:solidFill>
                  <a:srgbClr val="008080"/>
                </a:solidFill>
              </a:rPr>
              <a:t>ИЛИ</a:t>
            </a:r>
            <a:r>
              <a:rPr lang="ru-RU" b="1" dirty="0">
                <a:solidFill>
                  <a:srgbClr val="202C8F"/>
                </a:solidFill>
              </a:rPr>
              <a:t>» выглядит как двойной символ вертикальной черты: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8043862" y="3977327"/>
            <a:ext cx="2473788" cy="5777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13" y="5048293"/>
            <a:ext cx="924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Традиционно в программировании </a:t>
            </a:r>
            <a:r>
              <a:rPr lang="ru-RU" b="1" dirty="0">
                <a:solidFill>
                  <a:srgbClr val="008080"/>
                </a:solidFill>
              </a:rPr>
              <a:t>ИЛИ</a:t>
            </a:r>
            <a:r>
              <a:rPr lang="ru-RU" b="1" dirty="0"/>
              <a:t> предназначено только </a:t>
            </a:r>
            <a:r>
              <a:rPr lang="ru-RU" b="1" dirty="0">
                <a:solidFill>
                  <a:srgbClr val="202C8F"/>
                </a:solidFill>
              </a:rPr>
              <a:t>для манипулирования булевыми значениями</a:t>
            </a:r>
            <a:r>
              <a:rPr lang="ru-RU" b="1" dirty="0"/>
              <a:t>: в случае, если какой-либо из аргументов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, он </a:t>
            </a:r>
            <a:r>
              <a:rPr lang="ru-RU" b="1" dirty="0">
                <a:solidFill>
                  <a:srgbClr val="202C8F"/>
                </a:solidFill>
              </a:rPr>
              <a:t>вернёт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, в </a:t>
            </a:r>
            <a:r>
              <a:rPr lang="ru-RU" b="1" dirty="0">
                <a:solidFill>
                  <a:srgbClr val="202C8F"/>
                </a:solidFill>
              </a:rPr>
              <a:t>противоположной ситуации возвращается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59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Логические операторы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3" y="1434869"/>
            <a:ext cx="9949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Существует всего </a:t>
            </a:r>
            <a:r>
              <a:rPr lang="ru-RU" b="1" dirty="0">
                <a:solidFill>
                  <a:srgbClr val="202C8F"/>
                </a:solidFill>
              </a:rPr>
              <a:t>четыре возможные логические комбинации</a:t>
            </a:r>
            <a:r>
              <a:rPr lang="ru-RU" b="1" dirty="0"/>
              <a:t>: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/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982509" y="1920875"/>
            <a:ext cx="4802610" cy="166899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558112" y="4003612"/>
            <a:ext cx="9949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Обычно </a:t>
            </a:r>
            <a:r>
              <a:rPr lang="ru-RU" b="1" dirty="0">
                <a:solidFill>
                  <a:srgbClr val="202C8F"/>
                </a:solidFill>
              </a:rPr>
              <a:t>оператор</a:t>
            </a:r>
            <a:r>
              <a:rPr lang="ru-RU" b="1" dirty="0"/>
              <a:t> </a:t>
            </a:r>
            <a:r>
              <a:rPr lang="ru-RU" b="1" dirty="0">
                <a:solidFill>
                  <a:srgbClr val="008080"/>
                </a:solidFill>
              </a:rPr>
              <a:t>||</a:t>
            </a:r>
            <a:r>
              <a:rPr lang="ru-RU" b="1" dirty="0"/>
              <a:t> используется в </a:t>
            </a:r>
            <a:r>
              <a:rPr lang="ru-RU" b="1" dirty="0" err="1">
                <a:solidFill>
                  <a:srgbClr val="7030A0"/>
                </a:solidFill>
              </a:rPr>
              <a:t>if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для проверки истинности любого из заданных условий</a:t>
            </a:r>
            <a:r>
              <a:rPr lang="ru-RU" b="1" dirty="0"/>
              <a:t>. 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265014" y="4721084"/>
            <a:ext cx="3267607" cy="1574272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6162674" y="4721084"/>
            <a:ext cx="3980659" cy="15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2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Логические операторы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253354"/>
            <a:ext cx="9847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При выполнении </a:t>
            </a:r>
            <a:r>
              <a:rPr lang="ru-RU" b="1" dirty="0">
                <a:solidFill>
                  <a:srgbClr val="008080"/>
                </a:solidFill>
              </a:rPr>
              <a:t>ИЛИ || </a:t>
            </a:r>
            <a:r>
              <a:rPr lang="ru-RU" b="1" dirty="0">
                <a:solidFill>
                  <a:srgbClr val="202C8F"/>
                </a:solidFill>
              </a:rPr>
              <a:t>с несколькими значениями</a:t>
            </a:r>
            <a:r>
              <a:rPr lang="ru-RU" b="1" dirty="0"/>
              <a:t>: </a:t>
            </a:r>
          </a:p>
          <a:p>
            <a:pPr algn="just"/>
            <a:r>
              <a:rPr lang="ru-RU" b="1" dirty="0"/>
              <a:t>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Оператор</a:t>
            </a:r>
            <a:r>
              <a:rPr lang="ru-RU" b="1" dirty="0">
                <a:solidFill>
                  <a:srgbClr val="008080"/>
                </a:solidFill>
              </a:rPr>
              <a:t> || </a:t>
            </a:r>
            <a:r>
              <a:rPr lang="ru-RU" b="1" dirty="0"/>
              <a:t>выполняет следующие действия:</a:t>
            </a:r>
          </a:p>
          <a:p>
            <a:pPr marL="804863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202C8F"/>
                </a:solidFill>
              </a:rPr>
              <a:t>Вычисляет операнды слева направо</a:t>
            </a:r>
            <a:r>
              <a:rPr lang="ru-RU" b="1" dirty="0"/>
              <a:t>.</a:t>
            </a:r>
          </a:p>
          <a:p>
            <a:pPr marL="804863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202C8F"/>
                </a:solidFill>
              </a:rPr>
              <a:t>Каждый операнд конвертирует в логическое значение</a:t>
            </a:r>
            <a:r>
              <a:rPr lang="ru-RU" b="1" dirty="0"/>
              <a:t>. Если </a:t>
            </a:r>
            <a:r>
              <a:rPr lang="ru-RU" b="1" dirty="0">
                <a:solidFill>
                  <a:srgbClr val="008080"/>
                </a:solidFill>
              </a:rPr>
              <a:t>результат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останавливается</a:t>
            </a:r>
            <a:r>
              <a:rPr lang="ru-RU" b="1" dirty="0"/>
              <a:t> и </a:t>
            </a:r>
            <a:r>
              <a:rPr lang="ru-RU" b="1" dirty="0">
                <a:solidFill>
                  <a:srgbClr val="202C8F"/>
                </a:solidFill>
              </a:rPr>
              <a:t>возвращает исходное значение этого операнда</a:t>
            </a:r>
            <a:r>
              <a:rPr lang="ru-RU" b="1" dirty="0"/>
              <a:t>.</a:t>
            </a:r>
          </a:p>
          <a:p>
            <a:pPr marL="804863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202C8F"/>
                </a:solidFill>
              </a:rPr>
              <a:t>Если все операнды являются ложными </a:t>
            </a:r>
            <a:r>
              <a:rPr lang="ru-RU" b="1" dirty="0"/>
              <a:t>(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), </a:t>
            </a:r>
            <a:r>
              <a:rPr lang="ru-RU" b="1" dirty="0">
                <a:solidFill>
                  <a:srgbClr val="202C8F"/>
                </a:solidFill>
              </a:rPr>
              <a:t>возвращает последний из них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Значение возвращается в исходном виде, без преобразования.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Другими словами, цепочка </a:t>
            </a:r>
            <a:r>
              <a:rPr lang="ru-RU" b="1" dirty="0">
                <a:solidFill>
                  <a:srgbClr val="008080"/>
                </a:solidFill>
              </a:rPr>
              <a:t>ИЛИ || </a:t>
            </a:r>
            <a:r>
              <a:rPr lang="ru-RU" b="1" dirty="0">
                <a:solidFill>
                  <a:srgbClr val="202C8F"/>
                </a:solidFill>
              </a:rPr>
              <a:t>возвращает первое истинное значение или пос</a:t>
            </a:r>
            <a:r>
              <a:rPr lang="ru-RU" b="1" dirty="0"/>
              <a:t>леднее, </a:t>
            </a:r>
            <a:r>
              <a:rPr lang="ru-RU" b="1" dirty="0">
                <a:solidFill>
                  <a:srgbClr val="202C8F"/>
                </a:solidFill>
              </a:rPr>
              <a:t>если такое значение не найдено</a:t>
            </a:r>
            <a:r>
              <a:rPr lang="ru-RU" b="1" dirty="0"/>
              <a:t>. Например:</a:t>
            </a:r>
          </a:p>
          <a:p>
            <a:pPr algn="just"/>
            <a:r>
              <a:rPr lang="ru-RU" b="1" dirty="0"/>
              <a:t> 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077479" y="1253354"/>
            <a:ext cx="4265351" cy="414867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2105817" y="5368779"/>
            <a:ext cx="7420193" cy="12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Сокращённое вычисление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37369"/>
            <a:ext cx="10770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rgbClr val="202C8F"/>
                </a:solidFill>
              </a:rPr>
              <a:t>Операндами</a:t>
            </a:r>
            <a:r>
              <a:rPr lang="ru-RU" sz="1600" b="1" dirty="0"/>
              <a:t> могут быть как </a:t>
            </a:r>
            <a:r>
              <a:rPr lang="ru-RU" sz="1600" b="1" dirty="0">
                <a:solidFill>
                  <a:srgbClr val="202C8F"/>
                </a:solidFill>
              </a:rPr>
              <a:t>отдельные значения</a:t>
            </a:r>
            <a:r>
              <a:rPr lang="ru-RU" sz="1600" b="1" dirty="0"/>
              <a:t>, так и </a:t>
            </a:r>
            <a:r>
              <a:rPr lang="ru-RU" sz="1600" b="1" dirty="0">
                <a:solidFill>
                  <a:srgbClr val="202C8F"/>
                </a:solidFill>
              </a:rPr>
              <a:t>произвольные выражения</a:t>
            </a:r>
            <a:r>
              <a:rPr lang="ru-RU" sz="1600" b="1" dirty="0"/>
              <a:t>. </a:t>
            </a:r>
            <a:r>
              <a:rPr lang="ru-RU" sz="1600" b="1" dirty="0">
                <a:solidFill>
                  <a:srgbClr val="008080"/>
                </a:solidFill>
              </a:rPr>
              <a:t>ИЛИ || </a:t>
            </a:r>
            <a:r>
              <a:rPr lang="ru-RU" sz="1600" b="1" dirty="0">
                <a:solidFill>
                  <a:srgbClr val="202C8F"/>
                </a:solidFill>
              </a:rPr>
              <a:t>вычисляет их слева направо</a:t>
            </a:r>
            <a:r>
              <a:rPr lang="ru-RU" sz="1600" b="1" dirty="0"/>
              <a:t>. Вычисление </a:t>
            </a:r>
            <a:r>
              <a:rPr lang="ru-RU" sz="1600" b="1" dirty="0">
                <a:solidFill>
                  <a:srgbClr val="202C8F"/>
                </a:solidFill>
              </a:rPr>
              <a:t>останавливается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202C8F"/>
                </a:solidFill>
              </a:rPr>
              <a:t>при достижении первого истинного значения</a:t>
            </a:r>
            <a:r>
              <a:rPr lang="ru-RU" sz="1600" b="1" dirty="0"/>
              <a:t>. Этот процесс называется </a:t>
            </a:r>
            <a:r>
              <a:rPr lang="ru-RU" sz="1600" b="1" dirty="0">
                <a:solidFill>
                  <a:srgbClr val="0066FF"/>
                </a:solidFill>
              </a:rPr>
              <a:t>«сокращённым вычислением»</a:t>
            </a:r>
            <a:r>
              <a:rPr lang="ru-RU" sz="1600" b="1" dirty="0"/>
              <a:t>, поскольку </a:t>
            </a:r>
            <a:r>
              <a:rPr lang="ru-RU" sz="1600" b="1" dirty="0">
                <a:solidFill>
                  <a:srgbClr val="202C8F"/>
                </a:solidFill>
              </a:rPr>
              <a:t>второй операнд вычисляется только в том случае, если первого недостаточно для вычисления всего выражения</a:t>
            </a:r>
            <a:r>
              <a:rPr lang="ru-RU" sz="1600" b="1" dirty="0"/>
              <a:t>. </a:t>
            </a:r>
            <a:endParaRPr lang="en-US" sz="1600" b="1" dirty="0"/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/>
              <a:t>Это хорошо заметно, когда выражение, указанное </a:t>
            </a:r>
            <a:r>
              <a:rPr lang="ru-RU" sz="1600" b="1" dirty="0">
                <a:solidFill>
                  <a:srgbClr val="202C8F"/>
                </a:solidFill>
              </a:rPr>
              <a:t>в качестве второго аргумента</a:t>
            </a:r>
            <a:r>
              <a:rPr lang="ru-RU" sz="1600" b="1" dirty="0"/>
              <a:t>, имеет </a:t>
            </a:r>
            <a:r>
              <a:rPr lang="ru-RU" sz="1600" b="1" dirty="0">
                <a:solidFill>
                  <a:srgbClr val="202C8F"/>
                </a:solidFill>
              </a:rPr>
              <a:t>побочный эффект</a:t>
            </a:r>
            <a:r>
              <a:rPr lang="ru-RU" sz="1600" b="1" dirty="0"/>
              <a:t>, например, </a:t>
            </a:r>
            <a:r>
              <a:rPr lang="ru-RU" sz="1600" b="1" dirty="0">
                <a:solidFill>
                  <a:srgbClr val="202C8F"/>
                </a:solidFill>
              </a:rPr>
              <a:t>изменение переменной</a:t>
            </a:r>
            <a:r>
              <a:rPr lang="ru-RU" sz="1600" b="1" dirty="0"/>
              <a:t>. В приведённом ниже примере </a:t>
            </a:r>
            <a:r>
              <a:rPr lang="ru-RU" sz="1600" b="1" dirty="0">
                <a:solidFill>
                  <a:srgbClr val="202C8F"/>
                </a:solidFill>
              </a:rPr>
              <a:t>x не изменяется</a:t>
            </a:r>
            <a:r>
              <a:rPr lang="ru-RU" sz="1600" b="1" dirty="0"/>
              <a:t>: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155" y="3255598"/>
            <a:ext cx="5345515" cy="13909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4897366"/>
            <a:ext cx="10770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600" b="1" dirty="0"/>
              <a:t>Если </a:t>
            </a:r>
            <a:r>
              <a:rPr lang="ru-RU" sz="1600" b="1" dirty="0">
                <a:solidFill>
                  <a:srgbClr val="202C8F"/>
                </a:solidFill>
              </a:rPr>
              <a:t>бы первый аргумент </a:t>
            </a:r>
            <a:r>
              <a:rPr lang="ru-RU" sz="1600" b="1" dirty="0"/>
              <a:t>имел значение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sz="1600" b="1" dirty="0"/>
              <a:t>, то </a:t>
            </a:r>
            <a:r>
              <a:rPr lang="ru-RU" sz="1600" b="1" dirty="0">
                <a:solidFill>
                  <a:srgbClr val="008080"/>
                </a:solidFill>
              </a:rPr>
              <a:t>||</a:t>
            </a:r>
            <a:r>
              <a:rPr lang="ru-RU" sz="1600" b="1" dirty="0"/>
              <a:t> приступил бы </a:t>
            </a:r>
            <a:r>
              <a:rPr lang="ru-RU" sz="1600" b="1" dirty="0">
                <a:solidFill>
                  <a:srgbClr val="202C8F"/>
                </a:solidFill>
              </a:rPr>
              <a:t>к вычислению второго и выполнил операцию присваивания</a:t>
            </a:r>
            <a:r>
              <a:rPr lang="ru-RU" sz="1600" b="1" dirty="0"/>
              <a:t>: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566024" y="5361130"/>
            <a:ext cx="2499779" cy="13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Сокращённое вычисление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551759"/>
            <a:ext cx="10770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/>
              <a:t>Оператор </a:t>
            </a:r>
            <a:r>
              <a:rPr lang="ru-RU" sz="1600" b="1" dirty="0">
                <a:solidFill>
                  <a:srgbClr val="008080"/>
                </a:solidFill>
              </a:rPr>
              <a:t>И</a:t>
            </a:r>
            <a:r>
              <a:rPr lang="ru-RU" sz="1600" b="1" dirty="0"/>
              <a:t> пишется как </a:t>
            </a:r>
            <a:r>
              <a:rPr lang="ru-RU" sz="1600" b="1" dirty="0">
                <a:solidFill>
                  <a:srgbClr val="202C8F"/>
                </a:solidFill>
              </a:rPr>
              <a:t>два амперсанда </a:t>
            </a:r>
            <a:r>
              <a:rPr lang="ru-RU" sz="1600" b="1" dirty="0">
                <a:solidFill>
                  <a:srgbClr val="008080"/>
                </a:solidFill>
              </a:rPr>
              <a:t>&amp;&amp;</a:t>
            </a:r>
            <a:r>
              <a:rPr lang="ru-RU" sz="1600" b="1" dirty="0"/>
              <a:t>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113865" y="1381106"/>
            <a:ext cx="2082972" cy="6798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8113" y="2381725"/>
            <a:ext cx="10770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/>
              <a:t>В традиционном программировании </a:t>
            </a:r>
            <a:r>
              <a:rPr lang="ru-RU" sz="1600" b="1" dirty="0">
                <a:solidFill>
                  <a:srgbClr val="008080"/>
                </a:solidFill>
              </a:rPr>
              <a:t>И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202C8F"/>
                </a:solidFill>
              </a:rPr>
              <a:t>возвращает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sz="1600" b="1" dirty="0"/>
              <a:t>, если </a:t>
            </a:r>
            <a:r>
              <a:rPr lang="ru-RU" sz="1600" b="1" dirty="0">
                <a:solidFill>
                  <a:srgbClr val="202C8F"/>
                </a:solidFill>
              </a:rPr>
              <a:t>оба аргумента истинны</a:t>
            </a:r>
            <a:r>
              <a:rPr lang="ru-RU" sz="1600" b="1" dirty="0"/>
              <a:t>, а иначе –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sz="1600" b="1" dirty="0"/>
              <a:t>: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218895" y="2852988"/>
            <a:ext cx="3443438" cy="1114054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25435" y="3902073"/>
            <a:ext cx="3344527" cy="161713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117129" y="3480487"/>
            <a:ext cx="1761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Пример с</a:t>
            </a:r>
            <a:r>
              <a:rPr lang="ru-RU" sz="1600" b="1" dirty="0">
                <a:solidFill>
                  <a:srgbClr val="0066FF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if</a:t>
            </a:r>
            <a:endParaRPr lang="ru-RU" sz="1600" b="1" dirty="0">
              <a:solidFill>
                <a:srgbClr val="7030A0"/>
              </a:solidFill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3954545" y="5740400"/>
            <a:ext cx="5295289" cy="98107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554189" y="508108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b="1" dirty="0"/>
              <a:t>Как и в случае с </a:t>
            </a:r>
            <a:r>
              <a:rPr lang="ru-RU" sz="1600" b="1" dirty="0">
                <a:solidFill>
                  <a:srgbClr val="008080"/>
                </a:solidFill>
              </a:rPr>
              <a:t>ИЛИ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202C8F"/>
                </a:solidFill>
              </a:rPr>
              <a:t>любое значение </a:t>
            </a:r>
            <a:r>
              <a:rPr lang="ru-RU" sz="1600" b="1" dirty="0"/>
              <a:t>допускается </a:t>
            </a:r>
            <a:r>
              <a:rPr lang="ru-RU" sz="1600" b="1" dirty="0">
                <a:solidFill>
                  <a:srgbClr val="202C8F"/>
                </a:solidFill>
              </a:rPr>
              <a:t>в качестве операнда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008080"/>
                </a:solidFill>
              </a:rPr>
              <a:t>И</a:t>
            </a:r>
            <a:endParaRPr lang="ru-RU" sz="1600" b="1" dirty="0"/>
          </a:p>
        </p:txBody>
      </p:sp>
      <p:pic>
        <p:nvPicPr>
          <p:cNvPr id="22" name="Рисунок 21"/>
          <p:cNvPicPr/>
          <p:nvPr/>
        </p:nvPicPr>
        <p:blipFill>
          <a:blip r:embed="rId7"/>
          <a:stretch>
            <a:fillRect/>
          </a:stretch>
        </p:blipFill>
        <p:spPr>
          <a:xfrm>
            <a:off x="8437919" y="4390597"/>
            <a:ext cx="3491614" cy="50722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083855" y="3714191"/>
            <a:ext cx="4199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8080"/>
                </a:solidFill>
              </a:rPr>
              <a:t>И</a:t>
            </a:r>
            <a:r>
              <a:rPr lang="ru-RU" sz="1600" b="1" dirty="0"/>
              <a:t> «</a:t>
            </a:r>
            <a:r>
              <a:rPr lang="ru-RU" sz="1600" b="1" dirty="0">
                <a:solidFill>
                  <a:srgbClr val="008080"/>
                </a:solidFill>
              </a:rPr>
              <a:t>&amp;&amp;</a:t>
            </a:r>
            <a:r>
              <a:rPr lang="ru-RU" sz="1600" b="1" dirty="0"/>
              <a:t>» находит </a:t>
            </a:r>
            <a:r>
              <a:rPr lang="ru-RU" sz="1600" b="1" dirty="0">
                <a:solidFill>
                  <a:srgbClr val="202C8F"/>
                </a:solidFill>
              </a:rPr>
              <a:t>первое ложное значение</a:t>
            </a:r>
            <a:r>
              <a:rPr lang="ru-RU" sz="1600" b="1" dirty="0"/>
              <a:t>. При </a:t>
            </a:r>
            <a:r>
              <a:rPr lang="ru-RU" sz="1600" b="1" dirty="0">
                <a:solidFill>
                  <a:srgbClr val="202C8F"/>
                </a:solidFill>
              </a:rPr>
              <a:t>нескольких подряд операторах </a:t>
            </a:r>
            <a:r>
              <a:rPr lang="ru-RU" sz="1600" b="1" dirty="0">
                <a:solidFill>
                  <a:srgbClr val="008080"/>
                </a:solidFill>
              </a:rPr>
              <a:t>И</a:t>
            </a:r>
            <a:r>
              <a:rPr lang="ru-RU" sz="1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9280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Сокращённое вычисление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5" y="1544810"/>
            <a:ext cx="1070255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ru-RU" sz="2000" b="1" dirty="0"/>
              <a:t>Оператор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выполняет следующие действия</a:t>
            </a:r>
            <a:r>
              <a:rPr lang="ru-RU" sz="2000" b="1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Вычисляет операнды слева направо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Каждый операнд преобразует в логическое значение</a:t>
            </a:r>
            <a:r>
              <a:rPr lang="ru-RU" sz="2000" b="1" dirty="0"/>
              <a:t>. Если результат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останавливается и возвращает исходное значение этого операнда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все операнды были истинными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возвращается последний</a:t>
            </a:r>
            <a:r>
              <a:rPr lang="ru-RU" sz="2000" b="1" dirty="0"/>
              <a:t>.</a:t>
            </a:r>
          </a:p>
          <a:p>
            <a:pPr algn="just">
              <a:lnSpc>
                <a:spcPct val="150000"/>
              </a:lnSpc>
            </a:pPr>
            <a:endParaRPr lang="ru-RU" sz="2000" b="1" dirty="0"/>
          </a:p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202C8F"/>
                </a:solidFill>
              </a:rPr>
              <a:t>Приоритет</a:t>
            </a:r>
            <a:r>
              <a:rPr lang="ru-RU" sz="2000" b="1" dirty="0"/>
              <a:t> оператора </a:t>
            </a:r>
            <a:r>
              <a:rPr lang="ru-RU" sz="2000" b="1" dirty="0">
                <a:solidFill>
                  <a:srgbClr val="008080"/>
                </a:solidFill>
              </a:rPr>
              <a:t>И &amp;&amp; </a:t>
            </a:r>
            <a:r>
              <a:rPr lang="ru-RU" sz="2000" b="1" dirty="0">
                <a:solidFill>
                  <a:srgbClr val="202C8F"/>
                </a:solidFill>
              </a:rPr>
              <a:t>больше</a:t>
            </a:r>
            <a:r>
              <a:rPr lang="ru-RU" sz="2000" b="1" dirty="0"/>
              <a:t>, чем </a:t>
            </a:r>
            <a:r>
              <a:rPr lang="ru-RU" sz="2000" b="1" dirty="0">
                <a:solidFill>
                  <a:srgbClr val="008080"/>
                </a:solidFill>
              </a:rPr>
              <a:t>ИЛИ ||</a:t>
            </a:r>
            <a:r>
              <a:rPr lang="ru-RU" sz="2000" b="1" dirty="0"/>
              <a:t>, так что он </a:t>
            </a:r>
            <a:r>
              <a:rPr lang="ru-RU" sz="2000" b="1" dirty="0">
                <a:solidFill>
                  <a:srgbClr val="202C8F"/>
                </a:solidFill>
              </a:rPr>
              <a:t>выполняется раньше</a:t>
            </a:r>
            <a:r>
              <a:rPr lang="ru-RU" sz="2000" b="1" dirty="0"/>
              <a:t>. Таким образом, код a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b </a:t>
            </a:r>
            <a:r>
              <a:rPr lang="ru-RU" sz="2000" b="1" dirty="0">
                <a:solidFill>
                  <a:srgbClr val="008080"/>
                </a:solidFill>
              </a:rPr>
              <a:t>|| </a:t>
            </a:r>
            <a:r>
              <a:rPr lang="ru-RU" sz="2000" b="1" dirty="0"/>
              <a:t>c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d по существу </a:t>
            </a:r>
            <a:r>
              <a:rPr lang="ru-RU" sz="2000" b="1" dirty="0">
                <a:solidFill>
                  <a:srgbClr val="202C8F"/>
                </a:solidFill>
              </a:rPr>
              <a:t>такой же</a:t>
            </a:r>
            <a:r>
              <a:rPr lang="ru-RU" sz="2000" b="1" dirty="0"/>
              <a:t>, как если бы выражения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были </a:t>
            </a:r>
            <a:r>
              <a:rPr lang="ru-RU" sz="2000" b="1" dirty="0">
                <a:solidFill>
                  <a:srgbClr val="202C8F"/>
                </a:solidFill>
              </a:rPr>
              <a:t>в круглых скобках</a:t>
            </a:r>
            <a:r>
              <a:rPr lang="ru-RU" sz="2000" b="1" dirty="0"/>
              <a:t>: (a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b) </a:t>
            </a:r>
            <a:r>
              <a:rPr lang="ru-RU" sz="2000" b="1" dirty="0">
                <a:solidFill>
                  <a:srgbClr val="008080"/>
                </a:solidFill>
              </a:rPr>
              <a:t>||</a:t>
            </a:r>
            <a:r>
              <a:rPr lang="ru-RU" sz="2000" b="1" dirty="0"/>
              <a:t> (c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d). Как и оператор </a:t>
            </a:r>
            <a:r>
              <a:rPr lang="ru-RU" sz="2000" b="1" dirty="0">
                <a:solidFill>
                  <a:srgbClr val="008080"/>
                </a:solidFill>
              </a:rPr>
              <a:t>ИЛИ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008080"/>
                </a:solidFill>
              </a:rPr>
              <a:t>||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008080"/>
                </a:solidFill>
              </a:rPr>
              <a:t>И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008080"/>
                </a:solidFill>
              </a:rPr>
              <a:t>&amp;&amp;</a:t>
            </a:r>
            <a:r>
              <a:rPr lang="ru-RU" sz="2000" b="1" dirty="0"/>
              <a:t> иногда может заменять </a:t>
            </a:r>
            <a:r>
              <a:rPr lang="ru-RU" sz="2000" b="1" dirty="0" err="1">
                <a:solidFill>
                  <a:srgbClr val="7030A0"/>
                </a:solidFill>
              </a:rPr>
              <a:t>if</a:t>
            </a:r>
            <a:r>
              <a:rPr lang="ru-RU" sz="2000" b="1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0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 нулевого слияния (</a:t>
            </a:r>
            <a:r>
              <a:rPr lang="ru-RU" sz="3200" b="1" dirty="0">
                <a:solidFill>
                  <a:srgbClr val="00808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5" y="1353221"/>
            <a:ext cx="1070255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ru-RU" b="1" dirty="0">
                <a:solidFill>
                  <a:srgbClr val="0066FF"/>
                </a:solidFill>
              </a:rPr>
              <a:t>Оператор нулевого слияния</a:t>
            </a:r>
            <a:r>
              <a:rPr lang="ru-RU" b="1" dirty="0"/>
              <a:t> представляет собой </a:t>
            </a:r>
            <a:r>
              <a:rPr lang="ru-RU" b="1" dirty="0">
                <a:solidFill>
                  <a:srgbClr val="202C8F"/>
                </a:solidFill>
              </a:rPr>
              <a:t>два вопросительных знака </a:t>
            </a:r>
            <a:r>
              <a:rPr lang="ru-RU" b="1" dirty="0"/>
              <a:t>‘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’. Так как он </a:t>
            </a:r>
            <a:r>
              <a:rPr lang="ru-RU" b="1" dirty="0">
                <a:solidFill>
                  <a:srgbClr val="202C8F"/>
                </a:solidFill>
              </a:rPr>
              <a:t>обрабатывает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 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одинаковым образом</a:t>
            </a:r>
            <a:r>
              <a:rPr lang="ru-RU" b="1" dirty="0"/>
              <a:t>, то будем считать, что значение </a:t>
            </a:r>
            <a:r>
              <a:rPr lang="ru-RU" b="1" dirty="0">
                <a:solidFill>
                  <a:srgbClr val="202C8F"/>
                </a:solidFill>
              </a:rPr>
              <a:t>«определено»</a:t>
            </a:r>
            <a:r>
              <a:rPr lang="ru-RU" b="1" dirty="0"/>
              <a:t>, если оно </a:t>
            </a:r>
            <a:r>
              <a:rPr lang="ru-RU" b="1" dirty="0">
                <a:solidFill>
                  <a:srgbClr val="202C8F"/>
                </a:solidFill>
              </a:rPr>
              <a:t>не равняется ни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ни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Результат выражения </a:t>
            </a:r>
            <a:r>
              <a:rPr lang="ru-RU" b="1" dirty="0"/>
              <a:t>a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b будет следующим:</a:t>
            </a:r>
          </a:p>
          <a:p>
            <a:pPr marL="982663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если a определено, то a,</a:t>
            </a:r>
          </a:p>
          <a:p>
            <a:pPr marL="982663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если a не определено, то b.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b="1" dirty="0"/>
              <a:t>Иначе говоря, </a:t>
            </a:r>
            <a:r>
              <a:rPr lang="ru-RU" b="1" dirty="0">
                <a:solidFill>
                  <a:srgbClr val="202C8F"/>
                </a:solidFill>
              </a:rPr>
              <a:t>оператор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возвращает </a:t>
            </a:r>
            <a:r>
              <a:rPr lang="ru-RU" b="1" dirty="0">
                <a:solidFill>
                  <a:srgbClr val="202C8F"/>
                </a:solidFill>
              </a:rPr>
              <a:t>первый аргумент</a:t>
            </a:r>
            <a:r>
              <a:rPr lang="ru-RU" b="1" dirty="0"/>
              <a:t>, если он </a:t>
            </a:r>
            <a:r>
              <a:rPr lang="ru-RU" b="1" dirty="0">
                <a:solidFill>
                  <a:srgbClr val="202C8F"/>
                </a:solidFill>
              </a:rPr>
              <a:t>не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/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иначе второй</a:t>
            </a:r>
            <a:r>
              <a:rPr lang="ru-RU" b="1" dirty="0"/>
              <a:t>. Вот как можно переписать выражение </a:t>
            </a:r>
            <a:r>
              <a:rPr lang="ru-RU" b="1" dirty="0" err="1"/>
              <a:t>result</a:t>
            </a:r>
            <a:r>
              <a:rPr lang="ru-RU" b="1" dirty="0"/>
              <a:t> = a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b, используя уже знакомые операторы: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32639" y="5619786"/>
            <a:ext cx="7766549" cy="83425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340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Оператор нулевого слияния (</a:t>
            </a:r>
            <a:r>
              <a:rPr lang="ru-RU" sz="3200" b="1" dirty="0">
                <a:solidFill>
                  <a:srgbClr val="00808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5" y="1353221"/>
            <a:ext cx="1070255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Как правило, оператор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нужен для того, чтобы </a:t>
            </a:r>
            <a:r>
              <a:rPr lang="ru-RU" b="1" dirty="0">
                <a:solidFill>
                  <a:srgbClr val="202C8F"/>
                </a:solidFill>
              </a:rPr>
              <a:t>задать значение по умолчанию для потенциально неопределённой переменной</a:t>
            </a:r>
            <a:r>
              <a:rPr lang="ru-RU" b="1" dirty="0"/>
              <a:t>. Например, здесь мы отобразим </a:t>
            </a:r>
            <a:r>
              <a:rPr lang="ru-RU" b="1" dirty="0" err="1"/>
              <a:t>user</a:t>
            </a:r>
            <a:r>
              <a:rPr lang="ru-RU" b="1" dirty="0"/>
              <a:t>, если её значение не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/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, в противном случае Аноним: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40667" y="2848519"/>
            <a:ext cx="6557136" cy="116240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5" y="4568038"/>
            <a:ext cx="526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А вот пример, когда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присвоено значение</a:t>
            </a:r>
            <a:r>
              <a:rPr lang="ru-RU" b="1" dirty="0"/>
              <a:t>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50786" y="5106557"/>
            <a:ext cx="6136897" cy="1241991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973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99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Сравнение </a:t>
            </a:r>
            <a:r>
              <a:rPr lang="ru-RU" sz="2800" b="1" dirty="0">
                <a:solidFill>
                  <a:srgbClr val="00808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??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с </a:t>
            </a:r>
            <a:r>
              <a:rPr lang="ru-RU" sz="2800" b="1" dirty="0">
                <a:solidFill>
                  <a:srgbClr val="00808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||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56887"/>
            <a:ext cx="99066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Оператор </a:t>
            </a:r>
            <a:r>
              <a:rPr lang="ru-RU" b="1" dirty="0">
                <a:solidFill>
                  <a:srgbClr val="008080"/>
                </a:solidFill>
              </a:rPr>
              <a:t>ИЛИ ||</a:t>
            </a:r>
            <a:r>
              <a:rPr lang="ru-RU" b="1" dirty="0"/>
              <a:t> можно </a:t>
            </a:r>
            <a:r>
              <a:rPr lang="ru-RU" b="1" dirty="0">
                <a:solidFill>
                  <a:srgbClr val="202C8F"/>
                </a:solidFill>
              </a:rPr>
              <a:t>использовать для того же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что и</a:t>
            </a:r>
            <a:r>
              <a:rPr lang="ru-RU" b="1" dirty="0"/>
              <a:t>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Важное различие между ними </a:t>
            </a:r>
            <a:r>
              <a:rPr lang="ru-RU" b="1" dirty="0"/>
              <a:t>заключается в том, что:</a:t>
            </a:r>
          </a:p>
          <a:p>
            <a:pPr marL="1074738" indent="-35560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008080"/>
                </a:solidFill>
              </a:rPr>
              <a:t>|| </a:t>
            </a:r>
            <a:r>
              <a:rPr lang="ru-RU" b="1" dirty="0"/>
              <a:t>возвращает </a:t>
            </a:r>
            <a:r>
              <a:rPr lang="ru-RU" b="1" dirty="0">
                <a:solidFill>
                  <a:srgbClr val="202C8F"/>
                </a:solidFill>
              </a:rPr>
              <a:t>первое истинное значение</a:t>
            </a:r>
            <a:r>
              <a:rPr lang="ru-RU" b="1" dirty="0"/>
              <a:t>.</a:t>
            </a:r>
          </a:p>
          <a:p>
            <a:pPr marL="1074738" indent="-35560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008080"/>
                </a:solidFill>
              </a:rPr>
              <a:t>?? </a:t>
            </a:r>
            <a:r>
              <a:rPr lang="ru-RU" b="1" dirty="0"/>
              <a:t>возвращает </a:t>
            </a:r>
            <a:r>
              <a:rPr lang="ru-RU" b="1" dirty="0">
                <a:solidFill>
                  <a:srgbClr val="202C8F"/>
                </a:solidFill>
              </a:rPr>
              <a:t>первое определённое значение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Оператор </a:t>
            </a:r>
            <a:r>
              <a:rPr lang="ru-RU" b="1" dirty="0">
                <a:solidFill>
                  <a:srgbClr val="008080"/>
                </a:solidFill>
              </a:rPr>
              <a:t>||</a:t>
            </a:r>
            <a:r>
              <a:rPr lang="ru-RU" b="1" dirty="0"/>
              <a:t> не различает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, 0, пустую строку "" 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/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 Для него </a:t>
            </a:r>
            <a:r>
              <a:rPr lang="ru-RU" b="1" dirty="0">
                <a:solidFill>
                  <a:srgbClr val="202C8F"/>
                </a:solidFill>
              </a:rPr>
              <a:t>они все одинаковы</a:t>
            </a:r>
            <a:r>
              <a:rPr lang="ru-RU" b="1" dirty="0"/>
              <a:t>, т.е. </a:t>
            </a:r>
            <a:r>
              <a:rPr lang="ru-RU" b="1" dirty="0">
                <a:solidFill>
                  <a:srgbClr val="202C8F"/>
                </a:solidFill>
              </a:rPr>
              <a:t>являются ложными значениями</a:t>
            </a:r>
            <a:r>
              <a:rPr lang="ru-RU" b="1" dirty="0"/>
              <a:t>. Если первым аргументом для оператора </a:t>
            </a:r>
            <a:r>
              <a:rPr lang="ru-RU" b="1" dirty="0">
                <a:solidFill>
                  <a:srgbClr val="008080"/>
                </a:solidFill>
              </a:rPr>
              <a:t>||</a:t>
            </a:r>
            <a:r>
              <a:rPr lang="ru-RU" b="1" dirty="0"/>
              <a:t> будет </a:t>
            </a:r>
            <a:r>
              <a:rPr lang="ru-RU" b="1" dirty="0">
                <a:solidFill>
                  <a:srgbClr val="202C8F"/>
                </a:solidFill>
              </a:rPr>
              <a:t>любое из перечисленных значений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в качестве результата мы получим второй аргумент.  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Приоритет </a:t>
            </a:r>
            <a:r>
              <a:rPr lang="ru-RU" b="1" dirty="0"/>
              <a:t>оператора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такой же</a:t>
            </a:r>
            <a:r>
              <a:rPr lang="ru-RU" b="1" dirty="0"/>
              <a:t>, как и у </a:t>
            </a:r>
            <a:r>
              <a:rPr lang="ru-RU" b="1" dirty="0">
                <a:solidFill>
                  <a:srgbClr val="008080"/>
                </a:solidFill>
              </a:rPr>
              <a:t>||</a:t>
            </a:r>
            <a:r>
              <a:rPr lang="ru-RU" b="1" dirty="0"/>
              <a:t>. Это означает, что, как и </a:t>
            </a:r>
            <a:r>
              <a:rPr lang="ru-RU" b="1" dirty="0">
                <a:solidFill>
                  <a:srgbClr val="008080"/>
                </a:solidFill>
              </a:rPr>
              <a:t>||</a:t>
            </a:r>
            <a:r>
              <a:rPr lang="ru-RU" b="1" dirty="0"/>
              <a:t>, оператор нулевого слияния </a:t>
            </a:r>
            <a:r>
              <a:rPr lang="ru-RU" b="1" dirty="0">
                <a:solidFill>
                  <a:srgbClr val="008080"/>
                </a:solidFill>
              </a:rPr>
              <a:t>??</a:t>
            </a:r>
            <a:r>
              <a:rPr lang="ru-RU" b="1" dirty="0"/>
              <a:t> вычисляется до </a:t>
            </a:r>
            <a:r>
              <a:rPr lang="ru-RU" b="1" dirty="0">
                <a:solidFill>
                  <a:srgbClr val="008080"/>
                </a:solidFill>
              </a:rPr>
              <a:t>=</a:t>
            </a:r>
            <a:r>
              <a:rPr lang="ru-RU" b="1" dirty="0"/>
              <a:t> и </a:t>
            </a:r>
            <a:r>
              <a:rPr lang="ru-RU" b="1" dirty="0">
                <a:solidFill>
                  <a:srgbClr val="008080"/>
                </a:solidFill>
              </a:rPr>
              <a:t>?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но после большинства других операций</a:t>
            </a:r>
            <a:r>
              <a:rPr lang="ru-RU" b="1" dirty="0"/>
              <a:t>, таких как </a:t>
            </a:r>
            <a:r>
              <a:rPr lang="ru-RU" b="1" dirty="0">
                <a:solidFill>
                  <a:srgbClr val="008080"/>
                </a:solidFill>
              </a:rPr>
              <a:t>+</a:t>
            </a:r>
            <a:r>
              <a:rPr lang="ru-RU" b="1" dirty="0"/>
              <a:t>, </a:t>
            </a:r>
            <a:r>
              <a:rPr lang="ru-RU" b="1" dirty="0">
                <a:solidFill>
                  <a:srgbClr val="008080"/>
                </a:solidFill>
              </a:rPr>
              <a:t>*</a:t>
            </a:r>
            <a:r>
              <a:rPr lang="ru-RU" b="1" dirty="0"/>
              <a:t>. Так что, </a:t>
            </a:r>
            <a:r>
              <a:rPr lang="ru-RU" b="1" dirty="0">
                <a:solidFill>
                  <a:srgbClr val="202C8F"/>
                </a:solidFill>
              </a:rPr>
              <a:t>в выражениях такого вида понадобятся скобки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677702" y="5132384"/>
            <a:ext cx="3667507" cy="159456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47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Возможности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157" y="1536174"/>
            <a:ext cx="10795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Добавлять новый HTML-код на страницу, изменять существующее</a:t>
            </a:r>
            <a:r>
              <a:rPr lang="en-US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>
                <a:solidFill>
                  <a:srgbClr val="202C8F"/>
                </a:solidFill>
              </a:rPr>
              <a:t>содержимое, модифицировать стили.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Реагировать на действия пользователя, щелчки мыши, перемещения указателя, нажатия клавиш.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Отправлять сетевые запросы на удалённые сервера, скачивать и загружать файлы (технологии AJAX и COMET).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Получать и устанавливать куки, задавать вопросы посетителю, показывать сообщения.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Запоминать данные на стороне клиента («</a:t>
            </a:r>
            <a:r>
              <a:rPr lang="ru-RU" sz="2000" b="1" dirty="0" err="1">
                <a:solidFill>
                  <a:srgbClr val="202C8F"/>
                </a:solidFill>
              </a:rPr>
              <a:t>local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 err="1">
                <a:solidFill>
                  <a:srgbClr val="202C8F"/>
                </a:solidFill>
              </a:rPr>
              <a:t>storage</a:t>
            </a:r>
            <a:r>
              <a:rPr lang="ru-RU" sz="2000" b="1" dirty="0">
                <a:solidFill>
                  <a:srgbClr val="202C8F"/>
                </a:solidFill>
              </a:rPr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112620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121" y="26219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Циклы </a:t>
            </a:r>
            <a:r>
              <a:rPr lang="en-US" sz="6000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while</a:t>
            </a:r>
            <a:r>
              <a:rPr lang="en-US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6000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66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99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Циклы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while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91736" y="1319368"/>
            <a:ext cx="8848353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Для </a:t>
            </a:r>
            <a:r>
              <a:rPr lang="ru-RU" sz="2000" b="1" dirty="0">
                <a:solidFill>
                  <a:srgbClr val="202C8F"/>
                </a:solidFill>
              </a:rPr>
              <a:t>многократного повторения одного участка кода</a:t>
            </a:r>
            <a:r>
              <a:rPr lang="ru-RU" sz="2000" b="1" dirty="0"/>
              <a:t> предусмотрены циклы </a:t>
            </a:r>
            <a:r>
              <a:rPr lang="ru-RU" sz="2000" b="1" dirty="0" err="1">
                <a:solidFill>
                  <a:srgbClr val="7030A0"/>
                </a:solidFill>
              </a:rPr>
              <a:t>for</a:t>
            </a:r>
            <a:r>
              <a:rPr lang="ru-RU" sz="2000" b="1" dirty="0">
                <a:solidFill>
                  <a:srgbClr val="7030A0"/>
                </a:solidFill>
              </a:rPr>
              <a:t>…</a:t>
            </a:r>
            <a:r>
              <a:rPr lang="ru-RU" sz="2000" b="1" dirty="0" err="1">
                <a:solidFill>
                  <a:srgbClr val="7030A0"/>
                </a:solidFill>
              </a:rPr>
              <a:t>of</a:t>
            </a:r>
            <a:r>
              <a:rPr lang="ru-RU" sz="2000" b="1" dirty="0"/>
              <a:t> и </a:t>
            </a:r>
            <a:r>
              <a:rPr lang="ru-RU" sz="2000" b="1" dirty="0" err="1">
                <a:solidFill>
                  <a:srgbClr val="7030A0"/>
                </a:solidFill>
              </a:rPr>
              <a:t>for</a:t>
            </a:r>
            <a:r>
              <a:rPr lang="ru-RU" sz="2000" b="1" dirty="0">
                <a:solidFill>
                  <a:srgbClr val="7030A0"/>
                </a:solidFill>
              </a:rPr>
              <a:t>…</a:t>
            </a:r>
            <a:r>
              <a:rPr lang="ru-RU" sz="2000" b="1" dirty="0" err="1">
                <a:solidFill>
                  <a:srgbClr val="7030A0"/>
                </a:solidFill>
              </a:rPr>
              <a:t>in</a:t>
            </a:r>
            <a:r>
              <a:rPr lang="ru-RU" sz="2000" b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90069" y="2563345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Цикл </a:t>
            </a:r>
            <a:r>
              <a:rPr lang="en-US" b="1" dirty="0">
                <a:solidFill>
                  <a:srgbClr val="7030A0"/>
                </a:solidFill>
              </a:rPr>
              <a:t>while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114" y="3004076"/>
            <a:ext cx="4117977" cy="137265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032670" y="2563345"/>
            <a:ext cx="282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Цикл выводит </a:t>
            </a:r>
            <a:r>
              <a:rPr lang="ru-RU" b="1" dirty="0"/>
              <a:t>i, пока i </a:t>
            </a:r>
            <a:r>
              <a:rPr lang="ru-RU" b="1" dirty="0">
                <a:solidFill>
                  <a:srgbClr val="008080"/>
                </a:solidFill>
              </a:rPr>
              <a:t>&lt;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ru-RU" b="1" dirty="0"/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969744" y="3004075"/>
            <a:ext cx="4946752" cy="13726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707881" y="5153500"/>
            <a:ext cx="6216061" cy="400110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202C8F"/>
                </a:solidFill>
              </a:rPr>
              <a:t>Одно выполнение тела цикла называется </a:t>
            </a:r>
            <a:r>
              <a:rPr lang="ru-RU" sz="2000" b="1" dirty="0">
                <a:solidFill>
                  <a:srgbClr val="0066FF"/>
                </a:solidFill>
              </a:rPr>
              <a:t>итерацией</a:t>
            </a:r>
            <a:r>
              <a:rPr lang="ru-RU" sz="2000" b="1" dirty="0">
                <a:solidFill>
                  <a:srgbClr val="202C8F"/>
                </a:solidFill>
              </a:rPr>
              <a:t>.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174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Цикл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do…while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91736" y="1319368"/>
            <a:ext cx="8848353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202C8F"/>
                </a:solidFill>
              </a:rPr>
              <a:t>Проверку условия</a:t>
            </a:r>
            <a:r>
              <a:rPr lang="ru-RU" sz="2000" b="1" dirty="0"/>
              <a:t> можно </a:t>
            </a:r>
            <a:r>
              <a:rPr lang="ru-RU" sz="2000" b="1" dirty="0">
                <a:solidFill>
                  <a:srgbClr val="202C8F"/>
                </a:solidFill>
              </a:rPr>
              <a:t>разместить под телом цикла</a:t>
            </a:r>
            <a:r>
              <a:rPr lang="ru-RU" sz="2000" b="1" dirty="0"/>
              <a:t>, используя </a:t>
            </a:r>
            <a:r>
              <a:rPr lang="ru-RU" sz="2000" b="1" dirty="0">
                <a:solidFill>
                  <a:srgbClr val="202C8F"/>
                </a:solidFill>
              </a:rPr>
              <a:t>специальный синтаксис </a:t>
            </a:r>
            <a:r>
              <a:rPr lang="ru-RU" sz="2000" b="1" dirty="0" err="1">
                <a:solidFill>
                  <a:srgbClr val="7030A0"/>
                </a:solidFill>
              </a:rPr>
              <a:t>do</a:t>
            </a:r>
            <a:r>
              <a:rPr lang="ru-RU" sz="2000" b="1" dirty="0">
                <a:solidFill>
                  <a:srgbClr val="7030A0"/>
                </a:solidFill>
              </a:rPr>
              <a:t>...</a:t>
            </a:r>
            <a:r>
              <a:rPr lang="ru-RU" sz="2000" b="1" dirty="0" err="1">
                <a:solidFill>
                  <a:srgbClr val="7030A0"/>
                </a:solidFill>
              </a:rPr>
              <a:t>while</a:t>
            </a:r>
            <a:r>
              <a:rPr lang="en-US" sz="2000" b="1" dirty="0"/>
              <a:t>.</a:t>
            </a:r>
            <a:endParaRPr lang="ru-RU" sz="2000" b="1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164914" y="2327369"/>
            <a:ext cx="3048565" cy="144405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8178" y="4071542"/>
            <a:ext cx="102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Цикл сначала выполнит тело</a:t>
            </a:r>
            <a:r>
              <a:rPr lang="ru-RU" b="1" dirty="0"/>
              <a:t>, а затем </a:t>
            </a:r>
            <a:r>
              <a:rPr lang="ru-RU" b="1" dirty="0">
                <a:solidFill>
                  <a:srgbClr val="202C8F"/>
                </a:solidFill>
              </a:rPr>
              <a:t>проверит условие</a:t>
            </a:r>
            <a:r>
              <a:rPr lang="ru-RU" b="1" dirty="0"/>
              <a:t> </a:t>
            </a:r>
            <a:r>
              <a:rPr lang="ru-RU" b="1" dirty="0" err="1"/>
              <a:t>condition</a:t>
            </a:r>
            <a:r>
              <a:rPr lang="ru-RU" b="1" dirty="0"/>
              <a:t>, и </a:t>
            </a:r>
            <a:r>
              <a:rPr lang="ru-RU" b="1" dirty="0">
                <a:solidFill>
                  <a:srgbClr val="202C8F"/>
                </a:solidFill>
              </a:rPr>
              <a:t>пока его значение равно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, он </a:t>
            </a:r>
            <a:r>
              <a:rPr lang="ru-RU" b="1" dirty="0">
                <a:solidFill>
                  <a:srgbClr val="0066FF"/>
                </a:solidFill>
              </a:rPr>
              <a:t>будет выполняться снова и снова</a:t>
            </a:r>
            <a:r>
              <a:rPr lang="ru-RU" b="1" dirty="0"/>
              <a:t>.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62763" y="4867044"/>
            <a:ext cx="2106295" cy="175524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516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Цикл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91736" y="1319368"/>
            <a:ext cx="8848353" cy="400110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202C8F"/>
                </a:solidFill>
              </a:rPr>
              <a:t>Более сложный, но при этом самый распространённый цикл — цикл </a:t>
            </a:r>
            <a:r>
              <a:rPr lang="ru-RU" sz="2000" b="1" dirty="0" err="1">
                <a:solidFill>
                  <a:srgbClr val="7030A0"/>
                </a:solidFill>
              </a:rPr>
              <a:t>for</a:t>
            </a:r>
            <a:r>
              <a:rPr lang="ru-RU" sz="2000" b="1" dirty="0">
                <a:solidFill>
                  <a:srgbClr val="7030A0"/>
                </a:solidFill>
              </a:rPr>
              <a:t>.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28401" y="1967180"/>
            <a:ext cx="3479430" cy="10379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8114" y="3287338"/>
            <a:ext cx="600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Цикл выполняет </a:t>
            </a:r>
            <a:r>
              <a:rPr lang="ru-RU" b="1" dirty="0" err="1">
                <a:solidFill>
                  <a:srgbClr val="0070C0"/>
                </a:solidFill>
              </a:rPr>
              <a:t>alert</a:t>
            </a:r>
            <a:r>
              <a:rPr lang="ru-RU" b="1" dirty="0">
                <a:solidFill>
                  <a:srgbClr val="CC00CC"/>
                </a:solidFill>
              </a:rPr>
              <a:t>(</a:t>
            </a:r>
            <a:r>
              <a:rPr lang="ru-RU" b="1" dirty="0"/>
              <a:t>i</a:t>
            </a:r>
            <a:r>
              <a:rPr lang="ru-RU" b="1" dirty="0">
                <a:solidFill>
                  <a:srgbClr val="CC00CC"/>
                </a:solidFill>
              </a:rPr>
              <a:t>)</a:t>
            </a:r>
            <a:r>
              <a:rPr lang="ru-RU" b="1" dirty="0"/>
              <a:t> для i от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ru-RU" b="1" dirty="0"/>
              <a:t> до (</a:t>
            </a:r>
            <a:r>
              <a:rPr lang="ru-RU" b="1" dirty="0">
                <a:solidFill>
                  <a:srgbClr val="202C8F"/>
                </a:solidFill>
              </a:rPr>
              <a:t>но не включая</a:t>
            </a:r>
            <a:r>
              <a:rPr lang="ru-RU" b="1" dirty="0"/>
              <a:t>)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b="1" dirty="0"/>
              <a:t>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66023" y="3887423"/>
            <a:ext cx="5299777" cy="778637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92397"/>
              </p:ext>
            </p:extLst>
          </p:nvPr>
        </p:nvGraphicFramePr>
        <p:xfrm>
          <a:off x="3625474" y="4989851"/>
          <a:ext cx="7201107" cy="1669528"/>
        </p:xfrm>
        <a:graphic>
          <a:graphicData uri="http://schemas.openxmlformats.org/drawingml/2006/table">
            <a:tbl>
              <a:tblPr firstRow="1" firstCol="1" bandRow="1"/>
              <a:tblGrid>
                <a:gridCol w="9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i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let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ru-RU" sz="1400" i="0">
                          <a:solidFill>
                            <a:srgbClr val="25D1C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>
                          <a:solidFill>
                            <a:srgbClr val="ED7D3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Выполняется один раз при входе в цикл.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условие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ru-RU" sz="1400" i="0">
                          <a:solidFill>
                            <a:srgbClr val="25D1C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>
                          <a:solidFill>
                            <a:srgbClr val="ED7D3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Проверяется перед каждой итерацией цикла. Если оно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вычислится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400" u="none" strike="noStrike" dirty="0" err="1">
                          <a:solidFill>
                            <a:srgbClr val="ED7D3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цикл остановится.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alert</a:t>
                      </a:r>
                      <a:r>
                        <a:rPr lang="ru-RU" sz="1400">
                          <a:solidFill>
                            <a:srgbClr val="CC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>
                          <a:solidFill>
                            <a:srgbClr val="CC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Выполняется снова и снова, пока условие вычисляется в </a:t>
                      </a:r>
                      <a:r>
                        <a:rPr lang="ru-RU" sz="1400" u="none" strike="noStrike">
                          <a:solidFill>
                            <a:srgbClr val="ED7D3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i="0" dirty="0">
                          <a:solidFill>
                            <a:srgbClr val="25D1C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Выполняется после тела цикла на каждой итерации перед проверкой условия.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4" marR="832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540933" y="5655338"/>
            <a:ext cx="1941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Описание цикла </a:t>
            </a:r>
            <a:r>
              <a:rPr lang="en-US" sz="1600" b="1" dirty="0">
                <a:solidFill>
                  <a:srgbClr val="7030A0"/>
                </a:solidFill>
              </a:rPr>
              <a:t>for</a:t>
            </a:r>
            <a:endParaRPr lang="ru-RU" sz="1600" b="1" dirty="0">
              <a:solidFill>
                <a:srgbClr val="7030A0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30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Цикл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32638"/>
            <a:ext cx="88053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Алгоритм работы цикла</a:t>
            </a:r>
            <a:r>
              <a:rPr lang="ru-RU" b="1" dirty="0"/>
              <a:t> выглядит следующим образом: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1.</a:t>
            </a:r>
            <a:r>
              <a:rPr lang="en-US" b="1" dirty="0"/>
              <a:t> </a:t>
            </a:r>
            <a:r>
              <a:rPr lang="ru-RU" b="1" dirty="0"/>
              <a:t>Выполнить начало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2.</a:t>
            </a:r>
            <a:r>
              <a:rPr lang="en-US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→ (Если условие == </a:t>
            </a:r>
            <a:r>
              <a:rPr lang="ru-RU" b="1" dirty="0" err="1"/>
              <a:t>true</a:t>
            </a:r>
            <a:r>
              <a:rPr lang="ru-RU" b="1" dirty="0"/>
              <a:t> → Выполнить тело, Выполнить шаг)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3.</a:t>
            </a:r>
            <a:r>
              <a:rPr lang="en-US" b="1" dirty="0"/>
              <a:t> </a:t>
            </a:r>
            <a:r>
              <a:rPr lang="ru-RU" b="1" dirty="0"/>
              <a:t>→ (Если условие == </a:t>
            </a:r>
            <a:r>
              <a:rPr lang="ru-RU" b="1" dirty="0" err="1"/>
              <a:t>true</a:t>
            </a:r>
            <a:r>
              <a:rPr lang="ru-RU" b="1" dirty="0"/>
              <a:t> → Выполнить тело, Выполнить шаг)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4.</a:t>
            </a:r>
            <a:r>
              <a:rPr lang="en-US" b="1" dirty="0"/>
              <a:t> </a:t>
            </a:r>
            <a:r>
              <a:rPr lang="ru-RU" b="1" dirty="0"/>
              <a:t>→ (Если условие == </a:t>
            </a:r>
            <a:r>
              <a:rPr lang="ru-RU" b="1" dirty="0" err="1"/>
              <a:t>true</a:t>
            </a:r>
            <a:r>
              <a:rPr lang="ru-RU" b="1" dirty="0"/>
              <a:t> → Выполнить тело, Выполнить шаг)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5.</a:t>
            </a:r>
            <a:r>
              <a:rPr lang="en-US" b="1" dirty="0"/>
              <a:t> </a:t>
            </a:r>
            <a:r>
              <a:rPr lang="ru-RU" b="1" dirty="0"/>
              <a:t>→ ...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3705932"/>
            <a:ext cx="10050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То есть, </a:t>
            </a:r>
            <a:r>
              <a:rPr lang="ru-RU" b="1" dirty="0">
                <a:solidFill>
                  <a:srgbClr val="202C8F"/>
                </a:solidFill>
              </a:rPr>
              <a:t>начало выполняется один раз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затем каждая итерация заключается в проверке условия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после которой выполняется тело и шаг</a:t>
            </a:r>
            <a:r>
              <a:rPr lang="ru-RU" b="1" dirty="0"/>
              <a:t>: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883335" y="4131733"/>
            <a:ext cx="5030415" cy="2565400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817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Прерывание цикла: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break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72900"/>
            <a:ext cx="9424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Обычно цикл завершается </a:t>
            </a:r>
            <a:r>
              <a:rPr lang="ru-RU" b="1" dirty="0">
                <a:solidFill>
                  <a:srgbClr val="202C8F"/>
                </a:solidFill>
              </a:rPr>
              <a:t>при вычислении условия в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. Но можно </a:t>
            </a:r>
            <a:r>
              <a:rPr lang="ru-RU" b="1" dirty="0">
                <a:solidFill>
                  <a:srgbClr val="202C8F"/>
                </a:solidFill>
              </a:rPr>
              <a:t>выйти из цикла в любой момент с помощью специальной директивы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. </a:t>
            </a:r>
          </a:p>
          <a:p>
            <a:pPr algn="just">
              <a:lnSpc>
                <a:spcPct val="150000"/>
              </a:lnSpc>
              <a:buClr>
                <a:srgbClr val="202C8F"/>
              </a:buClr>
            </a:pPr>
            <a:endParaRPr lang="ru-RU" b="1" dirty="0"/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Например, следующий код </a:t>
            </a:r>
            <a:r>
              <a:rPr lang="ru-RU" b="1" dirty="0">
                <a:solidFill>
                  <a:srgbClr val="202C8F"/>
                </a:solidFill>
              </a:rPr>
              <a:t>подсчитывает сумму вводимых чисел до тех пор, пока посетитель их вводит</a:t>
            </a:r>
            <a:r>
              <a:rPr lang="ru-RU" b="1" dirty="0"/>
              <a:t>, а затем – выдаёт: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20983" y="3370958"/>
            <a:ext cx="3968351" cy="195684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8114" y="5655270"/>
            <a:ext cx="10736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Директива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 в строке (*) </a:t>
            </a:r>
            <a:r>
              <a:rPr lang="ru-RU" b="1" dirty="0">
                <a:solidFill>
                  <a:srgbClr val="202C8F"/>
                </a:solidFill>
              </a:rPr>
              <a:t>полностью прекращает выполнение цикла и передаёт управление на строку за его телом</a:t>
            </a:r>
            <a:r>
              <a:rPr lang="ru-RU" b="1" dirty="0"/>
              <a:t>, то есть на </a:t>
            </a:r>
            <a:r>
              <a:rPr lang="ru-RU" b="1" dirty="0" err="1">
                <a:solidFill>
                  <a:srgbClr val="0070C0"/>
                </a:solidFill>
              </a:rPr>
              <a:t>alert</a:t>
            </a:r>
            <a:r>
              <a:rPr lang="ru-RU" b="1" dirty="0"/>
              <a:t>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933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Переход к следующей итерации: </a:t>
            </a:r>
            <a:r>
              <a:rPr lang="ru-RU" sz="2800" b="1" dirty="0" err="1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continue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72900"/>
            <a:ext cx="9424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Директива </a:t>
            </a:r>
            <a:r>
              <a:rPr lang="ru-RU" b="1" dirty="0" err="1">
                <a:solidFill>
                  <a:srgbClr val="7030A0"/>
                </a:solidFill>
              </a:rPr>
              <a:t>continue</a:t>
            </a:r>
            <a:r>
              <a:rPr lang="ru-RU" b="1" dirty="0"/>
              <a:t> – </a:t>
            </a:r>
            <a:r>
              <a:rPr lang="ru-RU" b="1" dirty="0">
                <a:solidFill>
                  <a:srgbClr val="202C8F"/>
                </a:solidFill>
              </a:rPr>
              <a:t>«облегчённая версия»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. При её выполнении </a:t>
            </a:r>
            <a:r>
              <a:rPr lang="ru-RU" b="1" dirty="0">
                <a:solidFill>
                  <a:srgbClr val="202C8F"/>
                </a:solidFill>
              </a:rPr>
              <a:t>цикл не прерывается, а переходит к следующей итерации </a:t>
            </a:r>
            <a:r>
              <a:rPr lang="ru-RU" b="1" dirty="0"/>
              <a:t>(если </a:t>
            </a:r>
            <a:r>
              <a:rPr lang="ru-RU" b="1" dirty="0">
                <a:solidFill>
                  <a:srgbClr val="202C8F"/>
                </a:solidFill>
              </a:rPr>
              <a:t>условие все ещё равно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). </a:t>
            </a:r>
            <a:br>
              <a:rPr lang="ru-RU" b="1" dirty="0"/>
            </a:br>
            <a:r>
              <a:rPr lang="ru-RU" b="1" dirty="0"/>
              <a:t>Её </a:t>
            </a:r>
            <a:r>
              <a:rPr lang="ru-RU" b="1" dirty="0">
                <a:solidFill>
                  <a:srgbClr val="202C8F"/>
                </a:solidFill>
              </a:rPr>
              <a:t>используют</a:t>
            </a:r>
            <a:r>
              <a:rPr lang="ru-RU" b="1" dirty="0"/>
              <a:t>, если </a:t>
            </a:r>
            <a:r>
              <a:rPr lang="ru-RU" b="1" dirty="0">
                <a:solidFill>
                  <a:srgbClr val="202C8F"/>
                </a:solidFill>
              </a:rPr>
              <a:t>понятно</a:t>
            </a:r>
            <a:r>
              <a:rPr lang="ru-RU" b="1" dirty="0"/>
              <a:t>, что </a:t>
            </a:r>
            <a:r>
              <a:rPr lang="ru-RU" b="1" dirty="0">
                <a:solidFill>
                  <a:srgbClr val="202C8F"/>
                </a:solidFill>
              </a:rPr>
              <a:t>на текущем повторе цикла делать больше нечего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/>
          </a:p>
          <a:p>
            <a:pPr algn="just">
              <a:lnSpc>
                <a:spcPct val="150000"/>
              </a:lnSpc>
              <a:buClr>
                <a:srgbClr val="202C8F"/>
              </a:buClr>
            </a:pPr>
            <a:r>
              <a:rPr lang="ru-RU" b="1" dirty="0"/>
              <a:t>Например, цикл ниже использует </a:t>
            </a:r>
            <a:r>
              <a:rPr lang="ru-RU" b="1" dirty="0" err="1">
                <a:solidFill>
                  <a:srgbClr val="7030A0"/>
                </a:solidFill>
              </a:rPr>
              <a:t>continue</a:t>
            </a:r>
            <a:r>
              <a:rPr lang="ru-RU" b="1" dirty="0">
                <a:solidFill>
                  <a:srgbClr val="7030A0"/>
                </a:solidFill>
              </a:rPr>
              <a:t>,</a:t>
            </a:r>
            <a:r>
              <a:rPr lang="ru-RU" b="1" dirty="0"/>
              <a:t> чтобы </a:t>
            </a:r>
            <a:r>
              <a:rPr lang="ru-RU" b="1" dirty="0">
                <a:solidFill>
                  <a:srgbClr val="202C8F"/>
                </a:solidFill>
              </a:rPr>
              <a:t>выводить только нечётные значения</a:t>
            </a:r>
            <a:r>
              <a:rPr lang="ru-RU" b="1" dirty="0"/>
              <a:t>: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17900" y="3480858"/>
            <a:ext cx="5878022" cy="152294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8114" y="5256802"/>
            <a:ext cx="107956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Для </a:t>
            </a:r>
            <a:r>
              <a:rPr lang="ru-RU" b="1" dirty="0">
                <a:solidFill>
                  <a:srgbClr val="202C8F"/>
                </a:solidFill>
              </a:rPr>
              <a:t>чётных значений </a:t>
            </a:r>
            <a:r>
              <a:rPr lang="ru-RU" b="1" dirty="0"/>
              <a:t>i, директива </a:t>
            </a:r>
            <a:r>
              <a:rPr lang="ru-RU" b="1" dirty="0" err="1">
                <a:solidFill>
                  <a:srgbClr val="7030A0"/>
                </a:solidFill>
              </a:rPr>
              <a:t>continue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прекращает выполнение тела цикла и передаёт управление на следующую итерацию </a:t>
            </a:r>
            <a:r>
              <a:rPr lang="ru-RU" b="1" dirty="0" err="1">
                <a:solidFill>
                  <a:srgbClr val="7030A0"/>
                </a:solidFill>
              </a:rPr>
              <a:t>for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/>
              <a:t>(со следующим числом). Таким образом </a:t>
            </a:r>
            <a:r>
              <a:rPr lang="ru-RU" b="1" dirty="0" err="1">
                <a:solidFill>
                  <a:srgbClr val="0070C0"/>
                </a:solidFill>
              </a:rPr>
              <a:t>alert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вызывается только для нечётных значений</a:t>
            </a:r>
            <a:r>
              <a:rPr lang="ru-RU" b="1" dirty="0"/>
              <a:t>. Директива </a:t>
            </a:r>
            <a:r>
              <a:rPr lang="ru-RU" b="1" dirty="0" err="1">
                <a:solidFill>
                  <a:srgbClr val="7030A0"/>
                </a:solidFill>
              </a:rPr>
              <a:t>continue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позволяет избегать вложенности</a:t>
            </a:r>
            <a:r>
              <a:rPr lang="ru-RU" b="1" dirty="0"/>
              <a:t>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12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54" y="26219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Конструкция </a:t>
            </a:r>
            <a:r>
              <a:rPr lang="en-US" sz="6000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switch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55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Конструкция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switch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64434"/>
            <a:ext cx="942408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Конструкция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7030A0"/>
                </a:solidFill>
              </a:rPr>
              <a:t>switch</a:t>
            </a:r>
            <a:r>
              <a:rPr lang="ru-RU" b="1" dirty="0"/>
              <a:t> заменяет собой сразу несколько </a:t>
            </a:r>
            <a:r>
              <a:rPr lang="ru-RU" b="1" dirty="0" err="1">
                <a:solidFill>
                  <a:srgbClr val="7030A0"/>
                </a:solidFill>
              </a:rPr>
              <a:t>if</a:t>
            </a:r>
            <a:r>
              <a:rPr lang="ru-RU" b="1" dirty="0"/>
              <a:t>. Она </a:t>
            </a:r>
            <a:r>
              <a:rPr lang="ru-RU" b="1" dirty="0">
                <a:solidFill>
                  <a:srgbClr val="202C8F"/>
                </a:solidFill>
              </a:rPr>
              <a:t>представляет собой более наглядный способ сравнить выражение сразу с несколькими вариантами</a:t>
            </a:r>
            <a:r>
              <a:rPr lang="ru-RU" b="1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944803"/>
            <a:ext cx="9973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/>
              <a:t>Синтаксис:</a:t>
            </a:r>
          </a:p>
          <a:p>
            <a:pPr marL="285750" indent="-285750">
              <a:lnSpc>
                <a:spcPct val="20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Конструкция </a:t>
            </a:r>
            <a:r>
              <a:rPr lang="ru-RU" b="1" dirty="0" err="1">
                <a:solidFill>
                  <a:srgbClr val="7030A0"/>
                </a:solidFill>
              </a:rPr>
              <a:t>switch</a:t>
            </a:r>
            <a:r>
              <a:rPr lang="ru-RU" b="1" dirty="0"/>
              <a:t> имеет </a:t>
            </a:r>
            <a:r>
              <a:rPr lang="ru-RU" b="1" dirty="0">
                <a:solidFill>
                  <a:srgbClr val="202C8F"/>
                </a:solidFill>
              </a:rPr>
              <a:t>один или более блок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и необязательный блок </a:t>
            </a:r>
            <a:r>
              <a:rPr lang="ru-RU" b="1" dirty="0" err="1">
                <a:solidFill>
                  <a:srgbClr val="7030A0"/>
                </a:solidFill>
              </a:rPr>
              <a:t>default</a:t>
            </a:r>
            <a:r>
              <a:rPr lang="ru-RU" b="1" dirty="0"/>
              <a:t>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52794" y="3240564"/>
            <a:ext cx="4094365" cy="311578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8114" y="3386560"/>
            <a:ext cx="6672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Переменная x </a:t>
            </a:r>
            <a:r>
              <a:rPr lang="ru-RU" b="1" dirty="0">
                <a:solidFill>
                  <a:srgbClr val="202C8F"/>
                </a:solidFill>
              </a:rPr>
              <a:t>проверяется на строгое равенство первому значению </a:t>
            </a:r>
            <a:r>
              <a:rPr lang="ru-RU" b="1" dirty="0"/>
              <a:t>value1, </a:t>
            </a:r>
            <a:r>
              <a:rPr lang="ru-RU" b="1" dirty="0">
                <a:solidFill>
                  <a:srgbClr val="202C8F"/>
                </a:solidFill>
              </a:rPr>
              <a:t>затем второму</a:t>
            </a:r>
            <a:r>
              <a:rPr lang="ru-RU" b="1" dirty="0"/>
              <a:t> value2 и так далее. Если </a:t>
            </a:r>
            <a:r>
              <a:rPr lang="ru-RU" b="1" dirty="0">
                <a:solidFill>
                  <a:srgbClr val="202C8F"/>
                </a:solidFill>
              </a:rPr>
              <a:t>соответствие установлено </a:t>
            </a:r>
            <a:r>
              <a:rPr lang="ru-RU" b="1" dirty="0"/>
              <a:t>– </a:t>
            </a:r>
            <a:r>
              <a:rPr lang="ru-RU" b="1" dirty="0" err="1">
                <a:solidFill>
                  <a:srgbClr val="7030A0"/>
                </a:solidFill>
              </a:rPr>
              <a:t>switch</a:t>
            </a:r>
            <a:r>
              <a:rPr lang="ru-RU" b="1" dirty="0"/>
              <a:t> начинает </a:t>
            </a:r>
            <a:r>
              <a:rPr lang="ru-RU" b="1" dirty="0">
                <a:solidFill>
                  <a:srgbClr val="202C8F"/>
                </a:solidFill>
              </a:rPr>
              <a:t>выполняться от соответствующей директивы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 и далее, </a:t>
            </a:r>
            <a:r>
              <a:rPr lang="ru-RU" b="1" dirty="0">
                <a:solidFill>
                  <a:srgbClr val="202C8F"/>
                </a:solidFill>
              </a:rPr>
              <a:t>до ближайшего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 (или до конца </a:t>
            </a:r>
            <a:r>
              <a:rPr lang="ru-RU" b="1" dirty="0" err="1">
                <a:solidFill>
                  <a:srgbClr val="7030A0"/>
                </a:solidFill>
              </a:rPr>
              <a:t>switch</a:t>
            </a:r>
            <a:r>
              <a:rPr lang="ru-RU" b="1" dirty="0"/>
              <a:t>). Если </a:t>
            </a:r>
            <a:r>
              <a:rPr lang="ru-RU" b="1" dirty="0">
                <a:solidFill>
                  <a:srgbClr val="202C8F"/>
                </a:solidFill>
              </a:rPr>
              <a:t>ни один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не совпал </a:t>
            </a:r>
            <a:r>
              <a:rPr lang="ru-RU" b="1" dirty="0"/>
              <a:t>– </a:t>
            </a:r>
            <a:r>
              <a:rPr lang="ru-RU" b="1" dirty="0">
                <a:solidFill>
                  <a:srgbClr val="202C8F"/>
                </a:solidFill>
              </a:rPr>
              <a:t>выполняется</a:t>
            </a:r>
            <a:r>
              <a:rPr lang="ru-RU" b="1" dirty="0"/>
              <a:t> (если есть) вариант </a:t>
            </a:r>
            <a:r>
              <a:rPr lang="ru-RU" b="1" dirty="0" err="1">
                <a:solidFill>
                  <a:srgbClr val="7030A0"/>
                </a:solidFill>
              </a:rPr>
              <a:t>default</a:t>
            </a:r>
            <a:r>
              <a:rPr lang="ru-RU" b="1" dirty="0"/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15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Конструкция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switch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21260" y="3176848"/>
            <a:ext cx="3293567" cy="34514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49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114" y="1211071"/>
            <a:ext cx="95341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Здесь оператор </a:t>
            </a:r>
            <a:r>
              <a:rPr lang="ru-RU" b="1" dirty="0" err="1">
                <a:solidFill>
                  <a:srgbClr val="7030A0"/>
                </a:solidFill>
              </a:rPr>
              <a:t>switch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последовательно сравнит</a:t>
            </a:r>
            <a:r>
              <a:rPr lang="ru-RU" b="1" dirty="0"/>
              <a:t> a со всеми вариантами из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Сначала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b="1" dirty="0"/>
              <a:t>, затем – </a:t>
            </a:r>
            <a:r>
              <a:rPr lang="ru-RU" b="1" dirty="0">
                <a:solidFill>
                  <a:srgbClr val="202C8F"/>
                </a:solidFill>
              </a:rPr>
              <a:t>так как нет совпадения </a:t>
            </a:r>
            <a:r>
              <a:rPr lang="ru-RU" b="1" dirty="0"/>
              <a:t>–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Совпадение найдено</a:t>
            </a:r>
            <a:r>
              <a:rPr lang="ru-RU" b="1" dirty="0"/>
              <a:t>, будет </a:t>
            </a:r>
            <a:r>
              <a:rPr lang="ru-RU" b="1" dirty="0">
                <a:solidFill>
                  <a:srgbClr val="202C8F"/>
                </a:solidFill>
              </a:rPr>
              <a:t>выполнен этот вариант</a:t>
            </a:r>
            <a:r>
              <a:rPr lang="ru-RU" b="1" dirty="0"/>
              <a:t>, со строки </a:t>
            </a:r>
            <a:r>
              <a:rPr lang="ru-RU" b="1" dirty="0" err="1">
                <a:solidFill>
                  <a:srgbClr val="0070C0"/>
                </a:solidFill>
              </a:rPr>
              <a:t>alert</a:t>
            </a:r>
            <a:r>
              <a:rPr lang="ru-RU" b="1" dirty="0">
                <a:solidFill>
                  <a:srgbClr val="CC00CC"/>
                </a:solidFill>
              </a:rPr>
              <a:t>(</a:t>
            </a:r>
            <a:r>
              <a:rPr lang="ru-RU" b="1" dirty="0"/>
              <a:t> </a:t>
            </a:r>
            <a:r>
              <a:rPr lang="ru-RU" b="1" dirty="0">
                <a:solidFill>
                  <a:srgbClr val="92D050"/>
                </a:solidFill>
              </a:rPr>
              <a:t>'В точку!'</a:t>
            </a:r>
            <a:r>
              <a:rPr lang="ru-RU" b="1" dirty="0"/>
              <a:t> </a:t>
            </a:r>
            <a:r>
              <a:rPr lang="ru-RU" b="1" dirty="0">
                <a:solidFill>
                  <a:srgbClr val="CC00CC"/>
                </a:solidFill>
              </a:rPr>
              <a:t>)</a:t>
            </a:r>
            <a:r>
              <a:rPr lang="ru-RU" b="1" dirty="0"/>
              <a:t> и далее, </a:t>
            </a:r>
            <a:r>
              <a:rPr lang="ru-RU" b="1" dirty="0">
                <a:solidFill>
                  <a:srgbClr val="202C8F"/>
                </a:solidFill>
              </a:rPr>
              <a:t>до ближайшего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, который </a:t>
            </a:r>
            <a:r>
              <a:rPr lang="ru-RU" b="1" dirty="0">
                <a:solidFill>
                  <a:srgbClr val="202C8F"/>
                </a:solidFill>
              </a:rPr>
              <a:t>прервёт выполнение</a:t>
            </a:r>
            <a:r>
              <a:rPr lang="ru-RU" b="1" dirty="0"/>
              <a:t>. Если </a:t>
            </a:r>
            <a:r>
              <a:rPr lang="ru-RU" b="1" dirty="0" err="1">
                <a:solidFill>
                  <a:srgbClr val="7030A0"/>
                </a:solidFill>
              </a:rPr>
              <a:t>break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нет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выполнение пойдёт ниже по следующим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, при этом </a:t>
            </a:r>
            <a:r>
              <a:rPr lang="ru-RU" b="1" dirty="0">
                <a:solidFill>
                  <a:srgbClr val="202C8F"/>
                </a:solidFill>
              </a:rPr>
              <a:t>остальные проверки игнорируются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2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10293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 помощью CSS описывается, например, как выглядит кнопка, но она не работает.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59AB39-3931-4911-97C1-C7345244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19" y="1697298"/>
            <a:ext cx="3667637" cy="13336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F60B13-5E64-4572-BBA0-6C2FEFCB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3" y="3170420"/>
            <a:ext cx="5525971" cy="34768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760178-5C3E-4835-A437-498DB241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426" y="1697298"/>
            <a:ext cx="3838355" cy="48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0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Группировка </a:t>
            </a:r>
            <a:r>
              <a:rPr lang="en-US" sz="2800" b="1" dirty="0">
                <a:solidFill>
                  <a:srgbClr val="7030A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case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50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113" y="1058671"/>
            <a:ext cx="9110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Несколько вариантов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использующих один код, можно группировать</a:t>
            </a:r>
            <a:r>
              <a:rPr lang="ru-RU" b="1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Для примера, выполним </a:t>
            </a:r>
            <a:r>
              <a:rPr lang="ru-RU" b="1" dirty="0">
                <a:solidFill>
                  <a:srgbClr val="202C8F"/>
                </a:solidFill>
              </a:rPr>
              <a:t>один и тот же код для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b="1" dirty="0"/>
              <a:t> и </a:t>
            </a:r>
            <a:r>
              <a:rPr lang="ru-RU" b="1" dirty="0" err="1">
                <a:solidFill>
                  <a:srgbClr val="7030A0"/>
                </a:solidFill>
              </a:rPr>
              <a:t>case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сгруппировав их </a:t>
            </a:r>
            <a:br>
              <a:rPr lang="ru-RU" b="1" dirty="0">
                <a:solidFill>
                  <a:srgbClr val="202C8F"/>
                </a:solidFill>
              </a:rPr>
            </a:br>
            <a:r>
              <a:rPr lang="ru-RU" b="1" dirty="0"/>
              <a:t>(теперь </a:t>
            </a:r>
            <a:r>
              <a:rPr lang="ru-RU" b="1" dirty="0">
                <a:solidFill>
                  <a:srgbClr val="202C8F"/>
                </a:solidFill>
              </a:rPr>
              <a:t>оба варианта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ru-RU" b="1" dirty="0"/>
              <a:t>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выводят одно сообщение</a:t>
            </a:r>
            <a:r>
              <a:rPr lang="ru-RU" b="1" dirty="0"/>
              <a:t>):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38" y="2763601"/>
            <a:ext cx="3857330" cy="28328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13" y="5658543"/>
            <a:ext cx="10203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Нужно отметить, что </a:t>
            </a:r>
            <a:r>
              <a:rPr lang="ru-RU" b="1" dirty="0">
                <a:solidFill>
                  <a:srgbClr val="202C8F"/>
                </a:solidFill>
              </a:rPr>
              <a:t>проверка на равенство всегда строгая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Значения должны быть одного типа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чтобы выполнялось равенство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5683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22" y="2520329"/>
            <a:ext cx="4769946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Функции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55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Объявление функции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52</a:t>
            </a:fld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048" y="2595883"/>
            <a:ext cx="3607485" cy="12584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5847" y="1100861"/>
            <a:ext cx="96780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Вначале идёт ключевое слово </a:t>
            </a:r>
            <a:r>
              <a:rPr lang="ru-RU" b="1" dirty="0" err="1">
                <a:solidFill>
                  <a:srgbClr val="CC00CC"/>
                </a:solidFill>
              </a:rPr>
              <a:t>function</a:t>
            </a:r>
            <a:r>
              <a:rPr lang="ru-RU" b="1" dirty="0"/>
              <a:t>, после него </a:t>
            </a:r>
            <a:r>
              <a:rPr lang="ru-RU" b="1" dirty="0">
                <a:solidFill>
                  <a:srgbClr val="202C8F"/>
                </a:solidFill>
              </a:rPr>
              <a:t>имя функции</a:t>
            </a:r>
            <a:r>
              <a:rPr lang="ru-RU" b="1" dirty="0"/>
              <a:t>, затем </a:t>
            </a:r>
            <a:r>
              <a:rPr lang="ru-RU" b="1" dirty="0">
                <a:solidFill>
                  <a:srgbClr val="202C8F"/>
                </a:solidFill>
              </a:rPr>
              <a:t>список параметров в круглых скобках через запятую </a:t>
            </a:r>
            <a:r>
              <a:rPr lang="ru-RU" b="1" dirty="0"/>
              <a:t>и, наконец, </a:t>
            </a:r>
            <a:r>
              <a:rPr lang="ru-RU" b="1" dirty="0">
                <a:solidFill>
                  <a:srgbClr val="202C8F"/>
                </a:solidFill>
              </a:rPr>
              <a:t>код функции</a:t>
            </a:r>
            <a:r>
              <a:rPr lang="ru-RU" b="1" dirty="0"/>
              <a:t>, также называемый </a:t>
            </a:r>
            <a:r>
              <a:rPr lang="ru-RU" b="1" dirty="0">
                <a:solidFill>
                  <a:srgbClr val="202C8F"/>
                </a:solidFill>
              </a:rPr>
              <a:t>«телом функции»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внутри фигурных скобок</a:t>
            </a:r>
            <a:r>
              <a:rPr lang="ru-RU" b="1" dirty="0"/>
              <a:t>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929312" y="2595882"/>
            <a:ext cx="3739826" cy="125842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570934" y="4963583"/>
            <a:ext cx="2897732" cy="178117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971800" y="42247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Функция может быть </a:t>
            </a:r>
            <a:r>
              <a:rPr lang="ru-RU" b="1" dirty="0">
                <a:solidFill>
                  <a:srgbClr val="0066FF"/>
                </a:solidFill>
              </a:rPr>
              <a:t>вызвана по своему имени: </a:t>
            </a:r>
            <a:r>
              <a:rPr lang="ru-RU" b="1" dirty="0" err="1">
                <a:solidFill>
                  <a:srgbClr val="0070C0"/>
                </a:solidFill>
              </a:rPr>
              <a:t>showMessage</a:t>
            </a:r>
            <a:r>
              <a:rPr lang="ru-RU" b="1" dirty="0">
                <a:solidFill>
                  <a:schemeClr val="accent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9437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Локальные и внешние переменные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5847" y="1100861"/>
            <a:ext cx="96780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Переменные, объявленные внутри функции, видны только внутри этой функции. 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338387" y="1696948"/>
            <a:ext cx="7496251" cy="218757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58114" y="4196682"/>
            <a:ext cx="967808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У функции есть доступ к внешним переменным.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277592" y="4731922"/>
            <a:ext cx="3617840" cy="19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6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Внешние переменные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100861"/>
            <a:ext cx="967808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Функция обладает полным доступом к внешним переменным и может изменять их значение.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86249" y="1981230"/>
            <a:ext cx="6818032" cy="30987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8114" y="5498704"/>
            <a:ext cx="9745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Внешняя переменная используется</a:t>
            </a:r>
            <a:r>
              <a:rPr lang="ru-RU" b="1" dirty="0"/>
              <a:t>, только </a:t>
            </a:r>
            <a:r>
              <a:rPr lang="ru-RU" b="1" dirty="0">
                <a:solidFill>
                  <a:srgbClr val="202C8F"/>
                </a:solidFill>
              </a:rPr>
              <a:t>если внутри функции нет такой локальной</a:t>
            </a:r>
            <a:r>
              <a:rPr lang="ru-RU" b="1" dirty="0"/>
              <a:t>. Если </a:t>
            </a:r>
            <a:r>
              <a:rPr lang="ru-RU" b="1" dirty="0">
                <a:solidFill>
                  <a:srgbClr val="202C8F"/>
                </a:solidFill>
              </a:rPr>
              <a:t>одноимённая переменная объявляется внутри функции</a:t>
            </a:r>
            <a:r>
              <a:rPr lang="ru-RU" b="1" dirty="0"/>
              <a:t>, тогда </a:t>
            </a:r>
            <a:r>
              <a:rPr lang="ru-RU" b="1" dirty="0">
                <a:solidFill>
                  <a:srgbClr val="202C8F"/>
                </a:solidFill>
              </a:rPr>
              <a:t>она перекрывает внешнюю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2557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Глобальные переменные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5000" y="2385297"/>
            <a:ext cx="97451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Переменные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объявленные снаружи всех функций</a:t>
            </a:r>
            <a:r>
              <a:rPr lang="ru-RU" b="1" dirty="0"/>
              <a:t>, такие </a:t>
            </a:r>
            <a:r>
              <a:rPr lang="ru-RU" b="1" dirty="0">
                <a:solidFill>
                  <a:srgbClr val="202C8F"/>
                </a:solidFill>
              </a:rPr>
              <a:t>как внешняя переменная </a:t>
            </a:r>
            <a:r>
              <a:rPr lang="ru-RU" b="1" dirty="0"/>
              <a:t>называются </a:t>
            </a:r>
            <a:r>
              <a:rPr lang="ru-RU" b="1" dirty="0">
                <a:solidFill>
                  <a:srgbClr val="0066FF"/>
                </a:solidFill>
              </a:rPr>
              <a:t>глобальными</a:t>
            </a:r>
            <a:r>
              <a:rPr lang="ru-RU" b="1" dirty="0"/>
              <a:t>. Глобальные переменные </a:t>
            </a:r>
            <a:r>
              <a:rPr lang="ru-RU" b="1" dirty="0">
                <a:solidFill>
                  <a:srgbClr val="202C8F"/>
                </a:solidFill>
              </a:rPr>
              <a:t>видимы для любой функции </a:t>
            </a:r>
            <a:r>
              <a:rPr lang="ru-RU" b="1" dirty="0"/>
              <a:t>(если только их не перекрывают одноимённые локальные переменные). Желательно </a:t>
            </a:r>
            <a:r>
              <a:rPr lang="ru-RU" b="1" dirty="0">
                <a:solidFill>
                  <a:srgbClr val="202C8F"/>
                </a:solidFill>
              </a:rPr>
              <a:t>сводить использование глобальных переменных к минимуму</a:t>
            </a:r>
            <a:r>
              <a:rPr lang="ru-RU" b="1" dirty="0"/>
              <a:t>. В современном коде </a:t>
            </a:r>
            <a:r>
              <a:rPr lang="ru-RU" b="1" dirty="0">
                <a:solidFill>
                  <a:srgbClr val="202C8F"/>
                </a:solidFill>
              </a:rPr>
              <a:t>обычно мало или совсем нет глобальных переменных</a:t>
            </a:r>
            <a:r>
              <a:rPr lang="ru-RU" b="1" dirty="0"/>
              <a:t>. Хотя они </a:t>
            </a:r>
            <a:r>
              <a:rPr lang="ru-RU" b="1" dirty="0">
                <a:solidFill>
                  <a:srgbClr val="202C8F"/>
                </a:solidFill>
              </a:rPr>
              <a:t>иногда полезны для хранения важнейших «</a:t>
            </a:r>
            <a:r>
              <a:rPr lang="ru-RU" b="1" dirty="0" err="1">
                <a:solidFill>
                  <a:srgbClr val="202C8F"/>
                </a:solidFill>
              </a:rPr>
              <a:t>общепроектовых</a:t>
            </a:r>
            <a:r>
              <a:rPr lang="ru-RU" b="1" dirty="0">
                <a:solidFill>
                  <a:srgbClr val="202C8F"/>
                </a:solidFill>
              </a:rPr>
              <a:t>» данных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967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Параметры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233830"/>
            <a:ext cx="974513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Можно передать внутрь функции любую информацию, используя параметры </a:t>
            </a:r>
            <a:r>
              <a:rPr lang="ru-RU" b="1" dirty="0"/>
              <a:t>(также называемые аргументами функции).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336118"/>
            <a:ext cx="97451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 нижеприведённом примере </a:t>
            </a:r>
            <a:r>
              <a:rPr lang="ru-RU" b="1" dirty="0">
                <a:solidFill>
                  <a:srgbClr val="202C8F"/>
                </a:solidFill>
              </a:rPr>
              <a:t>функции передаются два параметра</a:t>
            </a:r>
            <a:r>
              <a:rPr lang="ru-RU" b="1" dirty="0"/>
              <a:t>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b="1" dirty="0"/>
              <a:t> 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ru-RU" b="1" dirty="0"/>
              <a:t>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51413" y="3065868"/>
            <a:ext cx="6158535" cy="18266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8114" y="5186818"/>
            <a:ext cx="9745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Когда </a:t>
            </a:r>
            <a:r>
              <a:rPr lang="ru-RU" b="1" dirty="0">
                <a:solidFill>
                  <a:srgbClr val="202C8F"/>
                </a:solidFill>
              </a:rPr>
              <a:t>функция вызывается в строках </a:t>
            </a:r>
            <a:r>
              <a:rPr lang="ru-RU" b="1" dirty="0"/>
              <a:t>(*) и (**), переданные </a:t>
            </a:r>
            <a:r>
              <a:rPr lang="ru-RU" b="1" dirty="0">
                <a:solidFill>
                  <a:srgbClr val="202C8F"/>
                </a:solidFill>
              </a:rPr>
              <a:t>значения копируются в локальные переменные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/>
              <a:t>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ru-RU" b="1" dirty="0"/>
              <a:t>. Затем </a:t>
            </a:r>
            <a:r>
              <a:rPr lang="ru-RU" b="1" dirty="0">
                <a:solidFill>
                  <a:srgbClr val="202C8F"/>
                </a:solidFill>
              </a:rPr>
              <a:t>они используются в теле функции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002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Параметры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047563"/>
            <a:ext cx="97451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Значение, передаваемое в качестве параметра функции</a:t>
            </a:r>
            <a:r>
              <a:rPr lang="ru-RU" b="1" dirty="0"/>
              <a:t>, также называется </a:t>
            </a:r>
            <a:r>
              <a:rPr lang="ru-RU" b="1" dirty="0">
                <a:solidFill>
                  <a:srgbClr val="0066FF"/>
                </a:solidFill>
              </a:rPr>
              <a:t>аргументом</a:t>
            </a:r>
            <a:r>
              <a:rPr lang="ru-RU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0066FF"/>
                </a:solidFill>
              </a:rPr>
              <a:t>Параметр</a:t>
            </a:r>
            <a:r>
              <a:rPr lang="ru-RU" b="1" dirty="0"/>
              <a:t> – это </a:t>
            </a:r>
            <a:r>
              <a:rPr lang="ru-RU" b="1" dirty="0">
                <a:solidFill>
                  <a:srgbClr val="202C8F"/>
                </a:solidFill>
              </a:rPr>
              <a:t>переменная, указанная в круглых скобках в объявлении функции</a:t>
            </a:r>
            <a:r>
              <a:rPr lang="ru-RU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0066FF"/>
                </a:solidFill>
              </a:rPr>
              <a:t>Аргумент</a:t>
            </a:r>
            <a:r>
              <a:rPr lang="ru-RU" b="1" dirty="0"/>
              <a:t> – это </a:t>
            </a:r>
            <a:r>
              <a:rPr lang="ru-RU" b="1" dirty="0">
                <a:solidFill>
                  <a:srgbClr val="202C8F"/>
                </a:solidFill>
              </a:rPr>
              <a:t>значение, которое передаётся функции при её вызове</a:t>
            </a:r>
            <a:r>
              <a:rPr lang="ru-RU" b="1" dirty="0"/>
              <a:t>. </a:t>
            </a:r>
          </a:p>
          <a:p>
            <a:pPr algn="just">
              <a:lnSpc>
                <a:spcPct val="150000"/>
              </a:lnSpc>
            </a:pPr>
            <a:endParaRPr lang="ru-RU" b="1" dirty="0"/>
          </a:p>
          <a:p>
            <a:pPr algn="just">
              <a:lnSpc>
                <a:spcPct val="150000"/>
              </a:lnSpc>
            </a:pPr>
            <a:r>
              <a:rPr lang="ru-RU" b="1" dirty="0"/>
              <a:t>Объявляем </a:t>
            </a:r>
            <a:r>
              <a:rPr lang="ru-RU" b="1" dirty="0">
                <a:solidFill>
                  <a:srgbClr val="202C8F"/>
                </a:solidFill>
              </a:rPr>
              <a:t>функции со списком параметров</a:t>
            </a:r>
            <a:r>
              <a:rPr lang="ru-RU" b="1" dirty="0"/>
              <a:t>, затем </a:t>
            </a:r>
            <a:r>
              <a:rPr lang="ru-RU" b="1" dirty="0">
                <a:solidFill>
                  <a:srgbClr val="202C8F"/>
                </a:solidFill>
              </a:rPr>
              <a:t>вызываем их, передавая аргументы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В приведённом примере можно сказать: «функция </a:t>
            </a:r>
            <a:r>
              <a:rPr lang="ru-RU" b="1" dirty="0" err="1">
                <a:solidFill>
                  <a:srgbClr val="0070C0"/>
                </a:solidFill>
              </a:rPr>
              <a:t>showMessage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объявляется с двумя параметрами</a:t>
            </a:r>
            <a:r>
              <a:rPr lang="ru-RU" b="1" dirty="0"/>
              <a:t>, затем </a:t>
            </a:r>
            <a:r>
              <a:rPr lang="ru-RU" b="1" dirty="0">
                <a:solidFill>
                  <a:srgbClr val="202C8F"/>
                </a:solidFill>
              </a:rPr>
              <a:t>вызывается с двумя аргументами</a:t>
            </a:r>
            <a:r>
              <a:rPr lang="ru-RU" b="1" dirty="0"/>
              <a:t>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b="1" dirty="0"/>
              <a:t> и </a:t>
            </a:r>
            <a:r>
              <a:rPr lang="ru-RU" b="1" dirty="0">
                <a:solidFill>
                  <a:srgbClr val="92D050"/>
                </a:solidFill>
              </a:rPr>
              <a:t>"Привет"</a:t>
            </a:r>
            <a:r>
              <a:rPr lang="ru-RU" b="1" dirty="0"/>
              <a:t>».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30507" y="4219014"/>
            <a:ext cx="6289347" cy="25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Параметры по умолчанию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503697"/>
            <a:ext cx="9745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Если </a:t>
            </a:r>
            <a:r>
              <a:rPr lang="ru-RU" b="1" dirty="0">
                <a:solidFill>
                  <a:srgbClr val="202C8F"/>
                </a:solidFill>
              </a:rPr>
              <a:t>параметр не указан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его значением становится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 Например, ранее упомянутая функция </a:t>
            </a:r>
            <a:r>
              <a:rPr lang="ru-RU" b="1" dirty="0" err="1">
                <a:solidFill>
                  <a:srgbClr val="0070C0"/>
                </a:solidFill>
              </a:rPr>
              <a:t>showMessage</a:t>
            </a:r>
            <a:r>
              <a:rPr lang="ru-RU" b="1" dirty="0">
                <a:solidFill>
                  <a:srgbClr val="FFC000"/>
                </a:solidFill>
              </a:rPr>
              <a:t>(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92D050"/>
                </a:solidFill>
              </a:rPr>
              <a:t>text</a:t>
            </a:r>
            <a:r>
              <a:rPr lang="ru-RU" b="1" dirty="0">
                <a:solidFill>
                  <a:srgbClr val="FFC000"/>
                </a:solidFill>
              </a:rPr>
              <a:t>)</a:t>
            </a:r>
            <a:r>
              <a:rPr lang="ru-RU" b="1" dirty="0"/>
              <a:t> может быть </a:t>
            </a:r>
            <a:r>
              <a:rPr lang="ru-RU" b="1" dirty="0">
                <a:solidFill>
                  <a:srgbClr val="202C8F"/>
                </a:solidFill>
              </a:rPr>
              <a:t>вызвана с одним аргументом</a:t>
            </a:r>
            <a:r>
              <a:rPr lang="ru-RU" b="1" dirty="0"/>
              <a:t>: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03673" y="2752724"/>
            <a:ext cx="3054016" cy="75407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8114" y="4412325"/>
            <a:ext cx="9745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Это не приведёт к ошибке</a:t>
            </a:r>
            <a:r>
              <a:rPr lang="ru-RU" b="1" dirty="0"/>
              <a:t>. Такой вызов </a:t>
            </a:r>
            <a:r>
              <a:rPr lang="ru-RU" b="1" dirty="0">
                <a:solidFill>
                  <a:srgbClr val="202C8F"/>
                </a:solidFill>
              </a:rPr>
              <a:t>выведет</a:t>
            </a:r>
            <a:r>
              <a:rPr lang="ru-RU" b="1" dirty="0"/>
              <a:t> «*Аня*: </a:t>
            </a:r>
            <a:r>
              <a:rPr lang="ru-RU" b="1" dirty="0" err="1"/>
              <a:t>undefined</a:t>
            </a:r>
            <a:r>
              <a:rPr lang="ru-RU" b="1" dirty="0"/>
              <a:t>». В вызове </a:t>
            </a:r>
            <a:r>
              <a:rPr lang="ru-RU" b="1" dirty="0">
                <a:solidFill>
                  <a:srgbClr val="202C8F"/>
                </a:solidFill>
              </a:rPr>
              <a:t>не указан параметр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ru-RU" b="1" dirty="0"/>
              <a:t>, поэтому </a:t>
            </a:r>
            <a:r>
              <a:rPr lang="ru-RU" b="1" dirty="0">
                <a:solidFill>
                  <a:srgbClr val="202C8F"/>
                </a:solidFill>
              </a:rPr>
              <a:t>предполагается, что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ru-RU" b="1" dirty="0"/>
              <a:t> </a:t>
            </a:r>
            <a:r>
              <a:rPr lang="ru-RU" b="1" dirty="0">
                <a:solidFill>
                  <a:srgbClr val="008080"/>
                </a:solidFill>
              </a:rPr>
              <a:t>===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4852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Возврат значения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056457"/>
            <a:ext cx="927168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Функция может вернуть результат</a:t>
            </a:r>
            <a:r>
              <a:rPr lang="ru-RU" b="1" dirty="0"/>
              <a:t>, который </a:t>
            </a:r>
            <a:r>
              <a:rPr lang="ru-RU" b="1" dirty="0">
                <a:solidFill>
                  <a:srgbClr val="202C8F"/>
                </a:solidFill>
              </a:rPr>
              <a:t>будет передан в вызвавший её код</a:t>
            </a:r>
            <a:r>
              <a:rPr lang="ru-RU" b="1" dirty="0"/>
              <a:t>. </a:t>
            </a:r>
          </a:p>
          <a:p>
            <a:pPr algn="just">
              <a:lnSpc>
                <a:spcPct val="150000"/>
              </a:lnSpc>
              <a:buClr>
                <a:srgbClr val="202C8F"/>
              </a:buClr>
            </a:pPr>
            <a:r>
              <a:rPr lang="ru-RU" b="1" dirty="0">
                <a:solidFill>
                  <a:srgbClr val="202C8F"/>
                </a:solidFill>
              </a:rPr>
              <a:t>Простейшим примером </a:t>
            </a:r>
            <a:r>
              <a:rPr lang="ru-RU" b="1" dirty="0"/>
              <a:t>может служить </a:t>
            </a:r>
            <a:r>
              <a:rPr lang="ru-RU" b="1" dirty="0">
                <a:solidFill>
                  <a:srgbClr val="202C8F"/>
                </a:solidFill>
              </a:rPr>
              <a:t>функция сложения двух чисел</a:t>
            </a:r>
            <a:r>
              <a:rPr lang="ru-RU" b="1" dirty="0"/>
              <a:t>: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55492" y="1578720"/>
            <a:ext cx="2361142" cy="170250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58114" y="3846181"/>
            <a:ext cx="61051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Директива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может находиться в любом месте тела функции</a:t>
            </a:r>
            <a:r>
              <a:rPr lang="ru-RU" b="1" dirty="0"/>
              <a:t>. Как только </a:t>
            </a:r>
            <a:r>
              <a:rPr lang="ru-RU" b="1" dirty="0">
                <a:solidFill>
                  <a:srgbClr val="202C8F"/>
                </a:solidFill>
              </a:rPr>
              <a:t>выполнение доходит до этого места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функция останавливается</a:t>
            </a:r>
            <a:r>
              <a:rPr lang="ru-RU" b="1" dirty="0"/>
              <a:t>, и </a:t>
            </a:r>
            <a:r>
              <a:rPr lang="ru-RU" b="1" dirty="0">
                <a:solidFill>
                  <a:srgbClr val="202C8F"/>
                </a:solidFill>
              </a:rPr>
              <a:t>значение возвращается в вызвавший её код </a:t>
            </a:r>
            <a:r>
              <a:rPr lang="ru-RU" b="1" dirty="0"/>
              <a:t>(присваивается переменной </a:t>
            </a:r>
            <a:r>
              <a:rPr lang="ru-RU" b="1" dirty="0" err="1"/>
              <a:t>result</a:t>
            </a:r>
            <a:r>
              <a:rPr lang="ru-RU" b="1" dirty="0"/>
              <a:t> выше). Вызовов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>
                <a:solidFill>
                  <a:srgbClr val="CC00CC"/>
                </a:solidFill>
              </a:rPr>
              <a:t> </a:t>
            </a:r>
            <a:r>
              <a:rPr lang="ru-RU" b="1" dirty="0"/>
              <a:t>может быть несколько.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003853" y="3525679"/>
            <a:ext cx="3832794" cy="31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Внедрение кода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573282"/>
            <a:ext cx="10795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При размещении кода внутри HTML-файла код JavaScript обрамляется</a:t>
            </a:r>
            <a:r>
              <a:rPr lang="en-US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>
                <a:solidFill>
                  <a:srgbClr val="202C8F"/>
                </a:solidFill>
              </a:rPr>
              <a:t>тэгом &lt;</a:t>
            </a:r>
            <a:r>
              <a:rPr lang="ru-RU" sz="2000" b="1" dirty="0" err="1">
                <a:solidFill>
                  <a:srgbClr val="202C8F"/>
                </a:solidFill>
              </a:rPr>
              <a:t>script</a:t>
            </a:r>
            <a:r>
              <a:rPr lang="ru-RU" sz="2000" b="1" dirty="0">
                <a:solidFill>
                  <a:srgbClr val="202C8F"/>
                </a:solidFill>
              </a:rPr>
              <a:t>&gt;. Выглядит это примерно так: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6656" y="5523249"/>
            <a:ext cx="11118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При открытии данной страницы появится окошко с надписью "</a:t>
            </a:r>
            <a:r>
              <a:rPr lang="ru-RU" sz="2000" b="1" dirty="0" err="1"/>
              <a:t>Hello</a:t>
            </a:r>
            <a:r>
              <a:rPr lang="ru-RU" sz="2000" b="1" dirty="0"/>
              <a:t> World!" и</a:t>
            </a:r>
          </a:p>
          <a:p>
            <a:pPr algn="just"/>
            <a:r>
              <a:rPr lang="ru-RU" sz="2000" b="1" dirty="0"/>
              <a:t>кнопкой "OK". После нажатия на кнопку "OK" продолжится выполнение страницы и на ней </a:t>
            </a:r>
          </a:p>
          <a:p>
            <a:pPr algn="just"/>
            <a:r>
              <a:rPr lang="ru-RU" sz="2000" b="1" dirty="0"/>
              <a:t>появится надпись: "Это текст основной страницы".</a:t>
            </a:r>
            <a:endParaRPr lang="ru-RU" sz="2000" b="1" dirty="0">
              <a:solidFill>
                <a:srgbClr val="0066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F5FBC5-1A3C-40D7-BE54-A3E3650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09" y="2937551"/>
            <a:ext cx="4052559" cy="19042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DB0EBF8-35A8-4C8F-8610-B135B5906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1168"/>
            <a:ext cx="4830362" cy="2920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DFB716-B117-4ECC-A7A1-71054EACBC28}"/>
              </a:ext>
            </a:extLst>
          </p:cNvPr>
          <p:cNvSpPr txBox="1"/>
          <p:nvPr/>
        </p:nvSpPr>
        <p:spPr>
          <a:xfrm>
            <a:off x="8169640" y="341459"/>
            <a:ext cx="3043004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Способ </a:t>
            </a:r>
            <a:r>
              <a:rPr lang="en-US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#1</a:t>
            </a:r>
            <a:endParaRPr lang="ru-RU" sz="48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322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Возврат значения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60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056457"/>
            <a:ext cx="9271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Возможно использовать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>
                <a:solidFill>
                  <a:srgbClr val="202C8F"/>
                </a:solidFill>
              </a:rPr>
              <a:t> и без значения. </a:t>
            </a:r>
            <a:r>
              <a:rPr lang="ru-RU" b="1" dirty="0"/>
              <a:t>Это приведёт </a:t>
            </a:r>
            <a:r>
              <a:rPr lang="ru-RU" b="1" dirty="0">
                <a:solidFill>
                  <a:srgbClr val="202C8F"/>
                </a:solidFill>
              </a:rPr>
              <a:t>к немедленному выходу из функции.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4107257"/>
            <a:ext cx="61051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 коде выше, если </a:t>
            </a:r>
            <a:r>
              <a:rPr lang="ru-RU" b="1" dirty="0" err="1">
                <a:solidFill>
                  <a:srgbClr val="0070C0"/>
                </a:solidFill>
              </a:rPr>
              <a:t>checkAge</a:t>
            </a:r>
            <a:r>
              <a:rPr lang="ru-RU" b="1" dirty="0">
                <a:solidFill>
                  <a:srgbClr val="0070C0"/>
                </a:solidFill>
              </a:rPr>
              <a:t>(</a:t>
            </a:r>
            <a:r>
              <a:rPr lang="ru-RU" b="1" dirty="0" err="1"/>
              <a:t>age</a:t>
            </a:r>
            <a:r>
              <a:rPr lang="ru-RU" b="1" dirty="0">
                <a:solidFill>
                  <a:srgbClr val="0070C0"/>
                </a:solidFill>
              </a:rPr>
              <a:t>)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вернёт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70C0"/>
                </a:solidFill>
              </a:rPr>
              <a:t>showMovie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не выполнит </a:t>
            </a:r>
            <a:r>
              <a:rPr lang="ru-RU" b="1" dirty="0" err="1">
                <a:solidFill>
                  <a:srgbClr val="0070C0"/>
                </a:solidFill>
              </a:rPr>
              <a:t>alert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Результат функции с пустым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или без него </a:t>
            </a:r>
            <a:r>
              <a:rPr lang="ru-RU" b="1" dirty="0"/>
              <a:t>–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 Если </a:t>
            </a:r>
            <a:r>
              <a:rPr lang="ru-RU" b="1" dirty="0">
                <a:solidFill>
                  <a:srgbClr val="202C8F"/>
                </a:solidFill>
              </a:rPr>
              <a:t>функция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не возвращает значения</a:t>
            </a:r>
            <a:r>
              <a:rPr lang="ru-RU" b="1" dirty="0"/>
              <a:t>, это всё равно, как </a:t>
            </a:r>
            <a:r>
              <a:rPr lang="ru-RU" b="1" dirty="0">
                <a:solidFill>
                  <a:srgbClr val="202C8F"/>
                </a:solidFill>
              </a:rPr>
              <a:t>если бы она возвращала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10091" y="1659995"/>
            <a:ext cx="4411645" cy="218618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9732" y="4136504"/>
            <a:ext cx="4332897" cy="97244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179732" y="5251399"/>
            <a:ext cx="4332897" cy="11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3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Выбор имени функции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61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056457"/>
            <a:ext cx="9271686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0066FF"/>
                </a:solidFill>
              </a:rPr>
              <a:t>Функция – это действие. </a:t>
            </a:r>
            <a:r>
              <a:rPr lang="ru-RU" b="1" dirty="0"/>
              <a:t>Поэтому </a:t>
            </a:r>
            <a:r>
              <a:rPr lang="ru-RU" b="1" dirty="0">
                <a:solidFill>
                  <a:srgbClr val="202C8F"/>
                </a:solidFill>
              </a:rPr>
              <a:t>имя функции обычно является глаголом</a:t>
            </a:r>
            <a:r>
              <a:rPr lang="ru-RU" b="1" dirty="0"/>
              <a:t>. Оно должно быть </a:t>
            </a:r>
            <a:r>
              <a:rPr lang="ru-RU" b="1" dirty="0">
                <a:solidFill>
                  <a:srgbClr val="202C8F"/>
                </a:solidFill>
              </a:rPr>
              <a:t>кратким, точным и описывать действие функции</a:t>
            </a:r>
            <a:r>
              <a:rPr lang="ru-RU" b="1" dirty="0"/>
              <a:t>, чтобы программист, который будет читать код, получил верное представление о том, что делает функция.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Как правило, </a:t>
            </a:r>
            <a:r>
              <a:rPr lang="ru-RU" b="1" dirty="0">
                <a:solidFill>
                  <a:srgbClr val="202C8F"/>
                </a:solidFill>
              </a:rPr>
              <a:t>используются глагольные префиксы</a:t>
            </a:r>
            <a:r>
              <a:rPr lang="ru-RU" b="1" dirty="0"/>
              <a:t>, обозначающие </a:t>
            </a:r>
            <a:r>
              <a:rPr lang="ru-RU" b="1" dirty="0">
                <a:solidFill>
                  <a:srgbClr val="202C8F"/>
                </a:solidFill>
              </a:rPr>
              <a:t>общий характер действия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после которых следует уточнение</a:t>
            </a:r>
            <a:r>
              <a:rPr lang="ru-RU" b="1" dirty="0"/>
              <a:t>. Обычно в командах разработчиков действуют соглашения, касающиеся значений этих префиксов. Например, функции, начинающиеся с "</a:t>
            </a:r>
            <a:r>
              <a:rPr lang="ru-RU" b="1" dirty="0" err="1">
                <a:solidFill>
                  <a:srgbClr val="0070C0"/>
                </a:solidFill>
              </a:rPr>
              <a:t>show</a:t>
            </a:r>
            <a:r>
              <a:rPr lang="ru-RU" b="1" dirty="0"/>
              <a:t>" </a:t>
            </a:r>
            <a:r>
              <a:rPr lang="ru-RU" b="1" dirty="0">
                <a:solidFill>
                  <a:srgbClr val="202C8F"/>
                </a:solidFill>
              </a:rPr>
              <a:t>обычно что-то показывают</a:t>
            </a:r>
            <a:r>
              <a:rPr lang="ru-RU" b="1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0213" y="4479222"/>
            <a:ext cx="99314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Функции, начинающиеся с…</a:t>
            </a:r>
          </a:p>
          <a:p>
            <a:pPr marL="5413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/>
              <a:t>"</a:t>
            </a:r>
            <a:r>
              <a:rPr lang="ru-RU" b="1" dirty="0" err="1">
                <a:solidFill>
                  <a:srgbClr val="0070C0"/>
                </a:solidFill>
              </a:rPr>
              <a:t>get</a:t>
            </a:r>
            <a:r>
              <a:rPr lang="ru-RU" b="1" dirty="0"/>
              <a:t>…" – </a:t>
            </a:r>
            <a:r>
              <a:rPr lang="ru-RU" b="1" dirty="0">
                <a:solidFill>
                  <a:srgbClr val="202C8F"/>
                </a:solidFill>
              </a:rPr>
              <a:t>возвращают значение</a:t>
            </a:r>
            <a:r>
              <a:rPr lang="ru-RU" b="1" dirty="0"/>
              <a:t>,</a:t>
            </a:r>
          </a:p>
          <a:p>
            <a:pPr marL="5413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/>
              <a:t>"</a:t>
            </a:r>
            <a:r>
              <a:rPr lang="ru-RU" b="1" dirty="0" err="1">
                <a:solidFill>
                  <a:srgbClr val="0070C0"/>
                </a:solidFill>
              </a:rPr>
              <a:t>calc</a:t>
            </a:r>
            <a:r>
              <a:rPr lang="ru-RU" b="1" dirty="0"/>
              <a:t>…" – </a:t>
            </a:r>
            <a:r>
              <a:rPr lang="ru-RU" b="1" dirty="0">
                <a:solidFill>
                  <a:srgbClr val="202C8F"/>
                </a:solidFill>
              </a:rPr>
              <a:t>что-то вычисляют</a:t>
            </a:r>
            <a:r>
              <a:rPr lang="ru-RU" b="1" dirty="0"/>
              <a:t>,</a:t>
            </a:r>
          </a:p>
          <a:p>
            <a:pPr marL="5413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/>
              <a:t>"</a:t>
            </a:r>
            <a:r>
              <a:rPr lang="ru-RU" b="1" dirty="0" err="1">
                <a:solidFill>
                  <a:srgbClr val="0070C0"/>
                </a:solidFill>
              </a:rPr>
              <a:t>create</a:t>
            </a:r>
            <a:r>
              <a:rPr lang="ru-RU" b="1" dirty="0"/>
              <a:t>…" – </a:t>
            </a:r>
            <a:r>
              <a:rPr lang="ru-RU" b="1" dirty="0">
                <a:solidFill>
                  <a:srgbClr val="202C8F"/>
                </a:solidFill>
              </a:rPr>
              <a:t>что-то создают</a:t>
            </a:r>
            <a:r>
              <a:rPr lang="ru-RU" b="1" dirty="0"/>
              <a:t>,</a:t>
            </a:r>
          </a:p>
          <a:p>
            <a:pPr marL="5413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/>
              <a:t>"</a:t>
            </a:r>
            <a:r>
              <a:rPr lang="ru-RU" b="1" dirty="0" err="1">
                <a:solidFill>
                  <a:srgbClr val="0070C0"/>
                </a:solidFill>
              </a:rPr>
              <a:t>check</a:t>
            </a:r>
            <a:r>
              <a:rPr lang="ru-RU" b="1" dirty="0"/>
              <a:t>…" – </a:t>
            </a:r>
            <a:r>
              <a:rPr lang="ru-RU" b="1" dirty="0">
                <a:solidFill>
                  <a:srgbClr val="202C8F"/>
                </a:solidFill>
              </a:rPr>
              <a:t>что-то проверяют </a:t>
            </a:r>
            <a:r>
              <a:rPr lang="ru-RU" b="1" dirty="0"/>
              <a:t>и </a:t>
            </a:r>
            <a:r>
              <a:rPr lang="ru-RU" b="1" dirty="0">
                <a:solidFill>
                  <a:srgbClr val="202C8F"/>
                </a:solidFill>
              </a:rPr>
              <a:t>возвращают логическое значение</a:t>
            </a:r>
            <a:r>
              <a:rPr lang="ru-RU" b="1" dirty="0"/>
              <a:t>, и т.д.</a:t>
            </a:r>
          </a:p>
        </p:txBody>
      </p:sp>
    </p:spTree>
    <p:extLst>
      <p:ext uri="{BB962C8B-B14F-4D97-AF65-F5344CB8AC3E}">
        <p14:creationId xmlns:p14="http://schemas.microsoft.com/office/powerpoint/2010/main" val="1030450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Выбор имени функции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62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04257" y="1765393"/>
            <a:ext cx="7623313" cy="15779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212" y="3762920"/>
            <a:ext cx="10219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Функция </a:t>
            </a:r>
            <a:r>
              <a:rPr lang="ru-RU" b="1" dirty="0">
                <a:solidFill>
                  <a:srgbClr val="202C8F"/>
                </a:solidFill>
              </a:rPr>
              <a:t>должна делать только то, что явно подразумевается её названием</a:t>
            </a:r>
            <a:r>
              <a:rPr lang="ru-RU" b="1" dirty="0"/>
              <a:t>. И </a:t>
            </a:r>
            <a:r>
              <a:rPr lang="ru-RU" b="1" dirty="0">
                <a:solidFill>
                  <a:srgbClr val="202C8F"/>
                </a:solidFill>
              </a:rPr>
              <a:t>это должно быть одним действием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Два независимых действия обычно подразумевают две функции</a:t>
            </a:r>
            <a:r>
              <a:rPr lang="ru-RU" b="1" dirty="0"/>
              <a:t>, даже если предполагается, что они будут вызываться вместе (в этом случае можно создать третью функцию, которая будет их вызывать).</a:t>
            </a:r>
          </a:p>
        </p:txBody>
      </p:sp>
    </p:spTree>
    <p:extLst>
      <p:ext uri="{BB962C8B-B14F-4D97-AF65-F5344CB8AC3E}">
        <p14:creationId xmlns:p14="http://schemas.microsoft.com/office/powerpoint/2010/main" val="3357308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162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Консоль разработчика</a:t>
            </a:r>
            <a:endParaRPr lang="ru-RU" sz="2800" b="1" dirty="0">
              <a:solidFill>
                <a:srgbClr val="7030A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63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875205"/>
            <a:ext cx="100252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Код уязвим для ошибок. </a:t>
            </a:r>
            <a:r>
              <a:rPr lang="ru-RU" b="1" dirty="0"/>
              <a:t>Но </a:t>
            </a:r>
            <a:r>
              <a:rPr lang="ru-RU" b="1" dirty="0">
                <a:solidFill>
                  <a:srgbClr val="202C8F"/>
                </a:solidFill>
              </a:rPr>
              <a:t>по умолчанию в браузере ошибки не видны. </a:t>
            </a:r>
            <a:r>
              <a:rPr lang="ru-RU" b="1" dirty="0"/>
              <a:t>То есть, если что-то пойдёт не так, мы не увидим, что именно сломалось, и не сможем это починить. </a:t>
            </a:r>
            <a:r>
              <a:rPr lang="ru-RU" b="1" dirty="0">
                <a:solidFill>
                  <a:srgbClr val="202C8F"/>
                </a:solidFill>
              </a:rPr>
              <a:t>Для решения задач такого рода в браузер встроены так называемые «Инструменты разработки» </a:t>
            </a:r>
            <a:r>
              <a:rPr lang="ru-RU" b="1" dirty="0"/>
              <a:t>(</a:t>
            </a:r>
            <a:r>
              <a:rPr lang="ru-RU" b="1" dirty="0" err="1"/>
              <a:t>Developer</a:t>
            </a:r>
            <a:r>
              <a:rPr lang="ru-RU" b="1" dirty="0"/>
              <a:t> </a:t>
            </a:r>
            <a:r>
              <a:rPr lang="ru-RU" b="1" dirty="0" err="1"/>
              <a:t>tools</a:t>
            </a:r>
            <a:r>
              <a:rPr lang="ru-RU" b="1" dirty="0"/>
              <a:t> или сокращённо — </a:t>
            </a:r>
            <a:r>
              <a:rPr lang="ru-RU" b="1" dirty="0" err="1">
                <a:solidFill>
                  <a:srgbClr val="202C8F"/>
                </a:solidFill>
              </a:rPr>
              <a:t>devtools</a:t>
            </a:r>
            <a:r>
              <a:rPr lang="ru-RU" b="1" dirty="0"/>
              <a:t>).</a:t>
            </a:r>
          </a:p>
          <a:p>
            <a:pPr algn="just">
              <a:lnSpc>
                <a:spcPct val="150000"/>
              </a:lnSpc>
            </a:pPr>
            <a:endParaRPr lang="ru-RU" b="1" dirty="0"/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Для вызова консоли нажмите F12 или, если вы используете </a:t>
            </a:r>
            <a:r>
              <a:rPr lang="ru-RU" b="1" dirty="0" err="1">
                <a:solidFill>
                  <a:srgbClr val="202C8F"/>
                </a:solidFill>
              </a:rPr>
              <a:t>Mac</a:t>
            </a:r>
            <a:r>
              <a:rPr lang="ru-RU" b="1" dirty="0">
                <a:solidFill>
                  <a:srgbClr val="202C8F"/>
                </a:solidFill>
              </a:rPr>
              <a:t>, </a:t>
            </a:r>
            <a:r>
              <a:rPr lang="ru-RU" b="1" dirty="0" err="1">
                <a:solidFill>
                  <a:srgbClr val="202C8F"/>
                </a:solidFill>
              </a:rPr>
              <a:t>Cmd+Opt+J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  <a:r>
              <a:rPr lang="ru-RU" b="1" dirty="0"/>
              <a:t>По умолчанию в инструментах разработчика </a:t>
            </a:r>
            <a:r>
              <a:rPr lang="ru-RU" b="1" dirty="0">
                <a:solidFill>
                  <a:srgbClr val="202C8F"/>
                </a:solidFill>
              </a:rPr>
              <a:t>откроется вкладка </a:t>
            </a:r>
            <a:r>
              <a:rPr lang="ru-RU" b="1" dirty="0" err="1">
                <a:solidFill>
                  <a:srgbClr val="202C8F"/>
                </a:solidFill>
              </a:rPr>
              <a:t>Console</a:t>
            </a:r>
            <a:r>
              <a:rPr lang="ru-RU" b="1" dirty="0">
                <a:solidFill>
                  <a:srgbClr val="202C8F"/>
                </a:solidFill>
              </a:rPr>
              <a:t> (консоль)</a:t>
            </a:r>
            <a:r>
              <a:rPr lang="ru-RU" b="1" dirty="0"/>
              <a:t>. В консоли мы </a:t>
            </a:r>
            <a:r>
              <a:rPr lang="ru-RU" b="1" dirty="0">
                <a:solidFill>
                  <a:srgbClr val="202C8F"/>
                </a:solidFill>
              </a:rPr>
              <a:t>можем увидеть сообщение об ошибке, </a:t>
            </a:r>
            <a:r>
              <a:rPr lang="ru-RU" b="1" dirty="0" err="1">
                <a:solidFill>
                  <a:srgbClr val="FF0000"/>
                </a:solidFill>
              </a:rPr>
              <a:t>отрисованное</a:t>
            </a:r>
            <a:r>
              <a:rPr lang="ru-RU" b="1" dirty="0">
                <a:solidFill>
                  <a:srgbClr val="FF0000"/>
                </a:solidFill>
              </a:rPr>
              <a:t> красным цветом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201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Русляков Алексей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5808655"/>
            <a:ext cx="9534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Плюсы такого использования очевидны: при любом объеме JavaScript-кода вызов обеспечивается одной небольшой строчкой.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8A0C350-FCAB-468D-BB67-B7CB8D63F532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Внедрение кода </a:t>
            </a:r>
            <a:r>
              <a:rPr lang="en-US" sz="32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n-US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3C04-1F07-482B-9989-3E1DC038FC22}"/>
              </a:ext>
            </a:extLst>
          </p:cNvPr>
          <p:cNvSpPr txBox="1"/>
          <p:nvPr/>
        </p:nvSpPr>
        <p:spPr>
          <a:xfrm>
            <a:off x="8169640" y="341459"/>
            <a:ext cx="3043004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Способ </a:t>
            </a:r>
            <a:r>
              <a:rPr lang="en-US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#</a:t>
            </a:r>
            <a:r>
              <a:rPr lang="ru-RU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34CD61-2E3A-40E4-BEFC-5FD01E13A9A4}"/>
              </a:ext>
            </a:extLst>
          </p:cNvPr>
          <p:cNvSpPr/>
          <p:nvPr/>
        </p:nvSpPr>
        <p:spPr>
          <a:xfrm>
            <a:off x="533119" y="2187018"/>
            <a:ext cx="452230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Создадим файл с названием myscript.js и поместим в него наш код: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81EE5-CCC8-4E8B-96EC-14FF6DC8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9" y="3173794"/>
            <a:ext cx="4522302" cy="139628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A0312B-0F35-4B94-8870-21AD13F61BD9}"/>
              </a:ext>
            </a:extLst>
          </p:cNvPr>
          <p:cNvSpPr/>
          <p:nvPr/>
        </p:nvSpPr>
        <p:spPr>
          <a:xfrm>
            <a:off x="5577202" y="1650564"/>
            <a:ext cx="606679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А вызов кода из тела основного HTML-файла теперь будет выглядеть вот так: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4AF283-0003-4E09-ACED-5F15854C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202" y="2675106"/>
            <a:ext cx="6066796" cy="26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Структура программы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836" y="2098636"/>
            <a:ext cx="11692327" cy="266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/>
              <a:t>Инструкция JavaScript - это фактически команда браузеру, указание, что необходимо выполнить.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/>
              <a:t>Код JavaScript - это последовательность инструкций JavaScript. Инструкции выполняются браузером в том порядке, в котором они написаны.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/>
              <a:t>Блоки JavaScript - это способ сгруппировать инструкции вместе. Блок начинается открывающейся фигурной скобкой "{" и заканчивается закрывающейся "}".</a:t>
            </a:r>
          </a:p>
        </p:txBody>
      </p:sp>
    </p:spTree>
    <p:extLst>
      <p:ext uri="{BB962C8B-B14F-4D97-AF65-F5344CB8AC3E}">
        <p14:creationId xmlns:p14="http://schemas.microsoft.com/office/powerpoint/2010/main" val="239030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Комментарии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802796"/>
            <a:ext cx="4422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Однострочные комментарии начинаются с двух слэшей "//" и предотвращают выполнение кода на этой строчке.</a:t>
            </a: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F4C869-1FC6-4FF6-A33B-0D9DB00894E7}"/>
              </a:ext>
            </a:extLst>
          </p:cNvPr>
          <p:cNvSpPr/>
          <p:nvPr/>
        </p:nvSpPr>
        <p:spPr>
          <a:xfrm>
            <a:off x="558113" y="4129416"/>
            <a:ext cx="4422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Многострочные комментарии начинаются с одного слэша и звездочки "/*" и заканчиваются обратной комбинацией - звездочкой и </a:t>
            </a:r>
            <a:r>
              <a:rPr lang="ru-RU" b="1" dirty="0" err="1"/>
              <a:t>слэшем</a:t>
            </a:r>
            <a:r>
              <a:rPr lang="ru-RU" b="1" dirty="0"/>
              <a:t> "*/".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64C7B-8E55-49C7-9B1B-41807E90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81" y="1483286"/>
            <a:ext cx="5850155" cy="18359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599388-16B7-4F2A-82A8-56926E2E4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81" y="3738134"/>
            <a:ext cx="5850155" cy="23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7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3994</Words>
  <Application>Microsoft Office PowerPoint</Application>
  <PresentationFormat>Широкоэкранный</PresentationFormat>
  <Paragraphs>345</Paragraphs>
  <Slides>64</Slides>
  <Notes>64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4" baseType="lpstr">
      <vt:lpstr>Aptos</vt:lpstr>
      <vt:lpstr>Arial</vt:lpstr>
      <vt:lpstr>Arial Black</vt:lpstr>
      <vt:lpstr>Calibri</vt:lpstr>
      <vt:lpstr>Calibri </vt:lpstr>
      <vt:lpstr>Calibri Light</vt:lpstr>
      <vt:lpstr>Courier New</vt:lpstr>
      <vt:lpstr>Times New Roman</vt:lpstr>
      <vt:lpstr>Wingdings</vt:lpstr>
      <vt:lpstr>Тема Office</vt:lpstr>
      <vt:lpstr>Разработка клиентских частей интернет-ресурсов</vt:lpstr>
      <vt:lpstr>Введение в JS</vt:lpstr>
      <vt:lpstr>Введение в JavaScript</vt:lpstr>
      <vt:lpstr>Возможности JavaScript</vt:lpstr>
      <vt:lpstr>С помощью CSS описывается, например, как выглядит кнопка, но она не работает.</vt:lpstr>
      <vt:lpstr>Внедрение кода JavaScript</vt:lpstr>
      <vt:lpstr>Презентация PowerPoint</vt:lpstr>
      <vt:lpstr>Структура программы</vt:lpstr>
      <vt:lpstr>Комментарии</vt:lpstr>
      <vt:lpstr>Переменные в JavaScript</vt:lpstr>
      <vt:lpstr>Переменные в JavaScript</vt:lpstr>
      <vt:lpstr>Переменные в JavaScript</vt:lpstr>
      <vt:lpstr>Видимость переменной</vt:lpstr>
      <vt:lpstr>Локальные/Глобальные переменные</vt:lpstr>
      <vt:lpstr>Типы данных в JavaScript</vt:lpstr>
      <vt:lpstr>Типы данных в JavaScript</vt:lpstr>
      <vt:lpstr>Строгий режим — "use strict"</vt:lpstr>
      <vt:lpstr>Взаимодействие: alert, prompt, confirm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Условное ветвление: if, ‘?’:  Инструкция if</vt:lpstr>
      <vt:lpstr>Условное ветвление: if, ‘?’: Блок else, else if</vt:lpstr>
      <vt:lpstr>Условное ветвление: if, ‘?’:  Условный оператор '?'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Сокращённое вычисление</vt:lpstr>
      <vt:lpstr>Сокращённое вычисление</vt:lpstr>
      <vt:lpstr>Сокращённое вычисление</vt:lpstr>
      <vt:lpstr>Оператор нулевого слияния (??)</vt:lpstr>
      <vt:lpstr>Оператор нулевого слияния (??)</vt:lpstr>
      <vt:lpstr>Сравнение ?? с ||</vt:lpstr>
      <vt:lpstr>Циклы while и for</vt:lpstr>
      <vt:lpstr>Циклы while и for</vt:lpstr>
      <vt:lpstr>Цикл do…while</vt:lpstr>
      <vt:lpstr>Цикл for</vt:lpstr>
      <vt:lpstr>Цикл for</vt:lpstr>
      <vt:lpstr>Прерывание цикла: break</vt:lpstr>
      <vt:lpstr>Переход к следующей итерации: continue</vt:lpstr>
      <vt:lpstr>Конструкция switch</vt:lpstr>
      <vt:lpstr>Конструкция switch</vt:lpstr>
      <vt:lpstr>Конструкция switch</vt:lpstr>
      <vt:lpstr>Группировка case</vt:lpstr>
      <vt:lpstr>Функции</vt:lpstr>
      <vt:lpstr>Объявление функции</vt:lpstr>
      <vt:lpstr>Локальные и внешние переменные</vt:lpstr>
      <vt:lpstr>Внешние переменные</vt:lpstr>
      <vt:lpstr>Глобальные переменные</vt:lpstr>
      <vt:lpstr>Параметры</vt:lpstr>
      <vt:lpstr>Параметры</vt:lpstr>
      <vt:lpstr>Параметры по умолчанию</vt:lpstr>
      <vt:lpstr>Возврат значения</vt:lpstr>
      <vt:lpstr>Возврат значения</vt:lpstr>
      <vt:lpstr>Выбор имени функции</vt:lpstr>
      <vt:lpstr>Выбор имени функции</vt:lpstr>
      <vt:lpstr>Консоль разработчика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Alex Ruslyakov</cp:lastModifiedBy>
  <cp:revision>334</cp:revision>
  <dcterms:created xsi:type="dcterms:W3CDTF">2023-09-05T16:49:47Z</dcterms:created>
  <dcterms:modified xsi:type="dcterms:W3CDTF">2023-10-27T22:32:11Z</dcterms:modified>
</cp:coreProperties>
</file>