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1" r:id="rId7"/>
    <p:sldId id="265" r:id="rId8"/>
    <p:sldId id="266" r:id="rId9"/>
    <p:sldId id="267" r:id="rId10"/>
    <p:sldId id="268" r:id="rId11"/>
    <p:sldId id="262" r:id="rId12"/>
    <p:sldId id="269" r:id="rId13"/>
    <p:sldId id="270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52" autoAdjust="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8B3C6-63AF-4725-85B3-ECDF9522C743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8A229-4FFA-48AC-BF93-5606439DE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97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8A229-4FFA-48AC-BF93-5606439DED7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9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8A229-4FFA-48AC-BF93-5606439DED7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22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BF07E4C-FA68-4D83-AA7B-70635D91371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23D3BAC8-3720-4E65-AE7D-33F893DFD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71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7E4C-FA68-4D83-AA7B-70635D91371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BAC8-3720-4E65-AE7D-33F893DFD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61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7E4C-FA68-4D83-AA7B-70635D91371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BAC8-3720-4E65-AE7D-33F893DFD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410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7E4C-FA68-4D83-AA7B-70635D91371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BAC8-3720-4E65-AE7D-33F893DFD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838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7E4C-FA68-4D83-AA7B-70635D91371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BAC8-3720-4E65-AE7D-33F893DFD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181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7E4C-FA68-4D83-AA7B-70635D91371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BAC8-3720-4E65-AE7D-33F893DFD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448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7E4C-FA68-4D83-AA7B-70635D91371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BAC8-3720-4E65-AE7D-33F893DFD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13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7E4C-FA68-4D83-AA7B-70635D91371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BAC8-3720-4E65-AE7D-33F893DFD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694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7E4C-FA68-4D83-AA7B-70635D91371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BAC8-3720-4E65-AE7D-33F893DFD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03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7E4C-FA68-4D83-AA7B-70635D91371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BAC8-3720-4E65-AE7D-33F893DFD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18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7E4C-FA68-4D83-AA7B-70635D91371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BAC8-3720-4E65-AE7D-33F893DFD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07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7E4C-FA68-4D83-AA7B-70635D91371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BAC8-3720-4E65-AE7D-33F893DFD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61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7E4C-FA68-4D83-AA7B-70635D91371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BAC8-3720-4E65-AE7D-33F893DFD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18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7E4C-FA68-4D83-AA7B-70635D91371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BAC8-3720-4E65-AE7D-33F893DFD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20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7E4C-FA68-4D83-AA7B-70635D91371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BAC8-3720-4E65-AE7D-33F893DFD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61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7E4C-FA68-4D83-AA7B-70635D91371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BAC8-3720-4E65-AE7D-33F893DFD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04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7E4C-FA68-4D83-AA7B-70635D91371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BAC8-3720-4E65-AE7D-33F893DFD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50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BF07E4C-FA68-4D83-AA7B-70635D91371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D3BAC8-3720-4E65-AE7D-33F893DFD9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65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Курсовой проект на тему:</a:t>
            </a:r>
            <a:br>
              <a:rPr lang="ru-RU" sz="3200" dirty="0" smtClean="0"/>
            </a:br>
            <a:r>
              <a:rPr lang="ru-RU" sz="3200" dirty="0" smtClean="0"/>
              <a:t> </a:t>
            </a:r>
            <a:br>
              <a:rPr lang="ru-RU" sz="3200" dirty="0" smtClean="0"/>
            </a:br>
            <a:r>
              <a:rPr lang="ru-RU" sz="3200" b="1" dirty="0"/>
              <a:t>«РЕШЕНИЕ ДИФФЕРЕНЦИАЛЬНЫХ УРАВНЕНИЙ ЧИСЛЕННЫМИ МЕТОДАМИ С ИСПОЛЬЗОВАНИЕМ МАТЕМАТИЧЕСКОГО СОПРОЦЕССОРА»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ru-RU" dirty="0" smtClean="0"/>
          </a:p>
          <a:p>
            <a:pPr algn="r"/>
            <a:r>
              <a:rPr lang="ru-RU" dirty="0" smtClean="0"/>
              <a:t>Выполнил: студент гр.ИП-31 Соловьев Д.С.</a:t>
            </a:r>
          </a:p>
        </p:txBody>
      </p:sp>
    </p:spTree>
    <p:extLst>
      <p:ext uri="{BB962C8B-B14F-4D97-AF65-F5344CB8AC3E}">
        <p14:creationId xmlns:p14="http://schemas.microsoft.com/office/powerpoint/2010/main" val="1970084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Математический сопроцессор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533031"/>
                <a:ext cx="9989218" cy="373503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Математический сопроцессор – сопроцессор для расширения командного множества </a:t>
                </a:r>
                <a:r>
                  <a:rPr lang="ru-RU" dirty="0" smtClean="0"/>
                  <a:t>ЦП. Математический </a:t>
                </a:r>
                <a:r>
                  <a:rPr lang="ru-RU" dirty="0"/>
                  <a:t>сопроцессор выполняет операции с плавающей запятой, которые потребовали </a:t>
                </a:r>
                <a:r>
                  <a:rPr lang="ru-RU" dirty="0" smtClean="0"/>
                  <a:t>бы относительно </a:t>
                </a:r>
                <a:r>
                  <a:rPr lang="ru-RU" dirty="0"/>
                  <a:t>больших затрат </a:t>
                </a:r>
                <a:r>
                  <a:rPr lang="ru-RU" dirty="0" smtClean="0"/>
                  <a:t>времени </a:t>
                </a:r>
                <a:r>
                  <a:rPr lang="ru-RU" dirty="0"/>
                  <a:t>от основного процессора. </a:t>
                </a:r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/>
                  <a:t>Сопроцессор дополняет основной процессор следующими </a:t>
                </a:r>
                <a:r>
                  <a:rPr lang="ru-RU" dirty="0" smtClean="0"/>
                  <a:t>возможностями </a:t>
                </a:r>
                <a:r>
                  <a:rPr lang="ru-RU" dirty="0"/>
                  <a:t>по обработке вещественного формата данных: </a:t>
                </a:r>
              </a:p>
              <a:p>
                <a:pPr lvl="0"/>
                <a:r>
                  <a:rPr lang="ru-RU" dirty="0"/>
                  <a:t>полная поддержка стандартов IEEE-754 и -854 на арифметику с плавающей точкой. Эти стандарты описывают как форматы данных, с которыми должен работать сопроцессор, так и набор реализуемых им функций; </a:t>
                </a:r>
              </a:p>
              <a:p>
                <a:pPr lvl="0"/>
                <a:r>
                  <a:rPr lang="ru-RU" dirty="0"/>
                  <a:t>поддержка </a:t>
                </a:r>
                <a:r>
                  <a:rPr lang="ru-RU" dirty="0" smtClean="0"/>
                  <a:t>предопределённых алгоритмов </a:t>
                </a:r>
                <a:r>
                  <a:rPr lang="ru-RU" dirty="0"/>
                  <a:t>для вычисления значений трансцендентных </a:t>
                </a:r>
                <a:r>
                  <a:rPr lang="ru-RU" dirty="0" smtClean="0"/>
                  <a:t>функций, таких как тригонометрические функции, логарифмы </a:t>
                </a:r>
                <a:r>
                  <a:rPr lang="ru-RU" dirty="0"/>
                  <a:t>и </a:t>
                </a:r>
                <a:r>
                  <a:rPr lang="ru-RU" dirty="0" smtClean="0"/>
                  <a:t>т.п.; </a:t>
                </a:r>
                <a:endParaRPr lang="ru-RU" dirty="0"/>
              </a:p>
              <a:p>
                <a:pPr lvl="0"/>
                <a:r>
                  <a:rPr lang="ru-RU" dirty="0"/>
                  <a:t>обработка десятичных чисел с точностью до 18 разрядов, что позволяет сопроцессору выполнять арифметические операции без округления над целыми десятичными числами со значениями до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ru-RU" dirty="0"/>
                  <a:t>; </a:t>
                </a:r>
              </a:p>
              <a:p>
                <a:pPr lvl="0"/>
                <a:r>
                  <a:rPr lang="ru-RU" dirty="0"/>
                  <a:t>обработка вещественных чисел из диапазона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3.37</m:t>
                    </m:r>
                  </m:oMath>
                </a14:m>
                <a:r>
                  <a:rPr lang="en-US" dirty="0"/>
                  <a:t>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−4932</m:t>
                        </m:r>
                      </m:sup>
                    </m:sSup>
                  </m:oMath>
                </a14:m>
                <a:r>
                  <a:rPr lang="ru-RU" dirty="0"/>
                  <a:t>...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1.18</m:t>
                    </m:r>
                  </m:oMath>
                </a14:m>
                <a:r>
                  <a:rPr lang="ru-RU" dirty="0"/>
                  <a:t>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+4932</m:t>
                        </m:r>
                      </m:sup>
                    </m:sSup>
                  </m:oMath>
                </a14:m>
                <a:r>
                  <a:rPr lang="ru-RU" dirty="0"/>
                  <a:t>. </a:t>
                </a:r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533031"/>
                <a:ext cx="9989218" cy="3735033"/>
              </a:xfrm>
              <a:blipFill>
                <a:blip r:embed="rId2"/>
                <a:stretch>
                  <a:fillRect l="-244" t="-980" r="-2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538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Скриншоты программы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289" r="711"/>
          <a:stretch/>
        </p:blipFill>
        <p:spPr bwMode="auto">
          <a:xfrm>
            <a:off x="1154954" y="2295897"/>
            <a:ext cx="4538024" cy="43851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r="608"/>
          <a:stretch/>
        </p:blipFill>
        <p:spPr bwMode="auto">
          <a:xfrm>
            <a:off x="6809435" y="2295896"/>
            <a:ext cx="4544056" cy="43851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3707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Скриншоты программы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954" y="2295896"/>
            <a:ext cx="4543072" cy="4385121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3"/>
          <a:srcRect l="4513" t="20924" r="8756" b="7178"/>
          <a:stretch/>
        </p:blipFill>
        <p:spPr bwMode="auto">
          <a:xfrm>
            <a:off x="5908215" y="2295896"/>
            <a:ext cx="5661414" cy="43851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7961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533031"/>
            <a:ext cx="9989218" cy="3735033"/>
          </a:xfrm>
        </p:spPr>
        <p:txBody>
          <a:bodyPr>
            <a:normAutofit/>
          </a:bodyPr>
          <a:lstStyle/>
          <a:p>
            <a:r>
              <a:rPr lang="ru-RU" dirty="0"/>
              <a:t>В результате выполнения данного курсового проекта было разработано </a:t>
            </a:r>
            <a:r>
              <a:rPr lang="en-US" dirty="0"/>
              <a:t>Windows</a:t>
            </a:r>
            <a:r>
              <a:rPr lang="ru-RU" dirty="0"/>
              <a:t>-приложение, предназначенное для решения обыкновенного дифференциального уравнения первого порядка. </a:t>
            </a:r>
            <a:endParaRPr lang="ru-RU" dirty="0" smtClean="0"/>
          </a:p>
          <a:p>
            <a:r>
              <a:rPr lang="ru-RU" dirty="0" smtClean="0"/>
              <a:t>При его разработке были </a:t>
            </a:r>
            <a:r>
              <a:rPr lang="ru-RU" dirty="0"/>
              <a:t>проведены такие этапы разработки, как изучение теоретического материала, алгоритмический анализ задачи и составление алгоритма работы приложения. </a:t>
            </a:r>
          </a:p>
          <a:p>
            <a:r>
              <a:rPr lang="ru-RU" dirty="0"/>
              <a:t>Для проверки правильности решения разработанной программы был использован бесплатный математический пакет </a:t>
            </a:r>
            <a:r>
              <a:rPr lang="en-US" dirty="0" err="1"/>
              <a:t>SciLab</a:t>
            </a:r>
            <a:r>
              <a:rPr lang="ru-RU" dirty="0"/>
              <a:t>. Проверка осуществлялась на основе заданного дифференциального уравнения и была пройдена успешно, что свидетельствует о корректной работе программы. </a:t>
            </a:r>
          </a:p>
          <a:p>
            <a:r>
              <a:rPr lang="ru-RU" dirty="0"/>
              <a:t>Поставленные задачи в курсовом проекте решены полностью.</a:t>
            </a:r>
          </a:p>
        </p:txBody>
      </p:sp>
    </p:spTree>
    <p:extLst>
      <p:ext uri="{BB962C8B-B14F-4D97-AF65-F5344CB8AC3E}">
        <p14:creationId xmlns:p14="http://schemas.microsoft.com/office/powerpoint/2010/main" val="39233956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65471" y="1432983"/>
            <a:ext cx="8825658" cy="2677648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9265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Востребованность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8206" y="2603500"/>
            <a:ext cx="11089278" cy="37020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/>
              <a:t>Решение дифференциальных уравнений </a:t>
            </a:r>
            <a:r>
              <a:rPr lang="ru-RU" sz="2400" dirty="0"/>
              <a:t>– то, без чего не обходится ни одна прикладная задача, будь это расчет какого-либо физического параметра или моделирование изменений в результате принятой макроэкономической политики. Эти уравнения также важны для ряда других наук, таких как химия, биология, медицина и т.д.</a:t>
            </a:r>
          </a:p>
        </p:txBody>
      </p:sp>
    </p:spTree>
    <p:extLst>
      <p:ext uri="{BB962C8B-B14F-4D97-AF65-F5344CB8AC3E}">
        <p14:creationId xmlns:p14="http://schemas.microsoft.com/office/powerpoint/2010/main" val="8720784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Задачи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3193435"/>
            <a:ext cx="9283132" cy="1776771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Разработать безопасное, стабильное </a:t>
            </a:r>
            <a:r>
              <a:rPr lang="ru-RU" dirty="0"/>
              <a:t>и </a:t>
            </a:r>
            <a:r>
              <a:rPr lang="ru-RU" dirty="0" smtClean="0"/>
              <a:t>удобное при использовании Программное Обеспечение (ПО), позволяющее производить решение обыкновенных дифференциальных уравнений первого порядка.</a:t>
            </a:r>
          </a:p>
          <a:p>
            <a:pPr algn="just"/>
            <a:r>
              <a:rPr lang="ru-RU" dirty="0" smtClean="0"/>
              <a:t>Предоставить студенту – автору курсовой работы – ценные навыки и опыт при создании ПО такого рода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3527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850490" y="2953264"/>
                <a:ext cx="10668000" cy="3160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 smtClean="0"/>
                  <a:t>Необходимо разработать </a:t>
                </a:r>
                <a:r>
                  <a:rPr lang="en-US" i="1" dirty="0"/>
                  <a:t>Windows</a:t>
                </a:r>
                <a:r>
                  <a:rPr lang="ru-RU" i="1" dirty="0"/>
                  <a:t>-приложение </a:t>
                </a:r>
                <a:r>
                  <a:rPr lang="ru-RU" dirty="0"/>
                  <a:t>для </a:t>
                </a:r>
                <a:r>
                  <a:rPr lang="ru-RU" dirty="0" smtClean="0"/>
                  <a:t>решения ОДУ </a:t>
                </a:r>
                <a:r>
                  <a:rPr lang="ru-RU" dirty="0"/>
                  <a:t>первого порядка с помощью </a:t>
                </a:r>
                <a:r>
                  <a:rPr lang="ru-RU" dirty="0" smtClean="0"/>
                  <a:t>численных методов </a:t>
                </a:r>
                <a:r>
                  <a:rPr lang="ru-RU" u="sng" dirty="0" smtClean="0"/>
                  <a:t>Рунге-Кутта </a:t>
                </a:r>
                <a:r>
                  <a:rPr lang="ru-RU" u="sng" dirty="0"/>
                  <a:t>четвёртого порядка </a:t>
                </a:r>
                <a:r>
                  <a:rPr lang="ru-RU" u="sng" dirty="0" smtClean="0"/>
                  <a:t>точности</a:t>
                </a:r>
                <a:r>
                  <a:rPr lang="ru-RU" dirty="0" smtClean="0"/>
                  <a:t> и </a:t>
                </a:r>
                <a:r>
                  <a:rPr lang="ru-RU" u="sng" dirty="0" smtClean="0"/>
                  <a:t>Адамса</a:t>
                </a:r>
                <a:r>
                  <a:rPr lang="ru-RU" dirty="0"/>
                  <a:t>.</a:t>
                </a:r>
              </a:p>
              <a:p>
                <a:pPr algn="just"/>
                <a:endParaRPr lang="ru-RU" dirty="0" smtClean="0"/>
              </a:p>
              <a:p>
                <a:pPr algn="just"/>
                <a:r>
                  <a:rPr lang="ru-RU" dirty="0" smtClean="0"/>
                  <a:t>Задано уравнение:</a:t>
                </a:r>
              </a:p>
              <a:p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 smtClean="0"/>
              </a:p>
              <a:p>
                <a:pPr algn="just"/>
                <a:r>
                  <a:rPr lang="ru-RU" dirty="0"/>
                  <a:t>Предусмотреть разбор арифметического выражения с использованием стека</a:t>
                </a:r>
              </a:p>
              <a:p>
                <a:pPr algn="just"/>
                <a:r>
                  <a:rPr lang="ru-RU" dirty="0"/>
                  <a:t>В программе предусмотреть возможность ввода начальных условий, дифференциального уравнения, выбор метода решения и ввода конечного значения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90" y="2953264"/>
                <a:ext cx="10668000" cy="3160930"/>
              </a:xfrm>
              <a:prstGeom prst="rect">
                <a:avLst/>
              </a:prstGeom>
              <a:blipFill>
                <a:blip r:embed="rId2"/>
                <a:stretch>
                  <a:fillRect l="-514" t="-963" r="-457" b="-19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3871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50490" y="2953264"/>
            <a:ext cx="1066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Отобразить </a:t>
            </a:r>
            <a:r>
              <a:rPr lang="ru-RU" dirty="0"/>
              <a:t>результат в виде графика. График должен строиться с использованием графического интерфейса устройства (</a:t>
            </a:r>
            <a:r>
              <a:rPr lang="en-US" dirty="0"/>
              <a:t>GDI</a:t>
            </a:r>
            <a:r>
              <a:rPr lang="ru-RU" dirty="0"/>
              <a:t>, </a:t>
            </a:r>
            <a:r>
              <a:rPr lang="en-US" dirty="0" err="1"/>
              <a:t>WinApi</a:t>
            </a:r>
            <a:r>
              <a:rPr lang="ru-RU" dirty="0"/>
              <a:t>).</a:t>
            </a:r>
          </a:p>
          <a:p>
            <a:pPr algn="just"/>
            <a:r>
              <a:rPr lang="ru-RU" dirty="0"/>
              <a:t>При вычислениях дифференциального уравнения использовать математический сопроцессор.</a:t>
            </a:r>
          </a:p>
          <a:p>
            <a:pPr algn="just"/>
            <a:r>
              <a:rPr lang="ru-RU" dirty="0"/>
              <a:t>Проверить решение дифференциального уравнения в математическом пакете, используя стандартные функции, и сравнить результаты.</a:t>
            </a:r>
          </a:p>
        </p:txBody>
      </p:sp>
    </p:spTree>
    <p:extLst>
      <p:ext uri="{BB962C8B-B14F-4D97-AF65-F5344CB8AC3E}">
        <p14:creationId xmlns:p14="http://schemas.microsoft.com/office/powerpoint/2010/main" val="28804228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533031"/>
                <a:ext cx="9989218" cy="400050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Обыкновенное дифференциальное уравнение первого порядка</a:t>
                </a:r>
                <a:r>
                  <a:rPr lang="ru-RU" i="1" dirty="0"/>
                  <a:t> </a:t>
                </a:r>
                <a:r>
                  <a:rPr lang="ru-RU" dirty="0"/>
                  <a:t>имеет вид: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 </a:t>
                </a:r>
              </a:p>
              <a:p>
                <a:pPr marL="0" indent="0">
                  <a:buNone/>
                </a:pPr>
                <a:r>
                  <a:rPr lang="ru-RU" dirty="0"/>
                  <a:t>Исходное уравнение определяет множество решений потому, что его общее имеет следующий вид</a:t>
                </a:r>
                <a:r>
                  <a:rPr lang="ru-RU" dirty="0" smtClean="0"/>
                  <a:t>:</a:t>
                </a:r>
                <a:r>
                  <a:rPr lang="ru-RU" dirty="0"/>
                  <a:t> 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ru-RU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r>
                  <a:rPr lang="ru-RU" dirty="0"/>
                  <a:t>	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Чтобы </a:t>
                </a:r>
                <a:r>
                  <a:rPr lang="ru-RU" dirty="0"/>
                  <a:t>выделить одно решение требуется определить значение константы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, для чего задают следующее начальное условие: </a:t>
                </a:r>
                <a:endParaRPr lang="ru-R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	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Решением </a:t>
                </a:r>
                <a:r>
                  <a:rPr lang="ru-RU" dirty="0"/>
                  <a:t>данного уравнения является функция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которая при подстановке в уравнение обращает его в тождество. Тем временем задача Коши</a:t>
                </a:r>
                <a:r>
                  <a:rPr lang="ru-RU" i="1" dirty="0"/>
                  <a:t> </a:t>
                </a:r>
                <a:r>
                  <a:rPr lang="ru-RU" dirty="0"/>
                  <a:t>заключается в нахождении данной функции, удовлетворяющей заданному начальному условию.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533031"/>
                <a:ext cx="9989218" cy="4000503"/>
              </a:xfrm>
              <a:blipFill>
                <a:blip r:embed="rId2"/>
                <a:stretch>
                  <a:fillRect l="-488" t="-1677" r="-8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8020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Численный метод Рунге-Кутты 4 порядка точности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533031"/>
                <a:ext cx="9989218" cy="373503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Данный метод является одним из наиболее распространенных численных методов интегрирования ОДУ. Методы семейства Рунге-Кутта являются одношаговыми.</a:t>
                </a:r>
              </a:p>
              <a:p>
                <a:pPr marL="0" indent="0">
                  <a:buNone/>
                </a:pPr>
                <a:r>
                  <a:rPr lang="ru-RU" dirty="0"/>
                  <a:t>Алгоритм решения поставленной задачи </a:t>
                </a:r>
                <a:r>
                  <a:rPr lang="ru-RU" dirty="0" smtClean="0"/>
                  <a:t>следующий: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Приближённое значение в точках вычисляется по итерационной формуле</a:t>
                </a:r>
                <a:r>
                  <a:rPr lang="ru-RU" dirty="0" smtClean="0"/>
                  <a:t>: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и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dirty="0"/>
                  <a:t> вычисляются по указанным формулам</a:t>
                </a:r>
                <a:r>
                  <a:rPr lang="ru-RU" dirty="0" smtClean="0"/>
                  <a:t>: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r>
                  <a:rPr lang="ru-RU" dirty="0"/>
                  <a:t>h– величина шага сетки по x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533031"/>
                <a:ext cx="9989218" cy="3735033"/>
              </a:xfrm>
              <a:blipFill>
                <a:blip r:embed="rId2"/>
                <a:stretch>
                  <a:fillRect l="-244" t="-16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0088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Численный метод Адамса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533031"/>
                <a:ext cx="9989218" cy="37350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Метод Адамса, в отличие от метода Рунге-Кутты, является многошаговым методом численного интегрирования ОДУ первого порядка. Это значит, что для вычисления очередного значения искомого решения он использует не одно, а несколько значений, которые уже вычислены в предыдущих точках.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Алгоритм решения поставленной задачи следующий:</a:t>
                </a:r>
              </a:p>
              <a:p>
                <a:pPr marL="0" indent="0">
                  <a:buNone/>
                </a:pPr>
                <a:r>
                  <a:rPr lang="ru-RU" dirty="0"/>
                  <a:t>Приближённое значение в точках вычисляется по итерационной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(55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−59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+37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−9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)/24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и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ru-RU" dirty="0"/>
                  <a:t> вычисляются </a:t>
                </a:r>
                <a:r>
                  <a:rPr lang="ru-RU" dirty="0" smtClean="0"/>
                  <a:t>с помощью других одношаговых методов, например, метода Рунге-Кутты четвертого порядка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533031"/>
                <a:ext cx="9989218" cy="3735033"/>
              </a:xfrm>
              <a:blipFill>
                <a:blip r:embed="rId2"/>
                <a:stretch>
                  <a:fillRect l="-488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4427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GDI</a:t>
            </a:r>
            <a:r>
              <a:rPr lang="ru-RU" dirty="0" smtClean="0"/>
              <a:t> – Графический интерфейс устройства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533031"/>
            <a:ext cx="9989218" cy="3735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GDI (</a:t>
            </a:r>
            <a:r>
              <a:rPr lang="ru-RU" dirty="0" err="1"/>
              <a:t>Graphics</a:t>
            </a:r>
            <a:r>
              <a:rPr lang="ru-RU" dirty="0"/>
              <a:t> </a:t>
            </a:r>
            <a:r>
              <a:rPr lang="ru-RU" dirty="0" err="1"/>
              <a:t>Device</a:t>
            </a:r>
            <a:r>
              <a:rPr lang="ru-RU" dirty="0"/>
              <a:t> </a:t>
            </a:r>
            <a:r>
              <a:rPr lang="ru-RU" dirty="0" err="1"/>
              <a:t>Interface</a:t>
            </a:r>
            <a:r>
              <a:rPr lang="ru-RU" dirty="0"/>
              <a:t>, интерфейс графических устройств) операционной системы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 предназначен для взаимодействия приложений </a:t>
            </a:r>
            <a:r>
              <a:rPr lang="ru-RU" dirty="0" err="1"/>
              <a:t>Windows</a:t>
            </a:r>
            <a:r>
              <a:rPr lang="ru-RU" dirty="0"/>
              <a:t> с графическими устройствами, такими как видеомонитор или принтер</a:t>
            </a:r>
            <a:r>
              <a:rPr lang="ru-RU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Когда приложения обращаются к GDI для </a:t>
            </a:r>
            <a:r>
              <a:rPr lang="ru-RU" dirty="0" smtClean="0"/>
              <a:t>вывода </a:t>
            </a:r>
            <a:r>
              <a:rPr lang="ru-RU" dirty="0"/>
              <a:t>графического изображения, они работают не с физическими устройствами вывода, а с </a:t>
            </a:r>
            <a:r>
              <a:rPr lang="ru-RU" dirty="0" smtClean="0"/>
              <a:t>логическими, имеющими характеристики</a:t>
            </a:r>
            <a:r>
              <a:rPr lang="ru-RU" dirty="0"/>
              <a:t>, которых на самом деле может не быть у данного </a:t>
            </a:r>
            <a:r>
              <a:rPr lang="ru-RU" dirty="0" smtClean="0"/>
              <a:t>УВ: </a:t>
            </a:r>
            <a:r>
              <a:rPr lang="ru-RU" dirty="0"/>
              <a:t>способность отображать </a:t>
            </a:r>
            <a:r>
              <a:rPr lang="ru-RU" dirty="0" smtClean="0"/>
              <a:t>любой </a:t>
            </a:r>
            <a:r>
              <a:rPr lang="ru-RU" dirty="0"/>
              <a:t>цвет, огромное разрешение и т.д. </a:t>
            </a:r>
            <a:r>
              <a:rPr lang="ru-RU" dirty="0" smtClean="0"/>
              <a:t>Это значит, что при выводе изображения на устройство вывода результат может отличаться от ожидаемого – на монохромных УВ вместо цветного изображения отобразится оттенок серого и т.п.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6919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Другая 1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FC000"/>
      </a:accent1>
      <a:accent2>
        <a:srgbClr val="F5A408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410</TotalTime>
  <Words>606</Words>
  <Application>Microsoft Office PowerPoint</Application>
  <PresentationFormat>Широкоэкранный</PresentationFormat>
  <Paragraphs>68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Wingdings</vt:lpstr>
      <vt:lpstr>Wingdings 3</vt:lpstr>
      <vt:lpstr>Ион (конференц-зал)</vt:lpstr>
      <vt:lpstr>Курсовой проект на тему:   «РЕШЕНИЕ ДИФФЕРЕНЦИАЛЬНЫХ УРАВНЕНИЙ ЧИСЛЕННЫМИ МЕТОДАМИ С ИСПОЛЬЗОВАНИЕМ МАТЕМАТИЧЕСКОГО СОПРОЦЕССОРА»</vt:lpstr>
      <vt:lpstr>Востребованность проекта</vt:lpstr>
      <vt:lpstr>Задачи курсового проекта</vt:lpstr>
      <vt:lpstr>Постановка задачи</vt:lpstr>
      <vt:lpstr>Постановка задачи</vt:lpstr>
      <vt:lpstr>Постановка задачи</vt:lpstr>
      <vt:lpstr>Численный метод Рунге-Кутты 4 порядка точности</vt:lpstr>
      <vt:lpstr>Численный метод Адамса</vt:lpstr>
      <vt:lpstr>GDI – Графический интерфейс устройства</vt:lpstr>
      <vt:lpstr>Математический сопроцессор</vt:lpstr>
      <vt:lpstr>Скриншоты программы</vt:lpstr>
      <vt:lpstr>Скриншоты программы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</dc:title>
  <dc:creator>Dmitry Soloviev</dc:creator>
  <cp:lastModifiedBy>Dmitry Soloviev</cp:lastModifiedBy>
  <cp:revision>38</cp:revision>
  <dcterms:created xsi:type="dcterms:W3CDTF">2016-05-24T18:30:09Z</dcterms:created>
  <dcterms:modified xsi:type="dcterms:W3CDTF">2017-12-22T07:57:38Z</dcterms:modified>
</cp:coreProperties>
</file>