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Quantum programming environments</a:t>
            </a:r>
          </a:p>
        </p:txBody>
      </p:sp>
      <p:sp>
        <p:nvSpPr>
          <p:cNvPr id="3" name="Subtitle 2"/>
          <p:cNvSpPr>
            <a:spLocks noGrp="1"/>
          </p:cNvSpPr>
          <p:nvPr>
            <p:ph type="subTitle" idx="1"/>
          </p:nvPr>
        </p:nvSpPr>
        <p:spPr/>
        <p:txBody>
          <a:bodyPr/>
          <a:lstStyle/>
          <a:p>
            <a:r>
              <a:rPr lang="en-GB" dirty="0" err="1"/>
              <a:t>Cojocari</a:t>
            </a:r>
            <a:r>
              <a:rPr lang="en-GB" dirty="0"/>
              <a:t> Dmitri, IS11Z</a:t>
            </a:r>
          </a:p>
        </p:txBody>
      </p:sp>
    </p:spTree>
    <p:extLst>
      <p:ext uri="{BB962C8B-B14F-4D97-AF65-F5344CB8AC3E}">
        <p14:creationId xmlns:p14="http://schemas.microsoft.com/office/powerpoint/2010/main" val="147133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Assembly Language</a:t>
            </a:r>
          </a:p>
        </p:txBody>
      </p:sp>
      <p:sp>
        <p:nvSpPr>
          <p:cNvPr id="3" name="Content Placeholder 2"/>
          <p:cNvSpPr>
            <a:spLocks noGrp="1"/>
          </p:cNvSpPr>
          <p:nvPr>
            <p:ph idx="1"/>
          </p:nvPr>
        </p:nvSpPr>
        <p:spPr/>
        <p:txBody>
          <a:bodyPr/>
          <a:lstStyle/>
          <a:p>
            <a:r>
              <a:rPr lang="en-GB" dirty="0"/>
              <a:t>Open QASM</a:t>
            </a:r>
          </a:p>
          <a:p>
            <a:r>
              <a:rPr lang="en-GB" dirty="0"/>
              <a:t>Quantum Experience Standard Header</a:t>
            </a:r>
          </a:p>
          <a:p>
            <a:r>
              <a:rPr lang="en-GB" dirty="0" err="1"/>
              <a:t>OpenQASM</a:t>
            </a:r>
            <a:r>
              <a:rPr lang="en-GB" dirty="0"/>
              <a:t> in IBM Quantum Experience</a:t>
            </a:r>
          </a:p>
          <a:p>
            <a:r>
              <a:rPr lang="en-GB" dirty="0"/>
              <a:t>Quantum Adder</a:t>
            </a:r>
          </a:p>
        </p:txBody>
      </p:sp>
    </p:spTree>
    <p:extLst>
      <p:ext uri="{BB962C8B-B14F-4D97-AF65-F5344CB8AC3E}">
        <p14:creationId xmlns:p14="http://schemas.microsoft.com/office/powerpoint/2010/main" val="344813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QASM</a:t>
            </a:r>
          </a:p>
        </p:txBody>
      </p:sp>
      <p:sp>
        <p:nvSpPr>
          <p:cNvPr id="3" name="Content Placeholder 2"/>
          <p:cNvSpPr>
            <a:spLocks noGrp="1"/>
          </p:cNvSpPr>
          <p:nvPr>
            <p:ph idx="1"/>
          </p:nvPr>
        </p:nvSpPr>
        <p:spPr/>
        <p:txBody>
          <a:bodyPr/>
          <a:lstStyle/>
          <a:p>
            <a:pPr marL="0" indent="0">
              <a:buNone/>
            </a:pPr>
            <a:r>
              <a:rPr lang="en-US" dirty="0"/>
              <a:t>	Rather than dragging and dropping quantum gates to create a circuit, they can also be written using programming languages. It is possible to describe quantum circuits using </a:t>
            </a:r>
            <a:r>
              <a:rPr lang="en-US" dirty="0" err="1"/>
              <a:t>OpenQASM</a:t>
            </a:r>
            <a:r>
              <a:rPr lang="en-US" dirty="0"/>
              <a:t>.</a:t>
            </a:r>
          </a:p>
          <a:p>
            <a:endParaRPr lang="en-GB" dirty="0"/>
          </a:p>
        </p:txBody>
      </p:sp>
      <p:pic>
        <p:nvPicPr>
          <p:cNvPr id="4" name="Picture 3"/>
          <p:cNvPicPr/>
          <p:nvPr/>
        </p:nvPicPr>
        <p:blipFill>
          <a:blip r:embed="rId2"/>
          <a:stretch>
            <a:fillRect/>
          </a:stretch>
        </p:blipFill>
        <p:spPr>
          <a:xfrm>
            <a:off x="5119008" y="3853543"/>
            <a:ext cx="1956025" cy="2022325"/>
          </a:xfrm>
          <a:prstGeom prst="rect">
            <a:avLst/>
          </a:prstGeom>
        </p:spPr>
      </p:pic>
    </p:spTree>
    <p:extLst>
      <p:ext uri="{BB962C8B-B14F-4D97-AF65-F5344CB8AC3E}">
        <p14:creationId xmlns:p14="http://schemas.microsoft.com/office/powerpoint/2010/main" val="129714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Experience Standard Header</a:t>
            </a:r>
          </a:p>
        </p:txBody>
      </p:sp>
      <p:sp>
        <p:nvSpPr>
          <p:cNvPr id="3" name="Content Placeholder 2"/>
          <p:cNvSpPr>
            <a:spLocks noGrp="1"/>
          </p:cNvSpPr>
          <p:nvPr>
            <p:ph idx="1"/>
          </p:nvPr>
        </p:nvSpPr>
        <p:spPr/>
        <p:txBody>
          <a:bodyPr/>
          <a:lstStyle/>
          <a:p>
            <a:r>
              <a:rPr lang="en-US" dirty="0"/>
              <a:t>It would be convenient if commonly used quantum gates like X, Y , Z, H, and others were predefined. Thankfully, these and many of the gates used by IBM Quantum Experience are defined in the library qelib1.inc, called the IBM Quantum Experience standard header.</a:t>
            </a:r>
          </a:p>
          <a:p>
            <a:endParaRPr lang="en-GB" dirty="0"/>
          </a:p>
        </p:txBody>
      </p:sp>
      <p:pic>
        <p:nvPicPr>
          <p:cNvPr id="4" name="Picture 3"/>
          <p:cNvPicPr/>
          <p:nvPr/>
        </p:nvPicPr>
        <p:blipFill>
          <a:blip r:embed="rId2"/>
          <a:stretch>
            <a:fillRect/>
          </a:stretch>
        </p:blipFill>
        <p:spPr>
          <a:xfrm>
            <a:off x="4914083" y="4082143"/>
            <a:ext cx="2363832" cy="1793725"/>
          </a:xfrm>
          <a:prstGeom prst="rect">
            <a:avLst/>
          </a:prstGeom>
        </p:spPr>
      </p:pic>
    </p:spTree>
    <p:extLst>
      <p:ext uri="{BB962C8B-B14F-4D97-AF65-F5344CB8AC3E}">
        <p14:creationId xmlns:p14="http://schemas.microsoft.com/office/powerpoint/2010/main" val="302389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OpenQASM</a:t>
            </a:r>
            <a:r>
              <a:rPr lang="en-GB" dirty="0"/>
              <a:t> in IBM Quantum Experience</a:t>
            </a:r>
          </a:p>
        </p:txBody>
      </p:sp>
      <p:sp>
        <p:nvSpPr>
          <p:cNvPr id="3" name="Content Placeholder 2"/>
          <p:cNvSpPr>
            <a:spLocks noGrp="1"/>
          </p:cNvSpPr>
          <p:nvPr>
            <p:ph idx="1"/>
          </p:nvPr>
        </p:nvSpPr>
        <p:spPr/>
        <p:txBody>
          <a:bodyPr/>
          <a:lstStyle/>
          <a:p>
            <a:r>
              <a:rPr lang="en-US" dirty="0"/>
              <a:t>Besides dragging and dropping quantum gates, IBM Quantum Experience also supports programming using </a:t>
            </a:r>
            <a:r>
              <a:rPr lang="en-US" dirty="0" err="1"/>
              <a:t>OpenQASM</a:t>
            </a:r>
            <a:r>
              <a:rPr lang="en-US" dirty="0"/>
              <a:t>.</a:t>
            </a:r>
            <a:endParaRPr lang="en-GB" dirty="0"/>
          </a:p>
        </p:txBody>
      </p:sp>
    </p:spTree>
    <p:extLst>
      <p:ext uri="{BB962C8B-B14F-4D97-AF65-F5344CB8AC3E}">
        <p14:creationId xmlns:p14="http://schemas.microsoft.com/office/powerpoint/2010/main" val="399320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Adder</a:t>
            </a:r>
          </a:p>
        </p:txBody>
      </p:sp>
      <p:sp>
        <p:nvSpPr>
          <p:cNvPr id="3" name="Content Placeholder 2"/>
          <p:cNvSpPr>
            <a:spLocks noGrp="1"/>
          </p:cNvSpPr>
          <p:nvPr>
            <p:ph idx="1"/>
          </p:nvPr>
        </p:nvSpPr>
        <p:spPr/>
        <p:txBody>
          <a:bodyPr/>
          <a:lstStyle/>
          <a:p>
            <a:r>
              <a:rPr lang="en-US" dirty="0"/>
              <a:t>Another possibility might be to try to write some </a:t>
            </a:r>
            <a:r>
              <a:rPr lang="en-US" dirty="0" err="1"/>
              <a:t>OpenQASM</a:t>
            </a:r>
            <a:r>
              <a:rPr lang="en-US" dirty="0"/>
              <a:t> code to add 1110 + 1011 = 11001 and simulate it in IBM Quantum Experience.</a:t>
            </a:r>
            <a:endParaRPr lang="en-GB" dirty="0"/>
          </a:p>
        </p:txBody>
      </p:sp>
    </p:spTree>
    <p:extLst>
      <p:ext uri="{BB962C8B-B14F-4D97-AF65-F5344CB8AC3E}">
        <p14:creationId xmlns:p14="http://schemas.microsoft.com/office/powerpoint/2010/main" val="222933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Qiskit</a:t>
            </a:r>
            <a:r>
              <a:rPr lang="en-GB" dirty="0"/>
              <a:t> SDK</a:t>
            </a:r>
          </a:p>
        </p:txBody>
      </p:sp>
      <p:sp>
        <p:nvSpPr>
          <p:cNvPr id="3" name="Content Placeholder 2"/>
          <p:cNvSpPr>
            <a:spLocks noGrp="1"/>
          </p:cNvSpPr>
          <p:nvPr>
            <p:ph idx="1"/>
          </p:nvPr>
        </p:nvSpPr>
        <p:spPr/>
        <p:txBody>
          <a:bodyPr/>
          <a:lstStyle/>
          <a:p>
            <a:r>
              <a:rPr lang="en-US" dirty="0" err="1"/>
              <a:t>Qiskit</a:t>
            </a:r>
            <a:r>
              <a:rPr lang="en-US" dirty="0"/>
              <a:t> is the most powerful way to program IBM’s quantum computers because it provides more functionality than the other approaches, and it also allows users to use Python’s vast network of packages and libraries. </a:t>
            </a:r>
            <a:endParaRPr lang="en-GB" dirty="0"/>
          </a:p>
        </p:txBody>
      </p:sp>
    </p:spTree>
    <p:extLst>
      <p:ext uri="{BB962C8B-B14F-4D97-AF65-F5344CB8AC3E}">
        <p14:creationId xmlns:p14="http://schemas.microsoft.com/office/powerpoint/2010/main" val="379250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r>
              <a:rPr lang="en-US" dirty="0"/>
              <a:t>Quantum computing is progressing from an academic research interest to a nascent industry.</a:t>
            </a:r>
          </a:p>
          <a:p>
            <a:r>
              <a:rPr lang="en-US" dirty="0"/>
              <a:t>Quantum Computing is here to stay for a long time. Even though it is still at its origins, it has the potential to revolutionize the world and to attain such heights that no one ever thought was possible.</a:t>
            </a:r>
            <a:endParaRPr lang="en-GB" dirty="0"/>
          </a:p>
        </p:txBody>
      </p:sp>
    </p:spTree>
    <p:extLst>
      <p:ext uri="{BB962C8B-B14F-4D97-AF65-F5344CB8AC3E}">
        <p14:creationId xmlns:p14="http://schemas.microsoft.com/office/powerpoint/2010/main" val="2412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F99361-0B97-40C8-A765-25202668D6E2}"/>
              </a:ext>
            </a:extLst>
          </p:cNvPr>
          <p:cNvSpPr/>
          <p:nvPr/>
        </p:nvSpPr>
        <p:spPr>
          <a:xfrm>
            <a:off x="2008864" y="2967335"/>
            <a:ext cx="817428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your attention</a:t>
            </a:r>
          </a:p>
        </p:txBody>
      </p:sp>
    </p:spTree>
    <p:extLst>
      <p:ext uri="{BB962C8B-B14F-4D97-AF65-F5344CB8AC3E}">
        <p14:creationId xmlns:p14="http://schemas.microsoft.com/office/powerpoint/2010/main" val="198186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of contents</a:t>
            </a:r>
          </a:p>
        </p:txBody>
      </p:sp>
      <p:sp>
        <p:nvSpPr>
          <p:cNvPr id="3" name="Content Placeholder 2"/>
          <p:cNvSpPr>
            <a:spLocks noGrp="1"/>
          </p:cNvSpPr>
          <p:nvPr>
            <p:ph idx="1"/>
          </p:nvPr>
        </p:nvSpPr>
        <p:spPr/>
        <p:txBody>
          <a:bodyPr>
            <a:normAutofit fontScale="47500" lnSpcReduction="20000"/>
          </a:bodyPr>
          <a:lstStyle/>
          <a:p>
            <a:r>
              <a:rPr lang="en-GB" dirty="0"/>
              <a:t>Introduction</a:t>
            </a:r>
          </a:p>
          <a:p>
            <a:r>
              <a:rPr lang="en-GB" dirty="0"/>
              <a:t>IBM Quantum Experience</a:t>
            </a:r>
          </a:p>
          <a:p>
            <a:pPr lvl="1"/>
            <a:r>
              <a:rPr lang="en-GB" dirty="0"/>
              <a:t>IBM Quantum Services</a:t>
            </a:r>
          </a:p>
          <a:p>
            <a:pPr lvl="1"/>
            <a:r>
              <a:rPr lang="en-GB" dirty="0"/>
              <a:t>Circuit Composer</a:t>
            </a:r>
          </a:p>
          <a:p>
            <a:pPr lvl="1"/>
            <a:r>
              <a:rPr lang="en-GB" dirty="0"/>
              <a:t>Quantum Processor</a:t>
            </a:r>
          </a:p>
          <a:p>
            <a:pPr lvl="1"/>
            <a:r>
              <a:rPr lang="en-GB" dirty="0"/>
              <a:t>Circuit Simulator</a:t>
            </a:r>
          </a:p>
          <a:p>
            <a:r>
              <a:rPr lang="en-GB" dirty="0"/>
              <a:t>Quantum Assembly Language</a:t>
            </a:r>
          </a:p>
          <a:p>
            <a:pPr lvl="1"/>
            <a:r>
              <a:rPr lang="en-GB" dirty="0" err="1"/>
              <a:t>OpenQASM</a:t>
            </a:r>
            <a:endParaRPr lang="en-GB" dirty="0"/>
          </a:p>
          <a:p>
            <a:pPr lvl="1"/>
            <a:r>
              <a:rPr lang="en-US" dirty="0"/>
              <a:t>Quantum Experience Standard Header</a:t>
            </a:r>
          </a:p>
          <a:p>
            <a:pPr lvl="1"/>
            <a:r>
              <a:rPr lang="en-US" dirty="0" err="1"/>
              <a:t>OpenQASM</a:t>
            </a:r>
            <a:r>
              <a:rPr lang="en-US" dirty="0"/>
              <a:t> in IBM Quantum Experience</a:t>
            </a:r>
          </a:p>
          <a:p>
            <a:pPr lvl="1"/>
            <a:r>
              <a:rPr lang="en-US" dirty="0"/>
              <a:t>Quantum Adder</a:t>
            </a:r>
            <a:endParaRPr lang="en-GB" dirty="0"/>
          </a:p>
          <a:p>
            <a:r>
              <a:rPr lang="en-GB" dirty="0" err="1"/>
              <a:t>Qiskit</a:t>
            </a:r>
            <a:r>
              <a:rPr lang="en-GB" dirty="0"/>
              <a:t> SDK</a:t>
            </a:r>
          </a:p>
          <a:p>
            <a:r>
              <a:rPr lang="en-GB" dirty="0"/>
              <a:t>Conclusions</a:t>
            </a:r>
          </a:p>
          <a:p>
            <a:endParaRPr lang="en-GB" dirty="0"/>
          </a:p>
        </p:txBody>
      </p:sp>
    </p:spTree>
    <p:extLst>
      <p:ext uri="{BB962C8B-B14F-4D97-AF65-F5344CB8AC3E}">
        <p14:creationId xmlns:p14="http://schemas.microsoft.com/office/powerpoint/2010/main" val="400857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Computers</a:t>
            </a:r>
          </a:p>
          <a:p>
            <a:r>
              <a:rPr lang="en-GB" dirty="0"/>
              <a:t>Classical computing</a:t>
            </a:r>
          </a:p>
          <a:p>
            <a:r>
              <a:rPr lang="en-GB" dirty="0"/>
              <a:t>Quantum computing</a:t>
            </a:r>
          </a:p>
        </p:txBody>
      </p:sp>
    </p:spTree>
    <p:extLst>
      <p:ext uri="{BB962C8B-B14F-4D97-AF65-F5344CB8AC3E}">
        <p14:creationId xmlns:p14="http://schemas.microsoft.com/office/powerpoint/2010/main" val="330909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IBM Quantum Experience</a:t>
            </a:r>
          </a:p>
        </p:txBody>
      </p:sp>
      <p:sp>
        <p:nvSpPr>
          <p:cNvPr id="3" name="Content Placeholder 2"/>
          <p:cNvSpPr>
            <a:spLocks noGrp="1"/>
          </p:cNvSpPr>
          <p:nvPr>
            <p:ph idx="1"/>
          </p:nvPr>
        </p:nvSpPr>
        <p:spPr/>
        <p:txBody>
          <a:bodyPr/>
          <a:lstStyle/>
          <a:p>
            <a:r>
              <a:rPr lang="en-GB" dirty="0"/>
              <a:t>IBM Quantum Services</a:t>
            </a:r>
          </a:p>
          <a:p>
            <a:r>
              <a:rPr lang="en-GB" dirty="0"/>
              <a:t>Circuit Composer</a:t>
            </a:r>
          </a:p>
          <a:p>
            <a:r>
              <a:rPr lang="en-GB" dirty="0"/>
              <a:t>Quantum Processor</a:t>
            </a:r>
          </a:p>
          <a:p>
            <a:r>
              <a:rPr lang="en-GB" dirty="0"/>
              <a:t>Circuit Simulator</a:t>
            </a:r>
          </a:p>
        </p:txBody>
      </p:sp>
    </p:spTree>
    <p:extLst>
      <p:ext uri="{BB962C8B-B14F-4D97-AF65-F5344CB8AC3E}">
        <p14:creationId xmlns:p14="http://schemas.microsoft.com/office/powerpoint/2010/main" val="20951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IBM Quantum Services</a:t>
            </a:r>
          </a:p>
        </p:txBody>
      </p:sp>
      <p:sp>
        <p:nvSpPr>
          <p:cNvPr id="3" name="Content Placeholder 2"/>
          <p:cNvSpPr>
            <a:spLocks noGrp="1"/>
          </p:cNvSpPr>
          <p:nvPr>
            <p:ph idx="1"/>
          </p:nvPr>
        </p:nvSpPr>
        <p:spPr/>
        <p:txBody>
          <a:bodyPr/>
          <a:lstStyle/>
          <a:p>
            <a:r>
              <a:rPr lang="en-US" dirty="0"/>
              <a:t>IBM was the first to make their quantum processors available over the internet (over the “cloud”), and their online platform is called IBM Quantum Experience.</a:t>
            </a:r>
            <a:endParaRPr lang="en-GB" dirty="0"/>
          </a:p>
        </p:txBody>
      </p:sp>
    </p:spTree>
    <p:extLst>
      <p:ext uri="{BB962C8B-B14F-4D97-AF65-F5344CB8AC3E}">
        <p14:creationId xmlns:p14="http://schemas.microsoft.com/office/powerpoint/2010/main" val="32934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Circuit Composer</a:t>
            </a:r>
          </a:p>
        </p:txBody>
      </p:sp>
      <p:sp>
        <p:nvSpPr>
          <p:cNvPr id="3" name="Content Placeholder 2"/>
          <p:cNvSpPr>
            <a:spLocks noGrp="1"/>
          </p:cNvSpPr>
          <p:nvPr>
            <p:ph idx="1"/>
          </p:nvPr>
        </p:nvSpPr>
        <p:spPr/>
        <p:txBody>
          <a:bodyPr/>
          <a:lstStyle/>
          <a:p>
            <a:r>
              <a:rPr lang="en-US" dirty="0"/>
              <a:t>The Circuit Composer provides a drag-and-drop interface for programming quantum circuits.</a:t>
            </a:r>
            <a:endParaRPr lang="en-GB" dirty="0"/>
          </a:p>
          <a:p>
            <a:endParaRPr lang="en-US" dirty="0"/>
          </a:p>
        </p:txBody>
      </p:sp>
    </p:spTree>
    <p:extLst>
      <p:ext uri="{BB962C8B-B14F-4D97-AF65-F5344CB8AC3E}">
        <p14:creationId xmlns:p14="http://schemas.microsoft.com/office/powerpoint/2010/main" val="314473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Circuit Composer</a:t>
            </a:r>
          </a:p>
        </p:txBody>
      </p:sp>
      <p:pic>
        <p:nvPicPr>
          <p:cNvPr id="4" name="Content Placeholder 3"/>
          <p:cNvPicPr>
            <a:picLocks noGrp="1"/>
          </p:cNvPicPr>
          <p:nvPr>
            <p:ph idx="1"/>
          </p:nvPr>
        </p:nvPicPr>
        <p:blipFill>
          <a:blip r:embed="rId2"/>
          <a:stretch>
            <a:fillRect/>
          </a:stretch>
        </p:blipFill>
        <p:spPr>
          <a:xfrm>
            <a:off x="1740710" y="3086333"/>
            <a:ext cx="2751364" cy="1998059"/>
          </a:xfrm>
          <a:prstGeom prst="rect">
            <a:avLst/>
          </a:prstGeom>
        </p:spPr>
      </p:pic>
      <p:pic>
        <p:nvPicPr>
          <p:cNvPr id="5" name="Picture 4"/>
          <p:cNvPicPr>
            <a:picLocks noChangeAspect="1"/>
          </p:cNvPicPr>
          <p:nvPr/>
        </p:nvPicPr>
        <p:blipFill rotWithShape="1">
          <a:blip r:embed="rId3"/>
          <a:srcRect r="59804"/>
          <a:stretch/>
        </p:blipFill>
        <p:spPr>
          <a:xfrm>
            <a:off x="7699925" y="3086332"/>
            <a:ext cx="2633338" cy="1998059"/>
          </a:xfrm>
          <a:prstGeom prst="rect">
            <a:avLst/>
          </a:prstGeom>
        </p:spPr>
      </p:pic>
      <p:sp>
        <p:nvSpPr>
          <p:cNvPr id="6" name="Right Arrow 5"/>
          <p:cNvSpPr/>
          <p:nvPr/>
        </p:nvSpPr>
        <p:spPr>
          <a:xfrm>
            <a:off x="5390129" y="3636327"/>
            <a:ext cx="1411741" cy="89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65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Processor</a:t>
            </a:r>
          </a:p>
        </p:txBody>
      </p:sp>
      <p:sp>
        <p:nvSpPr>
          <p:cNvPr id="3" name="Content Placeholder 2"/>
          <p:cNvSpPr>
            <a:spLocks noGrp="1"/>
          </p:cNvSpPr>
          <p:nvPr>
            <p:ph idx="1"/>
          </p:nvPr>
        </p:nvSpPr>
        <p:spPr/>
        <p:txBody>
          <a:bodyPr/>
          <a:lstStyle/>
          <a:p>
            <a:r>
              <a:rPr lang="en-US" dirty="0"/>
              <a:t>It is possible to run the quantum circuit on one of IBM’s actual quantum processors.</a:t>
            </a:r>
            <a:endParaRPr lang="en-GB" dirty="0"/>
          </a:p>
        </p:txBody>
      </p:sp>
      <p:pic>
        <p:nvPicPr>
          <p:cNvPr id="4" name="Picture 3"/>
          <p:cNvPicPr>
            <a:picLocks noChangeAspect="1"/>
          </p:cNvPicPr>
          <p:nvPr/>
        </p:nvPicPr>
        <p:blipFill>
          <a:blip r:embed="rId2"/>
          <a:stretch>
            <a:fillRect/>
          </a:stretch>
        </p:blipFill>
        <p:spPr>
          <a:xfrm>
            <a:off x="4569277" y="3144781"/>
            <a:ext cx="3053443" cy="2731087"/>
          </a:xfrm>
          <a:prstGeom prst="rect">
            <a:avLst/>
          </a:prstGeom>
        </p:spPr>
      </p:pic>
    </p:spTree>
    <p:extLst>
      <p:ext uri="{BB962C8B-B14F-4D97-AF65-F5344CB8AC3E}">
        <p14:creationId xmlns:p14="http://schemas.microsoft.com/office/powerpoint/2010/main" val="192189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Circuit Simulator</a:t>
            </a:r>
          </a:p>
        </p:txBody>
      </p:sp>
      <p:sp>
        <p:nvSpPr>
          <p:cNvPr id="3" name="Content Placeholder 2"/>
          <p:cNvSpPr>
            <a:spLocks noGrp="1"/>
          </p:cNvSpPr>
          <p:nvPr>
            <p:ph idx="1"/>
          </p:nvPr>
        </p:nvSpPr>
        <p:spPr/>
        <p:txBody>
          <a:bodyPr/>
          <a:lstStyle/>
          <a:p>
            <a:r>
              <a:rPr lang="en-US" dirty="0"/>
              <a:t>Sometimes, it can take a long time for a job to make it through the queue for an actual quantum processor. Or, the available quantum processors have too few </a:t>
            </a:r>
            <a:r>
              <a:rPr lang="en-US" dirty="0" err="1"/>
              <a:t>qubits</a:t>
            </a:r>
            <a:r>
              <a:rPr lang="en-US" dirty="0"/>
              <a:t>. In these cases, using a simulator rather than an actual quantum processor may be favorable.</a:t>
            </a:r>
            <a:endParaRPr lang="en-GB" dirty="0"/>
          </a:p>
        </p:txBody>
      </p:sp>
    </p:spTree>
    <p:extLst>
      <p:ext uri="{BB962C8B-B14F-4D97-AF65-F5344CB8AC3E}">
        <p14:creationId xmlns:p14="http://schemas.microsoft.com/office/powerpoint/2010/main" val="955036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79</TotalTime>
  <Words>433</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Quantum programming environments</vt:lpstr>
      <vt:lpstr>Table of contents</vt:lpstr>
      <vt:lpstr>Introduction</vt:lpstr>
      <vt:lpstr>IBM Quantum Experience</vt:lpstr>
      <vt:lpstr>IBM Quantum Services</vt:lpstr>
      <vt:lpstr>Circuit Composer</vt:lpstr>
      <vt:lpstr>Circuit Composer</vt:lpstr>
      <vt:lpstr>Quantum Processor</vt:lpstr>
      <vt:lpstr>Circuit Simulator</vt:lpstr>
      <vt:lpstr>Quantum Assembly Language</vt:lpstr>
      <vt:lpstr>Open QASM</vt:lpstr>
      <vt:lpstr>Quantum Experience Standard Header</vt:lpstr>
      <vt:lpstr>OpenQASM in IBM Quantum Experience</vt:lpstr>
      <vt:lpstr>Quantum Adder</vt:lpstr>
      <vt:lpstr>Qiskit SDK</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programming environments</dc:title>
  <dc:creator>DmYtrium</dc:creator>
  <cp:lastModifiedBy>User</cp:lastModifiedBy>
  <cp:revision>6</cp:revision>
  <dcterms:created xsi:type="dcterms:W3CDTF">2022-05-26T17:21:47Z</dcterms:created>
  <dcterms:modified xsi:type="dcterms:W3CDTF">2022-05-27T09:02:28Z</dcterms:modified>
</cp:coreProperties>
</file>