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7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74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193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32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54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327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066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06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55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262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08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1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943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95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254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671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44862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bbc.com/news/world-europe-48948776" TargetMode="External"/><Relationship Id="rId3" Type="http://schemas.openxmlformats.org/officeDocument/2006/relationships/hyperlink" Target="https://www.orange.md/ro/green" TargetMode="External"/><Relationship Id="rId7" Type="http://schemas.openxmlformats.org/officeDocument/2006/relationships/hyperlink" Target="http://tvrmoldova.md/economic/numarul-utilizatorilor-de-comunicatii-mobile-a-crescut-cu-14-6-in-moldova-iar-veniturile-operatorilor-au-scazut-cu-0-9/" TargetMode="External"/><Relationship Id="rId2" Type="http://schemas.openxmlformats.org/officeDocument/2006/relationships/hyperlink" Target="https://ro.warbletoncouncil.org/factores-internos-externos-empresa-651" TargetMode="External"/><Relationship Id="rId1" Type="http://schemas.openxmlformats.org/officeDocument/2006/relationships/slideLayout" Target="../slideLayouts/slideLayout2.xml"/><Relationship Id="rId6" Type="http://schemas.openxmlformats.org/officeDocument/2006/relationships/hyperlink" Target="https://ro.wikipedia.org/wiki/Orange_SA" TargetMode="External"/><Relationship Id="rId5" Type="http://schemas.openxmlformats.org/officeDocument/2006/relationships/hyperlink" Target="https://ro.wikipedia.org/wiki/Orange_Moldova" TargetMode="External"/><Relationship Id="rId4" Type="http://schemas.openxmlformats.org/officeDocument/2006/relationships/hyperlink" Target="https://fundatia.orange.md/despre-fundatie/consiliul-director-al-fundatiei-orange-moldov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3898-94B2-48B4-AE90-712BB3F88E8B}"/>
              </a:ext>
            </a:extLst>
          </p:cNvPr>
          <p:cNvSpPr>
            <a:spLocks noGrp="1"/>
          </p:cNvSpPr>
          <p:nvPr>
            <p:ph type="ctrTitle"/>
          </p:nvPr>
        </p:nvSpPr>
        <p:spPr>
          <a:xfrm>
            <a:off x="2480675" y="1696278"/>
            <a:ext cx="7230649" cy="1732722"/>
          </a:xfrm>
        </p:spPr>
        <p:txBody>
          <a:bodyPr>
            <a:normAutofit/>
          </a:bodyPr>
          <a:lstStyle/>
          <a:p>
            <a:pPr algn="ctr"/>
            <a:r>
              <a:rPr lang="en-US" sz="4800" dirty="0">
                <a:cs typeface="Times New Roman" panose="02020603050405020304" pitchFamily="18" charset="0"/>
              </a:rPr>
              <a:t>Orange Moldova: </a:t>
            </a:r>
            <a:br>
              <a:rPr lang="ro-MD" sz="4800" dirty="0">
                <a:cs typeface="Times New Roman" panose="02020603050405020304" pitchFamily="18" charset="0"/>
              </a:rPr>
            </a:br>
            <a:r>
              <a:rPr lang="ro-MD" sz="4800" dirty="0">
                <a:cs typeface="Times New Roman" panose="02020603050405020304" pitchFamily="18" charset="0"/>
              </a:rPr>
              <a:t>F</a:t>
            </a:r>
            <a:r>
              <a:rPr lang="en-US" sz="4800" dirty="0" err="1">
                <a:cs typeface="Times New Roman" panose="02020603050405020304" pitchFamily="18" charset="0"/>
              </a:rPr>
              <a:t>actori</a:t>
            </a:r>
            <a:r>
              <a:rPr lang="en-US" sz="4800" dirty="0">
                <a:cs typeface="Times New Roman" panose="02020603050405020304" pitchFamily="18" charset="0"/>
              </a:rPr>
              <a:t> </a:t>
            </a:r>
            <a:r>
              <a:rPr lang="en-US" sz="4800" dirty="0" err="1">
                <a:cs typeface="Times New Roman" panose="02020603050405020304" pitchFamily="18" charset="0"/>
              </a:rPr>
              <a:t>interni</a:t>
            </a:r>
            <a:r>
              <a:rPr lang="en-US" sz="4800" dirty="0">
                <a:cs typeface="Times New Roman" panose="02020603050405020304" pitchFamily="18" charset="0"/>
              </a:rPr>
              <a:t> </a:t>
            </a:r>
            <a:r>
              <a:rPr lang="ro-MD" sz="4800" dirty="0">
                <a:cs typeface="Times New Roman" panose="02020603050405020304" pitchFamily="18" charset="0"/>
              </a:rPr>
              <a:t>și externi</a:t>
            </a:r>
          </a:p>
        </p:txBody>
      </p:sp>
      <p:sp>
        <p:nvSpPr>
          <p:cNvPr id="3" name="Subtitle 2">
            <a:extLst>
              <a:ext uri="{FF2B5EF4-FFF2-40B4-BE49-F238E27FC236}">
                <a16:creationId xmlns:a16="http://schemas.microsoft.com/office/drawing/2014/main" id="{5006C7F9-4347-4CE8-A7C9-51F1346628E9}"/>
              </a:ext>
            </a:extLst>
          </p:cNvPr>
          <p:cNvSpPr>
            <a:spLocks noGrp="1"/>
          </p:cNvSpPr>
          <p:nvPr>
            <p:ph type="subTitle" idx="1"/>
          </p:nvPr>
        </p:nvSpPr>
        <p:spPr>
          <a:xfrm>
            <a:off x="2419780" y="4313553"/>
            <a:ext cx="7352437" cy="987318"/>
          </a:xfrm>
        </p:spPr>
        <p:txBody>
          <a:bodyPr>
            <a:normAutofit/>
          </a:bodyPr>
          <a:lstStyle/>
          <a:p>
            <a:r>
              <a:rPr lang="ro-MD" sz="2400" dirty="0">
                <a:latin typeface="+mj-lt"/>
              </a:rPr>
              <a:t>Realizat de : Cojocari Dmitri, Cernolev Corina IS11Z</a:t>
            </a:r>
          </a:p>
        </p:txBody>
      </p:sp>
    </p:spTree>
    <p:extLst>
      <p:ext uri="{BB962C8B-B14F-4D97-AF65-F5344CB8AC3E}">
        <p14:creationId xmlns:p14="http://schemas.microsoft.com/office/powerpoint/2010/main" val="167201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F89B-AB66-4798-A6BD-23179839C8BF}"/>
              </a:ext>
            </a:extLst>
          </p:cNvPr>
          <p:cNvSpPr>
            <a:spLocks noGrp="1"/>
          </p:cNvSpPr>
          <p:nvPr>
            <p:ph type="title"/>
          </p:nvPr>
        </p:nvSpPr>
        <p:spPr/>
        <p:txBody>
          <a:bodyPr/>
          <a:lstStyle/>
          <a:p>
            <a:r>
              <a:rPr lang="ro-MD" dirty="0"/>
              <a:t>Resursele de capital</a:t>
            </a:r>
          </a:p>
        </p:txBody>
      </p:sp>
      <p:sp>
        <p:nvSpPr>
          <p:cNvPr id="3" name="Content Placeholder 2">
            <a:extLst>
              <a:ext uri="{FF2B5EF4-FFF2-40B4-BE49-F238E27FC236}">
                <a16:creationId xmlns:a16="http://schemas.microsoft.com/office/drawing/2014/main" id="{CBB2CF59-B88F-44FE-92D9-E504A5CBCD02}"/>
              </a:ext>
            </a:extLst>
          </p:cNvPr>
          <p:cNvSpPr>
            <a:spLocks noGrp="1"/>
          </p:cNvSpPr>
          <p:nvPr>
            <p:ph idx="1"/>
          </p:nvPr>
        </p:nvSpPr>
        <p:spPr/>
        <p:txBody>
          <a:bodyPr anchor="ctr">
            <a:normAutofit/>
          </a:bodyPr>
          <a:lstStyle/>
          <a:p>
            <a:pPr marL="0" indent="0" algn="ctr">
              <a:buNone/>
            </a:pPr>
            <a:r>
              <a:rPr lang="ro-RO" sz="2000" dirty="0"/>
              <a:t>Considerând faptul că investorul principal e Orange SA, iar acesta la rândul său este unul dintre cei mai mari provideri de comunicații, suntem ferm convinși că Orange Moldova deține capital destul pentru a-și desfășura proiectele și de a se dezvolta continuu.</a:t>
            </a:r>
            <a:endParaRPr lang="ro-MD" sz="2000" dirty="0"/>
          </a:p>
        </p:txBody>
      </p:sp>
    </p:spTree>
    <p:extLst>
      <p:ext uri="{BB962C8B-B14F-4D97-AF65-F5344CB8AC3E}">
        <p14:creationId xmlns:p14="http://schemas.microsoft.com/office/powerpoint/2010/main" val="316180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75EC-AE86-4CDE-847C-FCE4AECD03D0}"/>
              </a:ext>
            </a:extLst>
          </p:cNvPr>
          <p:cNvSpPr>
            <a:spLocks noGrp="1"/>
          </p:cNvSpPr>
          <p:nvPr>
            <p:ph type="title"/>
          </p:nvPr>
        </p:nvSpPr>
        <p:spPr/>
        <p:txBody>
          <a:bodyPr/>
          <a:lstStyle/>
          <a:p>
            <a:r>
              <a:rPr lang="ro-MD" dirty="0"/>
              <a:t>Factori externi</a:t>
            </a:r>
          </a:p>
        </p:txBody>
      </p:sp>
      <p:sp>
        <p:nvSpPr>
          <p:cNvPr id="3" name="Content Placeholder 2">
            <a:extLst>
              <a:ext uri="{FF2B5EF4-FFF2-40B4-BE49-F238E27FC236}">
                <a16:creationId xmlns:a16="http://schemas.microsoft.com/office/drawing/2014/main" id="{D7C95A27-771A-4AC6-9E79-73F33FC6454B}"/>
              </a:ext>
            </a:extLst>
          </p:cNvPr>
          <p:cNvSpPr>
            <a:spLocks noGrp="1"/>
          </p:cNvSpPr>
          <p:nvPr>
            <p:ph idx="1"/>
          </p:nvPr>
        </p:nvSpPr>
        <p:spPr/>
        <p:txBody>
          <a:bodyPr anchor="ctr">
            <a:normAutofit/>
          </a:bodyPr>
          <a:lstStyle/>
          <a:p>
            <a:pPr marL="0" indent="0" algn="ctr">
              <a:buNone/>
            </a:pPr>
            <a:r>
              <a:rPr lang="en-GB" sz="2000" b="1" dirty="0" err="1"/>
              <a:t>Factorii</a:t>
            </a:r>
            <a:r>
              <a:rPr lang="en-GB" sz="2000" b="1" dirty="0"/>
              <a:t> </a:t>
            </a:r>
            <a:r>
              <a:rPr lang="en-GB" sz="2000" b="1" dirty="0" err="1"/>
              <a:t>externi</a:t>
            </a:r>
            <a:r>
              <a:rPr lang="en-GB" sz="2000" dirty="0"/>
              <a:t> rep</a:t>
            </a:r>
            <a:r>
              <a:rPr lang="ro-RO" sz="2000" dirty="0"/>
              <a:t>rezintă elementele mediului extern. Compania nu are control asupra modului în care vor fi formate acestea. Ele reprezintă oportunități sau amenințări pentru companie</a:t>
            </a:r>
            <a:endParaRPr lang="ro-MD" sz="2000" dirty="0"/>
          </a:p>
        </p:txBody>
      </p:sp>
    </p:spTree>
    <p:extLst>
      <p:ext uri="{BB962C8B-B14F-4D97-AF65-F5344CB8AC3E}">
        <p14:creationId xmlns:p14="http://schemas.microsoft.com/office/powerpoint/2010/main" val="385105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15C-8CC3-4EF5-8EEB-D5F623CBE010}"/>
              </a:ext>
            </a:extLst>
          </p:cNvPr>
          <p:cNvSpPr>
            <a:spLocks noGrp="1"/>
          </p:cNvSpPr>
          <p:nvPr>
            <p:ph type="title"/>
          </p:nvPr>
        </p:nvSpPr>
        <p:spPr/>
        <p:txBody>
          <a:bodyPr/>
          <a:lstStyle/>
          <a:p>
            <a:r>
              <a:rPr lang="ro-MD" dirty="0"/>
              <a:t>Mediul de activitate</a:t>
            </a:r>
          </a:p>
        </p:txBody>
      </p:sp>
      <p:sp>
        <p:nvSpPr>
          <p:cNvPr id="3" name="Content Placeholder 2">
            <a:extLst>
              <a:ext uri="{FF2B5EF4-FFF2-40B4-BE49-F238E27FC236}">
                <a16:creationId xmlns:a16="http://schemas.microsoft.com/office/drawing/2014/main" id="{13D1D75D-C7D9-4218-B899-7C4F90160DF2}"/>
              </a:ext>
            </a:extLst>
          </p:cNvPr>
          <p:cNvSpPr>
            <a:spLocks noGrp="1"/>
          </p:cNvSpPr>
          <p:nvPr>
            <p:ph idx="1"/>
          </p:nvPr>
        </p:nvSpPr>
        <p:spPr/>
        <p:txBody>
          <a:bodyPr/>
          <a:lstStyle/>
          <a:p>
            <a:pPr marL="0" indent="0">
              <a:buNone/>
            </a:pPr>
            <a:r>
              <a:rPr lang="ro-RO" b="1" dirty="0"/>
              <a:t>Mediul de activitate</a:t>
            </a:r>
            <a:r>
              <a:rPr lang="ro-RO" dirty="0"/>
              <a:t> cuprinde factorii care afectează și sunt direct afectați de operațiunile organizației.</a:t>
            </a:r>
            <a:endParaRPr lang="ro-MD" dirty="0"/>
          </a:p>
          <a:p>
            <a:pPr>
              <a:buFont typeface="Wingdings" panose="05000000000000000000" pitchFamily="2" charset="2"/>
              <a:buChar char="ü"/>
            </a:pPr>
            <a:r>
              <a:rPr lang="ro-MD" dirty="0"/>
              <a:t>Concurența și clienții</a:t>
            </a:r>
          </a:p>
          <a:p>
            <a:pPr>
              <a:buFont typeface="Wingdings" panose="05000000000000000000" pitchFamily="2" charset="2"/>
              <a:buChar char="ü"/>
            </a:pPr>
            <a:r>
              <a:rPr lang="ro-MD" dirty="0"/>
              <a:t>Furnizorii</a:t>
            </a:r>
          </a:p>
        </p:txBody>
      </p:sp>
      <p:pic>
        <p:nvPicPr>
          <p:cNvPr id="4" name="Picture 3">
            <a:extLst>
              <a:ext uri="{FF2B5EF4-FFF2-40B4-BE49-F238E27FC236}">
                <a16:creationId xmlns:a16="http://schemas.microsoft.com/office/drawing/2014/main" id="{19779B38-496F-42D9-821D-570B32F088FA}"/>
              </a:ext>
            </a:extLst>
          </p:cNvPr>
          <p:cNvPicPr>
            <a:picLocks noChangeAspect="1"/>
          </p:cNvPicPr>
          <p:nvPr/>
        </p:nvPicPr>
        <p:blipFill>
          <a:blip r:embed="rId2"/>
          <a:stretch>
            <a:fillRect/>
          </a:stretch>
        </p:blipFill>
        <p:spPr>
          <a:xfrm>
            <a:off x="6095999" y="3141821"/>
            <a:ext cx="3535017" cy="2637873"/>
          </a:xfrm>
          <a:prstGeom prst="rect">
            <a:avLst/>
          </a:prstGeom>
        </p:spPr>
      </p:pic>
    </p:spTree>
    <p:extLst>
      <p:ext uri="{BB962C8B-B14F-4D97-AF65-F5344CB8AC3E}">
        <p14:creationId xmlns:p14="http://schemas.microsoft.com/office/powerpoint/2010/main" val="390749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AA10-EB0E-4C74-9AFD-F57AD87975AF}"/>
              </a:ext>
            </a:extLst>
          </p:cNvPr>
          <p:cNvSpPr>
            <a:spLocks noGrp="1"/>
          </p:cNvSpPr>
          <p:nvPr>
            <p:ph type="title"/>
          </p:nvPr>
        </p:nvSpPr>
        <p:spPr/>
        <p:txBody>
          <a:bodyPr/>
          <a:lstStyle/>
          <a:p>
            <a:r>
              <a:rPr lang="ro-MD" dirty="0"/>
              <a:t>Mediul general</a:t>
            </a:r>
          </a:p>
        </p:txBody>
      </p:sp>
      <p:sp>
        <p:nvSpPr>
          <p:cNvPr id="3" name="Content Placeholder 2">
            <a:extLst>
              <a:ext uri="{FF2B5EF4-FFF2-40B4-BE49-F238E27FC236}">
                <a16:creationId xmlns:a16="http://schemas.microsoft.com/office/drawing/2014/main" id="{A32BE878-068A-4735-992C-D6E7194910F6}"/>
              </a:ext>
            </a:extLst>
          </p:cNvPr>
          <p:cNvSpPr>
            <a:spLocks noGrp="1"/>
          </p:cNvSpPr>
          <p:nvPr>
            <p:ph idx="1"/>
          </p:nvPr>
        </p:nvSpPr>
        <p:spPr/>
        <p:txBody>
          <a:bodyPr>
            <a:normAutofit lnSpcReduction="10000"/>
          </a:bodyPr>
          <a:lstStyle/>
          <a:p>
            <a:pPr marL="0" indent="0">
              <a:buNone/>
            </a:pPr>
            <a:r>
              <a:rPr lang="ro-RO" b="1" dirty="0"/>
              <a:t>Mediul general</a:t>
            </a:r>
            <a:r>
              <a:rPr lang="ro-RO" dirty="0"/>
              <a:t> este alcătuit din factori care pot avea un efect imediat asupra operațiunilor companiei, dar care nu afectează activitățile acesteia.</a:t>
            </a:r>
            <a:endParaRPr lang="ro-MD" dirty="0"/>
          </a:p>
          <a:p>
            <a:pPr>
              <a:buFont typeface="Wingdings" panose="05000000000000000000" pitchFamily="2" charset="2"/>
              <a:buChar char="ü"/>
            </a:pPr>
            <a:r>
              <a:rPr lang="ro-MD" dirty="0"/>
              <a:t>Dimensiunea economică</a:t>
            </a:r>
          </a:p>
          <a:p>
            <a:pPr>
              <a:buFont typeface="Wingdings" panose="05000000000000000000" pitchFamily="2" charset="2"/>
              <a:buChar char="ü"/>
            </a:pPr>
            <a:r>
              <a:rPr lang="ro-MD" dirty="0"/>
              <a:t>Dimensiunea tehnologică</a:t>
            </a:r>
          </a:p>
          <a:p>
            <a:pPr>
              <a:buFont typeface="Wingdings" panose="05000000000000000000" pitchFamily="2" charset="2"/>
              <a:buChar char="ü"/>
            </a:pPr>
            <a:r>
              <a:rPr lang="ro-MD" dirty="0"/>
              <a:t>Dimensiunea socio-culturală</a:t>
            </a:r>
          </a:p>
          <a:p>
            <a:pPr>
              <a:buFont typeface="Wingdings" panose="05000000000000000000" pitchFamily="2" charset="2"/>
              <a:buChar char="ü"/>
            </a:pPr>
            <a:r>
              <a:rPr lang="ro-MD" dirty="0"/>
              <a:t>Dimensiunea politico-juridică</a:t>
            </a:r>
          </a:p>
          <a:p>
            <a:pPr>
              <a:buFont typeface="Wingdings" panose="05000000000000000000" pitchFamily="2" charset="2"/>
              <a:buChar char="ü"/>
            </a:pPr>
            <a:r>
              <a:rPr lang="ro-MD" dirty="0"/>
              <a:t>Dimensiunea internațională</a:t>
            </a:r>
          </a:p>
        </p:txBody>
      </p:sp>
    </p:spTree>
    <p:extLst>
      <p:ext uri="{BB962C8B-B14F-4D97-AF65-F5344CB8AC3E}">
        <p14:creationId xmlns:p14="http://schemas.microsoft.com/office/powerpoint/2010/main" val="418012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6E3-3DB6-40DC-9E2B-4D2967CF30B7}"/>
              </a:ext>
            </a:extLst>
          </p:cNvPr>
          <p:cNvSpPr>
            <a:spLocks noGrp="1"/>
          </p:cNvSpPr>
          <p:nvPr>
            <p:ph type="title"/>
          </p:nvPr>
        </p:nvSpPr>
        <p:spPr/>
        <p:txBody>
          <a:bodyPr/>
          <a:lstStyle/>
          <a:p>
            <a:r>
              <a:rPr lang="ro-MD" dirty="0"/>
              <a:t>Analiza SWOT</a:t>
            </a:r>
          </a:p>
        </p:txBody>
      </p:sp>
      <p:graphicFrame>
        <p:nvGraphicFramePr>
          <p:cNvPr id="4" name="Content Placeholder 3">
            <a:extLst>
              <a:ext uri="{FF2B5EF4-FFF2-40B4-BE49-F238E27FC236}">
                <a16:creationId xmlns:a16="http://schemas.microsoft.com/office/drawing/2014/main" id="{58E72922-4D27-445C-8BAE-B5C7D07A83A7}"/>
              </a:ext>
            </a:extLst>
          </p:cNvPr>
          <p:cNvGraphicFramePr>
            <a:graphicFrameLocks noGrp="1"/>
          </p:cNvGraphicFramePr>
          <p:nvPr>
            <p:ph idx="1"/>
            <p:extLst>
              <p:ext uri="{D42A27DB-BD31-4B8C-83A1-F6EECF244321}">
                <p14:modId xmlns:p14="http://schemas.microsoft.com/office/powerpoint/2010/main" val="577875720"/>
              </p:ext>
            </p:extLst>
          </p:nvPr>
        </p:nvGraphicFramePr>
        <p:xfrm>
          <a:off x="2129855" y="2843363"/>
          <a:ext cx="7932290" cy="2663686"/>
        </p:xfrm>
        <a:graphic>
          <a:graphicData uri="http://schemas.openxmlformats.org/drawingml/2006/table">
            <a:tbl>
              <a:tblPr firstRow="1" bandRow="1">
                <a:tableStyleId>{5940675A-B579-460E-94D1-54222C63F5DA}</a:tableStyleId>
              </a:tblPr>
              <a:tblGrid>
                <a:gridCol w="3966145">
                  <a:extLst>
                    <a:ext uri="{9D8B030D-6E8A-4147-A177-3AD203B41FA5}">
                      <a16:colId xmlns:a16="http://schemas.microsoft.com/office/drawing/2014/main" val="1364147706"/>
                    </a:ext>
                  </a:extLst>
                </a:gridCol>
                <a:gridCol w="3966145">
                  <a:extLst>
                    <a:ext uri="{9D8B030D-6E8A-4147-A177-3AD203B41FA5}">
                      <a16:colId xmlns:a16="http://schemas.microsoft.com/office/drawing/2014/main" val="2299792796"/>
                    </a:ext>
                  </a:extLst>
                </a:gridCol>
              </a:tblGrid>
              <a:tr h="1428661">
                <a:tc>
                  <a:txBody>
                    <a:bodyPr/>
                    <a:lstStyle/>
                    <a:p>
                      <a:pPr marL="0" indent="0">
                        <a:buFont typeface="Wingdings" panose="05000000000000000000" pitchFamily="2" charset="2"/>
                        <a:buNone/>
                      </a:pPr>
                      <a:r>
                        <a:rPr lang="ro-MD" sz="2000" b="1" dirty="0"/>
                        <a:t>Puncte forte</a:t>
                      </a:r>
                      <a:br>
                        <a:rPr lang="ro-MD" dirty="0"/>
                      </a:br>
                      <a:r>
                        <a:rPr lang="ro-MD" dirty="0"/>
                        <a:t>Conducere competentă</a:t>
                      </a:r>
                      <a:br>
                        <a:rPr lang="ro-MD" dirty="0"/>
                      </a:br>
                      <a:r>
                        <a:rPr lang="ro-MD" dirty="0"/>
                        <a:t>Domeniul de activitate</a:t>
                      </a:r>
                      <a:br>
                        <a:rPr lang="ro-MD" dirty="0"/>
                      </a:br>
                      <a:r>
                        <a:rPr lang="ro-MD" dirty="0"/>
                        <a:t>Resurse de capital</a:t>
                      </a:r>
                    </a:p>
                  </a:txBody>
                  <a:tcPr/>
                </a:tc>
                <a:tc>
                  <a:txBody>
                    <a:bodyPr/>
                    <a:lstStyle/>
                    <a:p>
                      <a:r>
                        <a:rPr lang="ro-MD" b="1" dirty="0"/>
                        <a:t>Puncte slabe</a:t>
                      </a:r>
                    </a:p>
                    <a:p>
                      <a:r>
                        <a:rPr lang="ro-MD" dirty="0"/>
                        <a:t>Comunicare</a:t>
                      </a:r>
                    </a:p>
                    <a:p>
                      <a:r>
                        <a:rPr lang="ro-MD" dirty="0"/>
                        <a:t>Moldova nu este o piață de desfacere favorabilă</a:t>
                      </a:r>
                    </a:p>
                  </a:txBody>
                  <a:tcPr/>
                </a:tc>
                <a:extLst>
                  <a:ext uri="{0D108BD9-81ED-4DB2-BD59-A6C34878D82A}">
                    <a16:rowId xmlns:a16="http://schemas.microsoft.com/office/drawing/2014/main" val="3521012355"/>
                  </a:ext>
                </a:extLst>
              </a:tr>
              <a:tr h="1235025">
                <a:tc>
                  <a:txBody>
                    <a:bodyPr/>
                    <a:lstStyle/>
                    <a:p>
                      <a:r>
                        <a:rPr lang="ro-MD" b="1" dirty="0"/>
                        <a:t>Oportunități</a:t>
                      </a:r>
                    </a:p>
                    <a:p>
                      <a:r>
                        <a:rPr lang="ro-MD" dirty="0"/>
                        <a:t>Proiecte ecologice, moderne și de voluntariat</a:t>
                      </a:r>
                    </a:p>
                    <a:p>
                      <a:r>
                        <a:rPr lang="ro-MD" dirty="0"/>
                        <a:t>Dimensiune tehnologică</a:t>
                      </a:r>
                    </a:p>
                  </a:txBody>
                  <a:tcPr/>
                </a:tc>
                <a:tc>
                  <a:txBody>
                    <a:bodyPr/>
                    <a:lstStyle/>
                    <a:p>
                      <a:r>
                        <a:rPr lang="ro-MD" b="1" dirty="0"/>
                        <a:t>Amenințări</a:t>
                      </a:r>
                    </a:p>
                    <a:p>
                      <a:r>
                        <a:rPr lang="ro-MD" dirty="0"/>
                        <a:t>Criza mondială a semiconductorilor</a:t>
                      </a:r>
                    </a:p>
                    <a:p>
                      <a:r>
                        <a:rPr lang="ro-MD" dirty="0"/>
                        <a:t>Ofertele concurenților</a:t>
                      </a:r>
                    </a:p>
                  </a:txBody>
                  <a:tcPr/>
                </a:tc>
                <a:extLst>
                  <a:ext uri="{0D108BD9-81ED-4DB2-BD59-A6C34878D82A}">
                    <a16:rowId xmlns:a16="http://schemas.microsoft.com/office/drawing/2014/main" val="3639148354"/>
                  </a:ext>
                </a:extLst>
              </a:tr>
            </a:tbl>
          </a:graphicData>
        </a:graphic>
      </p:graphicFrame>
    </p:spTree>
    <p:extLst>
      <p:ext uri="{BB962C8B-B14F-4D97-AF65-F5344CB8AC3E}">
        <p14:creationId xmlns:p14="http://schemas.microsoft.com/office/powerpoint/2010/main" val="3600396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29C8-6517-460F-B1B0-C3A557EE3008}"/>
              </a:ext>
            </a:extLst>
          </p:cNvPr>
          <p:cNvSpPr>
            <a:spLocks noGrp="1"/>
          </p:cNvSpPr>
          <p:nvPr>
            <p:ph type="title"/>
          </p:nvPr>
        </p:nvSpPr>
        <p:spPr/>
        <p:txBody>
          <a:bodyPr/>
          <a:lstStyle/>
          <a:p>
            <a:r>
              <a:rPr lang="ro-MD" dirty="0"/>
              <a:t>Concluzii</a:t>
            </a:r>
          </a:p>
        </p:txBody>
      </p:sp>
      <p:sp>
        <p:nvSpPr>
          <p:cNvPr id="3" name="Content Placeholder 2">
            <a:extLst>
              <a:ext uri="{FF2B5EF4-FFF2-40B4-BE49-F238E27FC236}">
                <a16:creationId xmlns:a16="http://schemas.microsoft.com/office/drawing/2014/main" id="{4CE82946-391F-4381-8868-C9077C8D32DF}"/>
              </a:ext>
            </a:extLst>
          </p:cNvPr>
          <p:cNvSpPr>
            <a:spLocks noGrp="1"/>
          </p:cNvSpPr>
          <p:nvPr>
            <p:ph idx="1"/>
          </p:nvPr>
        </p:nvSpPr>
        <p:spPr/>
        <p:txBody>
          <a:bodyPr anchor="ctr"/>
          <a:lstStyle/>
          <a:p>
            <a:pPr marL="0" indent="0" algn="ctr">
              <a:buNone/>
            </a:pPr>
            <a:r>
              <a:rPr lang="ro-MD" dirty="0"/>
              <a:t>Orange Moldova dispune de resurse financiare destule și resurse umane pregătite pentru dezvoltarea sa prosperă. Analiza ofertelor concurenților și întocmirea unei game noi de servicii pentru clienți, ar putea să întăreacă poziția companiei în calitate de cel mai mare operator de comunicații din Moldova.</a:t>
            </a:r>
          </a:p>
        </p:txBody>
      </p:sp>
    </p:spTree>
    <p:extLst>
      <p:ext uri="{BB962C8B-B14F-4D97-AF65-F5344CB8AC3E}">
        <p14:creationId xmlns:p14="http://schemas.microsoft.com/office/powerpoint/2010/main" val="255566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19FF-689F-4F0A-B27B-B62B55F90218}"/>
              </a:ext>
            </a:extLst>
          </p:cNvPr>
          <p:cNvSpPr>
            <a:spLocks noGrp="1"/>
          </p:cNvSpPr>
          <p:nvPr>
            <p:ph type="title"/>
          </p:nvPr>
        </p:nvSpPr>
        <p:spPr/>
        <p:txBody>
          <a:bodyPr/>
          <a:lstStyle/>
          <a:p>
            <a:r>
              <a:rPr lang="ro-MD" dirty="0"/>
              <a:t>Bibliografie</a:t>
            </a:r>
          </a:p>
        </p:txBody>
      </p:sp>
      <p:sp>
        <p:nvSpPr>
          <p:cNvPr id="3" name="Content Placeholder 2">
            <a:extLst>
              <a:ext uri="{FF2B5EF4-FFF2-40B4-BE49-F238E27FC236}">
                <a16:creationId xmlns:a16="http://schemas.microsoft.com/office/drawing/2014/main" id="{B19EA297-5B1D-4AC9-9C08-6BAAA10CF139}"/>
              </a:ext>
            </a:extLst>
          </p:cNvPr>
          <p:cNvSpPr>
            <a:spLocks noGrp="1"/>
          </p:cNvSpPr>
          <p:nvPr>
            <p:ph idx="1"/>
          </p:nvPr>
        </p:nvSpPr>
        <p:spPr>
          <a:xfrm>
            <a:off x="1638300" y="2683191"/>
            <a:ext cx="8915400" cy="3452566"/>
          </a:xfrm>
        </p:spPr>
        <p:txBody>
          <a:bodyPr>
            <a:normAutofit/>
          </a:bodyPr>
          <a:lstStyle/>
          <a:p>
            <a:pPr lvl="0"/>
            <a:r>
              <a:rPr lang="ro-RO" sz="1800" u="sng" dirty="0">
                <a:hlinkClick r:id="rId2"/>
              </a:rPr>
              <a:t>https://ro.warbletoncouncil.org/factores-internos-externos-empresa-651</a:t>
            </a:r>
            <a:endParaRPr lang="ro-MD" sz="1800" dirty="0"/>
          </a:p>
          <a:p>
            <a:pPr lvl="0"/>
            <a:r>
              <a:rPr lang="ro-RO" sz="1800" u="sng" dirty="0">
                <a:hlinkClick r:id="rId3"/>
              </a:rPr>
              <a:t>https://www.orange.md/ro/green</a:t>
            </a:r>
            <a:endParaRPr lang="ro-MD" sz="1800" dirty="0"/>
          </a:p>
          <a:p>
            <a:pPr lvl="0"/>
            <a:r>
              <a:rPr lang="ro-RO" sz="1800" u="sng" dirty="0">
                <a:hlinkClick r:id="rId4"/>
              </a:rPr>
              <a:t>https://fundatia.orange.md/despre-fundatie/consiliul-director-al-fundatiei-orange-moldova/</a:t>
            </a:r>
            <a:endParaRPr lang="ro-MD" sz="1800" dirty="0"/>
          </a:p>
          <a:p>
            <a:pPr lvl="0"/>
            <a:r>
              <a:rPr lang="ro-RO" sz="1800" u="sng" dirty="0">
                <a:hlinkClick r:id="rId5"/>
              </a:rPr>
              <a:t>https://ro.wikipedia.org/wiki/Orange_Moldova</a:t>
            </a:r>
            <a:endParaRPr lang="ro-MD" sz="1800" dirty="0"/>
          </a:p>
          <a:p>
            <a:pPr lvl="0"/>
            <a:r>
              <a:rPr lang="ro-RO" sz="1800" u="sng" dirty="0">
                <a:hlinkClick r:id="rId6"/>
              </a:rPr>
              <a:t>https://ro.wikipedia.org/wiki/Orange_SA</a:t>
            </a:r>
            <a:endParaRPr lang="ro-MD" sz="1800" dirty="0"/>
          </a:p>
          <a:p>
            <a:pPr lvl="0"/>
            <a:r>
              <a:rPr lang="ro-RO" sz="1800" u="sng" dirty="0">
                <a:hlinkClick r:id="rId7"/>
              </a:rPr>
              <a:t>http://tvrmoldova.md/economic/numarul-utilizatorilor-de-comunicatii-mobile-a-crescut-cu-14-6-in-moldova-iar-veniturile-operatorilor-au-scazut-cu-0-9/</a:t>
            </a:r>
            <a:endParaRPr lang="ro-MD" sz="1800" dirty="0"/>
          </a:p>
          <a:p>
            <a:pPr lvl="0"/>
            <a:r>
              <a:rPr lang="ro-RO" sz="1800" u="sng" dirty="0">
                <a:hlinkClick r:id="rId8"/>
              </a:rPr>
              <a:t>https://www.bbc.com/news/world-europe-48948776</a:t>
            </a:r>
            <a:endParaRPr lang="ro-MD" sz="1800" dirty="0"/>
          </a:p>
          <a:p>
            <a:pPr marL="0" indent="0">
              <a:buNone/>
            </a:pPr>
            <a:endParaRPr lang="ro-MD" sz="1800" dirty="0"/>
          </a:p>
        </p:txBody>
      </p:sp>
    </p:spTree>
    <p:extLst>
      <p:ext uri="{BB962C8B-B14F-4D97-AF65-F5344CB8AC3E}">
        <p14:creationId xmlns:p14="http://schemas.microsoft.com/office/powerpoint/2010/main" val="2103878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58D2D9-02E0-448E-9361-2EAAB98A5D96}"/>
              </a:ext>
            </a:extLst>
          </p:cNvPr>
          <p:cNvPicPr>
            <a:picLocks noChangeAspect="1"/>
          </p:cNvPicPr>
          <p:nvPr/>
        </p:nvPicPr>
        <p:blipFill rotWithShape="1">
          <a:blip r:embed="rId2"/>
          <a:srcRect b="3484"/>
          <a:stretch/>
        </p:blipFill>
        <p:spPr>
          <a:xfrm>
            <a:off x="0" y="0"/>
            <a:ext cx="12192000" cy="6858000"/>
          </a:xfrm>
          <a:prstGeom prst="rect">
            <a:avLst/>
          </a:prstGeom>
        </p:spPr>
      </p:pic>
    </p:spTree>
    <p:extLst>
      <p:ext uri="{BB962C8B-B14F-4D97-AF65-F5344CB8AC3E}">
        <p14:creationId xmlns:p14="http://schemas.microsoft.com/office/powerpoint/2010/main" val="135742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3393-F6C2-4672-9679-6AFEF9333A7A}"/>
              </a:ext>
            </a:extLst>
          </p:cNvPr>
          <p:cNvSpPr>
            <a:spLocks noGrp="1"/>
          </p:cNvSpPr>
          <p:nvPr>
            <p:ph type="title"/>
          </p:nvPr>
        </p:nvSpPr>
        <p:spPr/>
        <p:txBody>
          <a:bodyPr/>
          <a:lstStyle/>
          <a:p>
            <a:r>
              <a:rPr lang="ro-MD" dirty="0"/>
              <a:t>Cuprins</a:t>
            </a:r>
          </a:p>
        </p:txBody>
      </p:sp>
      <p:sp>
        <p:nvSpPr>
          <p:cNvPr id="3" name="Content Placeholder 2">
            <a:extLst>
              <a:ext uri="{FF2B5EF4-FFF2-40B4-BE49-F238E27FC236}">
                <a16:creationId xmlns:a16="http://schemas.microsoft.com/office/drawing/2014/main" id="{0A39974A-C4FF-4A08-BEB8-53E24D5EA97E}"/>
              </a:ext>
            </a:extLst>
          </p:cNvPr>
          <p:cNvSpPr>
            <a:spLocks noGrp="1"/>
          </p:cNvSpPr>
          <p:nvPr>
            <p:ph idx="1"/>
          </p:nvPr>
        </p:nvSpPr>
        <p:spPr>
          <a:xfrm>
            <a:off x="1295401" y="2451652"/>
            <a:ext cx="9601196" cy="3617844"/>
          </a:xfrm>
        </p:spPr>
        <p:txBody>
          <a:bodyPr>
            <a:normAutofit/>
          </a:bodyPr>
          <a:lstStyle/>
          <a:p>
            <a:pPr indent="0">
              <a:spcBef>
                <a:spcPts val="0"/>
              </a:spcBef>
              <a:spcAft>
                <a:spcPts val="0"/>
              </a:spcAft>
              <a:buFont typeface="+mj-lt"/>
              <a:buAutoNum type="arabicPeriod"/>
            </a:pPr>
            <a:r>
              <a:rPr lang="ro-MD" sz="1600" dirty="0"/>
              <a:t>Introducere</a:t>
            </a:r>
          </a:p>
          <a:p>
            <a:pPr indent="0">
              <a:spcBef>
                <a:spcPts val="0"/>
              </a:spcBef>
              <a:spcAft>
                <a:spcPts val="0"/>
              </a:spcAft>
              <a:buFont typeface="+mj-lt"/>
              <a:buAutoNum type="arabicPeriod"/>
            </a:pPr>
            <a:r>
              <a:rPr lang="ro-MD" sz="1600" dirty="0"/>
              <a:t>Factorii interni</a:t>
            </a:r>
          </a:p>
          <a:p>
            <a:pPr marL="800100" lvl="1" indent="0">
              <a:spcBef>
                <a:spcPts val="0"/>
              </a:spcBef>
              <a:spcAft>
                <a:spcPts val="0"/>
              </a:spcAft>
              <a:buFont typeface="+mj-lt"/>
              <a:buAutoNum type="alphaLcPeriod"/>
            </a:pPr>
            <a:r>
              <a:rPr lang="ro-MD" sz="1600" dirty="0"/>
              <a:t>Proprietarii</a:t>
            </a:r>
          </a:p>
          <a:p>
            <a:pPr marL="800100" lvl="1" indent="0">
              <a:spcBef>
                <a:spcPts val="0"/>
              </a:spcBef>
              <a:spcAft>
                <a:spcPts val="0"/>
              </a:spcAft>
              <a:buFont typeface="+mj-lt"/>
              <a:buAutoNum type="alphaLcPeriod"/>
            </a:pPr>
            <a:r>
              <a:rPr lang="ro-MD" sz="1600" dirty="0"/>
              <a:t>Misiunea</a:t>
            </a:r>
          </a:p>
          <a:p>
            <a:pPr marL="800100" lvl="1" indent="0">
              <a:spcBef>
                <a:spcPts val="0"/>
              </a:spcBef>
              <a:spcAft>
                <a:spcPts val="0"/>
              </a:spcAft>
              <a:buFont typeface="+mj-lt"/>
              <a:buAutoNum type="alphaLcPeriod"/>
            </a:pPr>
            <a:r>
              <a:rPr lang="ro-MD" sz="1600" dirty="0"/>
              <a:t>Consiliul de administrație și structura organizatorică</a:t>
            </a:r>
          </a:p>
          <a:p>
            <a:pPr marL="800100" lvl="1" indent="0">
              <a:spcBef>
                <a:spcPts val="0"/>
              </a:spcBef>
              <a:spcAft>
                <a:spcPts val="0"/>
              </a:spcAft>
              <a:buFont typeface="+mj-lt"/>
              <a:buAutoNum type="alphaLcPeriod"/>
            </a:pPr>
            <a:r>
              <a:rPr lang="ro-MD" sz="1600" dirty="0"/>
              <a:t>Comunicarea</a:t>
            </a:r>
          </a:p>
          <a:p>
            <a:pPr marL="800100" lvl="1" indent="0">
              <a:spcBef>
                <a:spcPts val="0"/>
              </a:spcBef>
              <a:spcAft>
                <a:spcPts val="0"/>
              </a:spcAft>
              <a:buFont typeface="+mj-lt"/>
              <a:buAutoNum type="alphaLcPeriod"/>
            </a:pPr>
            <a:r>
              <a:rPr lang="ro-MD" sz="1600" dirty="0"/>
              <a:t>Personalul și cultura organizațională</a:t>
            </a:r>
          </a:p>
          <a:p>
            <a:pPr marL="800100" lvl="1" indent="0">
              <a:spcBef>
                <a:spcPts val="0"/>
              </a:spcBef>
              <a:spcAft>
                <a:spcPts val="0"/>
              </a:spcAft>
              <a:buFont typeface="+mj-lt"/>
              <a:buAutoNum type="alphaLcPeriod"/>
            </a:pPr>
            <a:r>
              <a:rPr lang="ro-MD" sz="1600" dirty="0"/>
              <a:t>Resursele de capital</a:t>
            </a:r>
          </a:p>
          <a:p>
            <a:pPr indent="0">
              <a:spcBef>
                <a:spcPts val="0"/>
              </a:spcBef>
              <a:spcAft>
                <a:spcPts val="0"/>
              </a:spcAft>
              <a:buFont typeface="+mj-lt"/>
              <a:buAutoNum type="arabicPeriod"/>
            </a:pPr>
            <a:r>
              <a:rPr lang="ro-MD" sz="1600" dirty="0"/>
              <a:t>Factorii externi</a:t>
            </a:r>
          </a:p>
          <a:p>
            <a:pPr marL="800100" lvl="1" indent="0">
              <a:spcBef>
                <a:spcPts val="0"/>
              </a:spcBef>
              <a:spcAft>
                <a:spcPts val="0"/>
              </a:spcAft>
              <a:buFont typeface="+mj-lt"/>
              <a:buAutoNum type="alphaLcPeriod"/>
            </a:pPr>
            <a:r>
              <a:rPr lang="ro-MD" sz="1600" dirty="0"/>
              <a:t>Mediul de activitate</a:t>
            </a:r>
          </a:p>
          <a:p>
            <a:pPr marL="800100" lvl="1" indent="0">
              <a:spcBef>
                <a:spcPts val="0"/>
              </a:spcBef>
              <a:spcAft>
                <a:spcPts val="0"/>
              </a:spcAft>
              <a:buFont typeface="+mj-lt"/>
              <a:buAutoNum type="alphaLcPeriod"/>
            </a:pPr>
            <a:r>
              <a:rPr lang="ro-MD" sz="1600" dirty="0"/>
              <a:t>Mediul general</a:t>
            </a:r>
          </a:p>
          <a:p>
            <a:pPr indent="0">
              <a:spcBef>
                <a:spcPts val="0"/>
              </a:spcBef>
              <a:spcAft>
                <a:spcPts val="0"/>
              </a:spcAft>
              <a:buFont typeface="+mj-lt"/>
              <a:buAutoNum type="arabicPeriod"/>
            </a:pPr>
            <a:r>
              <a:rPr lang="ro-MD" sz="1600" dirty="0"/>
              <a:t>Analiza SWOT</a:t>
            </a:r>
          </a:p>
          <a:p>
            <a:pPr indent="0">
              <a:spcBef>
                <a:spcPts val="0"/>
              </a:spcBef>
              <a:spcAft>
                <a:spcPts val="0"/>
              </a:spcAft>
              <a:buFont typeface="+mj-lt"/>
              <a:buAutoNum type="arabicPeriod"/>
            </a:pPr>
            <a:r>
              <a:rPr lang="ro-MD" sz="1600" dirty="0"/>
              <a:t>Concluzii</a:t>
            </a:r>
          </a:p>
          <a:p>
            <a:pPr indent="0">
              <a:spcBef>
                <a:spcPts val="0"/>
              </a:spcBef>
              <a:spcAft>
                <a:spcPts val="0"/>
              </a:spcAft>
              <a:buFont typeface="+mj-lt"/>
              <a:buAutoNum type="arabicPeriod"/>
            </a:pPr>
            <a:r>
              <a:rPr lang="ro-MD" sz="1600" dirty="0"/>
              <a:t>Bibliografie</a:t>
            </a:r>
          </a:p>
        </p:txBody>
      </p:sp>
    </p:spTree>
    <p:extLst>
      <p:ext uri="{BB962C8B-B14F-4D97-AF65-F5344CB8AC3E}">
        <p14:creationId xmlns:p14="http://schemas.microsoft.com/office/powerpoint/2010/main" val="259335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D95C-1C6B-4BE5-89BC-77C3D60C3D0F}"/>
              </a:ext>
            </a:extLst>
          </p:cNvPr>
          <p:cNvSpPr>
            <a:spLocks noGrp="1"/>
          </p:cNvSpPr>
          <p:nvPr>
            <p:ph type="title"/>
          </p:nvPr>
        </p:nvSpPr>
        <p:spPr/>
        <p:txBody>
          <a:bodyPr/>
          <a:lstStyle/>
          <a:p>
            <a:pPr algn="ctr"/>
            <a:r>
              <a:rPr lang="ro-MD" dirty="0"/>
              <a:t>Introducere</a:t>
            </a:r>
          </a:p>
        </p:txBody>
      </p:sp>
      <p:sp>
        <p:nvSpPr>
          <p:cNvPr id="3" name="Content Placeholder 2">
            <a:extLst>
              <a:ext uri="{FF2B5EF4-FFF2-40B4-BE49-F238E27FC236}">
                <a16:creationId xmlns:a16="http://schemas.microsoft.com/office/drawing/2014/main" id="{6ACCED1A-242B-4AFD-B55E-4C2EF6D632A5}"/>
              </a:ext>
            </a:extLst>
          </p:cNvPr>
          <p:cNvSpPr>
            <a:spLocks noGrp="1"/>
          </p:cNvSpPr>
          <p:nvPr>
            <p:ph idx="1"/>
          </p:nvPr>
        </p:nvSpPr>
        <p:spPr/>
        <p:txBody>
          <a:bodyPr anchor="ctr">
            <a:normAutofit/>
          </a:bodyPr>
          <a:lstStyle/>
          <a:p>
            <a:pPr marL="0" indent="0" algn="ctr">
              <a:buNone/>
            </a:pPr>
            <a:r>
              <a:rPr lang="ro-RO" sz="2000" dirty="0"/>
              <a:t>Orange Moldova este o companie de telecomunicații care s-a lansat comercial în octombrie 1998 sub denumirea de Voxtel, iar la 25 aprilie 2007 a trecut la actualul său nume.</a:t>
            </a:r>
            <a:endParaRPr lang="ro-MD" sz="2000" dirty="0"/>
          </a:p>
          <a:p>
            <a:pPr algn="ctr"/>
            <a:endParaRPr lang="ro-MD" sz="2000" dirty="0"/>
          </a:p>
        </p:txBody>
      </p:sp>
      <p:pic>
        <p:nvPicPr>
          <p:cNvPr id="4" name="Picture 3">
            <a:extLst>
              <a:ext uri="{FF2B5EF4-FFF2-40B4-BE49-F238E27FC236}">
                <a16:creationId xmlns:a16="http://schemas.microsoft.com/office/drawing/2014/main" id="{6C4EF0C0-165C-4FD9-BCD0-54C92AFC7587}"/>
              </a:ext>
            </a:extLst>
          </p:cNvPr>
          <p:cNvPicPr>
            <a:picLocks noChangeAspect="1"/>
          </p:cNvPicPr>
          <p:nvPr/>
        </p:nvPicPr>
        <p:blipFill>
          <a:blip r:embed="rId2"/>
          <a:stretch>
            <a:fillRect/>
          </a:stretch>
        </p:blipFill>
        <p:spPr>
          <a:xfrm>
            <a:off x="5143499" y="4267754"/>
            <a:ext cx="1905000" cy="1905000"/>
          </a:xfrm>
          <a:prstGeom prst="rect">
            <a:avLst/>
          </a:prstGeom>
        </p:spPr>
      </p:pic>
    </p:spTree>
    <p:extLst>
      <p:ext uri="{BB962C8B-B14F-4D97-AF65-F5344CB8AC3E}">
        <p14:creationId xmlns:p14="http://schemas.microsoft.com/office/powerpoint/2010/main" val="281305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2E83-7877-4182-80A7-48268FD76ADE}"/>
              </a:ext>
            </a:extLst>
          </p:cNvPr>
          <p:cNvSpPr>
            <a:spLocks noGrp="1"/>
          </p:cNvSpPr>
          <p:nvPr>
            <p:ph type="title"/>
          </p:nvPr>
        </p:nvSpPr>
        <p:spPr/>
        <p:txBody>
          <a:bodyPr/>
          <a:lstStyle/>
          <a:p>
            <a:r>
              <a:rPr lang="ro-MD" dirty="0"/>
              <a:t>Factorii interni</a:t>
            </a:r>
          </a:p>
        </p:txBody>
      </p:sp>
      <p:sp>
        <p:nvSpPr>
          <p:cNvPr id="3" name="Content Placeholder 2">
            <a:extLst>
              <a:ext uri="{FF2B5EF4-FFF2-40B4-BE49-F238E27FC236}">
                <a16:creationId xmlns:a16="http://schemas.microsoft.com/office/drawing/2014/main" id="{93094B43-3D79-4DE5-9DED-223FC851D9B6}"/>
              </a:ext>
            </a:extLst>
          </p:cNvPr>
          <p:cNvSpPr>
            <a:spLocks noGrp="1"/>
          </p:cNvSpPr>
          <p:nvPr>
            <p:ph idx="1"/>
          </p:nvPr>
        </p:nvSpPr>
        <p:spPr>
          <a:xfrm>
            <a:off x="1638300" y="3021494"/>
            <a:ext cx="8915400" cy="2138755"/>
          </a:xfrm>
        </p:spPr>
        <p:txBody>
          <a:bodyPr anchor="ctr">
            <a:normAutofit/>
          </a:bodyPr>
          <a:lstStyle/>
          <a:p>
            <a:pPr marL="0" indent="0" algn="ctr">
              <a:buNone/>
            </a:pPr>
            <a:r>
              <a:rPr lang="ro-RO" sz="2000" b="1" dirty="0"/>
              <a:t>Factorii interni</a:t>
            </a:r>
            <a:r>
              <a:rPr lang="ro-RO" sz="2000" dirty="0"/>
              <a:t> se referă la tot ceea ce se întâmplă în interiorul unei companii și pot fi controlate de aceasta. </a:t>
            </a:r>
            <a:endParaRPr lang="ro-MD" sz="2000" dirty="0"/>
          </a:p>
        </p:txBody>
      </p:sp>
    </p:spTree>
    <p:extLst>
      <p:ext uri="{BB962C8B-B14F-4D97-AF65-F5344CB8AC3E}">
        <p14:creationId xmlns:p14="http://schemas.microsoft.com/office/powerpoint/2010/main" val="9875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BB43-BDE5-4E22-BA01-192A64063F87}"/>
              </a:ext>
            </a:extLst>
          </p:cNvPr>
          <p:cNvSpPr>
            <a:spLocks noGrp="1"/>
          </p:cNvSpPr>
          <p:nvPr>
            <p:ph type="title"/>
          </p:nvPr>
        </p:nvSpPr>
        <p:spPr/>
        <p:txBody>
          <a:bodyPr/>
          <a:lstStyle/>
          <a:p>
            <a:r>
              <a:rPr lang="ro-MD" dirty="0"/>
              <a:t>Proprietarii</a:t>
            </a:r>
          </a:p>
        </p:txBody>
      </p:sp>
      <p:sp>
        <p:nvSpPr>
          <p:cNvPr id="3" name="Content Placeholder 2">
            <a:extLst>
              <a:ext uri="{FF2B5EF4-FFF2-40B4-BE49-F238E27FC236}">
                <a16:creationId xmlns:a16="http://schemas.microsoft.com/office/drawing/2014/main" id="{FD067B42-F34A-43A7-B7BC-F91BD3E8CC9A}"/>
              </a:ext>
            </a:extLst>
          </p:cNvPr>
          <p:cNvSpPr>
            <a:spLocks noGrp="1"/>
          </p:cNvSpPr>
          <p:nvPr>
            <p:ph idx="1"/>
          </p:nvPr>
        </p:nvSpPr>
        <p:spPr/>
        <p:txBody>
          <a:bodyPr anchor="ctr">
            <a:normAutofit/>
          </a:bodyPr>
          <a:lstStyle/>
          <a:p>
            <a:pPr marL="0" indent="0" algn="ctr">
              <a:buNone/>
            </a:pPr>
            <a:r>
              <a:rPr lang="ro-RO" sz="2000" dirty="0"/>
              <a:t>Orange Moldova este o companie bazată pe capital străin. Cea mai mare cotă (de 95%) de acțiuni o deține Orange S.A. (companie subsidiară a grupului France Telecom). </a:t>
            </a:r>
            <a:endParaRPr lang="ro-MD" sz="2000" dirty="0"/>
          </a:p>
        </p:txBody>
      </p:sp>
    </p:spTree>
    <p:extLst>
      <p:ext uri="{BB962C8B-B14F-4D97-AF65-F5344CB8AC3E}">
        <p14:creationId xmlns:p14="http://schemas.microsoft.com/office/powerpoint/2010/main" val="358341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7199-67F5-4719-B0A9-D092634328EC}"/>
              </a:ext>
            </a:extLst>
          </p:cNvPr>
          <p:cNvSpPr>
            <a:spLocks noGrp="1"/>
          </p:cNvSpPr>
          <p:nvPr>
            <p:ph type="title"/>
          </p:nvPr>
        </p:nvSpPr>
        <p:spPr/>
        <p:txBody>
          <a:bodyPr/>
          <a:lstStyle/>
          <a:p>
            <a:r>
              <a:rPr lang="ro-MD" dirty="0"/>
              <a:t>Misiunea</a:t>
            </a:r>
          </a:p>
        </p:txBody>
      </p:sp>
      <p:sp>
        <p:nvSpPr>
          <p:cNvPr id="3" name="Content Placeholder 2">
            <a:extLst>
              <a:ext uri="{FF2B5EF4-FFF2-40B4-BE49-F238E27FC236}">
                <a16:creationId xmlns:a16="http://schemas.microsoft.com/office/drawing/2014/main" id="{0BCFDB37-7CFA-4049-B0D8-09ADECC4DE75}"/>
              </a:ext>
            </a:extLst>
          </p:cNvPr>
          <p:cNvSpPr>
            <a:spLocks noGrp="1"/>
          </p:cNvSpPr>
          <p:nvPr>
            <p:ph idx="1"/>
          </p:nvPr>
        </p:nvSpPr>
        <p:spPr>
          <a:xfrm>
            <a:off x="1295402" y="2464904"/>
            <a:ext cx="9601196" cy="2297781"/>
          </a:xfrm>
        </p:spPr>
        <p:txBody>
          <a:bodyPr anchor="ctr"/>
          <a:lstStyle/>
          <a:p>
            <a:pPr marL="0" indent="0" algn="ctr">
              <a:buNone/>
            </a:pPr>
            <a:r>
              <a:rPr lang="ro-MD" dirty="0"/>
              <a:t>Compania prestează servicii în domeniul comunicațiilor.</a:t>
            </a:r>
          </a:p>
        </p:txBody>
      </p:sp>
    </p:spTree>
    <p:extLst>
      <p:ext uri="{BB962C8B-B14F-4D97-AF65-F5344CB8AC3E}">
        <p14:creationId xmlns:p14="http://schemas.microsoft.com/office/powerpoint/2010/main" val="141846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7D69-CDC1-4DA3-8DD5-922BE41AEEDA}"/>
              </a:ext>
            </a:extLst>
          </p:cNvPr>
          <p:cNvSpPr>
            <a:spLocks noGrp="1"/>
          </p:cNvSpPr>
          <p:nvPr>
            <p:ph type="title"/>
          </p:nvPr>
        </p:nvSpPr>
        <p:spPr>
          <a:xfrm>
            <a:off x="1295401" y="821635"/>
            <a:ext cx="9601196" cy="1470992"/>
          </a:xfrm>
        </p:spPr>
        <p:txBody>
          <a:bodyPr>
            <a:normAutofit/>
          </a:bodyPr>
          <a:lstStyle/>
          <a:p>
            <a:r>
              <a:rPr lang="ro-MD" dirty="0"/>
              <a:t>Consiliul de administrație și structura organizatorică</a:t>
            </a:r>
          </a:p>
        </p:txBody>
      </p:sp>
      <p:sp>
        <p:nvSpPr>
          <p:cNvPr id="3" name="Content Placeholder 2">
            <a:extLst>
              <a:ext uri="{FF2B5EF4-FFF2-40B4-BE49-F238E27FC236}">
                <a16:creationId xmlns:a16="http://schemas.microsoft.com/office/drawing/2014/main" id="{C33B7FCF-0818-4C65-9A26-60EDC46BD7DF}"/>
              </a:ext>
            </a:extLst>
          </p:cNvPr>
          <p:cNvSpPr>
            <a:spLocks noGrp="1"/>
          </p:cNvSpPr>
          <p:nvPr>
            <p:ph idx="1"/>
          </p:nvPr>
        </p:nvSpPr>
        <p:spPr/>
        <p:txBody>
          <a:bodyPr/>
          <a:lstStyle/>
          <a:p>
            <a:r>
              <a:rPr lang="ro-RO" dirty="0"/>
              <a:t>Atât Directorul General cât și membrii consiliilor sunt specialiști în domeniu cu experiență vastă.</a:t>
            </a:r>
          </a:p>
          <a:p>
            <a:r>
              <a:rPr lang="ro-RO" dirty="0"/>
              <a:t>Prezența experților străini</a:t>
            </a:r>
          </a:p>
        </p:txBody>
      </p:sp>
    </p:spTree>
    <p:extLst>
      <p:ext uri="{BB962C8B-B14F-4D97-AF65-F5344CB8AC3E}">
        <p14:creationId xmlns:p14="http://schemas.microsoft.com/office/powerpoint/2010/main" val="205392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AD44-1E43-42E3-AA9D-C7714FE30B4A}"/>
              </a:ext>
            </a:extLst>
          </p:cNvPr>
          <p:cNvSpPr>
            <a:spLocks noGrp="1"/>
          </p:cNvSpPr>
          <p:nvPr>
            <p:ph type="title"/>
          </p:nvPr>
        </p:nvSpPr>
        <p:spPr/>
        <p:txBody>
          <a:bodyPr/>
          <a:lstStyle/>
          <a:p>
            <a:r>
              <a:rPr lang="ro-MD" dirty="0"/>
              <a:t>Comunicarea</a:t>
            </a:r>
          </a:p>
        </p:txBody>
      </p:sp>
      <p:sp>
        <p:nvSpPr>
          <p:cNvPr id="3" name="Content Placeholder 2">
            <a:extLst>
              <a:ext uri="{FF2B5EF4-FFF2-40B4-BE49-F238E27FC236}">
                <a16:creationId xmlns:a16="http://schemas.microsoft.com/office/drawing/2014/main" id="{C0AA4E51-0153-4394-982C-83909656649C}"/>
              </a:ext>
            </a:extLst>
          </p:cNvPr>
          <p:cNvSpPr>
            <a:spLocks noGrp="1"/>
          </p:cNvSpPr>
          <p:nvPr>
            <p:ph idx="1"/>
          </p:nvPr>
        </p:nvSpPr>
        <p:spPr/>
        <p:txBody>
          <a:bodyPr anchor="ctr">
            <a:normAutofit/>
          </a:bodyPr>
          <a:lstStyle/>
          <a:p>
            <a:pPr marL="0" indent="0" algn="ctr">
              <a:buNone/>
            </a:pPr>
            <a:r>
              <a:rPr lang="ro-RO" sz="2000" dirty="0"/>
              <a:t>În anul 2019, a avut loc un proces de judecata ce implica France Telecom. Compania a fost învinuită de hărțuire morală asupra unui grup de angajați. În final, un fost boss și 2 foști CEO au fost condamnați la un an de pușcărie, iar compania a fost amendată cu 75000 de euro. </a:t>
            </a:r>
            <a:endParaRPr lang="ro-MD" sz="2000" dirty="0"/>
          </a:p>
        </p:txBody>
      </p:sp>
    </p:spTree>
    <p:extLst>
      <p:ext uri="{BB962C8B-B14F-4D97-AF65-F5344CB8AC3E}">
        <p14:creationId xmlns:p14="http://schemas.microsoft.com/office/powerpoint/2010/main" val="356530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B938-6E12-4B5F-AA31-76A23A123227}"/>
              </a:ext>
            </a:extLst>
          </p:cNvPr>
          <p:cNvSpPr>
            <a:spLocks noGrp="1"/>
          </p:cNvSpPr>
          <p:nvPr>
            <p:ph type="title"/>
          </p:nvPr>
        </p:nvSpPr>
        <p:spPr>
          <a:xfrm>
            <a:off x="1295402" y="968879"/>
            <a:ext cx="9601196" cy="1303867"/>
          </a:xfrm>
        </p:spPr>
        <p:txBody>
          <a:bodyPr>
            <a:normAutofit/>
          </a:bodyPr>
          <a:lstStyle/>
          <a:p>
            <a:r>
              <a:rPr lang="ro-MD" dirty="0"/>
              <a:t>Personalul și cultura organizațională</a:t>
            </a:r>
          </a:p>
        </p:txBody>
      </p:sp>
      <p:sp>
        <p:nvSpPr>
          <p:cNvPr id="3" name="Content Placeholder 2">
            <a:extLst>
              <a:ext uri="{FF2B5EF4-FFF2-40B4-BE49-F238E27FC236}">
                <a16:creationId xmlns:a16="http://schemas.microsoft.com/office/drawing/2014/main" id="{96EB21D4-C750-41A6-9C65-819EBD4A521A}"/>
              </a:ext>
            </a:extLst>
          </p:cNvPr>
          <p:cNvSpPr>
            <a:spLocks noGrp="1"/>
          </p:cNvSpPr>
          <p:nvPr>
            <p:ph idx="1"/>
          </p:nvPr>
        </p:nvSpPr>
        <p:spPr>
          <a:xfrm>
            <a:off x="1295402" y="2651170"/>
            <a:ext cx="9601196" cy="1555659"/>
          </a:xfrm>
        </p:spPr>
        <p:txBody>
          <a:bodyPr anchor="ctr">
            <a:normAutofit/>
          </a:bodyPr>
          <a:lstStyle/>
          <a:p>
            <a:pPr marL="0" indent="0" algn="ctr">
              <a:buNone/>
            </a:pPr>
            <a:r>
              <a:rPr lang="ro-MD" dirty="0"/>
              <a:t>Personal experimentat, prietenos și comunicabil.</a:t>
            </a:r>
          </a:p>
        </p:txBody>
      </p:sp>
    </p:spTree>
    <p:extLst>
      <p:ext uri="{BB962C8B-B14F-4D97-AF65-F5344CB8AC3E}">
        <p14:creationId xmlns:p14="http://schemas.microsoft.com/office/powerpoint/2010/main" val="38048120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71</TotalTime>
  <Words>530</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Organic</vt:lpstr>
      <vt:lpstr>Orange Moldova:  Factori interni și externi</vt:lpstr>
      <vt:lpstr>Cuprins</vt:lpstr>
      <vt:lpstr>Introducere</vt:lpstr>
      <vt:lpstr>Factorii interni</vt:lpstr>
      <vt:lpstr>Proprietarii</vt:lpstr>
      <vt:lpstr>Misiunea</vt:lpstr>
      <vt:lpstr>Consiliul de administrație și structura organizatorică</vt:lpstr>
      <vt:lpstr>Comunicarea</vt:lpstr>
      <vt:lpstr>Personalul și cultura organizațională</vt:lpstr>
      <vt:lpstr>Resursele de capital</vt:lpstr>
      <vt:lpstr>Factori externi</vt:lpstr>
      <vt:lpstr>Mediul de activitate</vt:lpstr>
      <vt:lpstr>Mediul general</vt:lpstr>
      <vt:lpstr>Analiza SWOT</vt:lpstr>
      <vt:lpstr>Concluzii</vt:lpstr>
      <vt:lpstr>Bibliografie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Moldova: Factori interni și externi</dc:title>
  <dc:creator>HP 2000</dc:creator>
  <cp:lastModifiedBy>HP 2000</cp:lastModifiedBy>
  <cp:revision>9</cp:revision>
  <dcterms:created xsi:type="dcterms:W3CDTF">2022-04-05T17:22:22Z</dcterms:created>
  <dcterms:modified xsi:type="dcterms:W3CDTF">2022-04-05T18:34:12Z</dcterms:modified>
</cp:coreProperties>
</file>