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1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68102" cy="2971801"/>
          </a:xfrm>
        </p:spPr>
        <p:txBody>
          <a:bodyPr anchor="ctr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Algoritmul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lui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dijkstra</a:t>
            </a:r>
            <a:endParaRPr lang="en-GB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7083" y="4717445"/>
            <a:ext cx="6400800" cy="1947333"/>
          </a:xfrm>
        </p:spPr>
        <p:txBody>
          <a:bodyPr>
            <a:noAutofit/>
          </a:bodyPr>
          <a:lstStyle/>
          <a:p>
            <a:pPr algn="r"/>
            <a:r>
              <a:rPr lang="en-GB" sz="2400" dirty="0" err="1" smtClean="0">
                <a:latin typeface="Adobe Caslon Pro Bold" panose="0205070206050A020403" pitchFamily="18" charset="0"/>
              </a:rPr>
              <a:t>Elaborat</a:t>
            </a:r>
            <a:r>
              <a:rPr lang="en-GB" sz="2400" dirty="0" smtClean="0">
                <a:latin typeface="Adobe Caslon Pro Bold" panose="0205070206050A020403" pitchFamily="18" charset="0"/>
              </a:rPr>
              <a:t> de: Dmitri COJOCARI </a:t>
            </a:r>
          </a:p>
          <a:p>
            <a:pPr algn="r"/>
            <a:r>
              <a:rPr lang="en-GB" sz="2400" dirty="0" err="1" smtClean="0">
                <a:latin typeface="Adobe Caslon Pro Bold" panose="0205070206050A020403" pitchFamily="18" charset="0"/>
              </a:rPr>
              <a:t>Grupa</a:t>
            </a:r>
            <a:r>
              <a:rPr lang="en-GB" sz="2400" dirty="0" smtClean="0">
                <a:latin typeface="Adobe Caslon Pro Bold" panose="0205070206050A020403" pitchFamily="18" charset="0"/>
              </a:rPr>
              <a:t>: IS11Z</a:t>
            </a:r>
          </a:p>
          <a:p>
            <a:pPr algn="r"/>
            <a:r>
              <a:rPr lang="en-US" sz="2400" dirty="0" err="1" smtClean="0">
                <a:latin typeface="Adobe Caslon Pro Bold" panose="0205070206050A020403" pitchFamily="18" charset="0"/>
              </a:rPr>
              <a:t>Specialitatea</a:t>
            </a:r>
            <a:r>
              <a:rPr lang="en-US" sz="2400" dirty="0" smtClean="0">
                <a:latin typeface="Adobe Caslon Pro Bold" panose="0205070206050A020403" pitchFamily="18" charset="0"/>
              </a:rPr>
              <a:t>: </a:t>
            </a:r>
            <a:r>
              <a:rPr lang="en-US" sz="2400" dirty="0" err="1" smtClean="0">
                <a:latin typeface="Adobe Caslon Pro Bold" panose="0205070206050A020403" pitchFamily="18" charset="0"/>
              </a:rPr>
              <a:t>Informatic</a:t>
            </a:r>
            <a:r>
              <a:rPr lang="ro-RO" sz="2400" dirty="0" smtClean="0">
                <a:latin typeface="Adobe Caslon Pro Bold" panose="0205070206050A020403" pitchFamily="18" charset="0"/>
              </a:rPr>
              <a:t>ă</a:t>
            </a:r>
          </a:p>
          <a:p>
            <a:pPr algn="r"/>
            <a:r>
              <a:rPr lang="ro-RO" sz="2400" dirty="0" smtClean="0">
                <a:latin typeface="Adobe Caslon Pro Bold" panose="0205070206050A020403" pitchFamily="18" charset="0"/>
              </a:rPr>
              <a:t>Profesor</a:t>
            </a:r>
            <a:r>
              <a:rPr lang="en-US" sz="2400" dirty="0" smtClean="0">
                <a:latin typeface="Adobe Caslon Pro Bold" panose="0205070206050A020403" pitchFamily="18" charset="0"/>
              </a:rPr>
              <a:t>: </a:t>
            </a:r>
            <a:r>
              <a:rPr lang="ro-RO" sz="2400" dirty="0" smtClean="0">
                <a:latin typeface="Adobe Caslon Pro Bold" panose="0205070206050A020403" pitchFamily="18" charset="0"/>
              </a:rPr>
              <a:t>Vitalie ȚÎCĂU</a:t>
            </a:r>
            <a:r>
              <a:rPr lang="en-US" sz="2400" dirty="0" smtClean="0">
                <a:latin typeface="Adobe Caslon Pro Bold" panose="0205070206050A020403" pitchFamily="18" charset="0"/>
              </a:rPr>
              <a:t> </a:t>
            </a:r>
            <a:endParaRPr lang="en-GB" sz="24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7: </a:t>
            </a:r>
            <a:r>
              <a:rPr lang="en-GB" dirty="0" err="1" smtClean="0">
                <a:latin typeface="Adobe Caslon Pro Bold" panose="0205070206050A020403" pitchFamily="18" charset="0"/>
              </a:rPr>
              <a:t>Repet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procesul</a:t>
            </a:r>
            <a:r>
              <a:rPr lang="en-GB" dirty="0" smtClean="0">
                <a:latin typeface="Adobe Caslon Pro Bold" panose="0205070206050A020403" pitchFamily="18" charset="0"/>
              </a:rPr>
              <a:t> de la </a:t>
            </a:r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3 p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n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err="1" smtClean="0">
                <a:latin typeface="Adobe Caslon Pro Bold" panose="0205070206050A020403" pitchFamily="18" charset="0"/>
              </a:rPr>
              <a:t>nd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devin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explorate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  <a:p>
            <a:r>
              <a:rPr lang="en-GB" dirty="0" err="1" smtClean="0">
                <a:latin typeface="Adobe Caslon Pro Bold" panose="0205070206050A020403" pitchFamily="18" charset="0"/>
              </a:rPr>
              <a:t>Avem</a:t>
            </a:r>
            <a:r>
              <a:rPr lang="en-GB" dirty="0" smtClean="0">
                <a:latin typeface="Adobe Caslon Pro Bold" panose="0205070206050A020403" pitchFamily="18" charset="0"/>
              </a:rPr>
              <a:t> drum din D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S</a:t>
            </a:r>
            <a:r>
              <a:rPr lang="ro-RO" dirty="0">
                <a:latin typeface="Adobe Caslon Pro Bold" panose="0205070206050A020403" pitchFamily="18" charset="0"/>
              </a:rPr>
              <a:t>o</a:t>
            </a:r>
            <a:r>
              <a:rPr lang="en-GB" dirty="0" smtClean="0">
                <a:latin typeface="Adobe Caslon Pro Bold" panose="0205070206050A020403" pitchFamily="18" charset="0"/>
              </a:rPr>
              <a:t>,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ns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acesta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este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mai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rentabil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dec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t </a:t>
            </a:r>
            <a:r>
              <a:rPr lang="en-GB" dirty="0" err="1" smtClean="0">
                <a:latin typeface="Adobe Caslon Pro Bold" panose="0205070206050A020403" pitchFamily="18" charset="0"/>
              </a:rPr>
              <a:t>drumu</a:t>
            </a:r>
            <a:r>
              <a:rPr lang="ro-RO" dirty="0" smtClean="0">
                <a:latin typeface="Adobe Caslon Pro Bold" panose="0205070206050A020403" pitchFamily="18" charset="0"/>
              </a:rPr>
              <a:t>l</a:t>
            </a:r>
            <a:r>
              <a:rPr lang="en-GB" dirty="0" smtClean="0">
                <a:latin typeface="Adobe Caslon Pro Bold" panose="0205070206050A020403" pitchFamily="18" charset="0"/>
              </a:rPr>
              <a:t> B -&gt; O -&gt; So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3680"/>
              </p:ext>
            </p:extLst>
          </p:nvPr>
        </p:nvGraphicFramePr>
        <p:xfrm>
          <a:off x="611414" y="1653909"/>
          <a:ext cx="4201952" cy="402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U(62, 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O(86, B), </a:t>
                      </a:r>
                    </a:p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149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205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272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65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U),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 B),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6" y="1609005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8: </a:t>
            </a:r>
            <a:r>
              <a:rPr lang="en-GB" dirty="0" err="1" smtClean="0">
                <a:latin typeface="Adobe Caslon Pro Bold" panose="0205070206050A020403" pitchFamily="18" charset="0"/>
              </a:rPr>
              <a:t>Repet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procesul</a:t>
            </a:r>
            <a:r>
              <a:rPr lang="en-GB" dirty="0" smtClean="0">
                <a:latin typeface="Adobe Caslon Pro Bold" panose="0205070206050A020403" pitchFamily="18" charset="0"/>
              </a:rPr>
              <a:t> de la </a:t>
            </a:r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3 p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n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err="1" smtClean="0">
                <a:latin typeface="Adobe Caslon Pro Bold" panose="0205070206050A020403" pitchFamily="18" charset="0"/>
              </a:rPr>
              <a:t>nd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devin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explorate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25906"/>
              </p:ext>
            </p:extLst>
          </p:nvPr>
        </p:nvGraphicFramePr>
        <p:xfrm>
          <a:off x="611414" y="1653909"/>
          <a:ext cx="4201952" cy="402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U(62, 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O(86, B), </a:t>
                      </a:r>
                    </a:p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149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205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272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F),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65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U)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 B),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185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R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 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38" y="1609005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9: </a:t>
            </a:r>
            <a:r>
              <a:rPr lang="en-GB" dirty="0" err="1" smtClean="0">
                <a:latin typeface="Adobe Caslon Pro Bold" panose="0205070206050A020403" pitchFamily="18" charset="0"/>
              </a:rPr>
              <a:t>Repet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procesul</a:t>
            </a:r>
            <a:r>
              <a:rPr lang="en-GB" dirty="0" smtClean="0">
                <a:latin typeface="Adobe Caslon Pro Bold" panose="0205070206050A020403" pitchFamily="18" charset="0"/>
              </a:rPr>
              <a:t> de la </a:t>
            </a:r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3 p</a:t>
            </a:r>
            <a:r>
              <a:rPr lang="ro-RO" dirty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n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err="1" smtClean="0">
                <a:latin typeface="Adobe Caslon Pro Bold" panose="0205070206050A020403" pitchFamily="18" charset="0"/>
              </a:rPr>
              <a:t>nd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devin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explorate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  <a:p>
            <a:r>
              <a:rPr lang="en-GB" dirty="0" err="1" smtClean="0">
                <a:latin typeface="Adobe Caslon Pro Bold" panose="0205070206050A020403" pitchFamily="18" charset="0"/>
              </a:rPr>
              <a:t>Drumul</a:t>
            </a:r>
            <a:r>
              <a:rPr lang="en-GB" dirty="0" smtClean="0">
                <a:latin typeface="Adobe Caslon Pro Bold" panose="0205070206050A020403" pitchFamily="18" charset="0"/>
              </a:rPr>
              <a:t> din G </a:t>
            </a:r>
            <a:r>
              <a:rPr lang="ro-RO" dirty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So nu </a:t>
            </a:r>
            <a:r>
              <a:rPr lang="en-GB" dirty="0" err="1" smtClean="0">
                <a:latin typeface="Adobe Caslon Pro Bold" panose="0205070206050A020403" pitchFamily="18" charset="0"/>
              </a:rPr>
              <a:t>este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mai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rentabil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dec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t </a:t>
            </a:r>
            <a:r>
              <a:rPr lang="en-GB" dirty="0" err="1" smtClean="0">
                <a:latin typeface="Adobe Caslon Pro Bold" panose="0205070206050A020403" pitchFamily="18" charset="0"/>
              </a:rPr>
              <a:t>drumul</a:t>
            </a:r>
            <a:r>
              <a:rPr lang="en-GB" dirty="0" smtClean="0">
                <a:latin typeface="Adobe Caslon Pro Bold" panose="0205070206050A020403" pitchFamily="18" charset="0"/>
              </a:rPr>
              <a:t> B -&gt; O -&gt; </a:t>
            </a:r>
            <a:r>
              <a:rPr lang="en-GB" dirty="0" err="1" smtClean="0">
                <a:latin typeface="Adobe Caslon Pro Bold" panose="0205070206050A020403" pitchFamily="18" charset="0"/>
              </a:rPr>
              <a:t>Sg</a:t>
            </a:r>
            <a:r>
              <a:rPr lang="en-GB" dirty="0" smtClean="0">
                <a:latin typeface="Adobe Caslon Pro Bold" panose="0205070206050A020403" pitchFamily="18" charset="0"/>
              </a:rPr>
              <a:t>, </a:t>
            </a:r>
            <a:r>
              <a:rPr lang="en-GB" dirty="0" err="1" smtClean="0">
                <a:latin typeface="Adobe Caslon Pro Bold" panose="0205070206050A020403" pitchFamily="18" charset="0"/>
              </a:rPr>
              <a:t>deci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schimb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costul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curent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22570"/>
              </p:ext>
            </p:extLst>
          </p:nvPr>
        </p:nvGraphicFramePr>
        <p:xfrm>
          <a:off x="611414" y="1653909"/>
          <a:ext cx="4201952" cy="402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b="0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b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="0" dirty="0" smtClean="0">
                          <a:latin typeface="Adobe Caslon Pro Bold" panose="0205070206050A020403" pitchFamily="18" charset="0"/>
                        </a:rPr>
                        <a:t>U(62, B),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</a:p>
                    <a:p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O(86, B), </a:t>
                      </a:r>
                    </a:p>
                    <a:p>
                      <a:r>
                        <a:rPr lang="en-GB" b="0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b="0" baseline="0" dirty="0" smtClean="0">
                          <a:latin typeface="Adobe Caslon Pro Bold" panose="0205070206050A020403" pitchFamily="18" charset="0"/>
                        </a:rPr>
                        <a:t>149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F(</a:t>
                      </a:r>
                      <a:r>
                        <a:rPr lang="ro-RO" b="0" baseline="0" dirty="0" smtClean="0">
                          <a:latin typeface="Adobe Caslon Pro Bold" panose="0205070206050A020403" pitchFamily="18" charset="0"/>
                        </a:rPr>
                        <a:t>205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en-GB" b="0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</a:p>
                    <a:p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D(</a:t>
                      </a:r>
                      <a:r>
                        <a:rPr lang="ro-RO" b="0" baseline="0" dirty="0" smtClean="0">
                          <a:latin typeface="Adobe Caslon Pro Bold" panose="0205070206050A020403" pitchFamily="18" charset="0"/>
                        </a:rPr>
                        <a:t>272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, F), </a:t>
                      </a:r>
                    </a:p>
                    <a:p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R(1</a:t>
                      </a:r>
                      <a:r>
                        <a:rPr lang="ro-RO" b="0" baseline="0" dirty="0" smtClean="0">
                          <a:latin typeface="Adobe Caslon Pro Bold" panose="0205070206050A020403" pitchFamily="18" charset="0"/>
                        </a:rPr>
                        <a:t>65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, U), </a:t>
                      </a:r>
                    </a:p>
                    <a:p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G(</a:t>
                      </a:r>
                      <a:r>
                        <a:rPr lang="ro-RO" b="0" baseline="0" dirty="0" smtClean="0">
                          <a:latin typeface="Adobe Caslon Pro Bold" panose="0205070206050A020403" pitchFamily="18" charset="0"/>
                        </a:rPr>
                        <a:t>185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ro-RO" b="0" baseline="0" dirty="0" smtClean="0">
                          <a:latin typeface="Adobe Caslon Pro Bold" panose="0205070206050A020403" pitchFamily="18" charset="0"/>
                        </a:rPr>
                        <a:t>R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)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C(136, B), </a:t>
                      </a:r>
                    </a:p>
                    <a:p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So(1</a:t>
                      </a:r>
                      <a:r>
                        <a:rPr lang="ro-RO" b="0" baseline="0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r>
                        <a:rPr lang="en-GB" b="0" baseline="0" dirty="0" smtClean="0">
                          <a:latin typeface="Adobe Caslon Pro Bold" panose="0205070206050A020403" pitchFamily="18" charset="0"/>
                        </a:rPr>
                        <a:t>, O)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45" y="1609005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10: </a:t>
            </a:r>
            <a:r>
              <a:rPr lang="en-GB" dirty="0" err="1" smtClean="0">
                <a:latin typeface="Adobe Caslon Pro Bold" panose="0205070206050A020403" pitchFamily="18" charset="0"/>
              </a:rPr>
              <a:t>Drumul</a:t>
            </a:r>
            <a:r>
              <a:rPr lang="en-GB" dirty="0" smtClean="0">
                <a:latin typeface="Adobe Caslon Pro Bold" panose="0205070206050A020403" pitchFamily="18" charset="0"/>
              </a:rPr>
              <a:t> B -&gt; O -&gt; </a:t>
            </a:r>
            <a:r>
              <a:rPr lang="en-GB" dirty="0" err="1" smtClean="0">
                <a:latin typeface="Adobe Caslon Pro Bold" panose="0205070206050A020403" pitchFamily="18" charset="0"/>
              </a:rPr>
              <a:t>Sg</a:t>
            </a:r>
            <a:r>
              <a:rPr lang="en-GB" dirty="0" smtClean="0">
                <a:latin typeface="Adobe Caslon Pro Bold" panose="0205070206050A020403" pitchFamily="18" charset="0"/>
              </a:rPr>
              <a:t> -&gt; F -&gt; D (86 + 63 + 56 + 67</a:t>
            </a:r>
            <a:r>
              <a:rPr lang="ro-RO" dirty="0" smtClean="0">
                <a:latin typeface="Adobe Caslon Pro Bold" panose="0205070206050A020403" pitchFamily="18" charset="0"/>
              </a:rPr>
              <a:t> = 272</a:t>
            </a:r>
            <a:r>
              <a:rPr lang="en-GB" dirty="0" smtClean="0">
                <a:latin typeface="Adobe Caslon Pro Bold" panose="0205070206050A020403" pitchFamily="18" charset="0"/>
              </a:rPr>
              <a:t>), </a:t>
            </a:r>
            <a:r>
              <a:rPr lang="en-GB" dirty="0" err="1" smtClean="0">
                <a:latin typeface="Adobe Caslon Pro Bold" panose="0205070206050A020403" pitchFamily="18" charset="0"/>
              </a:rPr>
              <a:t>este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mai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pu</a:t>
            </a:r>
            <a:r>
              <a:rPr lang="ro-RO" dirty="0" smtClean="0">
                <a:latin typeface="Adobe Caslon Pro Bold" panose="0205070206050A020403" pitchFamily="18" charset="0"/>
              </a:rPr>
              <a:t>ț</a:t>
            </a:r>
            <a:r>
              <a:rPr lang="en-GB" dirty="0" smtClean="0">
                <a:latin typeface="Adobe Caslon Pro Bold" panose="0205070206050A020403" pitchFamily="18" charset="0"/>
              </a:rPr>
              <a:t>in </a:t>
            </a:r>
            <a:r>
              <a:rPr lang="en-GB" dirty="0" err="1" smtClean="0">
                <a:latin typeface="Adobe Caslon Pro Bold" panose="0205070206050A020403" pitchFamily="18" charset="0"/>
              </a:rPr>
              <a:t>rentabil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dec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t </a:t>
            </a:r>
            <a:r>
              <a:rPr lang="en-GB" dirty="0" err="1" smtClean="0">
                <a:latin typeface="Adobe Caslon Pro Bold" panose="0205070206050A020403" pitchFamily="18" charset="0"/>
              </a:rPr>
              <a:t>drumul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nou</a:t>
            </a:r>
            <a:r>
              <a:rPr lang="en-GB" dirty="0" smtClean="0">
                <a:latin typeface="Adobe Caslon Pro Bold" panose="0205070206050A020403" pitchFamily="18" charset="0"/>
              </a:rPr>
              <a:t> g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sit din </a:t>
            </a:r>
            <a:r>
              <a:rPr lang="en-GB" dirty="0" err="1" smtClean="0">
                <a:latin typeface="Adobe Caslon Pro Bold" panose="0205070206050A020403" pitchFamily="18" charset="0"/>
              </a:rPr>
              <a:t>nodul</a:t>
            </a:r>
            <a:r>
              <a:rPr lang="en-GB" dirty="0" smtClean="0">
                <a:latin typeface="Adobe Caslon Pro Bold" panose="0205070206050A020403" pitchFamily="18" charset="0"/>
              </a:rPr>
              <a:t> So ad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err="1" smtClean="0">
                <a:latin typeface="Adobe Caslon Pro Bold" panose="0205070206050A020403" pitchFamily="18" charset="0"/>
              </a:rPr>
              <a:t>ugat</a:t>
            </a:r>
            <a:r>
              <a:rPr lang="en-GB" dirty="0" smtClean="0">
                <a:latin typeface="Adobe Caslon Pro Bold" panose="0205070206050A020403" pitchFamily="18" charset="0"/>
              </a:rPr>
              <a:t>: B -&gt; O -&gt; So -&gt; D (86 + 110 + 44</a:t>
            </a:r>
            <a:r>
              <a:rPr lang="ro-RO" dirty="0" smtClean="0">
                <a:latin typeface="Adobe Caslon Pro Bold" panose="0205070206050A020403" pitchFamily="18" charset="0"/>
              </a:rPr>
              <a:t> = 240</a:t>
            </a:r>
            <a:r>
              <a:rPr lang="en-GB" dirty="0" smtClean="0">
                <a:latin typeface="Adobe Caslon Pro Bold" panose="0205070206050A020403" pitchFamily="18" charset="0"/>
              </a:rPr>
              <a:t>). </a:t>
            </a:r>
            <a:r>
              <a:rPr lang="en-GB" dirty="0" err="1" smtClean="0">
                <a:latin typeface="Adobe Caslon Pro Bold" panose="0205070206050A020403" pitchFamily="18" charset="0"/>
              </a:rPr>
              <a:t>Actualiz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costul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err="1">
                <a:latin typeface="Adobe Caslon Pro Bold" panose="0205070206050A020403" pitchFamily="18" charset="0"/>
              </a:rPr>
              <a:t>ș</a:t>
            </a:r>
            <a:r>
              <a:rPr lang="en-GB" dirty="0" err="1" smtClean="0">
                <a:latin typeface="Adobe Caslon Pro Bold" panose="0205070206050A020403" pitchFamily="18" charset="0"/>
              </a:rPr>
              <a:t>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nodul</a:t>
            </a:r>
            <a:r>
              <a:rPr lang="en-GB" dirty="0" smtClean="0">
                <a:latin typeface="Adobe Caslon Pro Bold" panose="0205070206050A020403" pitchFamily="18" charset="0"/>
              </a:rPr>
              <a:t> precedent </a:t>
            </a:r>
            <a:r>
              <a:rPr lang="en-GB" dirty="0" err="1" smtClean="0">
                <a:latin typeface="Adobe Caslon Pro Bold" panose="0205070206050A020403" pitchFamily="18" charset="0"/>
              </a:rPr>
              <a:t>pentru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nodul</a:t>
            </a:r>
            <a:r>
              <a:rPr lang="en-GB" dirty="0" smtClean="0">
                <a:latin typeface="Adobe Caslon Pro Bold" panose="0205070206050A020403" pitchFamily="18" charset="0"/>
              </a:rPr>
              <a:t> 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27541"/>
              </p:ext>
            </p:extLst>
          </p:nvPr>
        </p:nvGraphicFramePr>
        <p:xfrm>
          <a:off x="611414" y="1653909"/>
          <a:ext cx="4201952" cy="403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U(62, 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O(86, B), </a:t>
                      </a:r>
                    </a:p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149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205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4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0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So),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65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U),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185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R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 B)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16" y="1609005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11: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au </a:t>
            </a:r>
            <a:r>
              <a:rPr lang="en-GB" dirty="0" err="1" smtClean="0">
                <a:latin typeface="Adobe Caslon Pro Bold" panose="0205070206050A020403" pitchFamily="18" charset="0"/>
              </a:rPr>
              <a:t>fost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explorate</a:t>
            </a:r>
            <a:r>
              <a:rPr lang="en-GB" dirty="0" smtClean="0">
                <a:latin typeface="Adobe Caslon Pro Bold" panose="0205070206050A020403" pitchFamily="18" charset="0"/>
              </a:rPr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47052"/>
              </p:ext>
            </p:extLst>
          </p:nvPr>
        </p:nvGraphicFramePr>
        <p:xfrm>
          <a:off x="611414" y="1653909"/>
          <a:ext cx="4201952" cy="4312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U(62,</a:t>
                      </a:r>
                      <a:r>
                        <a:rPr lang="ro-RO" dirty="0" smtClean="0"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O(86,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B),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149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205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240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65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U),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185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 R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B)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53" y="1609005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12: </a:t>
            </a:r>
            <a:r>
              <a:rPr lang="en-GB" dirty="0" err="1" smtClean="0">
                <a:latin typeface="Adobe Caslon Pro Bold" panose="0205070206050A020403" pitchFamily="18" charset="0"/>
              </a:rPr>
              <a:t>Alc</a:t>
            </a:r>
            <a:r>
              <a:rPr lang="ro-RO" dirty="0" smtClean="0">
                <a:latin typeface="Adobe Caslon Pro Bold" panose="0205070206050A020403" pitchFamily="18" charset="0"/>
              </a:rPr>
              <a:t>ăt</a:t>
            </a:r>
            <a:r>
              <a:rPr lang="en-GB" dirty="0" err="1" smtClean="0">
                <a:latin typeface="Adobe Caslon Pro Bold" panose="0205070206050A020403" pitchFamily="18" charset="0"/>
              </a:rPr>
              <a:t>uim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drumurile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minime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ce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pornesc</a:t>
            </a:r>
            <a:r>
              <a:rPr lang="en-GB" dirty="0" smtClean="0">
                <a:latin typeface="Adobe Caslon Pro Bold" panose="0205070206050A020403" pitchFamily="18" charset="0"/>
              </a:rPr>
              <a:t> din B, </a:t>
            </a:r>
            <a:r>
              <a:rPr lang="en-GB" dirty="0" err="1" smtClean="0">
                <a:latin typeface="Adobe Caslon Pro Bold" panose="0205070206050A020403" pitchFamily="18" charset="0"/>
              </a:rPr>
              <a:t>utiliz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err="1" smtClean="0">
                <a:latin typeface="Adobe Caslon Pro Bold" panose="0205070206050A020403" pitchFamily="18" charset="0"/>
              </a:rPr>
              <a:t>nd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datele</a:t>
            </a:r>
            <a:r>
              <a:rPr lang="en-GB" dirty="0" smtClean="0">
                <a:latin typeface="Adobe Caslon Pro Bold" panose="0205070206050A020403" pitchFamily="18" charset="0"/>
              </a:rPr>
              <a:t> din </a:t>
            </a:r>
            <a:r>
              <a:rPr lang="en-GB" dirty="0" err="1" smtClean="0">
                <a:latin typeface="Adobe Caslon Pro Bold" panose="0205070206050A020403" pitchFamily="18" charset="0"/>
              </a:rPr>
              <a:t>tabelul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smtClean="0">
                <a:latin typeface="Adobe Caslon Pro Bold" panose="0205070206050A020403" pitchFamily="18" charset="0"/>
              </a:rPr>
              <a:t>obținut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  <a:p>
            <a:r>
              <a:rPr lang="en-GB" dirty="0" smtClean="0">
                <a:latin typeface="Adobe Caslon Pro Bold" panose="0205070206050A020403" pitchFamily="18" charset="0"/>
              </a:rPr>
              <a:t>Nod </a:t>
            </a:r>
            <a:r>
              <a:rPr lang="en-GB" dirty="0" err="1" smtClean="0">
                <a:latin typeface="Adobe Caslon Pro Bold" panose="0205070206050A020403" pitchFamily="18" charset="0"/>
              </a:rPr>
              <a:t>surs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: B</a:t>
            </a:r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56053"/>
              </p:ext>
            </p:extLst>
          </p:nvPr>
        </p:nvGraphicFramePr>
        <p:xfrm>
          <a:off x="529772" y="1719224"/>
          <a:ext cx="4201952" cy="4312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U(62, 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O(86, B), </a:t>
                      </a:r>
                    </a:p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149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205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240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So),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65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U),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185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R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 B)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76035"/>
              </p:ext>
            </p:extLst>
          </p:nvPr>
        </p:nvGraphicFramePr>
        <p:xfrm>
          <a:off x="5001078" y="2091267"/>
          <a:ext cx="689428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143"/>
                <a:gridCol w="3447143"/>
              </a:tblGrid>
              <a:tr h="27599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Distan</a:t>
                      </a:r>
                      <a:r>
                        <a:rPr lang="ro-RO" b="0" dirty="0" smtClean="0">
                          <a:latin typeface="Adobe Caslon Pro Bold" panose="0205070206050A020403" pitchFamily="18" charset="0"/>
                        </a:rPr>
                        <a:t>ț</a:t>
                      </a:r>
                      <a:r>
                        <a:rPr lang="en-GB" b="0" dirty="0" smtClean="0">
                          <a:latin typeface="Adobe Caslon Pro Bold" panose="0205070206050A020403" pitchFamily="18" charset="0"/>
                        </a:rPr>
                        <a:t>a p</a:t>
                      </a:r>
                      <a:r>
                        <a:rPr lang="ro-RO" b="0" dirty="0" smtClean="0">
                          <a:latin typeface="Adobe Caslon Pro Bold" panose="0205070206050A020403" pitchFamily="18" charset="0"/>
                        </a:rPr>
                        <a:t>â</a:t>
                      </a:r>
                      <a:r>
                        <a:rPr lang="en-GB" b="0" dirty="0" smtClean="0">
                          <a:latin typeface="Adobe Caslon Pro Bold" panose="0205070206050A020403" pitchFamily="18" charset="0"/>
                        </a:rPr>
                        <a:t>n</a:t>
                      </a:r>
                      <a:r>
                        <a:rPr lang="ro-RO" b="0" dirty="0" smtClean="0">
                          <a:latin typeface="Adobe Caslon Pro Bold" panose="0205070206050A020403" pitchFamily="18" charset="0"/>
                        </a:rPr>
                        <a:t>ă</a:t>
                      </a:r>
                      <a:r>
                        <a:rPr lang="en-GB" b="0" dirty="0" smtClean="0">
                          <a:latin typeface="Adobe Caslon Pro Bold" panose="0205070206050A020403" pitchFamily="18" charset="0"/>
                        </a:rPr>
                        <a:t> la nod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Drumul</a:t>
                      </a:r>
                      <a:r>
                        <a:rPr lang="en-GB" b="0" dirty="0" smtClean="0">
                          <a:latin typeface="Adobe Caslon Pro Bold" panose="0205070206050A020403" pitchFamily="18" charset="0"/>
                        </a:rPr>
                        <a:t> p</a:t>
                      </a:r>
                      <a:r>
                        <a:rPr lang="ro-RO" b="0" dirty="0" smtClean="0">
                          <a:latin typeface="Adobe Caslon Pro Bold" panose="0205070206050A020403" pitchFamily="18" charset="0"/>
                        </a:rPr>
                        <a:t>â</a:t>
                      </a:r>
                      <a:r>
                        <a:rPr lang="en-GB" b="0" dirty="0" smtClean="0">
                          <a:latin typeface="Adobe Caslon Pro Bold" panose="0205070206050A020403" pitchFamily="18" charset="0"/>
                        </a:rPr>
                        <a:t>n</a:t>
                      </a:r>
                      <a:r>
                        <a:rPr lang="ro-RO" b="0" dirty="0" smtClean="0">
                          <a:latin typeface="Adobe Caslon Pro Bold" panose="0205070206050A020403" pitchFamily="18" charset="0"/>
                        </a:rPr>
                        <a:t>ă</a:t>
                      </a:r>
                      <a:r>
                        <a:rPr lang="en-GB" b="0" dirty="0" smtClean="0">
                          <a:latin typeface="Adobe Caslon Pro Bold" panose="0205070206050A020403" pitchFamily="18" charset="0"/>
                        </a:rPr>
                        <a:t> la </a:t>
                      </a:r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acest</a:t>
                      </a:r>
                      <a:r>
                        <a:rPr lang="en-GB" b="0" dirty="0" smtClean="0">
                          <a:latin typeface="Adobe Caslon Pro Bold" panose="0205070206050A020403" pitchFamily="18" charset="0"/>
                        </a:rPr>
                        <a:t> nod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75991"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 86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 -&gt;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O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75991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 149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 -&gt; O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-&gt; </a:t>
                      </a:r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7599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R 165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 -&gt; U -&gt; R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7599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 62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 -&gt; U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7599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C 136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 -&gt; C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7599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So 1</a:t>
                      </a:r>
                      <a:r>
                        <a:rPr lang="ro-RO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 -&gt; O -&gt; So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7599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F 205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 -&gt; O -&gt; </a:t>
                      </a:r>
                      <a:r>
                        <a:rPr lang="en-GB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 -&gt; F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7599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G 185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 -&gt; U -&gt; R -&gt; G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75991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D 240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 -&gt; O -&gt; So -&gt; D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0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0" y="527654"/>
            <a:ext cx="10525351" cy="1507067"/>
          </a:xfrm>
        </p:spPr>
        <p:txBody>
          <a:bodyPr>
            <a:normAutofit/>
          </a:bodyPr>
          <a:lstStyle/>
          <a:p>
            <a:r>
              <a:rPr lang="ro-RO" sz="3200" dirty="0" smtClean="0">
                <a:latin typeface="Adobe Caslon Pro Bold" panose="0205070206050A020403" pitchFamily="18" charset="0"/>
              </a:rPr>
              <a:t>Compararea rezultatelor cu programul</a:t>
            </a:r>
            <a:endParaRPr lang="en-GB" sz="3200" dirty="0">
              <a:latin typeface="Adobe Caslon Pro Bold" panose="0205070206050A0204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77" y="2196647"/>
            <a:ext cx="6618288" cy="3614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93" y="2196647"/>
            <a:ext cx="4750807" cy="355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55" y="348040"/>
            <a:ext cx="8534400" cy="1507067"/>
          </a:xfrm>
        </p:spPr>
        <p:txBody>
          <a:bodyPr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Concluzii</a:t>
            </a:r>
            <a:endParaRPr lang="en-GB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55" y="1583872"/>
            <a:ext cx="10966224" cy="5135336"/>
          </a:xfrm>
        </p:spPr>
        <p:txBody>
          <a:bodyPr anchor="t"/>
          <a:lstStyle/>
          <a:p>
            <a:pPr marL="457200" indent="-457200">
              <a:buAutoNum type="arabicPeriod"/>
            </a:pPr>
            <a:r>
              <a:rPr lang="en-GB" dirty="0" err="1" smtClean="0">
                <a:latin typeface="Adobe Caslon Pro Bold" panose="0205070206050A020403" pitchFamily="18" charset="0"/>
              </a:rPr>
              <a:t>Algoritmul</a:t>
            </a:r>
            <a:r>
              <a:rPr lang="en-GB" dirty="0" smtClean="0">
                <a:latin typeface="Adobe Caslon Pro Bold" panose="0205070206050A020403" pitchFamily="18" charset="0"/>
              </a:rPr>
              <a:t> g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se</a:t>
            </a:r>
            <a:r>
              <a:rPr lang="ro-RO" dirty="0" smtClean="0">
                <a:latin typeface="Adobe Caslon Pro Bold" panose="0205070206050A020403" pitchFamily="18" charset="0"/>
              </a:rPr>
              <a:t>ș</a:t>
            </a:r>
            <a:r>
              <a:rPr lang="en-GB" dirty="0" err="1" smtClean="0">
                <a:latin typeface="Adobe Caslon Pro Bold" panose="0205070206050A020403" pitchFamily="18" charset="0"/>
              </a:rPr>
              <a:t>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doar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drumuri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minime</a:t>
            </a:r>
            <a:r>
              <a:rPr lang="en-GB" dirty="0" smtClean="0">
                <a:latin typeface="Adobe Caslon Pro Bold" panose="0205070206050A020403" pitchFamily="18" charset="0"/>
              </a:rPr>
              <a:t> cu </a:t>
            </a:r>
            <a:r>
              <a:rPr lang="en-GB" dirty="0" err="1" smtClean="0">
                <a:latin typeface="Adobe Caslon Pro Bold" panose="0205070206050A020403" pitchFamily="18" charset="0"/>
              </a:rPr>
              <a:t>originea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err="1">
                <a:latin typeface="Adobe Caslon Pro Bold" panose="0205070206050A020403" pitchFamily="18" charset="0"/>
              </a:rPr>
              <a:t>î</a:t>
            </a:r>
            <a:r>
              <a:rPr lang="en-GB" dirty="0" err="1" smtClean="0">
                <a:latin typeface="Adobe Caslon Pro Bold" panose="0205070206050A020403" pitchFamily="18" charset="0"/>
              </a:rPr>
              <a:t>ntr</a:t>
            </a:r>
            <a:r>
              <a:rPr lang="en-GB" dirty="0" smtClean="0">
                <a:latin typeface="Adobe Caslon Pro Bold" panose="0205070206050A020403" pitchFamily="18" charset="0"/>
              </a:rPr>
              <a:t>-un </a:t>
            </a:r>
            <a:r>
              <a:rPr lang="en-GB" dirty="0" err="1" smtClean="0">
                <a:latin typeface="Adobe Caslon Pro Bold" panose="0205070206050A020403" pitchFamily="18" charset="0"/>
              </a:rPr>
              <a:t>anumit</a:t>
            </a:r>
            <a:r>
              <a:rPr lang="en-GB" dirty="0" smtClean="0">
                <a:latin typeface="Adobe Caslon Pro Bold" panose="0205070206050A020403" pitchFamily="18" charset="0"/>
              </a:rPr>
              <a:t> nod al </a:t>
            </a:r>
            <a:r>
              <a:rPr lang="en-GB" dirty="0" err="1" smtClean="0">
                <a:latin typeface="Adobe Caslon Pro Bold" panose="0205070206050A020403" pitchFamily="18" charset="0"/>
              </a:rPr>
              <a:t>grafului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GB" dirty="0" smtClean="0">
                <a:latin typeface="Adobe Caslon Pro Bold" panose="0205070206050A020403" pitchFamily="18" charset="0"/>
              </a:rPr>
              <a:t>La </a:t>
            </a:r>
            <a:r>
              <a:rPr lang="en-GB" dirty="0" err="1" smtClean="0">
                <a:latin typeface="Adobe Caslon Pro Bold" panose="0205070206050A020403" pitchFamily="18" charset="0"/>
              </a:rPr>
              <a:t>fiecare</a:t>
            </a:r>
            <a:r>
              <a:rPr lang="en-GB" dirty="0" smtClean="0">
                <a:latin typeface="Adobe Caslon Pro Bold" panose="0205070206050A020403" pitchFamily="18" charset="0"/>
              </a:rPr>
              <a:t> pas se </a:t>
            </a:r>
            <a:r>
              <a:rPr lang="en-GB" dirty="0" err="1" smtClean="0">
                <a:latin typeface="Adobe Caslon Pro Bold" panose="0205070206050A020403" pitchFamily="18" charset="0"/>
              </a:rPr>
              <a:t>caut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cel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mai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optim</a:t>
            </a:r>
            <a:r>
              <a:rPr lang="en-GB" dirty="0" smtClean="0">
                <a:latin typeface="Adobe Caslon Pro Bold" panose="0205070206050A020403" pitchFamily="18" charset="0"/>
              </a:rPr>
              <a:t> drum, </a:t>
            </a:r>
            <a:r>
              <a:rPr lang="en-GB" dirty="0" err="1" smtClean="0">
                <a:latin typeface="Adobe Caslon Pro Bold" panose="0205070206050A020403" pitchFamily="18" charset="0"/>
              </a:rPr>
              <a:t>deci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este</a:t>
            </a:r>
            <a:r>
              <a:rPr lang="en-GB" dirty="0" smtClean="0">
                <a:latin typeface="Adobe Caslon Pro Bold" panose="0205070206050A020403" pitchFamily="18" charset="0"/>
              </a:rPr>
              <a:t> un </a:t>
            </a:r>
            <a:r>
              <a:rPr lang="en-GB" dirty="0" err="1" smtClean="0">
                <a:latin typeface="Adobe Caslon Pro Bold" panose="0205070206050A020403" pitchFamily="18" charset="0"/>
              </a:rPr>
              <a:t>algoritm</a:t>
            </a:r>
            <a:r>
              <a:rPr lang="en-GB" dirty="0" smtClean="0">
                <a:latin typeface="Adobe Caslon Pro Bold" panose="0205070206050A020403" pitchFamily="18" charset="0"/>
              </a:rPr>
              <a:t> de tip Greedy.</a:t>
            </a:r>
          </a:p>
          <a:p>
            <a:pPr marL="457200" indent="-457200">
              <a:buAutoNum type="arabicPeriod"/>
            </a:pPr>
            <a:r>
              <a:rPr lang="en-GB" dirty="0" err="1" smtClean="0">
                <a:latin typeface="Adobe Caslon Pro Bold" panose="0205070206050A020403" pitchFamily="18" charset="0"/>
              </a:rPr>
              <a:t>Pentru</a:t>
            </a:r>
            <a:r>
              <a:rPr lang="en-GB" dirty="0" smtClean="0">
                <a:latin typeface="Adobe Caslon Pro Bold" panose="0205070206050A020403" pitchFamily="18" charset="0"/>
              </a:rPr>
              <a:t> a g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err="1" smtClean="0">
                <a:latin typeface="Adobe Caslon Pro Bold" panose="0205070206050A020403" pitchFamily="18" charset="0"/>
              </a:rPr>
              <a:t>si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drumurile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minime</a:t>
            </a:r>
            <a:r>
              <a:rPr lang="en-GB" dirty="0" smtClean="0">
                <a:latin typeface="Adobe Caslon Pro Bold" panose="0205070206050A020403" pitchFamily="18" charset="0"/>
              </a:rPr>
              <a:t> cu </a:t>
            </a:r>
            <a:r>
              <a:rPr lang="en-GB" dirty="0" err="1" smtClean="0">
                <a:latin typeface="Adobe Caslon Pro Bold" panose="0205070206050A020403" pitchFamily="18" charset="0"/>
              </a:rPr>
              <a:t>originea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alt nod, </a:t>
            </a:r>
            <a:r>
              <a:rPr lang="en-GB" dirty="0" err="1" smtClean="0">
                <a:latin typeface="Adobe Caslon Pro Bold" panose="0205070206050A020403" pitchFamily="18" charset="0"/>
              </a:rPr>
              <a:t>algoritmul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trebuie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repornit</a:t>
            </a:r>
            <a:r>
              <a:rPr lang="en-GB" dirty="0" smtClean="0">
                <a:latin typeface="Adobe Caslon Pro Bold" panose="0205070206050A020403" pitchFamily="18" charset="0"/>
              </a:rPr>
              <a:t> cu </a:t>
            </a:r>
            <a:r>
              <a:rPr lang="en-GB" dirty="0" err="1" smtClean="0">
                <a:latin typeface="Adobe Caslon Pro Bold" panose="0205070206050A020403" pitchFamily="18" charset="0"/>
              </a:rPr>
              <a:t>nodul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respectiv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fiind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setat</a:t>
            </a:r>
            <a:r>
              <a:rPr lang="en-GB" dirty="0" smtClean="0">
                <a:latin typeface="Adobe Caslon Pro Bold" panose="0205070206050A020403" pitchFamily="18" charset="0"/>
              </a:rPr>
              <a:t> ca nod </a:t>
            </a:r>
            <a:r>
              <a:rPr lang="en-GB" dirty="0" err="1" smtClean="0">
                <a:latin typeface="Adobe Caslon Pro Bold" panose="0205070206050A020403" pitchFamily="18" charset="0"/>
              </a:rPr>
              <a:t>surs</a:t>
            </a:r>
            <a:r>
              <a:rPr lang="ro-RO" dirty="0" smtClean="0">
                <a:latin typeface="Adobe Caslon Pro Bold" panose="0205070206050A020403" pitchFamily="18" charset="0"/>
              </a:rPr>
              <a:t>ă.</a:t>
            </a:r>
            <a:endParaRPr lang="ru-RU" dirty="0" smtClean="0">
              <a:latin typeface="Adobe Caslon Pro Bold" panose="0205070206050A020403" pitchFamily="18" charset="0"/>
            </a:endParaRPr>
          </a:p>
          <a:p>
            <a:pPr marL="457200" indent="-457200">
              <a:buAutoNum type="arabicPeriod"/>
            </a:pPr>
            <a:r>
              <a:rPr lang="en-GB" dirty="0" err="1" smtClean="0">
                <a:latin typeface="Adobe Caslon Pro Bold" panose="0205070206050A020403" pitchFamily="18" charset="0"/>
              </a:rPr>
              <a:t>Algoritmul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poate</a:t>
            </a:r>
            <a:r>
              <a:rPr lang="en-GB" dirty="0" smtClean="0">
                <a:latin typeface="Adobe Caslon Pro Bold" panose="0205070206050A020403" pitchFamily="18" charset="0"/>
              </a:rPr>
              <a:t> fi </a:t>
            </a:r>
            <a:r>
              <a:rPr lang="en-GB" dirty="0" err="1" smtClean="0">
                <a:latin typeface="Adobe Caslon Pro Bold" panose="0205070206050A020403" pitchFamily="18" charset="0"/>
              </a:rPr>
              <a:t>aplicat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pentru</a:t>
            </a:r>
            <a:r>
              <a:rPr lang="en-GB" dirty="0" smtClean="0">
                <a:latin typeface="Adobe Caslon Pro Bold" panose="0205070206050A020403" pitchFamily="18" charset="0"/>
              </a:rPr>
              <a:t> un </a:t>
            </a:r>
            <a:r>
              <a:rPr lang="en-GB" dirty="0" err="1" smtClean="0">
                <a:latin typeface="Adobe Caslon Pro Bold" panose="0205070206050A020403" pitchFamily="18" charset="0"/>
              </a:rPr>
              <a:t>graf</a:t>
            </a:r>
            <a:r>
              <a:rPr lang="en-GB" dirty="0" smtClean="0">
                <a:latin typeface="Adobe Caslon Pro Bold" panose="0205070206050A020403" pitchFamily="18" charset="0"/>
              </a:rPr>
              <a:t> cu </a:t>
            </a:r>
            <a:r>
              <a:rPr lang="en-GB" dirty="0" err="1" smtClean="0">
                <a:latin typeface="Adobe Caslon Pro Bold" panose="0205070206050A020403" pitchFamily="18" charset="0"/>
              </a:rPr>
              <a:t>costuri</a:t>
            </a:r>
            <a:r>
              <a:rPr lang="en-GB" dirty="0" smtClean="0">
                <a:latin typeface="Adobe Caslon Pro Bold" panose="0205070206050A020403" pitchFamily="18" charset="0"/>
              </a:rPr>
              <a:t> negative.</a:t>
            </a:r>
            <a:endParaRPr lang="ro-RO" dirty="0" smtClean="0">
              <a:latin typeface="Adobe Caslon Pro Bold" panose="0205070206050A020403" pitchFamily="18" charset="0"/>
            </a:endParaRPr>
          </a:p>
          <a:p>
            <a:pPr marL="457200" indent="-457200">
              <a:buAutoNum type="arabicPeriod"/>
            </a:pPr>
            <a:r>
              <a:rPr lang="ro-RO" dirty="0" smtClean="0">
                <a:latin typeface="Adobe Caslon Pro Bold" panose="0205070206050A020403" pitchFamily="18" charset="0"/>
              </a:rPr>
              <a:t>Algoritmul se oprește atunci când toate nodurile devin explorate.</a:t>
            </a:r>
          </a:p>
        </p:txBody>
      </p:sp>
    </p:spTree>
    <p:extLst>
      <p:ext uri="{BB962C8B-B14F-4D97-AF65-F5344CB8AC3E}">
        <p14:creationId xmlns:p14="http://schemas.microsoft.com/office/powerpoint/2010/main" val="36671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088688" cy="6106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2800" dirty="0" smtClean="0">
                <a:latin typeface="Adobe Caslon Pro Bold" panose="0205070206050A020403" pitchFamily="18" charset="0"/>
              </a:rPr>
              <a:t>Vă mulțumesc pentru atenție!</a:t>
            </a:r>
            <a:endParaRPr lang="en-GB" sz="2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82725"/>
            <a:ext cx="8534400" cy="1507067"/>
          </a:xfrm>
        </p:spPr>
        <p:txBody>
          <a:bodyPr/>
          <a:lstStyle/>
          <a:p>
            <a:r>
              <a:rPr lang="ro-RO" dirty="0" smtClean="0">
                <a:latin typeface="Adobe Caslon Pro Bold" panose="0205070206050A020403" pitchFamily="18" charset="0"/>
              </a:rPr>
              <a:t>Planul de lucru</a:t>
            </a:r>
            <a:endParaRPr lang="en-GB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43101"/>
            <a:ext cx="10794774" cy="4759778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ro-RO" sz="2400" dirty="0" smtClean="0">
                <a:latin typeface="Adobe Caslon Pro Bold" panose="0205070206050A020403" pitchFamily="18" charset="0"/>
                <a:hlinkClick r:id="rId2" action="ppaction://hlinksldjump" tooltip="Desen"/>
              </a:rPr>
              <a:t>Desen</a:t>
            </a:r>
            <a:endParaRPr lang="en-GB" sz="2400" dirty="0" smtClean="0">
              <a:latin typeface="Adobe Caslon Pro Bold" panose="0205070206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2400" dirty="0" smtClean="0">
                <a:latin typeface="Adobe Caslon Pro Bold" panose="0205070206050A020403" pitchFamily="18" charset="0"/>
                <a:hlinkClick r:id="rId3" action="ppaction://hlinksldjump" tooltip="Algoritmul teoretico-practic"/>
              </a:rPr>
              <a:t>Algoritmul teoretico-practic</a:t>
            </a:r>
            <a:endParaRPr lang="en-GB" sz="2400" dirty="0" smtClean="0">
              <a:latin typeface="Adobe Caslon Pro Bold" panose="0205070206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2400" dirty="0" smtClean="0">
                <a:latin typeface="Adobe Caslon Pro Bold" panose="0205070206050A020403" pitchFamily="18" charset="0"/>
                <a:hlinkClick r:id="rId4" action="ppaction://hlinksldjump" tooltip="Compararea rezultatelor cu programul"/>
              </a:rPr>
              <a:t>Compararea rezultatelor cu programul</a:t>
            </a:r>
            <a:endParaRPr lang="en-GB" sz="2400" dirty="0" smtClean="0">
              <a:latin typeface="Adobe Caslon Pro Bold" panose="0205070206050A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2400" dirty="0" smtClean="0">
                <a:latin typeface="Adobe Caslon Pro Bold" panose="0205070206050A020403" pitchFamily="18" charset="0"/>
                <a:hlinkClick r:id="rId5" action="ppaction://hlinksldjump" tooltip="Concluzii"/>
              </a:rPr>
              <a:t>Concluzii</a:t>
            </a:r>
            <a:endParaRPr lang="en-GB" sz="2400" dirty="0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34" y="302079"/>
            <a:ext cx="8534400" cy="1507067"/>
          </a:xfrm>
        </p:spPr>
        <p:txBody>
          <a:bodyPr/>
          <a:lstStyle/>
          <a:p>
            <a:r>
              <a:rPr lang="ro-RO" dirty="0" smtClean="0">
                <a:latin typeface="Adobe Caslon Pro Bold" panose="0205070206050A020403" pitchFamily="18" charset="0"/>
              </a:rPr>
              <a:t>Desen</a:t>
            </a:r>
            <a:endParaRPr lang="en-GB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33" y="1314451"/>
            <a:ext cx="10949895" cy="51434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dobe Caslon Pro Bold" panose="0205070206050A020403" pitchFamily="18" charset="0"/>
              </a:rPr>
              <a:t>Legenda</a:t>
            </a:r>
            <a:r>
              <a:rPr lang="en-US" sz="2400" dirty="0" smtClean="0">
                <a:latin typeface="Adobe Caslon Pro Bold" panose="0205070206050A020403" pitchFamily="18" charset="0"/>
              </a:rPr>
              <a:t>:</a:t>
            </a:r>
          </a:p>
          <a:p>
            <a:pPr marL="0" indent="0">
              <a:buNone/>
            </a:pPr>
            <a:r>
              <a:rPr lang="ro-RO" sz="2400" dirty="0" smtClean="0">
                <a:latin typeface="Adobe Caslon Pro Bold" panose="0205070206050A020403" pitchFamily="18" charset="0"/>
              </a:rPr>
              <a:t>B – Bălți, O – Orhei, Sg – Sîngerei, R – Rîșcani, U – Ungheni, C – Chișinău, So – Soroca, F – Fălești, G – Glodeni, D – Drochia.</a:t>
            </a:r>
            <a:endParaRPr lang="en-US" sz="2400" dirty="0" smtClean="0">
              <a:latin typeface="Adobe Caslon Pro Bold" panose="0205070206050A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3" y="2682609"/>
            <a:ext cx="4023709" cy="4023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70" y="3224893"/>
            <a:ext cx="4189314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5612" y="294911"/>
            <a:ext cx="8534400" cy="1081619"/>
          </a:xfrm>
        </p:spPr>
        <p:txBody>
          <a:bodyPr>
            <a:normAutofit fontScale="90000"/>
          </a:bodyPr>
          <a:lstStyle/>
          <a:p>
            <a:r>
              <a:rPr lang="ro-RO" dirty="0" smtClean="0">
                <a:latin typeface="Adobe Caslon Pro Bold" panose="0205070206050A020403" pitchFamily="18" charset="0"/>
              </a:rPr>
              <a:t>Algoritmul teoretico-practic</a:t>
            </a:r>
            <a:endParaRPr lang="en-GB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1" y="1217385"/>
            <a:ext cx="10949896" cy="3542394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1: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se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err="1" smtClean="0">
                <a:latin typeface="Adobe Caslon Pro Bold" panose="0205070206050A020403" pitchFamily="18" charset="0"/>
              </a:rPr>
              <a:t>mpart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2 </a:t>
            </a:r>
            <a:r>
              <a:rPr lang="en-GB" dirty="0" err="1" smtClean="0">
                <a:latin typeface="Adobe Caslon Pro Bold" panose="0205070206050A020403" pitchFamily="18" charset="0"/>
              </a:rPr>
              <a:t>mul</a:t>
            </a:r>
            <a:r>
              <a:rPr lang="ro-RO" dirty="0" smtClean="0">
                <a:latin typeface="Adobe Caslon Pro Bold" panose="0205070206050A020403" pitchFamily="18" charset="0"/>
              </a:rPr>
              <a:t>ț</a:t>
            </a:r>
            <a:r>
              <a:rPr lang="en-GB" dirty="0" err="1" smtClean="0">
                <a:latin typeface="Adobe Caslon Pro Bold" panose="0205070206050A020403" pitchFamily="18" charset="0"/>
              </a:rPr>
              <a:t>imi</a:t>
            </a:r>
            <a:r>
              <a:rPr lang="en-GB" dirty="0" smtClean="0">
                <a:latin typeface="Adobe Caslon Pro Bold" panose="0205070206050A020403" pitchFamily="18" charset="0"/>
              </a:rPr>
              <a:t>: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si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neexplorate</a:t>
            </a:r>
            <a:r>
              <a:rPr lang="en-GB" dirty="0" smtClean="0">
                <a:latin typeface="Adobe Caslon Pro Bold" panose="0205070206050A020403" pitchFamily="18" charset="0"/>
              </a:rPr>
              <a:t>. </a:t>
            </a:r>
            <a:r>
              <a:rPr lang="en-GB" dirty="0" err="1" smtClean="0">
                <a:latin typeface="Adobe Caslon Pro Bold" panose="0205070206050A020403" pitchFamily="18" charset="0"/>
              </a:rPr>
              <a:t>Ini</a:t>
            </a:r>
            <a:r>
              <a:rPr lang="ro-RO" dirty="0" smtClean="0">
                <a:latin typeface="Adobe Caslon Pro Bold" panose="0205070206050A020403" pitchFamily="18" charset="0"/>
              </a:rPr>
              <a:t>ț</a:t>
            </a:r>
            <a:r>
              <a:rPr lang="en-GB" dirty="0" err="1" smtClean="0">
                <a:latin typeface="Adobe Caslon Pro Bold" panose="0205070206050A020403" pitchFamily="18" charset="0"/>
              </a:rPr>
              <a:t>ial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se consider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neexplorate</a:t>
            </a:r>
            <a:r>
              <a:rPr lang="en-GB" dirty="0" smtClean="0">
                <a:latin typeface="Adobe Caslon Pro Bold" panose="0205070206050A020403" pitchFamily="18" charset="0"/>
              </a:rPr>
              <a:t>. </a:t>
            </a:r>
            <a:r>
              <a:rPr lang="en-GB" dirty="0" err="1" smtClean="0">
                <a:latin typeface="Adobe Caslon Pro Bold" panose="0205070206050A020403" pitchFamily="18" charset="0"/>
              </a:rPr>
              <a:t>Distan</a:t>
            </a:r>
            <a:r>
              <a:rPr lang="ro-RO" dirty="0" smtClean="0">
                <a:latin typeface="Adobe Caslon Pro Bold" panose="0205070206050A020403" pitchFamily="18" charset="0"/>
              </a:rPr>
              <a:t>ț</a:t>
            </a:r>
            <a:r>
              <a:rPr lang="en-GB" dirty="0" err="1" smtClean="0">
                <a:latin typeface="Adobe Caslon Pro Bold" panose="0205070206050A020403" pitchFamily="18" charset="0"/>
              </a:rPr>
              <a:t>ele</a:t>
            </a:r>
            <a:r>
              <a:rPr lang="en-GB" dirty="0" smtClean="0">
                <a:latin typeface="Adobe Caslon Pro Bold" panose="0205070206050A020403" pitchFamily="18" charset="0"/>
              </a:rPr>
              <a:t> p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n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</a:t>
            </a:r>
            <a:r>
              <a:rPr lang="en-GB" dirty="0" err="1" smtClean="0">
                <a:latin typeface="Adobe Caslon Pro Bold" panose="0205070206050A020403" pitchFamily="18" charset="0"/>
              </a:rPr>
              <a:t>aceste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</a:t>
            </a:r>
            <a:r>
              <a:rPr lang="en-GB" dirty="0" smtClean="0">
                <a:latin typeface="Adobe Caslon Pro Bold" panose="0205070206050A020403" pitchFamily="18" charset="0"/>
              </a:rPr>
              <a:t> se consider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infinite.</a:t>
            </a:r>
          </a:p>
          <a:p>
            <a:r>
              <a:rPr lang="en-GB" dirty="0" err="1" smtClean="0">
                <a:latin typeface="Adobe Caslon Pro Bold" panose="0205070206050A020403" pitchFamily="18" charset="0"/>
              </a:rPr>
              <a:t>Pentru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fiecare</a:t>
            </a:r>
            <a:r>
              <a:rPr lang="en-GB" dirty="0" smtClean="0">
                <a:latin typeface="Adobe Caslon Pro Bold" panose="0205070206050A020403" pitchFamily="18" charset="0"/>
              </a:rPr>
              <a:t> nod </a:t>
            </a:r>
            <a:r>
              <a:rPr lang="en-GB" dirty="0" err="1" smtClean="0">
                <a:latin typeface="Adobe Caslon Pro Bold" panose="0205070206050A020403" pitchFamily="18" charset="0"/>
              </a:rPr>
              <a:t>vom</a:t>
            </a:r>
            <a:r>
              <a:rPr lang="en-GB" dirty="0" smtClean="0">
                <a:latin typeface="Adobe Caslon Pro Bold" panose="0205070206050A020403" pitchFamily="18" charset="0"/>
              </a:rPr>
              <a:t> p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err="1" smtClean="0">
                <a:latin typeface="Adobe Caslon Pro Bold" panose="0205070206050A020403" pitchFamily="18" charset="0"/>
              </a:rPr>
              <a:t>stra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smtClean="0">
                <a:latin typeface="Adobe Caslon Pro Bold" panose="0205070206050A020403" pitchFamily="18" charset="0"/>
              </a:rPr>
              <a:t>d(x)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err="1">
                <a:latin typeface="Adobe Caslon Pro Bold" panose="0205070206050A020403" pitchFamily="18" charset="0"/>
              </a:rPr>
              <a:t>ș</a:t>
            </a:r>
            <a:r>
              <a:rPr lang="en-GB" dirty="0" err="1" smtClean="0">
                <a:latin typeface="Adobe Caslon Pro Bold" panose="0205070206050A020403" pitchFamily="18" charset="0"/>
              </a:rPr>
              <a:t>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smtClean="0">
                <a:latin typeface="Adobe Caslon Pro Bold" panose="0205070206050A020403" pitchFamily="18" charset="0"/>
              </a:rPr>
              <a:t>P(x). D(x) reprezintă lungimea drumului de valoare minimă de la nodul sursă la nodul x. P(x) reprezintă predecesorul nodului x.</a:t>
            </a:r>
          </a:p>
          <a:p>
            <a:r>
              <a:rPr lang="ro-RO" dirty="0" smtClean="0">
                <a:latin typeface="Adobe Caslon Pro Bold" panose="0205070206050A020403" pitchFamily="18" charset="0"/>
              </a:rPr>
              <a:t>Vom apela și la o mulțime R, care inițial este vidă. Aceasta se va completa cu </a:t>
            </a:r>
            <a:r>
              <a:rPr lang="ro-RO" dirty="0" smtClean="0">
                <a:latin typeface="Adobe Caslon Pro Bold" panose="0205070206050A020403" pitchFamily="18" charset="0"/>
              </a:rPr>
              <a:t>nodurile</a:t>
            </a:r>
            <a:r>
              <a:rPr lang="en-US" smtClean="0">
                <a:latin typeface="Adobe Caslon Pro Bold" panose="0205070206050A020403" pitchFamily="18" charset="0"/>
              </a:rPr>
              <a:t> </a:t>
            </a:r>
            <a:r>
              <a:rPr lang="ro-RO" smtClean="0">
                <a:latin typeface="Adobe Caslon Pro Bold" panose="0205070206050A020403" pitchFamily="18" charset="0"/>
              </a:rPr>
              <a:t>vizitate</a:t>
            </a:r>
            <a:endParaRPr lang="ro-RO" dirty="0" smtClean="0">
              <a:latin typeface="Adobe Caslon Pro Bold" panose="0205070206050A020403" pitchFamily="18" charset="0"/>
            </a:endParaRPr>
          </a:p>
          <a:p>
            <a:r>
              <a:rPr lang="en-GB" dirty="0" smtClean="0">
                <a:latin typeface="Adobe Caslon Pro Bold" panose="0205070206050A020403" pitchFamily="18" charset="0"/>
              </a:rPr>
              <a:t>La </a:t>
            </a:r>
            <a:r>
              <a:rPr lang="en-GB" dirty="0" err="1" smtClean="0">
                <a:latin typeface="Adobe Caslon Pro Bold" panose="0205070206050A020403" pitchFamily="18" charset="0"/>
              </a:rPr>
              <a:t>fiecare</a:t>
            </a:r>
            <a:r>
              <a:rPr lang="en-GB" dirty="0" smtClean="0">
                <a:latin typeface="Adobe Caslon Pro Bold" panose="0205070206050A020403" pitchFamily="18" charset="0"/>
              </a:rPr>
              <a:t> pas se </a:t>
            </a:r>
            <a:r>
              <a:rPr lang="en-GB" dirty="0" err="1" smtClean="0">
                <a:latin typeface="Adobe Caslon Pro Bold" panose="0205070206050A020403" pitchFamily="18" charset="0"/>
              </a:rPr>
              <a:t>va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alege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drumul</a:t>
            </a:r>
            <a:r>
              <a:rPr lang="en-GB" dirty="0" smtClean="0">
                <a:latin typeface="Adobe Caslon Pro Bold" panose="0205070206050A020403" pitchFamily="18" charset="0"/>
              </a:rPr>
              <a:t> de cost minim. 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81187"/>
              </p:ext>
            </p:extLst>
          </p:nvPr>
        </p:nvGraphicFramePr>
        <p:xfrm>
          <a:off x="1632062" y="3542003"/>
          <a:ext cx="3592288" cy="320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144"/>
                <a:gridCol w="1796144"/>
              </a:tblGrid>
              <a:tr h="1067675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142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B∞, O∞,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R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U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C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So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F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D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43944"/>
            <a:ext cx="3405225" cy="34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2: Marc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nodul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surs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ca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</a:t>
            </a:r>
            <a:r>
              <a:rPr lang="en-GB" dirty="0" smtClean="0">
                <a:latin typeface="Adobe Caslon Pro Bold" panose="0205070206050A020403" pitchFamily="18" charset="0"/>
              </a:rPr>
              <a:t>. </a:t>
            </a:r>
            <a:r>
              <a:rPr lang="en-GB" dirty="0" err="1" smtClean="0">
                <a:latin typeface="Adobe Caslon Pro Bold" panose="0205070206050A020403" pitchFamily="18" charset="0"/>
              </a:rPr>
              <a:t>Identific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care </a:t>
            </a:r>
            <a:r>
              <a:rPr lang="en-GB" dirty="0" err="1" smtClean="0">
                <a:latin typeface="Adobe Caslon Pro Bold" panose="0205070206050A020403" pitchFamily="18" charset="0"/>
              </a:rPr>
              <a:t>avem</a:t>
            </a:r>
            <a:r>
              <a:rPr lang="en-GB" dirty="0" smtClean="0">
                <a:latin typeface="Adobe Caslon Pro Bold" panose="0205070206050A020403" pitchFamily="18" charset="0"/>
              </a:rPr>
              <a:t> drum din </a:t>
            </a:r>
            <a:r>
              <a:rPr lang="en-GB" dirty="0" err="1" smtClean="0">
                <a:latin typeface="Adobe Caslon Pro Bold" panose="0205070206050A020403" pitchFamily="18" charset="0"/>
              </a:rPr>
              <a:t>nodul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ultim</a:t>
            </a:r>
            <a:r>
              <a:rPr lang="en-GB" dirty="0" smtClean="0">
                <a:latin typeface="Adobe Caslon Pro Bold" panose="0205070206050A020403" pitchFamily="18" charset="0"/>
              </a:rPr>
              <a:t> ad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err="1" smtClean="0">
                <a:latin typeface="Adobe Caslon Pro Bold" panose="0205070206050A020403" pitchFamily="18" charset="0"/>
              </a:rPr>
              <a:t>ugat</a:t>
            </a:r>
            <a:r>
              <a:rPr lang="en-GB" dirty="0" smtClean="0">
                <a:latin typeface="Adobe Caslon Pro Bold" panose="0205070206050A020403" pitchFamily="18" charset="0"/>
              </a:rPr>
              <a:t> (B). </a:t>
            </a:r>
            <a:r>
              <a:rPr lang="en-GB" dirty="0" err="1" smtClean="0">
                <a:latin typeface="Adobe Caslon Pro Bold" panose="0205070206050A020403" pitchFamily="18" charset="0"/>
              </a:rPr>
              <a:t>Actualiz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costurile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drumurilor</a:t>
            </a:r>
            <a:r>
              <a:rPr lang="en-GB" dirty="0">
                <a:latin typeface="Adobe Caslon Pro Bold" panose="0205070206050A020403" pitchFamily="18" charset="0"/>
              </a:rPr>
              <a:t> </a:t>
            </a:r>
            <a:r>
              <a:rPr lang="ro-RO" dirty="0" err="1" smtClean="0">
                <a:latin typeface="Adobe Caslon Pro Bold" panose="0205070206050A020403" pitchFamily="18" charset="0"/>
              </a:rPr>
              <a:t>ș</a:t>
            </a:r>
            <a:r>
              <a:rPr lang="en-GB" dirty="0" err="1" smtClean="0">
                <a:latin typeface="Adobe Caslon Pro Bold" panose="0205070206050A020403" pitchFamily="18" charset="0"/>
              </a:rPr>
              <a:t>i</a:t>
            </a:r>
            <a:r>
              <a:rPr lang="en-GB" dirty="0" smtClean="0">
                <a:latin typeface="Adobe Caslon Pro Bold" panose="0205070206050A020403" pitchFamily="18" charset="0"/>
              </a:rPr>
              <a:t> ad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err="1" smtClean="0">
                <a:latin typeface="Adobe Caslon Pro Bold" panose="0205070206050A020403" pitchFamily="18" charset="0"/>
              </a:rPr>
              <a:t>ug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nodul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smtClean="0">
                <a:latin typeface="Adobe Caslon Pro Bold" panose="0205070206050A020403" pitchFamily="18" charset="0"/>
              </a:rPr>
              <a:t>precedent.</a:t>
            </a:r>
            <a:endParaRPr lang="en-GB" dirty="0" smtClean="0">
              <a:latin typeface="Adobe Caslon Pro Bold" panose="0205070206050A0204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38277"/>
              </p:ext>
            </p:extLst>
          </p:nvPr>
        </p:nvGraphicFramePr>
        <p:xfrm>
          <a:off x="1068614" y="2001458"/>
          <a:ext cx="4201952" cy="403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O(86, 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U(62, B),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 B),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80" y="1947822"/>
            <a:ext cx="4088306" cy="40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3: </a:t>
            </a:r>
            <a:r>
              <a:rPr lang="en-GB" dirty="0" err="1" smtClean="0">
                <a:latin typeface="Adobe Caslon Pro Bold" panose="0205070206050A020403" pitchFamily="18" charset="0"/>
              </a:rPr>
              <a:t>Alegem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muchia</a:t>
            </a:r>
            <a:r>
              <a:rPr lang="en-GB" dirty="0" smtClean="0">
                <a:latin typeface="Adobe Caslon Pro Bold" panose="0205070206050A020403" pitchFamily="18" charset="0"/>
              </a:rPr>
              <a:t> de cost minim, </a:t>
            </a:r>
            <a:r>
              <a:rPr lang="en-GB" dirty="0" err="1" smtClean="0">
                <a:latin typeface="Adobe Caslon Pro Bold" panose="0205070206050A020403" pitchFamily="18" charset="0"/>
              </a:rPr>
              <a:t>iar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nodul</a:t>
            </a:r>
            <a:r>
              <a:rPr lang="en-GB" dirty="0" smtClean="0">
                <a:latin typeface="Adobe Caslon Pro Bold" panose="0205070206050A020403" pitchFamily="18" charset="0"/>
              </a:rPr>
              <a:t> de la </a:t>
            </a:r>
            <a:r>
              <a:rPr lang="en-GB" dirty="0" err="1" smtClean="0">
                <a:latin typeface="Adobe Caslon Pro Bold" panose="0205070206050A020403" pitchFamily="18" charset="0"/>
              </a:rPr>
              <a:t>cealalt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extremitate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l marc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ca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</a:t>
            </a:r>
            <a:r>
              <a:rPr lang="en-GB" dirty="0" smtClean="0">
                <a:latin typeface="Adobe Caslon Pro Bold" panose="0205070206050A020403" pitchFamily="18" charset="0"/>
              </a:rPr>
              <a:t>. </a:t>
            </a:r>
            <a:r>
              <a:rPr lang="en-GB" dirty="0" err="1" smtClean="0">
                <a:latin typeface="Adobe Caslon Pro Bold" panose="0205070206050A020403" pitchFamily="18" charset="0"/>
              </a:rPr>
              <a:t>Verific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dac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avem</a:t>
            </a:r>
            <a:r>
              <a:rPr lang="en-GB" dirty="0" smtClean="0">
                <a:latin typeface="Adobe Caslon Pro Bold" panose="0205070206050A020403" pitchFamily="18" charset="0"/>
              </a:rPr>
              <a:t> drum </a:t>
            </a:r>
            <a:r>
              <a:rPr lang="en-GB" dirty="0" err="1" smtClean="0">
                <a:latin typeface="Adobe Caslon Pro Bold" panose="0205070206050A020403" pitchFamily="18" charset="0"/>
              </a:rPr>
              <a:t>mai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convenabil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</a:t>
            </a:r>
            <a:r>
              <a:rPr lang="en-GB" dirty="0" err="1" smtClean="0">
                <a:latin typeface="Adobe Caslon Pro Bold" panose="0205070206050A020403" pitchFamily="18" charset="0"/>
              </a:rPr>
              <a:t>celelalte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</a:t>
            </a:r>
            <a:r>
              <a:rPr lang="en-GB" dirty="0" smtClean="0">
                <a:latin typeface="Adobe Caslon Pro Bold" panose="0205070206050A020403" pitchFamily="18" charset="0"/>
              </a:rPr>
              <a:t>. </a:t>
            </a:r>
            <a:r>
              <a:rPr lang="en-GB" dirty="0" err="1" smtClean="0">
                <a:latin typeface="Adobe Caslon Pro Bold" panose="0205070206050A020403" pitchFamily="18" charset="0"/>
              </a:rPr>
              <a:t>Actualiz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costurile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pentru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care </a:t>
            </a:r>
            <a:r>
              <a:rPr lang="en-GB" dirty="0" err="1" smtClean="0">
                <a:latin typeface="Adobe Caslon Pro Bold" panose="0205070206050A020403" pitchFamily="18" charset="0"/>
              </a:rPr>
              <a:t>sunt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accesibile</a:t>
            </a:r>
            <a:r>
              <a:rPr lang="en-GB" dirty="0" smtClean="0">
                <a:latin typeface="Adobe Caslon Pro Bold" panose="0205070206050A020403" pitchFamily="18" charset="0"/>
              </a:rPr>
              <a:t> din </a:t>
            </a:r>
            <a:r>
              <a:rPr lang="en-GB" dirty="0" err="1" smtClean="0">
                <a:latin typeface="Adobe Caslon Pro Bold" panose="0205070206050A020403" pitchFamily="18" charset="0"/>
              </a:rPr>
              <a:t>nodul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nou</a:t>
            </a:r>
            <a:r>
              <a:rPr lang="en-GB" dirty="0" smtClean="0">
                <a:latin typeface="Adobe Caslon Pro Bold" panose="0205070206050A020403" pitchFamily="18" charset="0"/>
              </a:rPr>
              <a:t> ad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err="1" smtClean="0">
                <a:latin typeface="Adobe Caslon Pro Bold" panose="0205070206050A020403" pitchFamily="18" charset="0"/>
              </a:rPr>
              <a:t>ugat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09968"/>
              </p:ext>
            </p:extLst>
          </p:nvPr>
        </p:nvGraphicFramePr>
        <p:xfrm>
          <a:off x="1093108" y="2056408"/>
          <a:ext cx="4201952" cy="402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U(62, B)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O(86, 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65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U),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 B),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59" y="2151931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4: </a:t>
            </a:r>
            <a:r>
              <a:rPr lang="en-GB" dirty="0" err="1" smtClean="0">
                <a:latin typeface="Adobe Caslon Pro Bold" panose="0205070206050A020403" pitchFamily="18" charset="0"/>
              </a:rPr>
              <a:t>Repet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procesul</a:t>
            </a:r>
            <a:r>
              <a:rPr lang="en-GB" dirty="0" smtClean="0">
                <a:latin typeface="Adobe Caslon Pro Bold" panose="0205070206050A020403" pitchFamily="18" charset="0"/>
              </a:rPr>
              <a:t> de la </a:t>
            </a:r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3 p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n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err="1" smtClean="0">
                <a:latin typeface="Adobe Caslon Pro Bold" panose="0205070206050A020403" pitchFamily="18" charset="0"/>
              </a:rPr>
              <a:t>nd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devin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explorate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94358"/>
              </p:ext>
            </p:extLst>
          </p:nvPr>
        </p:nvGraphicFramePr>
        <p:xfrm>
          <a:off x="1084943" y="1927979"/>
          <a:ext cx="4201952" cy="402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U(62, 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O(86, B)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149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65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U),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 B),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89" y="1890672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5: </a:t>
            </a:r>
            <a:r>
              <a:rPr lang="en-GB" dirty="0" err="1" smtClean="0">
                <a:latin typeface="Adobe Caslon Pro Bold" panose="0205070206050A020403" pitchFamily="18" charset="0"/>
              </a:rPr>
              <a:t>Repet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procesul</a:t>
            </a:r>
            <a:r>
              <a:rPr lang="en-GB" dirty="0" smtClean="0">
                <a:latin typeface="Adobe Caslon Pro Bold" panose="0205070206050A020403" pitchFamily="18" charset="0"/>
              </a:rPr>
              <a:t> de la </a:t>
            </a:r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3 p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n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err="1" smtClean="0">
                <a:latin typeface="Adobe Caslon Pro Bold" panose="0205070206050A020403" pitchFamily="18" charset="0"/>
              </a:rPr>
              <a:t>nd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devin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explorate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30730"/>
              </p:ext>
            </p:extLst>
          </p:nvPr>
        </p:nvGraphicFramePr>
        <p:xfrm>
          <a:off x="627743" y="2230058"/>
          <a:ext cx="4201952" cy="402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sz="1800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U(62, 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  <a:br>
                        <a:rPr lang="en-GB" baseline="0" dirty="0" smtClean="0">
                          <a:latin typeface="Adobe Caslon Pro Bold" panose="0205070206050A020403" pitchFamily="18" charset="0"/>
                        </a:rPr>
                      </a:b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O(86, B), </a:t>
                      </a:r>
                    </a:p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149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65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U),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 B),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205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17" y="2168259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383721"/>
            <a:ext cx="11462657" cy="6474279"/>
          </a:xfrm>
        </p:spPr>
        <p:txBody>
          <a:bodyPr anchor="t"/>
          <a:lstStyle/>
          <a:p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6: </a:t>
            </a:r>
            <a:r>
              <a:rPr lang="en-GB" dirty="0" err="1" smtClean="0">
                <a:latin typeface="Adobe Caslon Pro Bold" panose="0205070206050A020403" pitchFamily="18" charset="0"/>
              </a:rPr>
              <a:t>Repet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procesul</a:t>
            </a:r>
            <a:r>
              <a:rPr lang="en-GB" dirty="0" smtClean="0">
                <a:latin typeface="Adobe Caslon Pro Bold" panose="0205070206050A020403" pitchFamily="18" charset="0"/>
              </a:rPr>
              <a:t> de la </a:t>
            </a:r>
            <a:r>
              <a:rPr lang="en-GB" dirty="0" err="1" smtClean="0">
                <a:latin typeface="Adobe Caslon Pro Bold" panose="0205070206050A020403" pitchFamily="18" charset="0"/>
              </a:rPr>
              <a:t>pasul</a:t>
            </a:r>
            <a:r>
              <a:rPr lang="en-GB" dirty="0" smtClean="0">
                <a:latin typeface="Adobe Caslon Pro Bold" panose="0205070206050A020403" pitchFamily="18" charset="0"/>
              </a:rPr>
              <a:t> 3 p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n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err="1" smtClean="0">
                <a:latin typeface="Adobe Caslon Pro Bold" panose="0205070206050A020403" pitchFamily="18" charset="0"/>
              </a:rPr>
              <a:t>nd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toate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nodurile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devin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explorate</a:t>
            </a:r>
            <a:r>
              <a:rPr lang="en-GB" dirty="0" smtClean="0">
                <a:latin typeface="Adobe Caslon Pro Bold" panose="0205070206050A020403" pitchFamily="18" charset="0"/>
              </a:rPr>
              <a:t>.</a:t>
            </a:r>
          </a:p>
          <a:p>
            <a:r>
              <a:rPr lang="en-GB" dirty="0" err="1" smtClean="0">
                <a:latin typeface="Adobe Caslon Pro Bold" panose="0205070206050A020403" pitchFamily="18" charset="0"/>
              </a:rPr>
              <a:t>Dupa</a:t>
            </a:r>
            <a:r>
              <a:rPr lang="en-GB" dirty="0" smtClean="0">
                <a:latin typeface="Adobe Caslon Pro Bold" panose="0205070206050A020403" pitchFamily="18" charset="0"/>
              </a:rPr>
              <a:t> ad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err="1" smtClean="0">
                <a:latin typeface="Adobe Caslon Pro Bold" panose="0205070206050A020403" pitchFamily="18" charset="0"/>
              </a:rPr>
              <a:t>ugarea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nodului</a:t>
            </a:r>
            <a:r>
              <a:rPr lang="en-GB" dirty="0" smtClean="0">
                <a:latin typeface="Adobe Caslon Pro Bold" panose="0205070206050A020403" pitchFamily="18" charset="0"/>
              </a:rPr>
              <a:t> F, </a:t>
            </a:r>
            <a:r>
              <a:rPr lang="en-GB" dirty="0" err="1" smtClean="0">
                <a:latin typeface="Adobe Caslon Pro Bold" panose="0205070206050A020403" pitchFamily="18" charset="0"/>
              </a:rPr>
              <a:t>observ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c</a:t>
            </a:r>
            <a:r>
              <a:rPr lang="ro-RO" dirty="0" smtClean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avem</a:t>
            </a:r>
            <a:r>
              <a:rPr lang="en-GB" dirty="0" smtClean="0">
                <a:latin typeface="Adobe Caslon Pro Bold" panose="0205070206050A020403" pitchFamily="18" charset="0"/>
              </a:rPr>
              <a:t> drum din F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C. </a:t>
            </a:r>
            <a:r>
              <a:rPr lang="en-GB" dirty="0" err="1" smtClean="0">
                <a:latin typeface="Adobe Caslon Pro Bold" panose="0205070206050A020403" pitchFamily="18" charset="0"/>
              </a:rPr>
              <a:t>Verific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dac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acesta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este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mai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convenabil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dec</a:t>
            </a:r>
            <a:r>
              <a:rPr lang="ro-RO" dirty="0" smtClean="0">
                <a:latin typeface="Adobe Caslon Pro Bold" panose="0205070206050A020403" pitchFamily="18" charset="0"/>
              </a:rPr>
              <a:t>â</a:t>
            </a:r>
            <a:r>
              <a:rPr lang="en-GB" dirty="0" smtClean="0">
                <a:latin typeface="Adobe Caslon Pro Bold" panose="0205070206050A020403" pitchFamily="18" charset="0"/>
              </a:rPr>
              <a:t>t </a:t>
            </a:r>
            <a:r>
              <a:rPr lang="en-GB" dirty="0" err="1" smtClean="0">
                <a:latin typeface="Adobe Caslon Pro Bold" panose="0205070206050A020403" pitchFamily="18" charset="0"/>
              </a:rPr>
              <a:t>drumul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deja</a:t>
            </a:r>
            <a:r>
              <a:rPr lang="en-GB" dirty="0" smtClean="0">
                <a:latin typeface="Adobe Caslon Pro Bold" panose="0205070206050A020403" pitchFamily="18" charset="0"/>
              </a:rPr>
              <a:t> existent (din B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C). </a:t>
            </a:r>
            <a:endParaRPr lang="en-GB" dirty="0">
              <a:latin typeface="Adobe Caslon Pro Bold" panose="0205070206050A020403" pitchFamily="18" charset="0"/>
            </a:endParaRPr>
          </a:p>
          <a:p>
            <a:r>
              <a:rPr lang="en-GB" dirty="0" err="1" smtClean="0">
                <a:latin typeface="Adobe Caslon Pro Bold" panose="0205070206050A020403" pitchFamily="18" charset="0"/>
              </a:rPr>
              <a:t>Drumul</a:t>
            </a:r>
            <a:r>
              <a:rPr lang="en-GB" dirty="0" smtClean="0">
                <a:latin typeface="Adobe Caslon Pro Bold" panose="0205070206050A020403" pitchFamily="18" charset="0"/>
              </a:rPr>
              <a:t> din B </a:t>
            </a:r>
            <a:r>
              <a:rPr lang="ro-RO" dirty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C </a:t>
            </a:r>
            <a:r>
              <a:rPr lang="en-GB" dirty="0" err="1" smtClean="0">
                <a:latin typeface="Adobe Caslon Pro Bold" panose="0205070206050A020403" pitchFamily="18" charset="0"/>
              </a:rPr>
              <a:t>ce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trece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prin</a:t>
            </a:r>
            <a:r>
              <a:rPr lang="en-GB" dirty="0" smtClean="0">
                <a:latin typeface="Adobe Caslon Pro Bold" panose="0205070206050A020403" pitchFamily="18" charset="0"/>
              </a:rPr>
              <a:t> F:</a:t>
            </a:r>
            <a:r>
              <a:rPr lang="ro-RO" dirty="0" smtClean="0">
                <a:latin typeface="Adobe Caslon Pro Bold" panose="0205070206050A020403" pitchFamily="18" charset="0"/>
              </a:rPr>
              <a:t> </a:t>
            </a:r>
            <a:r>
              <a:rPr lang="en-GB" dirty="0" smtClean="0">
                <a:latin typeface="Adobe Caslon Pro Bold" panose="0205070206050A020403" pitchFamily="18" charset="0"/>
              </a:rPr>
              <a:t>B -&gt; O -&gt; </a:t>
            </a:r>
            <a:r>
              <a:rPr lang="en-GB" dirty="0" err="1" smtClean="0">
                <a:latin typeface="Adobe Caslon Pro Bold" panose="0205070206050A020403" pitchFamily="18" charset="0"/>
              </a:rPr>
              <a:t>Sg</a:t>
            </a:r>
            <a:r>
              <a:rPr lang="en-GB" dirty="0" smtClean="0">
                <a:latin typeface="Adobe Caslon Pro Bold" panose="0205070206050A020403" pitchFamily="18" charset="0"/>
              </a:rPr>
              <a:t> -&gt; F -&gt; C (86+63+56+127</a:t>
            </a:r>
            <a:r>
              <a:rPr lang="ro-RO" dirty="0" smtClean="0">
                <a:latin typeface="Adobe Caslon Pro Bold" panose="0205070206050A020403" pitchFamily="18" charset="0"/>
              </a:rPr>
              <a:t> = 332</a:t>
            </a:r>
            <a:r>
              <a:rPr lang="en-GB" dirty="0" smtClean="0">
                <a:latin typeface="Adobe Caslon Pro Bold" panose="0205070206050A020403" pitchFamily="18" charset="0"/>
              </a:rPr>
              <a:t>)</a:t>
            </a:r>
          </a:p>
          <a:p>
            <a:r>
              <a:rPr lang="en-GB" dirty="0" err="1" smtClean="0">
                <a:latin typeface="Adobe Caslon Pro Bold" panose="0205070206050A020403" pitchFamily="18" charset="0"/>
              </a:rPr>
              <a:t>Drumul</a:t>
            </a:r>
            <a:r>
              <a:rPr lang="en-GB" dirty="0" smtClean="0">
                <a:latin typeface="Adobe Caslon Pro Bold" panose="0205070206050A020403" pitchFamily="18" charset="0"/>
              </a:rPr>
              <a:t> direct din B </a:t>
            </a:r>
            <a:r>
              <a:rPr lang="ro-RO" dirty="0" smtClean="0">
                <a:latin typeface="Adobe Caslon Pro Bold" panose="0205070206050A020403" pitchFamily="18" charset="0"/>
              </a:rPr>
              <a:t>î</a:t>
            </a:r>
            <a:r>
              <a:rPr lang="en-GB" dirty="0" smtClean="0">
                <a:latin typeface="Adobe Caslon Pro Bold" panose="0205070206050A020403" pitchFamily="18" charset="0"/>
              </a:rPr>
              <a:t>n C: B -&gt; C (136). </a:t>
            </a:r>
            <a:r>
              <a:rPr lang="en-GB" dirty="0" err="1" smtClean="0">
                <a:latin typeface="Adobe Caslon Pro Bold" panose="0205070206050A020403" pitchFamily="18" charset="0"/>
              </a:rPr>
              <a:t>Drumul</a:t>
            </a:r>
            <a:r>
              <a:rPr lang="en-GB" dirty="0" smtClean="0">
                <a:latin typeface="Adobe Caslon Pro Bold" panose="0205070206050A020403" pitchFamily="18" charset="0"/>
              </a:rPr>
              <a:t> de </a:t>
            </a:r>
            <a:r>
              <a:rPr lang="en-GB" dirty="0" err="1" smtClean="0">
                <a:latin typeface="Adobe Caslon Pro Bold" panose="0205070206050A020403" pitchFamily="18" charset="0"/>
              </a:rPr>
              <a:t>mai</a:t>
            </a:r>
            <a:r>
              <a:rPr lang="en-GB" dirty="0" smtClean="0">
                <a:latin typeface="Adobe Caslon Pro Bold" panose="0205070206050A020403" pitchFamily="18" charset="0"/>
              </a:rPr>
              <a:t> sus nu </a:t>
            </a:r>
            <a:r>
              <a:rPr lang="en-GB" dirty="0" err="1" smtClean="0">
                <a:latin typeface="Adobe Caslon Pro Bold" panose="0205070206050A020403" pitchFamily="18" charset="0"/>
              </a:rPr>
              <a:t>este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mai</a:t>
            </a:r>
            <a:r>
              <a:rPr lang="en-GB" dirty="0" smtClean="0">
                <a:latin typeface="Adobe Caslon Pro Bold" panose="0205070206050A020403" pitchFamily="18" charset="0"/>
              </a:rPr>
              <a:t> </a:t>
            </a:r>
            <a:r>
              <a:rPr lang="en-GB" dirty="0" err="1" smtClean="0">
                <a:latin typeface="Adobe Caslon Pro Bold" panose="0205070206050A020403" pitchFamily="18" charset="0"/>
              </a:rPr>
              <a:t>rentabil</a:t>
            </a:r>
            <a:r>
              <a:rPr lang="en-GB" dirty="0" smtClean="0">
                <a:latin typeface="Adobe Caslon Pro Bold" panose="0205070206050A020403" pitchFamily="18" charset="0"/>
              </a:rPr>
              <a:t>, </a:t>
            </a:r>
            <a:r>
              <a:rPr lang="en-GB" dirty="0" err="1" smtClean="0">
                <a:latin typeface="Adobe Caslon Pro Bold" panose="0205070206050A020403" pitchFamily="18" charset="0"/>
              </a:rPr>
              <a:t>deci</a:t>
            </a:r>
            <a:r>
              <a:rPr lang="en-GB" dirty="0" smtClean="0">
                <a:latin typeface="Adobe Caslon Pro Bold" panose="0205070206050A020403" pitchFamily="18" charset="0"/>
              </a:rPr>
              <a:t> nu </a:t>
            </a:r>
            <a:r>
              <a:rPr lang="en-GB" dirty="0" err="1" smtClean="0">
                <a:latin typeface="Adobe Caslon Pro Bold" panose="0205070206050A020403" pitchFamily="18" charset="0"/>
              </a:rPr>
              <a:t>schimb</a:t>
            </a:r>
            <a:r>
              <a:rPr lang="ro-RO" dirty="0">
                <a:latin typeface="Adobe Caslon Pro Bold" panose="0205070206050A020403" pitchFamily="18" charset="0"/>
              </a:rPr>
              <a:t>ă</a:t>
            </a:r>
            <a:r>
              <a:rPr lang="en-GB" dirty="0" smtClean="0">
                <a:latin typeface="Adobe Caslon Pro Bold" panose="0205070206050A020403" pitchFamily="18" charset="0"/>
              </a:rPr>
              <a:t>m </a:t>
            </a:r>
            <a:r>
              <a:rPr lang="en-GB" dirty="0" err="1" smtClean="0">
                <a:latin typeface="Adobe Caslon Pro Bold" panose="0205070206050A020403" pitchFamily="18" charset="0"/>
              </a:rPr>
              <a:t>costul</a:t>
            </a:r>
            <a:r>
              <a:rPr lang="en-GB" dirty="0" smtClean="0">
                <a:latin typeface="Adobe Caslon Pro Bold" panose="0205070206050A020403" pitchFamily="18" charset="0"/>
              </a:rPr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57943"/>
              </p:ext>
            </p:extLst>
          </p:nvPr>
        </p:nvGraphicFramePr>
        <p:xfrm>
          <a:off x="676728" y="2731595"/>
          <a:ext cx="4201952" cy="402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6"/>
                <a:gridCol w="2100976"/>
              </a:tblGrid>
              <a:tr h="1478131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Adobe Caslon Pro Bold" panose="0205070206050A020403" pitchFamily="18" charset="0"/>
                        </a:rPr>
                        <a:t>Neexplorate</a:t>
                      </a:r>
                      <a:endParaRPr lang="en-GB" b="0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  <a:tr h="255129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B, </a:t>
                      </a:r>
                      <a:endParaRPr lang="ro-RO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U(62, B),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O(86, B), </a:t>
                      </a:r>
                    </a:p>
                    <a:p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149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F(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205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en-GB" baseline="0" dirty="0" err="1" smtClean="0">
                          <a:latin typeface="Adobe Caslon Pro Bold" panose="0205070206050A020403" pitchFamily="18" charset="0"/>
                        </a:rPr>
                        <a:t>Sg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R(103, U),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C(136, B), </a:t>
                      </a: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So(1</a:t>
                      </a:r>
                      <a:r>
                        <a:rPr lang="ro-RO" baseline="0" dirty="0" smtClean="0">
                          <a:latin typeface="Adobe Caslon Pro Bold" panose="0205070206050A020403" pitchFamily="18" charset="0"/>
                        </a:rPr>
                        <a:t>96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O),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G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∞</a:t>
                      </a:r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, </a:t>
                      </a:r>
                      <a:endParaRPr lang="ro-RO" baseline="0" dirty="0" smtClean="0">
                        <a:latin typeface="Adobe Caslon Pro Bold" panose="0205070206050A020403" pitchFamily="18" charset="0"/>
                      </a:endParaRPr>
                    </a:p>
                    <a:p>
                      <a:r>
                        <a:rPr lang="en-GB" baseline="0" dirty="0" smtClean="0">
                          <a:latin typeface="Adobe Caslon Pro Bold" panose="0205070206050A020403" pitchFamily="18" charset="0"/>
                        </a:rPr>
                        <a:t>D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(</a:t>
                      </a:r>
                      <a:r>
                        <a:rPr lang="ro-RO" dirty="0" smtClean="0">
                          <a:latin typeface="Adobe Caslon Pro Bold" panose="0205070206050A020403" pitchFamily="18" charset="0"/>
                        </a:rPr>
                        <a:t>272</a:t>
                      </a:r>
                      <a:r>
                        <a:rPr lang="en-GB" dirty="0" smtClean="0">
                          <a:latin typeface="Adobe Caslon Pro Bold" panose="0205070206050A020403" pitchFamily="18" charset="0"/>
                        </a:rPr>
                        <a:t>, F)</a:t>
                      </a:r>
                      <a:endParaRPr lang="en-GB" dirty="0">
                        <a:latin typeface="Adobe Caslon Pro Bold" panose="0205070206050A0204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845" y="2772417"/>
            <a:ext cx="402370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</TotalTime>
  <Words>1356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Adobe Caslon Pro Bold</vt:lpstr>
      <vt:lpstr>Century Gothic</vt:lpstr>
      <vt:lpstr>Wingdings 3</vt:lpstr>
      <vt:lpstr>Slice</vt:lpstr>
      <vt:lpstr>Algoritmul lui dijkstra</vt:lpstr>
      <vt:lpstr>Planul de lucru</vt:lpstr>
      <vt:lpstr>Desen</vt:lpstr>
      <vt:lpstr>Algoritmul teoretico-practic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Compararea rezultatelor cu programul</vt:lpstr>
      <vt:lpstr>Concluzii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Algoritmul lui dijkstra</dc:title>
  <dc:creator>DmYtrium</dc:creator>
  <cp:lastModifiedBy>DmYtrium</cp:lastModifiedBy>
  <cp:revision>73</cp:revision>
  <dcterms:created xsi:type="dcterms:W3CDTF">2021-12-03T08:29:14Z</dcterms:created>
  <dcterms:modified xsi:type="dcterms:W3CDTF">2022-01-12T10:43:37Z</dcterms:modified>
</cp:coreProperties>
</file>