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5" r:id="rId4"/>
    <p:sldId id="262" r:id="rId5"/>
    <p:sldId id="257" r:id="rId6"/>
    <p:sldId id="260" r:id="rId7"/>
    <p:sldId id="266" r:id="rId8"/>
    <p:sldId id="259"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114" d="100"/>
          <a:sy n="114" d="100"/>
        </p:scale>
        <p:origin x="2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25518A9-B687-4302-9395-2322403C665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A99A684-0CB7-41E9-A4DF-5D1C2CA5BF6F}"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EDD7C35-9E19-4518-A4B2-3B09CD8CC756}"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6196DA8-8897-4DDF-BFB6-5D83863C837A}"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DCBBA708-C5F0-412D-90E2-1919F0D196AE}" type="datetimeFigureOut">
              <a:rPr lang="en-US" dirty="0"/>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A9C8F8FA-EF43-4642-9368-3F4E33039BD9}" type="datetimeFigureOut">
              <a:rPr lang="en-US" dirty="0"/>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4/17/2018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EB9C5D3-0140-4E75-8D7F-C0623D06DFD7}" type="datetimeFigureOut">
              <a:rPr lang="en-US" dirty="0"/>
              <a:t>4/17/2018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4/17/2018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4/17/2018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4/17/2018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3AE0757-B101-4811-9189-10EB2F458E2D}"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7EBDC078-589F-40E3-816C-EE21D62B5BBA}" type="datetimeFigureOut">
              <a:rPr lang="en-US" dirty="0"/>
              <a:t>4/17/2018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4/17/2018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ctrTitle"/>
          </p:nvPr>
        </p:nvSpPr>
        <p:spPr>
          <a:xfrm>
            <a:off x="0" y="2427890"/>
            <a:ext cx="8970579" cy="1718440"/>
          </a:xfrm>
        </p:spPr>
        <p:txBody>
          <a:bodyPr/>
          <a:lstStyle/>
          <a:p>
            <a:r>
              <a:rPr lang="en-US" sz="4200" dirty="0" smtClean="0"/>
              <a:t>Bubble sort(</a:t>
            </a:r>
            <a:r>
              <a:rPr lang="ru-RU" sz="4200" dirty="0" smtClean="0"/>
              <a:t>сортировка пузырьком</a:t>
            </a:r>
            <a:r>
              <a:rPr lang="en-US" sz="4200" dirty="0" smtClean="0"/>
              <a:t>)</a:t>
            </a:r>
            <a:r>
              <a:rPr lang="ru-RU" sz="4200" dirty="0" smtClean="0"/>
              <a:t/>
            </a:r>
            <a:br>
              <a:rPr lang="ru-RU" sz="4200" dirty="0" smtClean="0"/>
            </a:br>
            <a:r>
              <a:rPr lang="en-US" sz="4200" dirty="0" smtClean="0"/>
              <a:t>Comb Sort(</a:t>
            </a:r>
            <a:r>
              <a:rPr lang="ru-RU" sz="4200" dirty="0"/>
              <a:t>сортировка </a:t>
            </a:r>
            <a:r>
              <a:rPr lang="ru-RU" sz="4200" dirty="0" smtClean="0"/>
              <a:t>расческой</a:t>
            </a:r>
            <a:r>
              <a:rPr lang="en-US" sz="4200" dirty="0" smtClean="0"/>
              <a:t>)</a:t>
            </a:r>
            <a:endParaRPr lang="ru-RU" sz="4200" dirty="0"/>
          </a:p>
        </p:txBody>
      </p:sp>
    </p:spTree>
    <p:extLst>
      <p:ext uri="{BB962C8B-B14F-4D97-AF65-F5344CB8AC3E}">
        <p14:creationId xmlns:p14="http://schemas.microsoft.com/office/powerpoint/2010/main" val="4067733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Плюсы и минусы </a:t>
            </a:r>
            <a:r>
              <a:rPr lang="en-US" dirty="0" smtClean="0"/>
              <a:t>Comb sort</a:t>
            </a:r>
            <a:endParaRPr lang="ru-RU" dirty="0"/>
          </a:p>
        </p:txBody>
      </p:sp>
      <p:sp>
        <p:nvSpPr>
          <p:cNvPr id="3" name="TextBox 2"/>
          <p:cNvSpPr txBox="1"/>
          <p:nvPr/>
        </p:nvSpPr>
        <p:spPr>
          <a:xfrm>
            <a:off x="752474" y="3238500"/>
            <a:ext cx="10982326" cy="1815882"/>
          </a:xfrm>
          <a:prstGeom prst="rect">
            <a:avLst/>
          </a:prstGeom>
          <a:noFill/>
        </p:spPr>
        <p:txBody>
          <a:bodyPr wrap="square" rtlCol="0">
            <a:spAutoFit/>
          </a:bodyPr>
          <a:lstStyle/>
          <a:p>
            <a:r>
              <a:rPr lang="ru-RU" sz="2800" dirty="0" smtClean="0">
                <a:solidFill>
                  <a:schemeClr val="bg1">
                    <a:lumMod val="95000"/>
                    <a:lumOff val="5000"/>
                  </a:schemeClr>
                </a:solidFill>
              </a:rPr>
              <a:t>Плюсы:</a:t>
            </a:r>
          </a:p>
          <a:p>
            <a:r>
              <a:rPr lang="ru-RU" sz="2800" dirty="0" smtClean="0">
                <a:solidFill>
                  <a:schemeClr val="bg1">
                    <a:lumMod val="95000"/>
                    <a:lumOff val="5000"/>
                  </a:schemeClr>
                </a:solidFill>
              </a:rPr>
              <a:t>- Конкурирует с алгоритмами, подобными быстрой сортировке</a:t>
            </a:r>
            <a:endParaRPr lang="ru-RU" sz="2800" dirty="0">
              <a:solidFill>
                <a:schemeClr val="bg1">
                  <a:lumMod val="95000"/>
                  <a:lumOff val="5000"/>
                </a:schemeClr>
              </a:solidFill>
            </a:endParaRPr>
          </a:p>
          <a:p>
            <a:r>
              <a:rPr lang="ru-RU" sz="2800" dirty="0" smtClean="0">
                <a:solidFill>
                  <a:schemeClr val="bg1">
                    <a:lumMod val="95000"/>
                    <a:lumOff val="5000"/>
                  </a:schemeClr>
                </a:solidFill>
              </a:rPr>
              <a:t>Минусы:</a:t>
            </a:r>
          </a:p>
          <a:p>
            <a:r>
              <a:rPr lang="ru-RU" sz="2800" dirty="0" smtClean="0">
                <a:solidFill>
                  <a:schemeClr val="bg1">
                    <a:lumMod val="95000"/>
                    <a:lumOff val="5000"/>
                  </a:schemeClr>
                </a:solidFill>
              </a:rPr>
              <a:t>- Является неустойчивой сортировкой</a:t>
            </a:r>
            <a:endParaRPr lang="ru-RU" sz="2800" dirty="0">
              <a:solidFill>
                <a:schemeClr val="bg1">
                  <a:lumMod val="95000"/>
                  <a:lumOff val="5000"/>
                </a:schemeClr>
              </a:solidFill>
            </a:endParaRPr>
          </a:p>
        </p:txBody>
      </p:sp>
    </p:spTree>
    <p:extLst>
      <p:ext uri="{BB962C8B-B14F-4D97-AF65-F5344CB8AC3E}">
        <p14:creationId xmlns:p14="http://schemas.microsoft.com/office/powerpoint/2010/main" val="1088905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1582" y="760125"/>
            <a:ext cx="9613861" cy="1080938"/>
          </a:xfrm>
        </p:spPr>
        <p:txBody>
          <a:bodyPr>
            <a:normAutofit/>
          </a:bodyPr>
          <a:lstStyle/>
          <a:p>
            <a:r>
              <a:rPr lang="en-US" sz="5400" dirty="0" smtClean="0"/>
              <a:t>Bubble sort</a:t>
            </a:r>
            <a:endParaRPr lang="ru-RU" sz="5400" dirty="0"/>
          </a:p>
        </p:txBody>
      </p:sp>
      <p:sp>
        <p:nvSpPr>
          <p:cNvPr id="22" name="TextBox 21"/>
          <p:cNvSpPr txBox="1"/>
          <p:nvPr/>
        </p:nvSpPr>
        <p:spPr>
          <a:xfrm>
            <a:off x="216807" y="2246993"/>
            <a:ext cx="11718018" cy="4154984"/>
          </a:xfrm>
          <a:prstGeom prst="rect">
            <a:avLst/>
          </a:prstGeom>
          <a:noFill/>
        </p:spPr>
        <p:txBody>
          <a:bodyPr wrap="square" rtlCol="0">
            <a:spAutoFit/>
          </a:bodyPr>
          <a:lstStyle/>
          <a:p>
            <a:r>
              <a:rPr lang="ru-RU" sz="2200" dirty="0" err="1">
                <a:solidFill>
                  <a:schemeClr val="bg1">
                    <a:lumMod val="95000"/>
                    <a:lumOff val="5000"/>
                  </a:schemeClr>
                </a:solidFill>
              </a:rPr>
              <a:t>С</a:t>
            </a:r>
            <a:r>
              <a:rPr lang="ru-RU" sz="2200" dirty="0" err="1" smtClean="0">
                <a:solidFill>
                  <a:schemeClr val="bg1">
                    <a:lumMod val="95000"/>
                    <a:lumOff val="5000"/>
                  </a:schemeClr>
                </a:solidFill>
              </a:rPr>
              <a:t>ортиро́вка</a:t>
            </a:r>
            <a:r>
              <a:rPr lang="ru-RU" sz="2200" dirty="0" smtClean="0">
                <a:solidFill>
                  <a:schemeClr val="bg1">
                    <a:lumMod val="95000"/>
                    <a:lumOff val="5000"/>
                  </a:schemeClr>
                </a:solidFill>
              </a:rPr>
              <a:t> </a:t>
            </a:r>
            <a:r>
              <a:rPr lang="ru-RU" sz="2200" dirty="0" err="1">
                <a:solidFill>
                  <a:schemeClr val="bg1">
                    <a:lumMod val="95000"/>
                    <a:lumOff val="5000"/>
                  </a:schemeClr>
                </a:solidFill>
              </a:rPr>
              <a:t>пузырько́м</a:t>
            </a:r>
            <a:r>
              <a:rPr lang="ru-RU" sz="2200" dirty="0">
                <a:solidFill>
                  <a:schemeClr val="bg1">
                    <a:lumMod val="95000"/>
                    <a:lumOff val="5000"/>
                  </a:schemeClr>
                </a:solidFill>
              </a:rPr>
              <a:t> (англ. </a:t>
            </a:r>
            <a:r>
              <a:rPr lang="ru-RU" sz="2200" dirty="0" err="1">
                <a:solidFill>
                  <a:schemeClr val="bg1">
                    <a:lumMod val="95000"/>
                    <a:lumOff val="5000"/>
                  </a:schemeClr>
                </a:solidFill>
              </a:rPr>
              <a:t>bubble</a:t>
            </a:r>
            <a:r>
              <a:rPr lang="ru-RU" sz="2200" dirty="0">
                <a:solidFill>
                  <a:schemeClr val="bg1">
                    <a:lumMod val="95000"/>
                    <a:lumOff val="5000"/>
                  </a:schemeClr>
                </a:solidFill>
              </a:rPr>
              <a:t> </a:t>
            </a:r>
            <a:r>
              <a:rPr lang="ru-RU" sz="2200" dirty="0" err="1">
                <a:solidFill>
                  <a:schemeClr val="bg1">
                    <a:lumMod val="95000"/>
                    <a:lumOff val="5000"/>
                  </a:schemeClr>
                </a:solidFill>
              </a:rPr>
              <a:t>sort</a:t>
            </a:r>
            <a:r>
              <a:rPr lang="ru-RU" sz="2200" dirty="0">
                <a:solidFill>
                  <a:schemeClr val="bg1">
                    <a:lumMod val="95000"/>
                    <a:lumOff val="5000"/>
                  </a:schemeClr>
                </a:solidFill>
              </a:rPr>
              <a:t>) — простой алгоритм сортировки. </a:t>
            </a:r>
            <a:r>
              <a:rPr lang="ru-RU" sz="2200" dirty="0" smtClean="0">
                <a:solidFill>
                  <a:schemeClr val="bg1">
                    <a:lumMod val="95000"/>
                    <a:lumOff val="5000"/>
                  </a:schemeClr>
                </a:solidFill>
              </a:rPr>
              <a:t>Эффективен </a:t>
            </a:r>
            <a:r>
              <a:rPr lang="ru-RU" sz="2200" dirty="0">
                <a:solidFill>
                  <a:schemeClr val="bg1">
                    <a:lumMod val="95000"/>
                    <a:lumOff val="5000"/>
                  </a:schemeClr>
                </a:solidFill>
              </a:rPr>
              <a:t>лишь для небольших массивов</a:t>
            </a:r>
            <a:r>
              <a:rPr lang="ru-RU" sz="2200" dirty="0" smtClean="0">
                <a:solidFill>
                  <a:schemeClr val="bg1">
                    <a:lumMod val="95000"/>
                    <a:lumOff val="5000"/>
                  </a:schemeClr>
                </a:solidFill>
              </a:rPr>
              <a:t>. </a:t>
            </a:r>
            <a:r>
              <a:rPr lang="ru-RU" sz="2200" dirty="0">
                <a:solidFill>
                  <a:schemeClr val="bg1">
                    <a:lumMod val="95000"/>
                    <a:lumOff val="5000"/>
                  </a:schemeClr>
                </a:solidFill>
              </a:rPr>
              <a:t>Алгоритм состоит из повторяющихся проходов по сортируемому массиву. За каждый проход элементы последовательно сравниваются попарно и, если порядок в паре неверный, выполняется обмен элементов. Проходы по массиву повторяются </a:t>
            </a:r>
            <a:r>
              <a:rPr lang="en-US" sz="2200" b="1" i="1" dirty="0" smtClean="0">
                <a:solidFill>
                  <a:schemeClr val="bg1">
                    <a:lumMod val="95000"/>
                    <a:lumOff val="5000"/>
                  </a:schemeClr>
                </a:solidFill>
              </a:rPr>
              <a:t>N-1</a:t>
            </a:r>
            <a:r>
              <a:rPr lang="en-US" sz="2200" dirty="0" smtClean="0">
                <a:solidFill>
                  <a:schemeClr val="bg1">
                    <a:lumMod val="95000"/>
                    <a:lumOff val="5000"/>
                  </a:schemeClr>
                </a:solidFill>
              </a:rPr>
              <a:t> </a:t>
            </a:r>
            <a:r>
              <a:rPr lang="ru-RU" sz="2200" dirty="0">
                <a:solidFill>
                  <a:schemeClr val="bg1">
                    <a:lumMod val="95000"/>
                    <a:lumOff val="5000"/>
                  </a:schemeClr>
                </a:solidFill>
              </a:rPr>
              <a:t>раз или до тех пор, пока на очередном проходе не окажется, что обмены больше не нужны, что означает — массив отсортирован. При каждом проходе алгоритма по внутреннему циклу, очередной наибольший элемент массива ставится на своё место в конце массива рядом с предыдущим «наибольшим элементом», а наименьший элемент перемещается на одну позицию к началу массива («всплывает» до нужной позиции, как пузырёк в воде. Отсюда и название алгоритма).</a:t>
            </a:r>
            <a:br>
              <a:rPr lang="ru-RU" sz="2200" dirty="0">
                <a:solidFill>
                  <a:schemeClr val="bg1">
                    <a:lumMod val="95000"/>
                    <a:lumOff val="5000"/>
                  </a:schemeClr>
                </a:solidFill>
              </a:rPr>
            </a:br>
            <a:endParaRPr lang="ru-RU" sz="2200" dirty="0">
              <a:solidFill>
                <a:schemeClr val="bg1">
                  <a:lumMod val="95000"/>
                  <a:lumOff val="5000"/>
                </a:schemeClr>
              </a:solidFill>
            </a:endParaRPr>
          </a:p>
        </p:txBody>
      </p:sp>
    </p:spTree>
    <p:extLst>
      <p:ext uri="{BB962C8B-B14F-4D97-AF65-F5344CB8AC3E}">
        <p14:creationId xmlns:p14="http://schemas.microsoft.com/office/powerpoint/2010/main" val="67644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0872" y="736450"/>
            <a:ext cx="9613861" cy="1080938"/>
          </a:xfrm>
        </p:spPr>
        <p:txBody>
          <a:bodyPr>
            <a:normAutofit/>
          </a:bodyPr>
          <a:lstStyle/>
          <a:p>
            <a:r>
              <a:rPr lang="ru-RU" sz="5400" dirty="0" smtClean="0"/>
              <a:t>Реализация</a:t>
            </a:r>
            <a:endParaRPr lang="ru-RU" sz="54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513" y="2204939"/>
            <a:ext cx="5438780" cy="4479877"/>
          </a:xfrm>
          <a:prstGeom prst="rect">
            <a:avLst/>
          </a:prstGeom>
        </p:spPr>
      </p:pic>
    </p:spTree>
    <p:extLst>
      <p:ext uri="{BB962C8B-B14F-4D97-AF65-F5344CB8AC3E}">
        <p14:creationId xmlns:p14="http://schemas.microsoft.com/office/powerpoint/2010/main" val="1003268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5496" y="734178"/>
            <a:ext cx="9613861" cy="1080938"/>
          </a:xfrm>
        </p:spPr>
        <p:txBody>
          <a:bodyPr/>
          <a:lstStyle/>
          <a:p>
            <a:r>
              <a:rPr lang="ru-RU" dirty="0" smtClean="0"/>
              <a:t>Сложность алгоритма – </a:t>
            </a:r>
            <a:r>
              <a:rPr lang="en-US" dirty="0" smtClean="0"/>
              <a:t>O(n^2)</a:t>
            </a:r>
            <a:endParaRPr lang="ru-RU" dirty="0"/>
          </a:p>
        </p:txBody>
      </p:sp>
      <p:sp>
        <p:nvSpPr>
          <p:cNvPr id="6" name="TextBox 5"/>
          <p:cNvSpPr txBox="1"/>
          <p:nvPr/>
        </p:nvSpPr>
        <p:spPr>
          <a:xfrm>
            <a:off x="175496" y="2143125"/>
            <a:ext cx="11835529" cy="4093428"/>
          </a:xfrm>
          <a:prstGeom prst="rect">
            <a:avLst/>
          </a:prstGeom>
          <a:noFill/>
        </p:spPr>
        <p:txBody>
          <a:bodyPr wrap="square" rtlCol="0">
            <a:spAutoFit/>
          </a:bodyPr>
          <a:lstStyle/>
          <a:p>
            <a:r>
              <a:rPr lang="ru-RU" sz="2000" dirty="0">
                <a:solidFill>
                  <a:schemeClr val="bg1">
                    <a:lumMod val="95000"/>
                    <a:lumOff val="5000"/>
                  </a:schemeClr>
                </a:solidFill>
              </a:rPr>
              <a:t>В данной сортировке выполняются всего два различных вида операции: сравнение элементов и их обмен. Поэтому время всего </a:t>
            </a:r>
            <a:r>
              <a:rPr lang="ru-RU" sz="2000" dirty="0" smtClean="0">
                <a:solidFill>
                  <a:schemeClr val="bg1">
                    <a:lumMod val="95000"/>
                    <a:lumOff val="5000"/>
                  </a:schemeClr>
                </a:solidFill>
              </a:rPr>
              <a:t>алгоритма</a:t>
            </a:r>
            <a:r>
              <a:rPr lang="en-US" sz="2000" dirty="0" smtClean="0">
                <a:solidFill>
                  <a:schemeClr val="bg1">
                    <a:lumMod val="95000"/>
                    <a:lumOff val="5000"/>
                  </a:schemeClr>
                </a:solidFill>
              </a:rPr>
              <a:t> T=T</a:t>
            </a:r>
            <a:r>
              <a:rPr lang="en-US" sz="2000" baseline="-25000" dirty="0" smtClean="0">
                <a:solidFill>
                  <a:schemeClr val="bg1">
                    <a:lumMod val="95000"/>
                    <a:lumOff val="5000"/>
                  </a:schemeClr>
                </a:solidFill>
              </a:rPr>
              <a:t>1</a:t>
            </a:r>
            <a:r>
              <a:rPr lang="en-US" sz="2000" dirty="0" smtClean="0">
                <a:solidFill>
                  <a:schemeClr val="bg1">
                    <a:lumMod val="95000"/>
                    <a:lumOff val="5000"/>
                  </a:schemeClr>
                </a:solidFill>
              </a:rPr>
              <a:t>+T</a:t>
            </a:r>
            <a:r>
              <a:rPr lang="en-US" sz="2000" baseline="-25000" dirty="0" smtClean="0">
                <a:solidFill>
                  <a:schemeClr val="bg1">
                    <a:lumMod val="95000"/>
                    <a:lumOff val="5000"/>
                  </a:schemeClr>
                </a:solidFill>
              </a:rPr>
              <a:t>2</a:t>
            </a:r>
            <a:r>
              <a:rPr lang="en-US" sz="2000" dirty="0" smtClean="0">
                <a:solidFill>
                  <a:schemeClr val="bg1">
                    <a:lumMod val="95000"/>
                    <a:lumOff val="5000"/>
                  </a:schemeClr>
                </a:solidFill>
              </a:rPr>
              <a:t>, </a:t>
            </a:r>
            <a:r>
              <a:rPr lang="ru-RU" sz="2000" dirty="0" smtClean="0">
                <a:solidFill>
                  <a:schemeClr val="bg1">
                    <a:lumMod val="95000"/>
                    <a:lumOff val="5000"/>
                  </a:schemeClr>
                </a:solidFill>
              </a:rPr>
              <a:t>где Т</a:t>
            </a:r>
            <a:r>
              <a:rPr lang="ru-RU" sz="2000" baseline="-25000" dirty="0" smtClean="0">
                <a:solidFill>
                  <a:schemeClr val="bg1">
                    <a:lumMod val="95000"/>
                    <a:lumOff val="5000"/>
                  </a:schemeClr>
                </a:solidFill>
              </a:rPr>
              <a:t>1</a:t>
            </a:r>
            <a:r>
              <a:rPr lang="ru-RU" sz="2000" dirty="0" smtClean="0">
                <a:solidFill>
                  <a:schemeClr val="bg1">
                    <a:lumMod val="95000"/>
                    <a:lumOff val="5000"/>
                  </a:schemeClr>
                </a:solidFill>
              </a:rPr>
              <a:t> </a:t>
            </a:r>
            <a:r>
              <a:rPr lang="ru-RU" sz="2000" dirty="0">
                <a:solidFill>
                  <a:schemeClr val="bg1">
                    <a:lumMod val="95000"/>
                    <a:lumOff val="5000"/>
                  </a:schemeClr>
                </a:solidFill>
              </a:rPr>
              <a:t>— время, затрачиваемое на сравнение элементов, </a:t>
            </a:r>
            <a:r>
              <a:rPr lang="ru-RU" sz="2000" dirty="0" smtClean="0">
                <a:solidFill>
                  <a:schemeClr val="bg1">
                    <a:lumMod val="95000"/>
                    <a:lumOff val="5000"/>
                  </a:schemeClr>
                </a:solidFill>
              </a:rPr>
              <a:t>а Т</a:t>
            </a:r>
            <a:r>
              <a:rPr lang="ru-RU" sz="2000" baseline="-25000" dirty="0" smtClean="0">
                <a:solidFill>
                  <a:schemeClr val="bg1">
                    <a:lumMod val="95000"/>
                    <a:lumOff val="5000"/>
                  </a:schemeClr>
                </a:solidFill>
              </a:rPr>
              <a:t>2</a:t>
            </a:r>
            <a:r>
              <a:rPr lang="ru-RU" sz="2000" dirty="0" smtClean="0">
                <a:solidFill>
                  <a:schemeClr val="bg1">
                    <a:lumMod val="95000"/>
                    <a:lumOff val="5000"/>
                  </a:schemeClr>
                </a:solidFill>
              </a:rPr>
              <a:t> — </a:t>
            </a:r>
            <a:r>
              <a:rPr lang="ru-RU" sz="2000" dirty="0">
                <a:solidFill>
                  <a:schemeClr val="bg1">
                    <a:lumMod val="95000"/>
                    <a:lumOff val="5000"/>
                  </a:schemeClr>
                </a:solidFill>
              </a:rPr>
              <a:t>время, за которое мы производим все необходимые обмены элементов</a:t>
            </a:r>
            <a:r>
              <a:rPr lang="ru-RU" sz="2000" dirty="0" smtClean="0">
                <a:solidFill>
                  <a:schemeClr val="bg1">
                    <a:lumMod val="95000"/>
                    <a:lumOff val="5000"/>
                  </a:schemeClr>
                </a:solidFill>
              </a:rPr>
              <a:t>.</a:t>
            </a:r>
          </a:p>
          <a:p>
            <a:r>
              <a:rPr lang="ru-RU" sz="2000" dirty="0">
                <a:solidFill>
                  <a:schemeClr val="bg1">
                    <a:lumMod val="95000"/>
                    <a:lumOff val="5000"/>
                  </a:schemeClr>
                </a:solidFill>
              </a:rPr>
              <a:t>Т</a:t>
            </a:r>
            <a:r>
              <a:rPr lang="ru-RU" sz="2000" dirty="0" smtClean="0">
                <a:solidFill>
                  <a:schemeClr val="bg1">
                    <a:lumMod val="95000"/>
                    <a:lumOff val="5000"/>
                  </a:schemeClr>
                </a:solidFill>
              </a:rPr>
              <a:t>ак </a:t>
            </a:r>
            <a:r>
              <a:rPr lang="ru-RU" sz="2000" dirty="0">
                <a:solidFill>
                  <a:schemeClr val="bg1">
                    <a:lumMod val="95000"/>
                    <a:lumOff val="5000"/>
                  </a:schemeClr>
                </a:solidFill>
              </a:rPr>
              <a:t>как в алгоритме меняться местами могут только соседние элементы, то каждый обмен уменьшает количество инверсий на единицу. Следовательно, количество обменов равно количеству инверсий в исходном массиве вне зависимости от реализации сортировки. Максимальное количество инверсий содержится в массиве, элементы которого отсортированы по убыванию. Несложно посчитать, что количество инверсий в таком </a:t>
            </a:r>
            <a:r>
              <a:rPr lang="ru-RU" sz="2000" dirty="0" smtClean="0">
                <a:solidFill>
                  <a:schemeClr val="bg1">
                    <a:lumMod val="95000"/>
                    <a:lumOff val="5000"/>
                  </a:schemeClr>
                </a:solidFill>
              </a:rPr>
              <a:t>массиве </a:t>
            </a:r>
            <a:r>
              <a:rPr lang="en-US" sz="2000" dirty="0" smtClean="0">
                <a:solidFill>
                  <a:schemeClr val="bg1">
                    <a:lumMod val="95000"/>
                    <a:lumOff val="5000"/>
                  </a:schemeClr>
                </a:solidFill>
              </a:rPr>
              <a:t>n(n-1)/2. =&gt; T</a:t>
            </a:r>
            <a:r>
              <a:rPr lang="en-US" sz="2000" baseline="-25000" dirty="0" smtClean="0">
                <a:solidFill>
                  <a:schemeClr val="bg1">
                    <a:lumMod val="95000"/>
                    <a:lumOff val="5000"/>
                  </a:schemeClr>
                </a:solidFill>
              </a:rPr>
              <a:t>2</a:t>
            </a:r>
            <a:r>
              <a:rPr lang="en-US" sz="2000" dirty="0" smtClean="0">
                <a:solidFill>
                  <a:schemeClr val="bg1">
                    <a:lumMod val="95000"/>
                    <a:lumOff val="5000"/>
                  </a:schemeClr>
                </a:solidFill>
              </a:rPr>
              <a:t> = O(n^2).</a:t>
            </a:r>
          </a:p>
          <a:p>
            <a:r>
              <a:rPr lang="ru-RU" sz="2000" dirty="0">
                <a:solidFill>
                  <a:schemeClr val="bg1">
                    <a:lumMod val="95000"/>
                    <a:lumOff val="5000"/>
                  </a:schemeClr>
                </a:solidFill>
              </a:rPr>
              <a:t>В неоптимизированной реализации на каждой итерации внутреннего цикла </a:t>
            </a:r>
            <a:r>
              <a:rPr lang="ru-RU" sz="2000" dirty="0" smtClean="0">
                <a:solidFill>
                  <a:schemeClr val="bg1">
                    <a:lumMod val="95000"/>
                    <a:lumOff val="5000"/>
                  </a:schemeClr>
                </a:solidFill>
              </a:rPr>
              <a:t>производятся</a:t>
            </a:r>
            <a:r>
              <a:rPr lang="en-US" sz="2000" dirty="0" smtClean="0">
                <a:solidFill>
                  <a:schemeClr val="bg1">
                    <a:lumMod val="95000"/>
                    <a:lumOff val="5000"/>
                  </a:schemeClr>
                </a:solidFill>
              </a:rPr>
              <a:t> n-1 </a:t>
            </a:r>
            <a:r>
              <a:rPr lang="ru-RU" sz="2000" dirty="0">
                <a:solidFill>
                  <a:schemeClr val="bg1">
                    <a:lumMod val="95000"/>
                    <a:lumOff val="5000"/>
                  </a:schemeClr>
                </a:solidFill>
              </a:rPr>
              <a:t>сравнений, а так как внутренний цикл запускается </a:t>
            </a:r>
            <a:r>
              <a:rPr lang="ru-RU" sz="2000" dirty="0" smtClean="0">
                <a:solidFill>
                  <a:schemeClr val="bg1">
                    <a:lumMod val="95000"/>
                    <a:lumOff val="5000"/>
                  </a:schemeClr>
                </a:solidFill>
              </a:rPr>
              <a:t>также</a:t>
            </a:r>
            <a:r>
              <a:rPr lang="en-US" sz="2000" dirty="0" smtClean="0">
                <a:solidFill>
                  <a:schemeClr val="bg1">
                    <a:lumMod val="95000"/>
                    <a:lumOff val="5000"/>
                  </a:schemeClr>
                </a:solidFill>
              </a:rPr>
              <a:t> n-1 </a:t>
            </a:r>
            <a:r>
              <a:rPr lang="ru-RU" sz="2000" dirty="0">
                <a:solidFill>
                  <a:schemeClr val="bg1">
                    <a:lumMod val="95000"/>
                    <a:lumOff val="5000"/>
                  </a:schemeClr>
                </a:solidFill>
              </a:rPr>
              <a:t>раз, то за весь алгоритм сортировки </a:t>
            </a:r>
            <a:r>
              <a:rPr lang="ru-RU" sz="2000" dirty="0" smtClean="0">
                <a:solidFill>
                  <a:schemeClr val="bg1">
                    <a:lumMod val="95000"/>
                    <a:lumOff val="5000"/>
                  </a:schemeClr>
                </a:solidFill>
              </a:rPr>
              <a:t>производятся</a:t>
            </a:r>
            <a:r>
              <a:rPr lang="en-US" sz="2000" dirty="0" smtClean="0">
                <a:solidFill>
                  <a:schemeClr val="bg1">
                    <a:lumMod val="95000"/>
                    <a:lumOff val="5000"/>
                  </a:schemeClr>
                </a:solidFill>
              </a:rPr>
              <a:t> (n-1)^2 </a:t>
            </a:r>
            <a:r>
              <a:rPr lang="ru-RU" sz="2000" dirty="0">
                <a:solidFill>
                  <a:schemeClr val="bg1">
                    <a:lumMod val="95000"/>
                    <a:lumOff val="5000"/>
                  </a:schemeClr>
                </a:solidFill>
              </a:rPr>
              <a:t>сравнений</a:t>
            </a:r>
            <a:r>
              <a:rPr lang="ru-RU" sz="2000" dirty="0" smtClean="0">
                <a:solidFill>
                  <a:schemeClr val="bg1">
                    <a:lumMod val="95000"/>
                    <a:lumOff val="5000"/>
                  </a:schemeClr>
                </a:solidFill>
              </a:rPr>
              <a:t>.</a:t>
            </a:r>
            <a:r>
              <a:rPr lang="en-US" sz="2000" dirty="0" smtClean="0">
                <a:solidFill>
                  <a:schemeClr val="bg1">
                    <a:lumMod val="95000"/>
                    <a:lumOff val="5000"/>
                  </a:schemeClr>
                </a:solidFill>
              </a:rPr>
              <a:t> =&gt; T</a:t>
            </a:r>
            <a:r>
              <a:rPr lang="en-US" sz="2000" baseline="-25000" dirty="0" smtClean="0">
                <a:solidFill>
                  <a:schemeClr val="bg1">
                    <a:lumMod val="95000"/>
                    <a:lumOff val="5000"/>
                  </a:schemeClr>
                </a:solidFill>
              </a:rPr>
              <a:t>1</a:t>
            </a:r>
            <a:r>
              <a:rPr lang="en-US" sz="2000" dirty="0" smtClean="0">
                <a:solidFill>
                  <a:schemeClr val="bg1">
                    <a:lumMod val="95000"/>
                    <a:lumOff val="5000"/>
                  </a:schemeClr>
                </a:solidFill>
              </a:rPr>
              <a:t>= O(n^2)</a:t>
            </a:r>
          </a:p>
          <a:p>
            <a:r>
              <a:rPr lang="ru-RU" sz="2000" dirty="0">
                <a:solidFill>
                  <a:schemeClr val="bg1">
                    <a:lumMod val="95000"/>
                    <a:lumOff val="5000"/>
                  </a:schemeClr>
                </a:solidFill>
              </a:rPr>
              <a:t>В итоге </a:t>
            </a:r>
            <a:r>
              <a:rPr lang="ru-RU" sz="2000" dirty="0" smtClean="0">
                <a:solidFill>
                  <a:schemeClr val="bg1">
                    <a:lumMod val="95000"/>
                    <a:lumOff val="5000"/>
                  </a:schemeClr>
                </a:solidFill>
              </a:rPr>
              <a:t>получаем</a:t>
            </a:r>
            <a:r>
              <a:rPr lang="en-US" sz="2000" dirty="0" smtClean="0">
                <a:solidFill>
                  <a:schemeClr val="bg1">
                    <a:lumMod val="95000"/>
                    <a:lumOff val="5000"/>
                  </a:schemeClr>
                </a:solidFill>
              </a:rPr>
              <a:t> T = T</a:t>
            </a:r>
            <a:r>
              <a:rPr lang="en-US" sz="2000" baseline="-25000" dirty="0" smtClean="0">
                <a:solidFill>
                  <a:schemeClr val="bg1">
                    <a:lumMod val="95000"/>
                    <a:lumOff val="5000"/>
                  </a:schemeClr>
                </a:solidFill>
              </a:rPr>
              <a:t>1</a:t>
            </a:r>
            <a:r>
              <a:rPr lang="en-US" sz="2000" dirty="0" smtClean="0">
                <a:solidFill>
                  <a:schemeClr val="bg1">
                    <a:lumMod val="95000"/>
                    <a:lumOff val="5000"/>
                  </a:schemeClr>
                </a:solidFill>
              </a:rPr>
              <a:t>+T</a:t>
            </a:r>
            <a:r>
              <a:rPr lang="en-US" sz="2000" baseline="-25000" dirty="0" smtClean="0">
                <a:solidFill>
                  <a:schemeClr val="bg1">
                    <a:lumMod val="95000"/>
                    <a:lumOff val="5000"/>
                  </a:schemeClr>
                </a:solidFill>
              </a:rPr>
              <a:t>2</a:t>
            </a:r>
            <a:r>
              <a:rPr lang="en-US" sz="2000" dirty="0" smtClean="0">
                <a:solidFill>
                  <a:schemeClr val="bg1">
                    <a:lumMod val="95000"/>
                    <a:lumOff val="5000"/>
                  </a:schemeClr>
                </a:solidFill>
              </a:rPr>
              <a:t> = </a:t>
            </a:r>
            <a:r>
              <a:rPr lang="en-US" sz="2000" dirty="0">
                <a:solidFill>
                  <a:schemeClr val="bg1">
                    <a:lumMod val="95000"/>
                    <a:lumOff val="5000"/>
                  </a:schemeClr>
                </a:solidFill>
              </a:rPr>
              <a:t>O(n^2</a:t>
            </a:r>
            <a:r>
              <a:rPr lang="en-US" sz="2000" dirty="0" smtClean="0">
                <a:solidFill>
                  <a:schemeClr val="bg1">
                    <a:lumMod val="95000"/>
                    <a:lumOff val="5000"/>
                  </a:schemeClr>
                </a:solidFill>
              </a:rPr>
              <a:t>) + </a:t>
            </a:r>
            <a:r>
              <a:rPr lang="en-US" sz="2000" dirty="0">
                <a:solidFill>
                  <a:schemeClr val="bg1">
                    <a:lumMod val="95000"/>
                    <a:lumOff val="5000"/>
                  </a:schemeClr>
                </a:solidFill>
              </a:rPr>
              <a:t>O(n^2</a:t>
            </a:r>
            <a:r>
              <a:rPr lang="en-US" sz="2000" dirty="0" smtClean="0">
                <a:solidFill>
                  <a:schemeClr val="bg1">
                    <a:lumMod val="95000"/>
                    <a:lumOff val="5000"/>
                  </a:schemeClr>
                </a:solidFill>
              </a:rPr>
              <a:t>) = </a:t>
            </a:r>
            <a:r>
              <a:rPr lang="en-US" sz="2000" dirty="0">
                <a:solidFill>
                  <a:schemeClr val="bg1">
                    <a:lumMod val="95000"/>
                    <a:lumOff val="5000"/>
                  </a:schemeClr>
                </a:solidFill>
              </a:rPr>
              <a:t>O(n^2</a:t>
            </a:r>
            <a:r>
              <a:rPr lang="en-US" sz="2000" dirty="0" smtClean="0">
                <a:solidFill>
                  <a:schemeClr val="bg1">
                    <a:lumMod val="95000"/>
                    <a:lumOff val="5000"/>
                  </a:schemeClr>
                </a:solidFill>
              </a:rPr>
              <a:t>)</a:t>
            </a:r>
            <a:endParaRPr lang="en-US" sz="2000" dirty="0">
              <a:solidFill>
                <a:schemeClr val="bg1">
                  <a:lumMod val="95000"/>
                  <a:lumOff val="5000"/>
                </a:schemeClr>
              </a:solidFill>
            </a:endParaRPr>
          </a:p>
        </p:txBody>
      </p:sp>
    </p:spTree>
    <p:extLst>
      <p:ext uri="{BB962C8B-B14F-4D97-AF65-F5344CB8AC3E}">
        <p14:creationId xmlns:p14="http://schemas.microsoft.com/office/powerpoint/2010/main" val="2487497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07356" y="721697"/>
            <a:ext cx="9613861" cy="1080938"/>
          </a:xfrm>
        </p:spPr>
        <p:txBody>
          <a:bodyPr>
            <a:normAutofit/>
          </a:bodyPr>
          <a:lstStyle/>
          <a:p>
            <a:r>
              <a:rPr lang="en-US" sz="5400" dirty="0" smtClean="0"/>
              <a:t>Comb sort</a:t>
            </a:r>
            <a:endParaRPr lang="ru-RU" sz="5400" dirty="0"/>
          </a:p>
        </p:txBody>
      </p:sp>
      <p:sp>
        <p:nvSpPr>
          <p:cNvPr id="6" name="TextBox 5"/>
          <p:cNvSpPr txBox="1"/>
          <p:nvPr/>
        </p:nvSpPr>
        <p:spPr>
          <a:xfrm>
            <a:off x="207356" y="2164407"/>
            <a:ext cx="11648313" cy="4693593"/>
          </a:xfrm>
          <a:prstGeom prst="rect">
            <a:avLst/>
          </a:prstGeom>
          <a:noFill/>
        </p:spPr>
        <p:txBody>
          <a:bodyPr wrap="square" rtlCol="0">
            <a:spAutoFit/>
          </a:bodyPr>
          <a:lstStyle/>
          <a:p>
            <a:r>
              <a:rPr lang="ru-RU" sz="2300" dirty="0" smtClean="0">
                <a:solidFill>
                  <a:schemeClr val="bg1"/>
                </a:solidFill>
              </a:rPr>
              <a:t>Сортировка расческой – улучшенная версия сортировки пузырьком</a:t>
            </a:r>
            <a:r>
              <a:rPr lang="ru-RU" sz="2300" dirty="0">
                <a:solidFill>
                  <a:schemeClr val="bg1"/>
                </a:solidFill>
              </a:rPr>
              <a:t>. В «</a:t>
            </a:r>
            <a:r>
              <a:rPr lang="ru-RU" sz="2300" dirty="0" smtClean="0">
                <a:solidFill>
                  <a:schemeClr val="bg1"/>
                </a:solidFill>
              </a:rPr>
              <a:t>пузырьке» при </a:t>
            </a:r>
            <a:r>
              <a:rPr lang="ru-RU" sz="2300" dirty="0">
                <a:solidFill>
                  <a:schemeClr val="bg1"/>
                </a:solidFill>
              </a:rPr>
              <a:t>переборе массива сравниваются соседние элементы. Основная идея «расчёски» в том, чтобы первоначально брать достаточно большое расстояние между сравниваемыми элементами и по мере упорядочивания массива сужать это расстояние вплоть до минимального. </a:t>
            </a:r>
            <a:r>
              <a:rPr lang="ru-RU" sz="2300" dirty="0" smtClean="0">
                <a:solidFill>
                  <a:schemeClr val="bg1"/>
                </a:solidFill>
              </a:rPr>
              <a:t>Первоначальный </a:t>
            </a:r>
            <a:r>
              <a:rPr lang="ru-RU" sz="2300" dirty="0">
                <a:solidFill>
                  <a:schemeClr val="bg1"/>
                </a:solidFill>
              </a:rPr>
              <a:t>разрыв между сравниваемыми элементами лучше брать с учётом специальной величины, называемой фактором уменьшения, оптимальное значение которой равно примерно 1,247. Сначала расстояние между элементами равно размеру массива, разделённого на фактор уменьшения (результат округляется до ближайшего целого). Затем, пройдя массив с этим шагом, необходимо поделить шаг на фактор уменьшения и пройти по списку вновь. Так продолжается до тех пор, пока разность индексов не достигнет единицы. В этом случае массив </a:t>
            </a:r>
            <a:r>
              <a:rPr lang="ru-RU" sz="2300" dirty="0" err="1">
                <a:solidFill>
                  <a:schemeClr val="bg1"/>
                </a:solidFill>
              </a:rPr>
              <a:t>досортировывается</a:t>
            </a:r>
            <a:r>
              <a:rPr lang="ru-RU" sz="2300" dirty="0">
                <a:solidFill>
                  <a:schemeClr val="bg1"/>
                </a:solidFill>
              </a:rPr>
              <a:t> обычным пузырьком.</a:t>
            </a:r>
          </a:p>
        </p:txBody>
      </p:sp>
    </p:spTree>
    <p:extLst>
      <p:ext uri="{BB962C8B-B14F-4D97-AF65-F5344CB8AC3E}">
        <p14:creationId xmlns:p14="http://schemas.microsoft.com/office/powerpoint/2010/main" val="1730123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mb_sor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8805150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5400" dirty="0" smtClean="0"/>
              <a:t>Код</a:t>
            </a:r>
            <a:endParaRPr lang="ru-RU" sz="5400"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833" y="2076185"/>
            <a:ext cx="3837942" cy="4657015"/>
          </a:xfrm>
          <a:prstGeom prst="rect">
            <a:avLst/>
          </a:prstGeom>
        </p:spPr>
      </p:pic>
    </p:spTree>
    <p:extLst>
      <p:ext uri="{BB962C8B-B14F-4D97-AF65-F5344CB8AC3E}">
        <p14:creationId xmlns:p14="http://schemas.microsoft.com/office/powerpoint/2010/main" val="3433545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772510"/>
            <a:ext cx="4067504" cy="923330"/>
          </a:xfrm>
          <a:prstGeom prst="rect">
            <a:avLst/>
          </a:prstGeom>
          <a:noFill/>
        </p:spPr>
        <p:txBody>
          <a:bodyPr wrap="square" rtlCol="0">
            <a:spAutoFit/>
          </a:bodyPr>
          <a:lstStyle/>
          <a:p>
            <a:r>
              <a:rPr lang="ru-RU" sz="5400" dirty="0" smtClean="0"/>
              <a:t>графики</a:t>
            </a:r>
            <a:endParaRPr lang="ru-RU" sz="54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69" y="2434500"/>
            <a:ext cx="5740519" cy="3702413"/>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326" y="2434500"/>
            <a:ext cx="5736510" cy="3702413"/>
          </a:xfrm>
          <a:prstGeom prst="rect">
            <a:avLst/>
          </a:prstGeom>
        </p:spPr>
      </p:pic>
    </p:spTree>
    <p:extLst>
      <p:ext uri="{BB962C8B-B14F-4D97-AF65-F5344CB8AC3E}">
        <p14:creationId xmlns:p14="http://schemas.microsoft.com/office/powerpoint/2010/main" val="2208384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762753"/>
            <a:ext cx="9613861" cy="1080938"/>
          </a:xfrm>
        </p:spPr>
        <p:txBody>
          <a:bodyPr>
            <a:normAutofit/>
          </a:bodyPr>
          <a:lstStyle/>
          <a:p>
            <a:r>
              <a:rPr lang="ru-RU" sz="4400" dirty="0" smtClean="0"/>
              <a:t>Сложность алгоритма</a:t>
            </a:r>
            <a:endParaRPr lang="ru-RU" sz="4400"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054" y="2385897"/>
            <a:ext cx="5626813" cy="3605328"/>
          </a:xfrm>
          <a:prstGeom prst="rect">
            <a:avLst/>
          </a:prstGeom>
        </p:spPr>
      </p:pic>
      <p:sp>
        <p:nvSpPr>
          <p:cNvPr id="6" name="TextBox 5"/>
          <p:cNvSpPr txBox="1"/>
          <p:nvPr/>
        </p:nvSpPr>
        <p:spPr>
          <a:xfrm>
            <a:off x="342900" y="2552700"/>
            <a:ext cx="5210175" cy="369332"/>
          </a:xfrm>
          <a:prstGeom prst="rect">
            <a:avLst/>
          </a:prstGeom>
          <a:noFill/>
        </p:spPr>
        <p:txBody>
          <a:bodyPr wrap="square" rtlCol="0">
            <a:spAutoFit/>
          </a:bodyPr>
          <a:lstStyle/>
          <a:p>
            <a:endParaRPr lang="ru-RU" dirty="0"/>
          </a:p>
        </p:txBody>
      </p:sp>
    </p:spTree>
    <p:extLst>
      <p:ext uri="{BB962C8B-B14F-4D97-AF65-F5344CB8AC3E}">
        <p14:creationId xmlns:p14="http://schemas.microsoft.com/office/powerpoint/2010/main" val="2294959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ерлин">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TM04033917[[fn=Берлин]]</Template>
  <TotalTime>1119</TotalTime>
  <Words>389</Words>
  <Application>Microsoft Office PowerPoint</Application>
  <PresentationFormat>Широкоэкранный</PresentationFormat>
  <Paragraphs>19</Paragraphs>
  <Slides>10</Slides>
  <Notes>0</Notes>
  <HiddenSlides>0</HiddenSlides>
  <MMClips>1</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Arial</vt:lpstr>
      <vt:lpstr>Trebuchet MS</vt:lpstr>
      <vt:lpstr>Берлин</vt:lpstr>
      <vt:lpstr>Bubble sort(сортировка пузырьком) Comb Sort(сортировка расческой)</vt:lpstr>
      <vt:lpstr>Bubble sort</vt:lpstr>
      <vt:lpstr>Реализация</vt:lpstr>
      <vt:lpstr>Сложность алгоритма – O(n^2)</vt:lpstr>
      <vt:lpstr>Comb sort</vt:lpstr>
      <vt:lpstr>Презентация PowerPoint</vt:lpstr>
      <vt:lpstr>Код</vt:lpstr>
      <vt:lpstr>Презентация PowerPoint</vt:lpstr>
      <vt:lpstr>Сложность алгоритма</vt:lpstr>
      <vt:lpstr>Плюсы и минусы Comb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 Sort (сортировка расческой)</dc:title>
  <dc:creator>Дмитрий КОМЛЕВ</dc:creator>
  <cp:lastModifiedBy>Дмитрий КОМЛЕВ</cp:lastModifiedBy>
  <cp:revision>24</cp:revision>
  <dcterms:created xsi:type="dcterms:W3CDTF">2018-04-15T17:41:35Z</dcterms:created>
  <dcterms:modified xsi:type="dcterms:W3CDTF">2018-04-17T11:25:42Z</dcterms:modified>
</cp:coreProperties>
</file>