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5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73" r:id="rId17"/>
    <p:sldId id="274" r:id="rId18"/>
    <p:sldId id="272" r:id="rId19"/>
    <p:sldId id="276" r:id="rId20"/>
    <p:sldId id="275" r:id="rId21"/>
    <p:sldId id="269" r:id="rId22"/>
    <p:sldId id="312" r:id="rId23"/>
    <p:sldId id="271" r:id="rId24"/>
    <p:sldId id="313" r:id="rId25"/>
    <p:sldId id="314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315" r:id="rId41"/>
    <p:sldId id="292" r:id="rId42"/>
    <p:sldId id="293" r:id="rId43"/>
    <p:sldId id="294" r:id="rId44"/>
    <p:sldId id="295" r:id="rId45"/>
    <p:sldId id="297" r:id="rId46"/>
    <p:sldId id="298" r:id="rId47"/>
    <p:sldId id="299" r:id="rId48"/>
    <p:sldId id="311" r:id="rId49"/>
    <p:sldId id="301" r:id="rId50"/>
    <p:sldId id="302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77641" autoAdjust="0"/>
  </p:normalViewPr>
  <p:slideViewPr>
    <p:cSldViewPr>
      <p:cViewPr varScale="1">
        <p:scale>
          <a:sx n="57" d="100"/>
          <a:sy n="57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s://business.microsoftelearning.com/" TargetMode="Externa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s://hup.microsoft.com/" TargetMode="Externa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hyperlink" Target="https://epp.microsoft.com/" TargetMode="Externa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s://business.microsoftelearning.com/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s://hup.microsoft.com/" TargetMode="External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hyperlink" Target="https://epp.microsoft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593F0-3637-4848-B0C8-F1636B26FE09}" type="doc">
      <dgm:prSet loTypeId="urn:microsoft.com/office/officeart/2005/8/layout/equation1" loCatId="process" qsTypeId="urn:microsoft.com/office/officeart/2005/8/quickstyle/3d1" qsCatId="3D" csTypeId="urn:microsoft.com/office/officeart/2005/8/colors/colorful5" csCatId="colorful" phldr="1"/>
      <dgm:spPr/>
    </dgm:pt>
    <dgm:pt modelId="{53DDD4E2-9861-4558-A9FA-5BEEDCC73FA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Лицензия</a:t>
          </a:r>
          <a:endParaRPr lang="ru-RU" dirty="0"/>
        </a:p>
      </dgm:t>
    </dgm:pt>
    <dgm:pt modelId="{5055BACC-4AD0-4F73-B5C7-2925FF8EA464}" type="parTrans" cxnId="{57245F60-8C3B-4152-8CC6-BE2E2D0793AC}">
      <dgm:prSet/>
      <dgm:spPr/>
      <dgm:t>
        <a:bodyPr/>
        <a:lstStyle/>
        <a:p>
          <a:endParaRPr lang="ru-RU"/>
        </a:p>
      </dgm:t>
    </dgm:pt>
    <dgm:pt modelId="{29B777D4-1AD0-414D-853A-D34BC0D3D2A1}" type="sibTrans" cxnId="{57245F60-8C3B-4152-8CC6-BE2E2D0793AC}">
      <dgm:prSet/>
      <dgm:spPr/>
      <dgm:t>
        <a:bodyPr/>
        <a:lstStyle/>
        <a:p>
          <a:endParaRPr lang="ru-RU"/>
        </a:p>
      </dgm:t>
    </dgm:pt>
    <dgm:pt modelId="{058B50A5-BB10-453F-A9DE-0E89911F296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Software Assurance</a:t>
          </a:r>
          <a:endParaRPr lang="ru-RU" dirty="0"/>
        </a:p>
      </dgm:t>
    </dgm:pt>
    <dgm:pt modelId="{A2EB0088-F4D5-41DF-8A65-2148EAC91172}" type="parTrans" cxnId="{9EEBFF8E-BE5C-4E25-9E8E-7079A652F1BD}">
      <dgm:prSet/>
      <dgm:spPr/>
      <dgm:t>
        <a:bodyPr/>
        <a:lstStyle/>
        <a:p>
          <a:endParaRPr lang="ru-RU"/>
        </a:p>
      </dgm:t>
    </dgm:pt>
    <dgm:pt modelId="{AC2E4742-6950-4C92-97F3-8A57B9DC6FD3}" type="sibTrans" cxnId="{9EEBFF8E-BE5C-4E25-9E8E-7079A652F1BD}">
      <dgm:prSet/>
      <dgm:spPr/>
      <dgm:t>
        <a:bodyPr/>
        <a:lstStyle/>
        <a:p>
          <a:endParaRPr lang="ru-RU"/>
        </a:p>
      </dgm:t>
    </dgm:pt>
    <dgm:pt modelId="{BF7960D8-90FA-4D13-B3FA-CD0DF636EE2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Законченное решение</a:t>
          </a:r>
          <a:endParaRPr lang="ru-RU" dirty="0"/>
        </a:p>
      </dgm:t>
    </dgm:pt>
    <dgm:pt modelId="{9E76567B-3190-4C9F-BC61-54F653CED61E}" type="parTrans" cxnId="{BC35567A-09CB-46DC-9A29-4CB6797C6FF6}">
      <dgm:prSet/>
      <dgm:spPr/>
      <dgm:t>
        <a:bodyPr/>
        <a:lstStyle/>
        <a:p>
          <a:endParaRPr lang="ru-RU"/>
        </a:p>
      </dgm:t>
    </dgm:pt>
    <dgm:pt modelId="{05B63E55-C541-44B7-8DC1-D38F80D862CE}" type="sibTrans" cxnId="{BC35567A-09CB-46DC-9A29-4CB6797C6FF6}">
      <dgm:prSet/>
      <dgm:spPr/>
      <dgm:t>
        <a:bodyPr/>
        <a:lstStyle/>
        <a:p>
          <a:endParaRPr lang="ru-RU"/>
        </a:p>
      </dgm:t>
    </dgm:pt>
    <dgm:pt modelId="{DBB7917B-C98A-4BD0-A1E9-4DDF1344ECA2}" type="pres">
      <dgm:prSet presAssocID="{DE3593F0-3637-4848-B0C8-F1636B26FE09}" presName="linearFlow" presStyleCnt="0">
        <dgm:presLayoutVars>
          <dgm:dir/>
          <dgm:resizeHandles val="exact"/>
        </dgm:presLayoutVars>
      </dgm:prSet>
      <dgm:spPr/>
    </dgm:pt>
    <dgm:pt modelId="{AF603AEA-E21C-49D8-854E-CABD5C88F639}" type="pres">
      <dgm:prSet presAssocID="{BF7960D8-90FA-4D13-B3FA-CD0DF636EE23}" presName="node" presStyleLbl="node1" presStyleIdx="0" presStyleCnt="3" custScaleX="15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76037D96-C5BF-4426-B2A7-83CD25FAB090}" type="pres">
      <dgm:prSet presAssocID="{05B63E55-C541-44B7-8DC1-D38F80D862CE}" presName="spacerL" presStyleCnt="0"/>
      <dgm:spPr/>
    </dgm:pt>
    <dgm:pt modelId="{A5AE5721-D023-4710-AAC0-263E48C312D1}" type="pres">
      <dgm:prSet presAssocID="{05B63E55-C541-44B7-8DC1-D38F80D862CE}" presName="sibTrans" presStyleLbl="sibTrans2D1" presStyleIdx="0" presStyleCnt="2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F534419F-F6C5-49D4-B969-EF2188C43B58}" type="pres">
      <dgm:prSet presAssocID="{05B63E55-C541-44B7-8DC1-D38F80D862CE}" presName="spacerR" presStyleCnt="0"/>
      <dgm:spPr/>
    </dgm:pt>
    <dgm:pt modelId="{D9F974CD-C4C7-4007-8282-7042F5962DB2}" type="pres">
      <dgm:prSet presAssocID="{53DDD4E2-9861-4558-A9FA-5BEEDCC73FAF}" presName="node" presStyleLbl="node1" presStyleIdx="1" presStyleCnt="3" custScaleX="153656" custScaleY="8982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A3022E6-51A7-472F-A604-68DF31474A4A}" type="pres">
      <dgm:prSet presAssocID="{29B777D4-1AD0-414D-853A-D34BC0D3D2A1}" presName="spacerL" presStyleCnt="0"/>
      <dgm:spPr/>
    </dgm:pt>
    <dgm:pt modelId="{77CB2675-2B46-408F-A375-BB2AE81CA903}" type="pres">
      <dgm:prSet presAssocID="{29B777D4-1AD0-414D-853A-D34BC0D3D2A1}" presName="sibTrans" presStyleLbl="sibTrans2D1" presStyleIdx="1" presStyleCnt="2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B469CB6C-DEEF-4B34-A0C0-8AD27660F00B}" type="pres">
      <dgm:prSet presAssocID="{29B777D4-1AD0-414D-853A-D34BC0D3D2A1}" presName="spacerR" presStyleCnt="0"/>
      <dgm:spPr/>
    </dgm:pt>
    <dgm:pt modelId="{74B0B2A7-6977-4BDE-8212-0377F2AF2889}" type="pres">
      <dgm:prSet presAssocID="{058B50A5-BB10-453F-A9DE-0E89911F2960}" presName="node" presStyleLbl="node1" presStyleIdx="2" presStyleCnt="3" custScaleX="15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5C5E71B5-F1EB-4F95-B260-4D27A0A16D10}" type="presOf" srcId="{29B777D4-1AD0-414D-853A-D34BC0D3D2A1}" destId="{77CB2675-2B46-408F-A375-BB2AE81CA903}" srcOrd="0" destOrd="0" presId="urn:microsoft.com/office/officeart/2005/8/layout/equation1"/>
    <dgm:cxn modelId="{67E51117-94C9-4161-98EE-895221FFB549}" type="presOf" srcId="{BF7960D8-90FA-4D13-B3FA-CD0DF636EE23}" destId="{AF603AEA-E21C-49D8-854E-CABD5C88F639}" srcOrd="0" destOrd="0" presId="urn:microsoft.com/office/officeart/2005/8/layout/equation1"/>
    <dgm:cxn modelId="{A55E2FE0-A7DB-4C7B-8AB7-808DACC39440}" type="presOf" srcId="{53DDD4E2-9861-4558-A9FA-5BEEDCC73FAF}" destId="{D9F974CD-C4C7-4007-8282-7042F5962DB2}" srcOrd="0" destOrd="0" presId="urn:microsoft.com/office/officeart/2005/8/layout/equation1"/>
    <dgm:cxn modelId="{9EEBFF8E-BE5C-4E25-9E8E-7079A652F1BD}" srcId="{DE3593F0-3637-4848-B0C8-F1636B26FE09}" destId="{058B50A5-BB10-453F-A9DE-0E89911F2960}" srcOrd="2" destOrd="0" parTransId="{A2EB0088-F4D5-41DF-8A65-2148EAC91172}" sibTransId="{AC2E4742-6950-4C92-97F3-8A57B9DC6FD3}"/>
    <dgm:cxn modelId="{BC35567A-09CB-46DC-9A29-4CB6797C6FF6}" srcId="{DE3593F0-3637-4848-B0C8-F1636B26FE09}" destId="{BF7960D8-90FA-4D13-B3FA-CD0DF636EE23}" srcOrd="0" destOrd="0" parTransId="{9E76567B-3190-4C9F-BC61-54F653CED61E}" sibTransId="{05B63E55-C541-44B7-8DC1-D38F80D862CE}"/>
    <dgm:cxn modelId="{EB5A98F4-8E17-43BC-807A-CDEB8509FAA1}" type="presOf" srcId="{058B50A5-BB10-453F-A9DE-0E89911F2960}" destId="{74B0B2A7-6977-4BDE-8212-0377F2AF2889}" srcOrd="0" destOrd="0" presId="urn:microsoft.com/office/officeart/2005/8/layout/equation1"/>
    <dgm:cxn modelId="{ACE3818C-3FBE-48D1-B22C-BA246B1020DC}" type="presOf" srcId="{05B63E55-C541-44B7-8DC1-D38F80D862CE}" destId="{A5AE5721-D023-4710-AAC0-263E48C312D1}" srcOrd="0" destOrd="0" presId="urn:microsoft.com/office/officeart/2005/8/layout/equation1"/>
    <dgm:cxn modelId="{4A925A2E-DCF6-49B7-BF66-5AD81CA475D5}" type="presOf" srcId="{DE3593F0-3637-4848-B0C8-F1636B26FE09}" destId="{DBB7917B-C98A-4BD0-A1E9-4DDF1344ECA2}" srcOrd="0" destOrd="0" presId="urn:microsoft.com/office/officeart/2005/8/layout/equation1"/>
    <dgm:cxn modelId="{57245F60-8C3B-4152-8CC6-BE2E2D0793AC}" srcId="{DE3593F0-3637-4848-B0C8-F1636B26FE09}" destId="{53DDD4E2-9861-4558-A9FA-5BEEDCC73FAF}" srcOrd="1" destOrd="0" parTransId="{5055BACC-4AD0-4F73-B5C7-2925FF8EA464}" sibTransId="{29B777D4-1AD0-414D-853A-D34BC0D3D2A1}"/>
    <dgm:cxn modelId="{123A2D87-A87D-4EDD-BBBE-51651AB33E8B}" type="presParOf" srcId="{DBB7917B-C98A-4BD0-A1E9-4DDF1344ECA2}" destId="{AF603AEA-E21C-49D8-854E-CABD5C88F639}" srcOrd="0" destOrd="0" presId="urn:microsoft.com/office/officeart/2005/8/layout/equation1"/>
    <dgm:cxn modelId="{AC00E5DF-060F-4E77-8089-0FA27557D9C5}" type="presParOf" srcId="{DBB7917B-C98A-4BD0-A1E9-4DDF1344ECA2}" destId="{76037D96-C5BF-4426-B2A7-83CD25FAB090}" srcOrd="1" destOrd="0" presId="urn:microsoft.com/office/officeart/2005/8/layout/equation1"/>
    <dgm:cxn modelId="{46CEF35C-C7AB-4985-9238-8CC546EFD902}" type="presParOf" srcId="{DBB7917B-C98A-4BD0-A1E9-4DDF1344ECA2}" destId="{A5AE5721-D023-4710-AAC0-263E48C312D1}" srcOrd="2" destOrd="0" presId="urn:microsoft.com/office/officeart/2005/8/layout/equation1"/>
    <dgm:cxn modelId="{F4DAC3D0-F4AB-4DA8-8925-6DC6D6D8B11B}" type="presParOf" srcId="{DBB7917B-C98A-4BD0-A1E9-4DDF1344ECA2}" destId="{F534419F-F6C5-49D4-B969-EF2188C43B58}" srcOrd="3" destOrd="0" presId="urn:microsoft.com/office/officeart/2005/8/layout/equation1"/>
    <dgm:cxn modelId="{513DB253-61F0-4BB5-B1B6-50BF7830A1D5}" type="presParOf" srcId="{DBB7917B-C98A-4BD0-A1E9-4DDF1344ECA2}" destId="{D9F974CD-C4C7-4007-8282-7042F5962DB2}" srcOrd="4" destOrd="0" presId="urn:microsoft.com/office/officeart/2005/8/layout/equation1"/>
    <dgm:cxn modelId="{267ECA01-4143-46A0-948D-F4EEDC773B11}" type="presParOf" srcId="{DBB7917B-C98A-4BD0-A1E9-4DDF1344ECA2}" destId="{1A3022E6-51A7-472F-A604-68DF31474A4A}" srcOrd="5" destOrd="0" presId="urn:microsoft.com/office/officeart/2005/8/layout/equation1"/>
    <dgm:cxn modelId="{D3825CFE-B7CF-4C2E-AF72-2A39252C3E9D}" type="presParOf" srcId="{DBB7917B-C98A-4BD0-A1E9-4DDF1344ECA2}" destId="{77CB2675-2B46-408F-A375-BB2AE81CA903}" srcOrd="6" destOrd="0" presId="urn:microsoft.com/office/officeart/2005/8/layout/equation1"/>
    <dgm:cxn modelId="{18EE5A17-315F-4949-AC59-2BD143013879}" type="presParOf" srcId="{DBB7917B-C98A-4BD0-A1E9-4DDF1344ECA2}" destId="{B469CB6C-DEEF-4B34-A0C0-8AD27660F00B}" srcOrd="7" destOrd="0" presId="urn:microsoft.com/office/officeart/2005/8/layout/equation1"/>
    <dgm:cxn modelId="{F2EE47A9-07DE-4BFE-8CD1-64C07B92F72A}" type="presParOf" srcId="{DBB7917B-C98A-4BD0-A1E9-4DDF1344ECA2}" destId="{74B0B2A7-6977-4BDE-8212-0377F2AF288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/>
      <dgm:spPr/>
      <dgm:t>
        <a:bodyPr/>
        <a:lstStyle/>
        <a:p>
          <a:r>
            <a:rPr lang="ru-RU" dirty="0" smtClean="0"/>
            <a:t>Правила получения</a:t>
          </a:r>
          <a:endParaRPr lang="ru-RU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Предлагается при покупке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SA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для любых продуктов по любым программам лицензирования</a:t>
          </a:r>
          <a:endParaRPr lang="ru-RU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/>
      <dgm:spPr/>
      <dgm:t>
        <a:bodyPr/>
        <a:lstStyle/>
        <a:p>
          <a:r>
            <a:rPr lang="ru-RU" dirty="0" smtClean="0"/>
            <a:t>Активация и использование</a:t>
          </a:r>
          <a:endParaRPr lang="ru-RU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41F07126-4ED4-45BF-9427-4D7DFF2463AF}">
      <dgm:prSet phldrT="[Text]"/>
      <dgm:spPr/>
      <dgm:t>
        <a:bodyPr/>
        <a:lstStyle/>
        <a:p>
          <a:r>
            <a:rPr lang="ru-RU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Требуется активация на </a:t>
          </a:r>
          <a:r>
            <a:rPr lang="en-US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MVLS</a:t>
          </a:r>
          <a:endParaRPr lang="ru-RU" dirty="0"/>
        </a:p>
      </dgm:t>
    </dgm:pt>
    <dgm:pt modelId="{B96FCE3D-753B-4240-9912-1F2BACD9C7DF}" type="parTrans" cxnId="{6346D4E2-98C3-4594-85ED-6532029B1D90}">
      <dgm:prSet/>
      <dgm:spPr/>
      <dgm:t>
        <a:bodyPr/>
        <a:lstStyle/>
        <a:p>
          <a:endParaRPr lang="ru-RU"/>
        </a:p>
      </dgm:t>
    </dgm:pt>
    <dgm:pt modelId="{DBC725FE-F46D-4916-9E77-31AF15AC09F5}" type="sibTrans" cxnId="{6346D4E2-98C3-4594-85ED-6532029B1D90}">
      <dgm:prSet/>
      <dgm:spPr/>
      <dgm:t>
        <a:bodyPr/>
        <a:lstStyle/>
        <a:p>
          <a:endParaRPr lang="ru-RU"/>
        </a:p>
      </dgm:t>
    </dgm:pt>
    <dgm:pt modelId="{4F553D09-0147-4B26-A383-628D2FBDBAB7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Количество пользователей = количество лицензий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SA</a:t>
          </a:r>
        </a:p>
      </dgm:t>
    </dgm:pt>
    <dgm:pt modelId="{D0583721-DC6B-49C6-AD3F-936AC4C33A18}" type="parTrans" cxnId="{799EF4F0-62C7-4E9C-B9E3-F790B50571CC}">
      <dgm:prSet/>
      <dgm:spPr/>
      <dgm:t>
        <a:bodyPr/>
        <a:lstStyle/>
        <a:p>
          <a:endParaRPr lang="ru-RU"/>
        </a:p>
      </dgm:t>
    </dgm:pt>
    <dgm:pt modelId="{704F1D58-9CCA-407F-859E-140CBC132615}" type="sibTrans" cxnId="{799EF4F0-62C7-4E9C-B9E3-F790B50571CC}">
      <dgm:prSet/>
      <dgm:spPr/>
      <dgm:t>
        <a:bodyPr/>
        <a:lstStyle/>
        <a:p>
          <a:endParaRPr lang="ru-RU"/>
        </a:p>
      </dgm:t>
    </dgm:pt>
    <dgm:pt modelId="{068D2E67-674F-45DC-A592-D1B40D3693AE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Курсы предлагаются в зависимости от закупленного продукта (Офисные приложения, Серверы,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Windows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)</a:t>
          </a:r>
        </a:p>
      </dgm:t>
    </dgm:pt>
    <dgm:pt modelId="{69CB9A4A-B6DA-4B3F-86F9-23D443D4F181}" type="parTrans" cxnId="{E0D91B84-AB6B-48C2-BA63-B135E41ABDF8}">
      <dgm:prSet/>
      <dgm:spPr/>
      <dgm:t>
        <a:bodyPr/>
        <a:lstStyle/>
        <a:p>
          <a:endParaRPr lang="ru-RU"/>
        </a:p>
      </dgm:t>
    </dgm:pt>
    <dgm:pt modelId="{4AFB0B2D-0DC7-463C-A6DB-34167096C08E}" type="sibTrans" cxnId="{E0D91B84-AB6B-48C2-BA63-B135E41ABDF8}">
      <dgm:prSet/>
      <dgm:spPr/>
      <dgm:t>
        <a:bodyPr/>
        <a:lstStyle/>
        <a:p>
          <a:endParaRPr lang="ru-RU"/>
        </a:p>
      </dgm:t>
    </dgm:pt>
    <dgm:pt modelId="{24F6D978-4ACF-4DDD-B8DD-87ACDB40BE12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Русскоязычные курсы по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Office 2007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и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Windows Vista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, курсы по серверам на англ. языке</a:t>
          </a:r>
        </a:p>
      </dgm:t>
    </dgm:pt>
    <dgm:pt modelId="{DAA38EA2-7859-4DB5-80C5-E6F38E159434}" type="parTrans" cxnId="{135E5287-90A7-40B3-9539-82A4E9DCB758}">
      <dgm:prSet/>
      <dgm:spPr/>
      <dgm:t>
        <a:bodyPr/>
        <a:lstStyle/>
        <a:p>
          <a:endParaRPr lang="ru-RU"/>
        </a:p>
      </dgm:t>
    </dgm:pt>
    <dgm:pt modelId="{ACE257FD-5C88-4869-9240-427B16FF90CC}" type="sibTrans" cxnId="{135E5287-90A7-40B3-9539-82A4E9DCB758}">
      <dgm:prSet/>
      <dgm:spPr/>
      <dgm:t>
        <a:bodyPr/>
        <a:lstStyle/>
        <a:p>
          <a:endParaRPr lang="ru-RU"/>
        </a:p>
      </dgm:t>
    </dgm:pt>
    <dgm:pt modelId="{137249C3-7E67-481E-8FC2-FA8D5CFCFE98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Курсами можно пользоваться только во время действия соглашения</a:t>
          </a:r>
        </a:p>
      </dgm:t>
    </dgm:pt>
    <dgm:pt modelId="{6EFBD0B7-E49E-4361-B72B-F976A518B12B}" type="parTrans" cxnId="{B24FC0B1-8DF8-431D-9D0C-54273886BF5C}">
      <dgm:prSet/>
      <dgm:spPr/>
      <dgm:t>
        <a:bodyPr/>
        <a:lstStyle/>
        <a:p>
          <a:endParaRPr lang="ru-RU"/>
        </a:p>
      </dgm:t>
    </dgm:pt>
    <dgm:pt modelId="{39F5F737-6EAE-4702-BE4B-0D62C24A4646}" type="sibTrans" cxnId="{B24FC0B1-8DF8-431D-9D0C-54273886BF5C}">
      <dgm:prSet/>
      <dgm:spPr/>
      <dgm:t>
        <a:bodyPr/>
        <a:lstStyle/>
        <a:p>
          <a:endParaRPr lang="ru-RU"/>
        </a:p>
      </dgm:t>
    </dgm:pt>
    <dgm:pt modelId="{345265FE-932A-4A51-8799-874487776890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Предоставляется возможность загрузить контентные файлы курсов по приложениям и ОС с сайта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MVLS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 (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SCORM-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совместимые):</a:t>
          </a:r>
        </a:p>
      </dgm:t>
    </dgm:pt>
    <dgm:pt modelId="{1757CF5D-1B1B-48E1-A96E-3E4A24C52040}" type="parTrans" cxnId="{23BC9D30-16D4-4659-BA91-0B9EEA84B2FD}">
      <dgm:prSet/>
      <dgm:spPr/>
      <dgm:t>
        <a:bodyPr/>
        <a:lstStyle/>
        <a:p>
          <a:endParaRPr lang="ru-RU"/>
        </a:p>
      </dgm:t>
    </dgm:pt>
    <dgm:pt modelId="{4FC1E1B3-77C2-4C74-9661-2088B0BC9A67}" type="sibTrans" cxnId="{23BC9D30-16D4-4659-BA91-0B9EEA84B2FD}">
      <dgm:prSet/>
      <dgm:spPr/>
      <dgm:t>
        <a:bodyPr/>
        <a:lstStyle/>
        <a:p>
          <a:endParaRPr lang="ru-RU"/>
        </a:p>
      </dgm:t>
    </dgm:pt>
    <dgm:pt modelId="{16F7E23A-F88B-4D0A-BF37-B1B7C591F444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Требуется наличие или приобретение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Learning Management System,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 в которую будет интегрироваться контент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.</a:t>
          </a:r>
          <a:endParaRPr lang="ru-RU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63BFFAF3-9E93-497E-A7A2-96DB52D2411F}" type="parTrans" cxnId="{0A952EA5-DEC3-4B9D-AEE3-4D4FC0669413}">
      <dgm:prSet/>
      <dgm:spPr/>
      <dgm:t>
        <a:bodyPr/>
        <a:lstStyle/>
        <a:p>
          <a:endParaRPr lang="ru-RU"/>
        </a:p>
      </dgm:t>
    </dgm:pt>
    <dgm:pt modelId="{06F2C894-9ACD-49F1-9ACE-38B2BB555E0E}" type="sibTrans" cxnId="{0A952EA5-DEC3-4B9D-AEE3-4D4FC0669413}">
      <dgm:prSet/>
      <dgm:spPr/>
      <dgm:t>
        <a:bodyPr/>
        <a:lstStyle/>
        <a:p>
          <a:endParaRPr lang="ru-RU"/>
        </a:p>
      </dgm:t>
    </dgm:pt>
    <dgm:pt modelId="{08C584A4-8DD3-46B5-A8E8-A6DA862978AD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Доступны не все варианты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online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-обучения</a:t>
          </a:r>
        </a:p>
      </dgm:t>
    </dgm:pt>
    <dgm:pt modelId="{A14C763B-3984-4953-8407-8D1F31E8FB75}" type="parTrans" cxnId="{262AF224-22D2-4332-BE7B-48FEFFB3C70A}">
      <dgm:prSet/>
      <dgm:spPr/>
      <dgm:t>
        <a:bodyPr/>
        <a:lstStyle/>
        <a:p>
          <a:endParaRPr lang="ru-RU"/>
        </a:p>
      </dgm:t>
    </dgm:pt>
    <dgm:pt modelId="{A9A1A4A6-44CE-46AB-A684-3F69E9FBB002}" type="sibTrans" cxnId="{262AF224-22D2-4332-BE7B-48FEFFB3C70A}">
      <dgm:prSet/>
      <dgm:spPr/>
      <dgm:t>
        <a:bodyPr/>
        <a:lstStyle/>
        <a:p>
          <a:endParaRPr lang="ru-RU"/>
        </a:p>
      </dgm:t>
    </dgm:pt>
    <dgm:pt modelId="{70E9CE00-CA61-4255-A7A1-8A80AD0E44FE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Контент не обновляется автоматически</a:t>
          </a:r>
          <a:endParaRPr lang="en-US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AC5A4904-9108-445F-88CE-530EFBD171FE}" type="parTrans" cxnId="{2AC520B8-3B18-400A-B5F4-E99CFC9EAFD2}">
      <dgm:prSet/>
      <dgm:spPr/>
      <dgm:t>
        <a:bodyPr/>
        <a:lstStyle/>
        <a:p>
          <a:endParaRPr lang="ru-RU"/>
        </a:p>
      </dgm:t>
    </dgm:pt>
    <dgm:pt modelId="{D77845B1-8B88-4866-9F2E-47CE6D3684BA}" type="sibTrans" cxnId="{2AC520B8-3B18-400A-B5F4-E99CFC9EAFD2}">
      <dgm:prSet/>
      <dgm:spPr/>
      <dgm:t>
        <a:bodyPr/>
        <a:lstStyle/>
        <a:p>
          <a:endParaRPr lang="ru-RU"/>
        </a:p>
      </dgm:t>
    </dgm:pt>
    <dgm:pt modelId="{631ADE64-EA18-4ABE-BC70-0AFA59CC03DE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Код доступа выдается пользователям</a:t>
          </a:r>
        </a:p>
      </dgm:t>
    </dgm:pt>
    <dgm:pt modelId="{DF35942E-877A-415A-8E42-9A4FFCA61B0D}" type="parTrans" cxnId="{DEFD1694-F6FD-4917-A8F0-4BFCE80CC91A}">
      <dgm:prSet/>
      <dgm:spPr/>
      <dgm:t>
        <a:bodyPr/>
        <a:lstStyle/>
        <a:p>
          <a:endParaRPr lang="ru-RU"/>
        </a:p>
      </dgm:t>
    </dgm:pt>
    <dgm:pt modelId="{79D808F7-74BE-4BC4-9FB0-7FC349307DF9}" type="sibTrans" cxnId="{DEFD1694-F6FD-4917-A8F0-4BFCE80CC91A}">
      <dgm:prSet/>
      <dgm:spPr/>
      <dgm:t>
        <a:bodyPr/>
        <a:lstStyle/>
        <a:p>
          <a:endParaRPr lang="ru-RU"/>
        </a:p>
      </dgm:t>
    </dgm:pt>
    <dgm:pt modelId="{BE526EC6-DD67-4367-84C0-61BAA25CA986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Курсы доступны по адресу</a:t>
          </a:r>
          <a:r>
            <a:rPr lang="en-US" dirty="0" smtClean="0"/>
            <a:t> </a:t>
          </a:r>
          <a:r>
            <a:rPr lang="en-US" dirty="0" smtClean="0">
              <a:hlinkClick xmlns:r="http://schemas.openxmlformats.org/officeDocument/2006/relationships" r:id="rId1"/>
            </a:rPr>
            <a:t>https://business.microsoftelearning.com/</a:t>
          </a:r>
          <a:r>
            <a:rPr lang="en-US" dirty="0" smtClean="0"/>
            <a:t> </a:t>
          </a:r>
          <a:endParaRPr lang="en-US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60B00127-9467-4805-A1BD-15B042F2D808}" type="parTrans" cxnId="{45AC6DFE-F3D3-4706-AB4D-7F1704791CEA}">
      <dgm:prSet/>
      <dgm:spPr/>
      <dgm:t>
        <a:bodyPr/>
        <a:lstStyle/>
        <a:p>
          <a:endParaRPr lang="ru-RU"/>
        </a:p>
      </dgm:t>
    </dgm:pt>
    <dgm:pt modelId="{B14D27A2-61F7-4165-BEF8-D6169D48096D}" type="sibTrans" cxnId="{45AC6DFE-F3D3-4706-AB4D-7F1704791CEA}">
      <dgm:prSet/>
      <dgm:spPr/>
      <dgm:t>
        <a:bodyPr/>
        <a:lstStyle/>
        <a:p>
          <a:endParaRPr lang="ru-RU"/>
        </a:p>
      </dgm:t>
    </dgm:pt>
    <dgm:pt modelId="{4AD55E68-EA47-4C64-AB54-6BA6EA6CA0A1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Клиент должен привязать пользователей курсов к конкретной лицензии. Передать права доступа нельзя.</a:t>
          </a:r>
        </a:p>
      </dgm:t>
    </dgm:pt>
    <dgm:pt modelId="{8F57A82B-FDFF-4E14-BC95-1695A9105CE3}" type="parTrans" cxnId="{94930A51-8AEE-4E4E-B2AF-9653DF307B5D}">
      <dgm:prSet/>
      <dgm:spPr/>
      <dgm:t>
        <a:bodyPr/>
        <a:lstStyle/>
        <a:p>
          <a:endParaRPr lang="ru-RU"/>
        </a:p>
      </dgm:t>
    </dgm:pt>
    <dgm:pt modelId="{F2EB06B7-2A4D-4CCF-9E92-A46501F25EA3}" type="sibTrans" cxnId="{94930A51-8AEE-4E4E-B2AF-9653DF307B5D}">
      <dgm:prSet/>
      <dgm:spPr/>
      <dgm:t>
        <a:bodyPr/>
        <a:lstStyle/>
        <a:p>
          <a:endParaRPr lang="ru-RU"/>
        </a:p>
      </dgm:t>
    </dgm:pt>
    <dgm:pt modelId="{26C01EB2-0486-4270-9ACB-122DE4520665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Код доступа может действовать после окончания соглашения, если курс не был закончен (макс 12 месяцев)</a:t>
          </a:r>
        </a:p>
      </dgm:t>
    </dgm:pt>
    <dgm:pt modelId="{C9770F9A-D43A-4240-B90D-EAA01DABAC1F}" type="parTrans" cxnId="{ED2B0368-40DB-4506-8CAD-ABAD1D89F58A}">
      <dgm:prSet/>
      <dgm:spPr/>
      <dgm:t>
        <a:bodyPr/>
        <a:lstStyle/>
        <a:p>
          <a:endParaRPr lang="ru-RU"/>
        </a:p>
      </dgm:t>
    </dgm:pt>
    <dgm:pt modelId="{EADFECD0-B1C9-4689-A8FA-1E330FEC7049}" type="sibTrans" cxnId="{ED2B0368-40DB-4506-8CAD-ABAD1D89F58A}">
      <dgm:prSet/>
      <dgm:spPr/>
      <dgm:t>
        <a:bodyPr/>
        <a:lstStyle/>
        <a:p>
          <a:endParaRPr lang="ru-RU"/>
        </a:p>
      </dgm:t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BD9598-5E14-4BFC-A955-A20B5F0B2326}" type="presOf" srcId="{9F1D2758-ADDF-4BF3-9550-63A4CFA44AE4}" destId="{0E9CB8A9-C0BC-49A7-8451-FBA7DEBDA814}" srcOrd="0" destOrd="0" presId="urn:microsoft.com/office/officeart/2005/8/layout/vList2"/>
    <dgm:cxn modelId="{45AC6DFE-F3D3-4706-AB4D-7F1704791CEA}" srcId="{5263DEE3-590A-4341-B792-7D4ED369B656}" destId="{BE526EC6-DD67-4367-84C0-61BAA25CA986}" srcOrd="2" destOrd="0" parTransId="{60B00127-9467-4805-A1BD-15B042F2D808}" sibTransId="{B14D27A2-61F7-4165-BEF8-D6169D48096D}"/>
    <dgm:cxn modelId="{FEA7F509-F6C1-405B-824A-F3B0B417F096}" type="presOf" srcId="{842F6017-00B5-434E-B722-B2EF6530BCC0}" destId="{3C32096C-9CD7-4D5E-B0B3-DF595C09AD12}" srcOrd="0" destOrd="0" presId="urn:microsoft.com/office/officeart/2005/8/layout/vList2"/>
    <dgm:cxn modelId="{3ACD23C1-023F-497F-BBCA-E59C5CE6216D}" type="presOf" srcId="{631ADE64-EA18-4ABE-BC70-0AFA59CC03DE}" destId="{40DF411C-3C25-4967-B3FA-DD09E7E8C39A}" srcOrd="0" destOrd="1" presId="urn:microsoft.com/office/officeart/2005/8/layout/vList2"/>
    <dgm:cxn modelId="{ED2B0368-40DB-4506-8CAD-ABAD1D89F58A}" srcId="{5263DEE3-590A-4341-B792-7D4ED369B656}" destId="{26C01EB2-0486-4270-9ACB-122DE4520665}" srcOrd="4" destOrd="0" parTransId="{C9770F9A-D43A-4240-B90D-EAA01DABAC1F}" sibTransId="{EADFECD0-B1C9-4689-A8FA-1E330FEC7049}"/>
    <dgm:cxn modelId="{4EC35D29-9C44-46D8-996A-03038C32D72C}" type="presOf" srcId="{08C584A4-8DD3-46B5-A8E8-A6DA862978AD}" destId="{15C19E66-C199-47A2-9204-C96F5A8A56D9}" srcOrd="0" destOrd="7" presId="urn:microsoft.com/office/officeart/2005/8/layout/vList2"/>
    <dgm:cxn modelId="{CB97DCE0-FB6F-4A59-9315-E6AF9485DA3A}" type="presOf" srcId="{068D2E67-674F-45DC-A592-D1B40D3693AE}" destId="{15C19E66-C199-47A2-9204-C96F5A8A56D9}" srcOrd="0" destOrd="2" presId="urn:microsoft.com/office/officeart/2005/8/layout/vList2"/>
    <dgm:cxn modelId="{68186585-1E82-4DC2-9CFC-A9545AE43C3C}" type="presOf" srcId="{24F6D978-4ACF-4DDD-B8DD-87ACDB40BE12}" destId="{15C19E66-C199-47A2-9204-C96F5A8A56D9}" srcOrd="0" destOrd="3" presId="urn:microsoft.com/office/officeart/2005/8/layout/vList2"/>
    <dgm:cxn modelId="{2AC520B8-3B18-400A-B5F4-E99CFC9EAFD2}" srcId="{345265FE-932A-4A51-8799-874487776890}" destId="{70E9CE00-CA61-4255-A7A1-8A80AD0E44FE}" srcOrd="2" destOrd="0" parTransId="{AC5A4904-9108-445F-88CE-530EFBD171FE}" sibTransId="{D77845B1-8B88-4866-9F2E-47CE6D3684BA}"/>
    <dgm:cxn modelId="{E0D91B84-AB6B-48C2-BA63-B135E41ABDF8}" srcId="{842F6017-00B5-434E-B722-B2EF6530BCC0}" destId="{068D2E67-674F-45DC-A592-D1B40D3693AE}" srcOrd="2" destOrd="0" parTransId="{69CB9A4A-B6DA-4B3F-86F9-23D443D4F181}" sibTransId="{4AFB0B2D-0DC7-463C-A6DB-34167096C08E}"/>
    <dgm:cxn modelId="{AB55CA46-CF91-4294-AC47-E8468A36CAF6}" type="presOf" srcId="{41F07126-4ED4-45BF-9427-4D7DFF2463AF}" destId="{40DF411C-3C25-4967-B3FA-DD09E7E8C39A}" srcOrd="0" destOrd="0" presId="urn:microsoft.com/office/officeart/2005/8/layout/vList2"/>
    <dgm:cxn modelId="{0AB88D9E-A30A-45BB-BC02-404642ADE3BB}" type="presOf" srcId="{26C01EB2-0486-4270-9ACB-122DE4520665}" destId="{40DF411C-3C25-4967-B3FA-DD09E7E8C39A}" srcOrd="0" destOrd="4" presId="urn:microsoft.com/office/officeart/2005/8/layout/vList2"/>
    <dgm:cxn modelId="{3E443C92-8F6F-47EA-9E32-DC7DD05016AD}" type="presOf" srcId="{70E9CE00-CA61-4255-A7A1-8A80AD0E44FE}" destId="{15C19E66-C199-47A2-9204-C96F5A8A56D9}" srcOrd="0" destOrd="8" presId="urn:microsoft.com/office/officeart/2005/8/layout/vList2"/>
    <dgm:cxn modelId="{516ACA56-7CB1-42F7-A85E-5AC2EAA843BD}" type="presOf" srcId="{A1CB4A5E-94AF-4E9C-B3CB-E89146F2C67B}" destId="{15C19E66-C199-47A2-9204-C96F5A8A56D9}" srcOrd="0" destOrd="0" presId="urn:microsoft.com/office/officeart/2005/8/layout/vList2"/>
    <dgm:cxn modelId="{B24FC0B1-8DF8-431D-9D0C-54273886BF5C}" srcId="{842F6017-00B5-434E-B722-B2EF6530BCC0}" destId="{137249C3-7E67-481E-8FC2-FA8D5CFCFE98}" srcOrd="4" destOrd="0" parTransId="{6EFBD0B7-E49E-4361-B72B-F976A518B12B}" sibTransId="{39F5F737-6EAE-4702-BE4B-0D62C24A4646}"/>
    <dgm:cxn modelId="{262AF224-22D2-4332-BE7B-48FEFFB3C70A}" srcId="{345265FE-932A-4A51-8799-874487776890}" destId="{08C584A4-8DD3-46B5-A8E8-A6DA862978AD}" srcOrd="1" destOrd="0" parTransId="{A14C763B-3984-4953-8407-8D1F31E8FB75}" sibTransId="{A9A1A4A6-44CE-46AB-A684-3F69E9FBB002}"/>
    <dgm:cxn modelId="{799EF4F0-62C7-4E9C-B9E3-F790B50571CC}" srcId="{842F6017-00B5-434E-B722-B2EF6530BCC0}" destId="{4F553D09-0147-4B26-A383-628D2FBDBAB7}" srcOrd="1" destOrd="0" parTransId="{D0583721-DC6B-49C6-AD3F-936AC4C33A18}" sibTransId="{704F1D58-9CCA-407F-859E-140CBC132615}"/>
    <dgm:cxn modelId="{2F20CAC7-B01C-4AA1-A0C0-78948A071C2F}" srcId="{842F6017-00B5-434E-B722-B2EF6530BCC0}" destId="{A1CB4A5E-94AF-4E9C-B3CB-E89146F2C67B}" srcOrd="0" destOrd="0" parTransId="{FBB55A01-B94B-4F39-B53B-E9611FECE21A}" sibTransId="{EF428444-23A7-43FC-9F83-0D54334E4625}"/>
    <dgm:cxn modelId="{6346D4E2-98C3-4594-85ED-6532029B1D90}" srcId="{5263DEE3-590A-4341-B792-7D4ED369B656}" destId="{41F07126-4ED4-45BF-9427-4D7DFF2463AF}" srcOrd="0" destOrd="0" parTransId="{B96FCE3D-753B-4240-9912-1F2BACD9C7DF}" sibTransId="{DBC725FE-F46D-4916-9E77-31AF15AC09F5}"/>
    <dgm:cxn modelId="{135E5287-90A7-40B3-9539-82A4E9DCB758}" srcId="{842F6017-00B5-434E-B722-B2EF6530BCC0}" destId="{24F6D978-4ACF-4DDD-B8DD-87ACDB40BE12}" srcOrd="3" destOrd="0" parTransId="{DAA38EA2-7859-4DB5-80C5-E6F38E159434}" sibTransId="{ACE257FD-5C88-4869-9240-427B16FF90CC}"/>
    <dgm:cxn modelId="{94930A51-8AEE-4E4E-B2AF-9653DF307B5D}" srcId="{5263DEE3-590A-4341-B792-7D4ED369B656}" destId="{4AD55E68-EA47-4C64-AB54-6BA6EA6CA0A1}" srcOrd="3" destOrd="0" parTransId="{8F57A82B-FDFF-4E14-BC95-1695A9105CE3}" sibTransId="{F2EB06B7-2A4D-4CCF-9E92-A46501F25EA3}"/>
    <dgm:cxn modelId="{DEFD1694-F6FD-4917-A8F0-4BFCE80CC91A}" srcId="{5263DEE3-590A-4341-B792-7D4ED369B656}" destId="{631ADE64-EA18-4ABE-BC70-0AFA59CC03DE}" srcOrd="1" destOrd="0" parTransId="{DF35942E-877A-415A-8E42-9A4FFCA61B0D}" sibTransId="{79D808F7-74BE-4BC4-9FB0-7FC349307DF9}"/>
    <dgm:cxn modelId="{0A952EA5-DEC3-4B9D-AEE3-4D4FC0669413}" srcId="{345265FE-932A-4A51-8799-874487776890}" destId="{16F7E23A-F88B-4D0A-BF37-B1B7C591F444}" srcOrd="0" destOrd="0" parTransId="{63BFFAF3-9E93-497E-A7A2-96DB52D2411F}" sibTransId="{06F2C894-9ACD-49F1-9ACE-38B2BB555E0E}"/>
    <dgm:cxn modelId="{EF285262-059B-4FFE-88E6-A464AC72623E}" type="presOf" srcId="{4F553D09-0147-4B26-A383-628D2FBDBAB7}" destId="{15C19E66-C199-47A2-9204-C96F5A8A56D9}" srcOrd="0" destOrd="1" presId="urn:microsoft.com/office/officeart/2005/8/layout/vList2"/>
    <dgm:cxn modelId="{F7F24D4E-938F-401E-AE3F-D237E1700347}" type="presOf" srcId="{5263DEE3-590A-4341-B792-7D4ED369B656}" destId="{D934A8EB-E83B-4C41-8499-8EDD14021E28}" srcOrd="0" destOrd="0" presId="urn:microsoft.com/office/officeart/2005/8/layout/vList2"/>
    <dgm:cxn modelId="{3BDFFD22-608F-4E12-9F72-3489289BE5A6}" type="presOf" srcId="{345265FE-932A-4A51-8799-874487776890}" destId="{15C19E66-C199-47A2-9204-C96F5A8A56D9}" srcOrd="0" destOrd="5" presId="urn:microsoft.com/office/officeart/2005/8/layout/vList2"/>
    <dgm:cxn modelId="{23BC9D30-16D4-4659-BA91-0B9EEA84B2FD}" srcId="{842F6017-00B5-434E-B722-B2EF6530BCC0}" destId="{345265FE-932A-4A51-8799-874487776890}" srcOrd="5" destOrd="0" parTransId="{1757CF5D-1B1B-48E1-A96E-3E4A24C52040}" sibTransId="{4FC1E1B3-77C2-4C74-9661-2088B0BC9A67}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92899D17-6316-4CAE-B3A9-85E7085B8AD7}" type="presOf" srcId="{4AD55E68-EA47-4C64-AB54-6BA6EA6CA0A1}" destId="{40DF411C-3C25-4967-B3FA-DD09E7E8C39A}" srcOrd="0" destOrd="3" presId="urn:microsoft.com/office/officeart/2005/8/layout/vList2"/>
    <dgm:cxn modelId="{FDEECF11-5E3B-4BDF-8617-F3F05B03F7FF}" type="presOf" srcId="{16F7E23A-F88B-4D0A-BF37-B1B7C591F444}" destId="{15C19E66-C199-47A2-9204-C96F5A8A56D9}" srcOrd="0" destOrd="6" presId="urn:microsoft.com/office/officeart/2005/8/layout/vList2"/>
    <dgm:cxn modelId="{9C57B58A-3CF9-42AA-8EAE-181B0D12DF67}" type="presOf" srcId="{137249C3-7E67-481E-8FC2-FA8D5CFCFE98}" destId="{15C19E66-C199-47A2-9204-C96F5A8A56D9}" srcOrd="0" destOrd="4" presId="urn:microsoft.com/office/officeart/2005/8/layout/vList2"/>
    <dgm:cxn modelId="{268716EB-7471-40BA-AEF0-D3A6BFC26795}" type="presOf" srcId="{BE526EC6-DD67-4367-84C0-61BAA25CA986}" destId="{40DF411C-3C25-4967-B3FA-DD09E7E8C39A}" srcOrd="0" destOrd="2" presId="urn:microsoft.com/office/officeart/2005/8/layout/vList2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A2F7E99F-4FAE-4EA4-B019-9070E8BF8BC1}" type="presParOf" srcId="{0E9CB8A9-C0BC-49A7-8451-FBA7DEBDA814}" destId="{3C32096C-9CD7-4D5E-B0B3-DF595C09AD12}" srcOrd="0" destOrd="0" presId="urn:microsoft.com/office/officeart/2005/8/layout/vList2"/>
    <dgm:cxn modelId="{B89FF342-45FB-4F18-8085-BA90DE74BDEB}" type="presParOf" srcId="{0E9CB8A9-C0BC-49A7-8451-FBA7DEBDA814}" destId="{15C19E66-C199-47A2-9204-C96F5A8A56D9}" srcOrd="1" destOrd="0" presId="urn:microsoft.com/office/officeart/2005/8/layout/vList2"/>
    <dgm:cxn modelId="{6B7DEFA9-9C7A-441D-BA6D-492F7FFE0F79}" type="presParOf" srcId="{0E9CB8A9-C0BC-49A7-8451-FBA7DEBDA814}" destId="{D934A8EB-E83B-4C41-8499-8EDD14021E28}" srcOrd="2" destOrd="0" presId="urn:microsoft.com/office/officeart/2005/8/layout/vList2"/>
    <dgm:cxn modelId="{D907EAF7-CC13-466D-91C8-02282D3D9F18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/>
      <dgm:spPr/>
      <dgm:t>
        <a:bodyPr/>
        <a:lstStyle/>
        <a:p>
          <a:r>
            <a:rPr lang="ru-RU" dirty="0" smtClean="0"/>
            <a:t>Правила получения</a:t>
          </a:r>
          <a:endParaRPr lang="ru-RU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Предоставляется при покупке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SA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 для настольных приложений по любой программе корпоративного лицензирования</a:t>
          </a:r>
          <a:endParaRPr lang="ru-RU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/>
      <dgm:spPr/>
      <dgm:t>
        <a:bodyPr/>
        <a:lstStyle/>
        <a:p>
          <a:r>
            <a:rPr lang="ru-RU" dirty="0" smtClean="0"/>
            <a:t>Активация и использование</a:t>
          </a:r>
          <a:endParaRPr lang="ru-RU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41F07126-4ED4-45BF-9427-4D7DFF2463AF}">
      <dgm:prSet phldrT="[Text]"/>
      <dgm:spPr/>
      <dgm:t>
        <a:bodyPr/>
        <a:lstStyle/>
        <a:p>
          <a:r>
            <a:rPr lang="ru-RU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Требуется активация на </a:t>
          </a:r>
          <a:r>
            <a:rPr lang="en-US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MVLS</a:t>
          </a:r>
          <a:endParaRPr lang="ru-RU" dirty="0"/>
        </a:p>
      </dgm:t>
    </dgm:pt>
    <dgm:pt modelId="{B96FCE3D-753B-4240-9912-1F2BACD9C7DF}" type="parTrans" cxnId="{6346D4E2-98C3-4594-85ED-6532029B1D90}">
      <dgm:prSet/>
      <dgm:spPr/>
      <dgm:t>
        <a:bodyPr/>
        <a:lstStyle/>
        <a:p>
          <a:endParaRPr lang="ru-RU"/>
        </a:p>
      </dgm:t>
    </dgm:pt>
    <dgm:pt modelId="{DBC725FE-F46D-4916-9E77-31AF15AC09F5}" type="sibTrans" cxnId="{6346D4E2-98C3-4594-85ED-6532029B1D90}">
      <dgm:prSet/>
      <dgm:spPr/>
      <dgm:t>
        <a:bodyPr/>
        <a:lstStyle/>
        <a:p>
          <a:endParaRPr lang="ru-RU"/>
        </a:p>
      </dgm:t>
    </dgm:pt>
    <dgm:pt modelId="{F6DE3A58-CB10-4438-9602-36BB7A70767D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Количество сотрудников,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которые могут участвовать в программе = количество лицензий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SA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 (одна лицензия на сотрудника)</a:t>
          </a:r>
          <a:endParaRPr lang="en-US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FD3EEAEF-C055-43F2-982F-6843286764E6}" type="parTrans" cxnId="{E762CC6E-E8E4-4636-BA59-25FD75919BD8}">
      <dgm:prSet/>
      <dgm:spPr/>
      <dgm:t>
        <a:bodyPr/>
        <a:lstStyle/>
        <a:p>
          <a:endParaRPr lang="ru-RU"/>
        </a:p>
      </dgm:t>
    </dgm:pt>
    <dgm:pt modelId="{E4F85ADD-6596-4ACE-A235-6244E8FE488A}" type="sibTrans" cxnId="{E762CC6E-E8E4-4636-BA59-25FD75919BD8}">
      <dgm:prSet/>
      <dgm:spPr/>
      <dgm:t>
        <a:bodyPr/>
        <a:lstStyle/>
        <a:p>
          <a:endParaRPr lang="ru-RU"/>
        </a:p>
      </dgm:t>
    </dgm:pt>
    <dgm:pt modelId="{E05E13A4-19C0-407A-9534-60669EC667B9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Специальное лицензионное соглашение: использовать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Office,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купленный по программе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HUP,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 сотрудник может, пока работает в организации</a:t>
          </a:r>
        </a:p>
      </dgm:t>
    </dgm:pt>
    <dgm:pt modelId="{E307B1AC-6482-4B6D-BAD4-6406476CFF1A}" type="parTrans" cxnId="{FAC9D3B2-CA84-452B-BF3D-F5CC40325B0B}">
      <dgm:prSet/>
      <dgm:spPr/>
      <dgm:t>
        <a:bodyPr/>
        <a:lstStyle/>
        <a:p>
          <a:endParaRPr lang="ru-RU"/>
        </a:p>
      </dgm:t>
    </dgm:pt>
    <dgm:pt modelId="{D9B14680-3E42-460D-824B-5F1CFF4E9BCD}" type="sibTrans" cxnId="{FAC9D3B2-CA84-452B-BF3D-F5CC40325B0B}">
      <dgm:prSet/>
      <dgm:spPr/>
      <dgm:t>
        <a:bodyPr/>
        <a:lstStyle/>
        <a:p>
          <a:endParaRPr lang="ru-RU"/>
        </a:p>
      </dgm:t>
    </dgm:pt>
    <dgm:pt modelId="{F868B9AF-F8D9-4E01-9A3F-CA0168F8B1AA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Клиент должен принять условия соглашения</a:t>
          </a:r>
        </a:p>
      </dgm:t>
    </dgm:pt>
    <dgm:pt modelId="{3E6B7549-09FD-4AAA-B74E-0993CE7C9981}" type="parTrans" cxnId="{2AF21CD9-F29D-4F5B-B98F-5717E824B2EC}">
      <dgm:prSet/>
      <dgm:spPr/>
      <dgm:t>
        <a:bodyPr/>
        <a:lstStyle/>
        <a:p>
          <a:endParaRPr lang="ru-RU"/>
        </a:p>
      </dgm:t>
    </dgm:pt>
    <dgm:pt modelId="{32D2C6A5-7B68-4261-94C6-ED9853BFD860}" type="sibTrans" cxnId="{2AF21CD9-F29D-4F5B-B98F-5717E824B2EC}">
      <dgm:prSet/>
      <dgm:spPr/>
      <dgm:t>
        <a:bodyPr/>
        <a:lstStyle/>
        <a:p>
          <a:endParaRPr lang="ru-RU"/>
        </a:p>
      </dgm:t>
    </dgm:pt>
    <dgm:pt modelId="{C1F1CD35-6C9B-4D85-BA47-4A14F0970FF0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Код доступа выдается клиенту</a:t>
          </a:r>
        </a:p>
      </dgm:t>
    </dgm:pt>
    <dgm:pt modelId="{5A36DA3F-420E-4409-8A3E-6E6425990939}" type="parTrans" cxnId="{EF4A92CA-88F0-4C66-AF0B-6108C0EF21DA}">
      <dgm:prSet/>
      <dgm:spPr/>
      <dgm:t>
        <a:bodyPr/>
        <a:lstStyle/>
        <a:p>
          <a:endParaRPr lang="ru-RU"/>
        </a:p>
      </dgm:t>
    </dgm:pt>
    <dgm:pt modelId="{5E899710-9DBC-4F09-BDEC-1F931BFED67F}" type="sibTrans" cxnId="{EF4A92CA-88F0-4C66-AF0B-6108C0EF21DA}">
      <dgm:prSet/>
      <dgm:spPr/>
      <dgm:t>
        <a:bodyPr/>
        <a:lstStyle/>
        <a:p>
          <a:endParaRPr lang="ru-RU"/>
        </a:p>
      </dgm:t>
    </dgm:pt>
    <dgm:pt modelId="{0BD31C89-D174-40DE-8D15-49B358E9A5E6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Носитель заказывается и загружается на сайте </a:t>
          </a:r>
          <a:r>
            <a:rPr lang="en-US" dirty="0" smtClean="0">
              <a:latin typeface="Calibri" pitchFamily="34" charset="0"/>
              <a:hlinkClick xmlns:r="http://schemas.openxmlformats.org/officeDocument/2006/relationships" r:id="rId1"/>
            </a:rPr>
            <a:t>https://hup.microsoft.com</a:t>
          </a:r>
          <a:r>
            <a:rPr lang="en-US" dirty="0" smtClean="0">
              <a:latin typeface="Calibri" pitchFamily="34" charset="0"/>
            </a:rPr>
            <a:t> </a:t>
          </a:r>
          <a:endParaRPr lang="en-US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329420EB-CADB-4716-B222-74C7F4C26C85}" type="parTrans" cxnId="{598F8A07-BCAE-4F3F-BDFF-7866901CDF4E}">
      <dgm:prSet/>
      <dgm:spPr/>
      <dgm:t>
        <a:bodyPr/>
        <a:lstStyle/>
        <a:p>
          <a:endParaRPr lang="ru-RU"/>
        </a:p>
      </dgm:t>
    </dgm:pt>
    <dgm:pt modelId="{60B8D460-0E9E-4260-8FA3-E18DFB0F0A9A}" type="sibTrans" cxnId="{598F8A07-BCAE-4F3F-BDFF-7866901CDF4E}">
      <dgm:prSet/>
      <dgm:spPr/>
      <dgm:t>
        <a:bodyPr/>
        <a:lstStyle/>
        <a:p>
          <a:endParaRPr lang="ru-RU"/>
        </a:p>
      </dgm:t>
    </dgm:pt>
    <dgm:pt modelId="{2E6BCB4E-DE44-4777-B187-D805748B9F60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Оплата по кредитной карте (9 долл. США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)</a:t>
          </a:r>
          <a:endParaRPr lang="ru-RU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E0CC8F81-332F-4C82-B708-DA869274A397}" type="parTrans" cxnId="{641BADEB-3220-4779-A1F3-E8D5CF2FDCAF}">
      <dgm:prSet/>
      <dgm:spPr/>
      <dgm:t>
        <a:bodyPr/>
        <a:lstStyle/>
        <a:p>
          <a:endParaRPr lang="ru-RU"/>
        </a:p>
      </dgm:t>
    </dgm:pt>
    <dgm:pt modelId="{129E92FA-067D-4AA1-A5D3-7D2074116EFA}" type="sibTrans" cxnId="{641BADEB-3220-4779-A1F3-E8D5CF2FDCAF}">
      <dgm:prSet/>
      <dgm:spPr/>
      <dgm:t>
        <a:bodyPr/>
        <a:lstStyle/>
        <a:p>
          <a:endParaRPr lang="ru-RU"/>
        </a:p>
      </dgm:t>
    </dgm:pt>
    <dgm:pt modelId="{430FE2D2-3BE3-47CD-BB7E-933299CE7267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Возможен централизованный заказ носителей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по более выгодной цене </a:t>
          </a:r>
          <a:endParaRPr lang="en-US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9D2A336E-40F2-49D8-9285-08ACFDA6AEF5}" type="parTrans" cxnId="{63051805-FC2C-478B-84F1-94C1BCD2DD08}">
      <dgm:prSet/>
      <dgm:spPr/>
      <dgm:t>
        <a:bodyPr/>
        <a:lstStyle/>
        <a:p>
          <a:endParaRPr lang="ru-RU"/>
        </a:p>
      </dgm:t>
    </dgm:pt>
    <dgm:pt modelId="{CACBE21F-0F71-4A44-ABB7-AE7317B87F22}" type="sibTrans" cxnId="{63051805-FC2C-478B-84F1-94C1BCD2DD08}">
      <dgm:prSet/>
      <dgm:spPr/>
      <dgm:t>
        <a:bodyPr/>
        <a:lstStyle/>
        <a:p>
          <a:endParaRPr lang="ru-RU"/>
        </a:p>
      </dgm:t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 custLinFactNeighborX="-384" custLinFactNeighborY="68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F20CAC7-B01C-4AA1-A0C0-78948A071C2F}" srcId="{842F6017-00B5-434E-B722-B2EF6530BCC0}" destId="{A1CB4A5E-94AF-4E9C-B3CB-E89146F2C67B}" srcOrd="0" destOrd="0" parTransId="{FBB55A01-B94B-4F39-B53B-E9611FECE21A}" sibTransId="{EF428444-23A7-43FC-9F83-0D54334E4625}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598F8A07-BCAE-4F3F-BDFF-7866901CDF4E}" srcId="{5263DEE3-590A-4341-B792-7D4ED369B656}" destId="{0BD31C89-D174-40DE-8D15-49B358E9A5E6}" srcOrd="3" destOrd="0" parTransId="{329420EB-CADB-4716-B222-74C7F4C26C85}" sibTransId="{60B8D460-0E9E-4260-8FA3-E18DFB0F0A9A}"/>
    <dgm:cxn modelId="{7C02FCD5-3932-406B-9943-B6ACCBBCD689}" type="presOf" srcId="{2E6BCB4E-DE44-4777-B187-D805748B9F60}" destId="{40DF411C-3C25-4967-B3FA-DD09E7E8C39A}" srcOrd="0" destOrd="4" presId="urn:microsoft.com/office/officeart/2005/8/layout/vList2"/>
    <dgm:cxn modelId="{2AF21CD9-F29D-4F5B-B98F-5717E824B2EC}" srcId="{5263DEE3-590A-4341-B792-7D4ED369B656}" destId="{F868B9AF-F8D9-4E01-9A3F-CA0168F8B1AA}" srcOrd="1" destOrd="0" parTransId="{3E6B7549-09FD-4AAA-B74E-0993CE7C9981}" sibTransId="{32D2C6A5-7B68-4261-94C6-ED9853BFD860}"/>
    <dgm:cxn modelId="{698AB782-8401-4D85-8494-C9F203B6C7D5}" type="presOf" srcId="{0BD31C89-D174-40DE-8D15-49B358E9A5E6}" destId="{40DF411C-3C25-4967-B3FA-DD09E7E8C39A}" srcOrd="0" destOrd="3" presId="urn:microsoft.com/office/officeart/2005/8/layout/vList2"/>
    <dgm:cxn modelId="{80185FA7-7C2E-4CBB-BDAA-A54667F632A7}" type="presOf" srcId="{F6DE3A58-CB10-4438-9602-36BB7A70767D}" destId="{15C19E66-C199-47A2-9204-C96F5A8A56D9}" srcOrd="0" destOrd="1" presId="urn:microsoft.com/office/officeart/2005/8/layout/vList2"/>
    <dgm:cxn modelId="{E762CC6E-E8E4-4636-BA59-25FD75919BD8}" srcId="{842F6017-00B5-434E-B722-B2EF6530BCC0}" destId="{F6DE3A58-CB10-4438-9602-36BB7A70767D}" srcOrd="1" destOrd="0" parTransId="{FD3EEAEF-C055-43F2-982F-6843286764E6}" sibTransId="{E4F85ADD-6596-4ACE-A235-6244E8FE488A}"/>
    <dgm:cxn modelId="{EF4A92CA-88F0-4C66-AF0B-6108C0EF21DA}" srcId="{5263DEE3-590A-4341-B792-7D4ED369B656}" destId="{C1F1CD35-6C9B-4D85-BA47-4A14F0970FF0}" srcOrd="2" destOrd="0" parTransId="{5A36DA3F-420E-4409-8A3E-6E6425990939}" sibTransId="{5E899710-9DBC-4F09-BDEC-1F931BFED67F}"/>
    <dgm:cxn modelId="{E84411FD-36BE-486E-9A0B-F01D90DC7565}" type="presOf" srcId="{430FE2D2-3BE3-47CD-BB7E-933299CE7267}" destId="{40DF411C-3C25-4967-B3FA-DD09E7E8C39A}" srcOrd="0" destOrd="5" presId="urn:microsoft.com/office/officeart/2005/8/layout/vList2"/>
    <dgm:cxn modelId="{FAC9D3B2-CA84-452B-BF3D-F5CC40325B0B}" srcId="{842F6017-00B5-434E-B722-B2EF6530BCC0}" destId="{E05E13A4-19C0-407A-9534-60669EC667B9}" srcOrd="2" destOrd="0" parTransId="{E307B1AC-6482-4B6D-BAD4-6406476CFF1A}" sibTransId="{D9B14680-3E42-460D-824B-5F1CFF4E9BCD}"/>
    <dgm:cxn modelId="{641BADEB-3220-4779-A1F3-E8D5CF2FDCAF}" srcId="{5263DEE3-590A-4341-B792-7D4ED369B656}" destId="{2E6BCB4E-DE44-4777-B187-D805748B9F60}" srcOrd="4" destOrd="0" parTransId="{E0CC8F81-332F-4C82-B708-DA869274A397}" sibTransId="{129E92FA-067D-4AA1-A5D3-7D2074116EFA}"/>
    <dgm:cxn modelId="{A12245EA-8A30-4B2C-8A44-E67DB5FDA461}" type="presOf" srcId="{F868B9AF-F8D9-4E01-9A3F-CA0168F8B1AA}" destId="{40DF411C-3C25-4967-B3FA-DD09E7E8C39A}" srcOrd="0" destOrd="1" presId="urn:microsoft.com/office/officeart/2005/8/layout/vList2"/>
    <dgm:cxn modelId="{84674D1D-E6D0-415C-8F5E-DA7DB1F65DD3}" type="presOf" srcId="{E05E13A4-19C0-407A-9534-60669EC667B9}" destId="{15C19E66-C199-47A2-9204-C96F5A8A56D9}" srcOrd="0" destOrd="2" presId="urn:microsoft.com/office/officeart/2005/8/layout/vList2"/>
    <dgm:cxn modelId="{63051805-FC2C-478B-84F1-94C1BCD2DD08}" srcId="{5263DEE3-590A-4341-B792-7D4ED369B656}" destId="{430FE2D2-3BE3-47CD-BB7E-933299CE7267}" srcOrd="5" destOrd="0" parTransId="{9D2A336E-40F2-49D8-9285-08ACFDA6AEF5}" sibTransId="{CACBE21F-0F71-4A44-ABB7-AE7317B87F22}"/>
    <dgm:cxn modelId="{9DAE94E7-A5E1-487A-A2E4-4A0B9ADCC672}" type="presOf" srcId="{842F6017-00B5-434E-B722-B2EF6530BCC0}" destId="{3C32096C-9CD7-4D5E-B0B3-DF595C09AD12}" srcOrd="0" destOrd="0" presId="urn:microsoft.com/office/officeart/2005/8/layout/vList2"/>
    <dgm:cxn modelId="{67C3B177-C111-4B66-AB7E-98F119FE89EC}" type="presOf" srcId="{9F1D2758-ADDF-4BF3-9550-63A4CFA44AE4}" destId="{0E9CB8A9-C0BC-49A7-8451-FBA7DEBDA814}" srcOrd="0" destOrd="0" presId="urn:microsoft.com/office/officeart/2005/8/layout/vList2"/>
    <dgm:cxn modelId="{4934A2BD-145C-4D61-8207-948218173FA6}" type="presOf" srcId="{C1F1CD35-6C9B-4D85-BA47-4A14F0970FF0}" destId="{40DF411C-3C25-4967-B3FA-DD09E7E8C39A}" srcOrd="0" destOrd="2" presId="urn:microsoft.com/office/officeart/2005/8/layout/vList2"/>
    <dgm:cxn modelId="{7BF84F33-BEFF-4BDF-A925-94331CE4FB35}" type="presOf" srcId="{41F07126-4ED4-45BF-9427-4D7DFF2463AF}" destId="{40DF411C-3C25-4967-B3FA-DD09E7E8C39A}" srcOrd="0" destOrd="0" presId="urn:microsoft.com/office/officeart/2005/8/layout/vList2"/>
    <dgm:cxn modelId="{6D1E04F6-6DAA-4DF9-BE97-F4A7DA27CCE3}" type="presOf" srcId="{A1CB4A5E-94AF-4E9C-B3CB-E89146F2C67B}" destId="{15C19E66-C199-47A2-9204-C96F5A8A56D9}" srcOrd="0" destOrd="0" presId="urn:microsoft.com/office/officeart/2005/8/layout/vList2"/>
    <dgm:cxn modelId="{6346D4E2-98C3-4594-85ED-6532029B1D90}" srcId="{5263DEE3-590A-4341-B792-7D4ED369B656}" destId="{41F07126-4ED4-45BF-9427-4D7DFF2463AF}" srcOrd="0" destOrd="0" parTransId="{B96FCE3D-753B-4240-9912-1F2BACD9C7DF}" sibTransId="{DBC725FE-F46D-4916-9E77-31AF15AC09F5}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8EC6EBE4-573C-43C5-9A94-6DE126EB505C}" type="presOf" srcId="{5263DEE3-590A-4341-B792-7D4ED369B656}" destId="{D934A8EB-E83B-4C41-8499-8EDD14021E28}" srcOrd="0" destOrd="0" presId="urn:microsoft.com/office/officeart/2005/8/layout/vList2"/>
    <dgm:cxn modelId="{10213E24-F1E7-4A9A-8BAC-1E0786D8C747}" type="presParOf" srcId="{0E9CB8A9-C0BC-49A7-8451-FBA7DEBDA814}" destId="{3C32096C-9CD7-4D5E-B0B3-DF595C09AD12}" srcOrd="0" destOrd="0" presId="urn:microsoft.com/office/officeart/2005/8/layout/vList2"/>
    <dgm:cxn modelId="{213D62D3-3F79-40EF-A159-690ED8A09CED}" type="presParOf" srcId="{0E9CB8A9-C0BC-49A7-8451-FBA7DEBDA814}" destId="{15C19E66-C199-47A2-9204-C96F5A8A56D9}" srcOrd="1" destOrd="0" presId="urn:microsoft.com/office/officeart/2005/8/layout/vList2"/>
    <dgm:cxn modelId="{8A27B2F9-8717-4835-A134-60A19609116D}" type="presParOf" srcId="{0E9CB8A9-C0BC-49A7-8451-FBA7DEBDA814}" destId="{D934A8EB-E83B-4C41-8499-8EDD14021E28}" srcOrd="2" destOrd="0" presId="urn:microsoft.com/office/officeart/2005/8/layout/vList2"/>
    <dgm:cxn modelId="{FD8151DE-8DB1-42AE-A199-DCA7BFC31F02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/>
      <dgm:spPr/>
      <dgm:t>
        <a:bodyPr/>
        <a:lstStyle/>
        <a:p>
          <a:r>
            <a:rPr lang="ru-RU" dirty="0" smtClean="0"/>
            <a:t>Правила получения</a:t>
          </a:r>
          <a:endParaRPr lang="ru-RU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/>
      <dgm:spPr/>
      <dgm:t>
        <a:bodyPr/>
        <a:lstStyle/>
        <a:p>
          <a:r>
            <a:rPr lang="ru-RU" altLang="ja-JP" i="0" dirty="0" smtClean="0">
              <a:solidFill>
                <a:schemeClr val="tx1"/>
              </a:solidFill>
              <a:latin typeface="Calibri" pitchFamily="34" charset="0"/>
            </a:rPr>
            <a:t>Продукты приобретаются в личную собственность сотрудников</a:t>
          </a:r>
          <a:endParaRPr lang="ru-RU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/>
      <dgm:spPr/>
      <dgm:t>
        <a:bodyPr/>
        <a:lstStyle/>
        <a:p>
          <a:r>
            <a:rPr lang="ru-RU" dirty="0" smtClean="0"/>
            <a:t>Активация и использование</a:t>
          </a:r>
          <a:endParaRPr lang="ru-RU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41F07126-4ED4-45BF-9427-4D7DFF2463AF}">
      <dgm:prSet phldrT="[Text]"/>
      <dgm:spPr/>
      <dgm:t>
        <a:bodyPr/>
        <a:lstStyle/>
        <a:p>
          <a:r>
            <a:rPr lang="ru-RU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Требуется активация на </a:t>
          </a:r>
          <a:r>
            <a:rPr lang="en-US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MVLS</a:t>
          </a:r>
          <a:endParaRPr lang="ru-RU" dirty="0"/>
        </a:p>
      </dgm:t>
    </dgm:pt>
    <dgm:pt modelId="{B96FCE3D-753B-4240-9912-1F2BACD9C7DF}" type="parTrans" cxnId="{6346D4E2-98C3-4594-85ED-6532029B1D90}">
      <dgm:prSet/>
      <dgm:spPr/>
      <dgm:t>
        <a:bodyPr/>
        <a:lstStyle/>
        <a:p>
          <a:endParaRPr lang="ru-RU"/>
        </a:p>
      </dgm:t>
    </dgm:pt>
    <dgm:pt modelId="{DBC725FE-F46D-4916-9E77-31AF15AC09F5}" type="sibTrans" cxnId="{6346D4E2-98C3-4594-85ED-6532029B1D90}">
      <dgm:prSet/>
      <dgm:spPr/>
      <dgm:t>
        <a:bodyPr/>
        <a:lstStyle/>
        <a:p>
          <a:endParaRPr lang="ru-RU"/>
        </a:p>
      </dgm:t>
    </dgm:pt>
    <dgm:pt modelId="{D5E111B3-A6E7-48D0-8DFC-FC9253C44C26}">
      <dgm:prSet/>
      <dgm:spPr/>
      <dgm:t>
        <a:bodyPr/>
        <a:lstStyle/>
        <a:p>
          <a:r>
            <a:rPr lang="ru-RU" altLang="ja-JP" i="0" dirty="0" smtClean="0">
              <a:solidFill>
                <a:schemeClr val="tx1"/>
              </a:solidFill>
              <a:latin typeface="Calibri" pitchFamily="34" charset="0"/>
            </a:rPr>
            <a:t>Только коробочные продукты</a:t>
          </a:r>
          <a:endParaRPr lang="en-US" altLang="ja-JP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55E83190-7501-4751-B3C5-B480B601303E}" type="parTrans" cxnId="{4B6D1C22-39FA-4AC8-B604-8300F2C44FF7}">
      <dgm:prSet/>
      <dgm:spPr/>
      <dgm:t>
        <a:bodyPr/>
        <a:lstStyle/>
        <a:p>
          <a:endParaRPr lang="ru-RU"/>
        </a:p>
      </dgm:t>
    </dgm:pt>
    <dgm:pt modelId="{96B6E9BD-9A91-4FF1-835A-EEE2D7887694}" type="sibTrans" cxnId="{4B6D1C22-39FA-4AC8-B604-8300F2C44FF7}">
      <dgm:prSet/>
      <dgm:spPr/>
      <dgm:t>
        <a:bodyPr/>
        <a:lstStyle/>
        <a:p>
          <a:endParaRPr lang="ru-RU"/>
        </a:p>
      </dgm:t>
    </dgm:pt>
    <dgm:pt modelId="{5A540F72-BA49-4D92-A19E-B09136A7C4AD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Возможность предоставляется сотрудникам  при лицензировании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Windows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или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Office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для всего парка ПК по программам, предусматривающим стандартизацию</a:t>
          </a:r>
          <a:endParaRPr lang="en-US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EBEB795D-81C1-441D-866B-4C8D4F2A75E8}" type="parTrans" cxnId="{DBF8BB81-F9E7-4C16-90D2-13B3B7B38032}">
      <dgm:prSet/>
      <dgm:spPr/>
      <dgm:t>
        <a:bodyPr/>
        <a:lstStyle/>
        <a:p>
          <a:endParaRPr lang="ru-RU"/>
        </a:p>
      </dgm:t>
    </dgm:pt>
    <dgm:pt modelId="{9EA45EFC-1E12-4AFF-BA0E-09E7F2216C6C}" type="sibTrans" cxnId="{DBF8BB81-F9E7-4C16-90D2-13B3B7B38032}">
      <dgm:prSet/>
      <dgm:spPr/>
      <dgm:t>
        <a:bodyPr/>
        <a:lstStyle/>
        <a:p>
          <a:endParaRPr lang="ru-RU"/>
        </a:p>
      </dgm:t>
    </dgm:pt>
    <dgm:pt modelId="{B8DCAC41-C205-4C80-BD06-55F08710DB7C}">
      <dgm:prSet/>
      <dgm:spPr/>
      <dgm:t>
        <a:bodyPr/>
        <a:lstStyle/>
        <a:p>
          <a:r>
            <a:rPr lang="ru-RU" altLang="ja-JP" i="0" dirty="0" smtClean="0">
              <a:solidFill>
                <a:schemeClr val="tx1"/>
              </a:solidFill>
              <a:latin typeface="Calibri" pitchFamily="34" charset="0"/>
            </a:rPr>
            <a:t>Участвовать могут все сотрудники организации</a:t>
          </a:r>
        </a:p>
      </dgm:t>
    </dgm:pt>
    <dgm:pt modelId="{73444017-7CF1-4C97-BD1D-6BBFCBCEA40C}" type="parTrans" cxnId="{CFCE2F88-DC09-49BE-B0A3-B3FF04EE6657}">
      <dgm:prSet/>
      <dgm:spPr/>
      <dgm:t>
        <a:bodyPr/>
        <a:lstStyle/>
        <a:p>
          <a:endParaRPr lang="ru-RU"/>
        </a:p>
      </dgm:t>
    </dgm:pt>
    <dgm:pt modelId="{AE0F8B54-1052-4711-980E-62176854E6EE}" type="sibTrans" cxnId="{CFCE2F88-DC09-49BE-B0A3-B3FF04EE6657}">
      <dgm:prSet/>
      <dgm:spPr/>
      <dgm:t>
        <a:bodyPr/>
        <a:lstStyle/>
        <a:p>
          <a:endParaRPr lang="ru-RU"/>
        </a:p>
      </dgm:t>
    </dgm:pt>
    <dgm:pt modelId="{114EC1ED-1AEF-46E3-B06B-86311D80478D}">
      <dgm:prSet/>
      <dgm:spPr/>
      <dgm:t>
        <a:bodyPr/>
        <a:lstStyle/>
        <a:p>
          <a:r>
            <a:rPr lang="ru-RU" altLang="ja-JP" i="0" dirty="0" smtClean="0">
              <a:solidFill>
                <a:schemeClr val="tx1"/>
              </a:solidFill>
              <a:latin typeface="Calibri" pitchFamily="34" charset="0"/>
            </a:rPr>
            <a:t>Максимальный объем заказа для одного </a:t>
          </a:r>
          <a:r>
            <a:rPr lang="en-US" altLang="ja-JP" i="0" dirty="0" smtClean="0">
              <a:solidFill>
                <a:schemeClr val="tx1"/>
              </a:solidFill>
              <a:latin typeface="Calibri" pitchFamily="34" charset="0"/>
            </a:rPr>
            <a:t/>
          </a:r>
          <a:br>
            <a:rPr lang="en-US" altLang="ja-JP" i="0" dirty="0" smtClean="0">
              <a:solidFill>
                <a:schemeClr val="tx1"/>
              </a:solidFill>
              <a:latin typeface="Calibri" pitchFamily="34" charset="0"/>
            </a:rPr>
          </a:br>
          <a:r>
            <a:rPr lang="ru-RU" altLang="ja-JP" i="0" dirty="0" smtClean="0">
              <a:solidFill>
                <a:schemeClr val="tx1"/>
              </a:solidFill>
              <a:latin typeface="Calibri" pitchFamily="34" charset="0"/>
            </a:rPr>
            <a:t>сотрудника – 3 продукта</a:t>
          </a:r>
        </a:p>
      </dgm:t>
    </dgm:pt>
    <dgm:pt modelId="{7D6115B1-8B4C-4438-BF22-C20AC882D747}" type="parTrans" cxnId="{D2688ED8-834D-4708-8411-7525BA4BA74C}">
      <dgm:prSet/>
      <dgm:spPr/>
      <dgm:t>
        <a:bodyPr/>
        <a:lstStyle/>
        <a:p>
          <a:endParaRPr lang="ru-RU"/>
        </a:p>
      </dgm:t>
    </dgm:pt>
    <dgm:pt modelId="{6CE99776-334D-4BBE-8C16-1291FD4ABD4C}" type="sibTrans" cxnId="{D2688ED8-834D-4708-8411-7525BA4BA74C}">
      <dgm:prSet/>
      <dgm:spPr/>
      <dgm:t>
        <a:bodyPr/>
        <a:lstStyle/>
        <a:p>
          <a:endParaRPr lang="ru-RU"/>
        </a:p>
      </dgm:t>
    </dgm:pt>
    <dgm:pt modelId="{7674F476-2B3D-4484-A8CF-9E314021B794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Клиент должен принять условия соглашения</a:t>
          </a:r>
        </a:p>
      </dgm:t>
    </dgm:pt>
    <dgm:pt modelId="{3A3C4710-A255-44B6-B921-E4BF053854BD}" type="parTrans" cxnId="{7E7C7AC1-8481-4F98-85E7-1698F7D5F54E}">
      <dgm:prSet/>
      <dgm:spPr/>
      <dgm:t>
        <a:bodyPr/>
        <a:lstStyle/>
        <a:p>
          <a:endParaRPr lang="ru-RU"/>
        </a:p>
      </dgm:t>
    </dgm:pt>
    <dgm:pt modelId="{CEFE3EDA-329A-4841-A229-C932E96163C6}" type="sibTrans" cxnId="{7E7C7AC1-8481-4F98-85E7-1698F7D5F54E}">
      <dgm:prSet/>
      <dgm:spPr/>
      <dgm:t>
        <a:bodyPr/>
        <a:lstStyle/>
        <a:p>
          <a:endParaRPr lang="ru-RU"/>
        </a:p>
      </dgm:t>
    </dgm:pt>
    <dgm:pt modelId="{251B1E54-1CF6-4400-81E3-40DEA2B193C4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Код доступа выдается клиенту</a:t>
          </a:r>
        </a:p>
      </dgm:t>
    </dgm:pt>
    <dgm:pt modelId="{0845EC16-56B1-42B1-9AB5-386AFD578C90}" type="parTrans" cxnId="{548E0540-B5FF-43A8-A3BE-BE6C768B036F}">
      <dgm:prSet/>
      <dgm:spPr/>
      <dgm:t>
        <a:bodyPr/>
        <a:lstStyle/>
        <a:p>
          <a:endParaRPr lang="ru-RU"/>
        </a:p>
      </dgm:t>
    </dgm:pt>
    <dgm:pt modelId="{54CDC59C-96CC-4940-8FE0-D7E8B770A5D3}" type="sibTrans" cxnId="{548E0540-B5FF-43A8-A3BE-BE6C768B036F}">
      <dgm:prSet/>
      <dgm:spPr/>
      <dgm:t>
        <a:bodyPr/>
        <a:lstStyle/>
        <a:p>
          <a:endParaRPr lang="ru-RU"/>
        </a:p>
      </dgm:t>
    </dgm:pt>
    <dgm:pt modelId="{372D1EA9-ABE7-47B5-97F7-C6D0834E77DC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Заказ проводится через сайт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  <a:hlinkClick xmlns:r="http://schemas.openxmlformats.org/officeDocument/2006/relationships" r:id="rId1"/>
            </a:rPr>
            <a:t>https://epp.microsoft.com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 </a:t>
          </a:r>
          <a:endParaRPr lang="ru-RU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C9E9B81E-6217-4088-914D-1731D7326608}" type="parTrans" cxnId="{BF94290F-F65E-490D-B8DD-115F82FA6C00}">
      <dgm:prSet/>
      <dgm:spPr/>
      <dgm:t>
        <a:bodyPr/>
        <a:lstStyle/>
        <a:p>
          <a:endParaRPr lang="ru-RU"/>
        </a:p>
      </dgm:t>
    </dgm:pt>
    <dgm:pt modelId="{06E5A9D2-28F3-4F5E-92DB-71D64FF7D10B}" type="sibTrans" cxnId="{BF94290F-F65E-490D-B8DD-115F82FA6C00}">
      <dgm:prSet/>
      <dgm:spPr/>
      <dgm:t>
        <a:bodyPr/>
        <a:lstStyle/>
        <a:p>
          <a:endParaRPr lang="ru-RU"/>
        </a:p>
      </dgm:t>
    </dgm:pt>
    <dgm:pt modelId="{C6C0919B-71DB-46B1-8B67-D966E7DADD99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Оплата по кредитной карте</a:t>
          </a:r>
        </a:p>
      </dgm:t>
    </dgm:pt>
    <dgm:pt modelId="{75324845-958D-431A-9697-C91152A75CDB}" type="parTrans" cxnId="{60E9C4FD-0532-456D-8915-845D327CF610}">
      <dgm:prSet/>
      <dgm:spPr/>
      <dgm:t>
        <a:bodyPr/>
        <a:lstStyle/>
        <a:p>
          <a:endParaRPr lang="ru-RU"/>
        </a:p>
      </dgm:t>
    </dgm:pt>
    <dgm:pt modelId="{3FB4F175-0D9C-4F69-B38B-E67B58434323}" type="sibTrans" cxnId="{60E9C4FD-0532-456D-8915-845D327CF610}">
      <dgm:prSet/>
      <dgm:spPr/>
      <dgm:t>
        <a:bodyPr/>
        <a:lstStyle/>
        <a:p>
          <a:endParaRPr lang="ru-RU"/>
        </a:p>
      </dgm:t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2688ED8-834D-4708-8411-7525BA4BA74C}" srcId="{842F6017-00B5-434E-B722-B2EF6530BCC0}" destId="{114EC1ED-1AEF-46E3-B06B-86311D80478D}" srcOrd="4" destOrd="0" parTransId="{7D6115B1-8B4C-4438-BF22-C20AC882D747}" sibTransId="{6CE99776-334D-4BBE-8C16-1291FD4ABD4C}"/>
    <dgm:cxn modelId="{42966788-ACD4-44DC-A5A9-01B10E9E68C8}" type="presOf" srcId="{114EC1ED-1AEF-46E3-B06B-86311D80478D}" destId="{15C19E66-C199-47A2-9204-C96F5A8A56D9}" srcOrd="0" destOrd="4" presId="urn:microsoft.com/office/officeart/2005/8/layout/vList2"/>
    <dgm:cxn modelId="{540EEEEE-9D57-408E-ACDE-43B2901AA906}" type="presOf" srcId="{5263DEE3-590A-4341-B792-7D4ED369B656}" destId="{D934A8EB-E83B-4C41-8499-8EDD14021E28}" srcOrd="0" destOrd="0" presId="urn:microsoft.com/office/officeart/2005/8/layout/vList2"/>
    <dgm:cxn modelId="{4DC641DB-FA0A-4E8B-AC3C-E417FB34E7CC}" type="presOf" srcId="{7674F476-2B3D-4484-A8CF-9E314021B794}" destId="{40DF411C-3C25-4967-B3FA-DD09E7E8C39A}" srcOrd="0" destOrd="1" presId="urn:microsoft.com/office/officeart/2005/8/layout/vList2"/>
    <dgm:cxn modelId="{4EE8AD8A-50F1-44F0-BFCF-173C4255EBCB}" type="presOf" srcId="{A1CB4A5E-94AF-4E9C-B3CB-E89146F2C67B}" destId="{15C19E66-C199-47A2-9204-C96F5A8A56D9}" srcOrd="0" destOrd="0" presId="urn:microsoft.com/office/officeart/2005/8/layout/vList2"/>
    <dgm:cxn modelId="{D8945D59-C6E0-408D-8455-2EF9B5058537}" type="presOf" srcId="{C6C0919B-71DB-46B1-8B67-D966E7DADD99}" destId="{40DF411C-3C25-4967-B3FA-DD09E7E8C39A}" srcOrd="0" destOrd="4" presId="urn:microsoft.com/office/officeart/2005/8/layout/vList2"/>
    <dgm:cxn modelId="{D77C7E73-4620-47E2-BA86-7C4AC1DE27BB}" type="presOf" srcId="{372D1EA9-ABE7-47B5-97F7-C6D0834E77DC}" destId="{40DF411C-3C25-4967-B3FA-DD09E7E8C39A}" srcOrd="0" destOrd="3" presId="urn:microsoft.com/office/officeart/2005/8/layout/vList2"/>
    <dgm:cxn modelId="{BD3F64BC-DC0D-4E79-8A85-5E37496FF707}" type="presOf" srcId="{D5E111B3-A6E7-48D0-8DFC-FC9253C44C26}" destId="{15C19E66-C199-47A2-9204-C96F5A8A56D9}" srcOrd="0" destOrd="1" presId="urn:microsoft.com/office/officeart/2005/8/layout/vList2"/>
    <dgm:cxn modelId="{2F20CAC7-B01C-4AA1-A0C0-78948A071C2F}" srcId="{842F6017-00B5-434E-B722-B2EF6530BCC0}" destId="{A1CB4A5E-94AF-4E9C-B3CB-E89146F2C67B}" srcOrd="0" destOrd="0" parTransId="{FBB55A01-B94B-4F39-B53B-E9611FECE21A}" sibTransId="{EF428444-23A7-43FC-9F83-0D54334E4625}"/>
    <dgm:cxn modelId="{6346D4E2-98C3-4594-85ED-6532029B1D90}" srcId="{5263DEE3-590A-4341-B792-7D4ED369B656}" destId="{41F07126-4ED4-45BF-9427-4D7DFF2463AF}" srcOrd="0" destOrd="0" parTransId="{B96FCE3D-753B-4240-9912-1F2BACD9C7DF}" sibTransId="{DBC725FE-F46D-4916-9E77-31AF15AC09F5}"/>
    <dgm:cxn modelId="{6A84E3C2-4A55-46A5-9AC8-C2369D537E10}" type="presOf" srcId="{5A540F72-BA49-4D92-A19E-B09136A7C4AD}" destId="{15C19E66-C199-47A2-9204-C96F5A8A56D9}" srcOrd="0" destOrd="2" presId="urn:microsoft.com/office/officeart/2005/8/layout/vList2"/>
    <dgm:cxn modelId="{81B0876A-CD08-4809-9DE0-C344A3C4B369}" type="presOf" srcId="{9F1D2758-ADDF-4BF3-9550-63A4CFA44AE4}" destId="{0E9CB8A9-C0BC-49A7-8451-FBA7DEBDA814}" srcOrd="0" destOrd="0" presId="urn:microsoft.com/office/officeart/2005/8/layout/vList2"/>
    <dgm:cxn modelId="{60E9C4FD-0532-456D-8915-845D327CF610}" srcId="{5263DEE3-590A-4341-B792-7D4ED369B656}" destId="{C6C0919B-71DB-46B1-8B67-D966E7DADD99}" srcOrd="4" destOrd="0" parTransId="{75324845-958D-431A-9697-C91152A75CDB}" sibTransId="{3FB4F175-0D9C-4F69-B38B-E67B58434323}"/>
    <dgm:cxn modelId="{DBF8BB81-F9E7-4C16-90D2-13B3B7B38032}" srcId="{842F6017-00B5-434E-B722-B2EF6530BCC0}" destId="{5A540F72-BA49-4D92-A19E-B09136A7C4AD}" srcOrd="2" destOrd="0" parTransId="{EBEB795D-81C1-441D-866B-4C8D4F2A75E8}" sibTransId="{9EA45EFC-1E12-4AFF-BA0E-09E7F2216C6C}"/>
    <dgm:cxn modelId="{CFCE2F88-DC09-49BE-B0A3-B3FF04EE6657}" srcId="{842F6017-00B5-434E-B722-B2EF6530BCC0}" destId="{B8DCAC41-C205-4C80-BD06-55F08710DB7C}" srcOrd="3" destOrd="0" parTransId="{73444017-7CF1-4C97-BD1D-6BBFCBCEA40C}" sibTransId="{AE0F8B54-1052-4711-980E-62176854E6EE}"/>
    <dgm:cxn modelId="{A965DB7B-079E-4FCB-9858-5F1F9DAA91B7}" type="presOf" srcId="{B8DCAC41-C205-4C80-BD06-55F08710DB7C}" destId="{15C19E66-C199-47A2-9204-C96F5A8A56D9}" srcOrd="0" destOrd="3" presId="urn:microsoft.com/office/officeart/2005/8/layout/vList2"/>
    <dgm:cxn modelId="{4B6D1C22-39FA-4AC8-B604-8300F2C44FF7}" srcId="{842F6017-00B5-434E-B722-B2EF6530BCC0}" destId="{D5E111B3-A6E7-48D0-8DFC-FC9253C44C26}" srcOrd="1" destOrd="0" parTransId="{55E83190-7501-4751-B3C5-B480B601303E}" sibTransId="{96B6E9BD-9A91-4FF1-835A-EEE2D7887694}"/>
    <dgm:cxn modelId="{BF94290F-F65E-490D-B8DD-115F82FA6C00}" srcId="{5263DEE3-590A-4341-B792-7D4ED369B656}" destId="{372D1EA9-ABE7-47B5-97F7-C6D0834E77DC}" srcOrd="3" destOrd="0" parTransId="{C9E9B81E-6217-4088-914D-1731D7326608}" sibTransId="{06E5A9D2-28F3-4F5E-92DB-71D64FF7D10B}"/>
    <dgm:cxn modelId="{7379EBD2-CC94-4208-A046-982D1DE8DA32}" type="presOf" srcId="{41F07126-4ED4-45BF-9427-4D7DFF2463AF}" destId="{40DF411C-3C25-4967-B3FA-DD09E7E8C39A}" srcOrd="0" destOrd="0" presId="urn:microsoft.com/office/officeart/2005/8/layout/vList2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DE7944D8-37EF-4F9D-9076-D1CFE291BCBC}" type="presOf" srcId="{251B1E54-1CF6-4400-81E3-40DEA2B193C4}" destId="{40DF411C-3C25-4967-B3FA-DD09E7E8C39A}" srcOrd="0" destOrd="2" presId="urn:microsoft.com/office/officeart/2005/8/layout/vList2"/>
    <dgm:cxn modelId="{548E0540-B5FF-43A8-A3BE-BE6C768B036F}" srcId="{5263DEE3-590A-4341-B792-7D4ED369B656}" destId="{251B1E54-1CF6-4400-81E3-40DEA2B193C4}" srcOrd="2" destOrd="0" parTransId="{0845EC16-56B1-42B1-9AB5-386AFD578C90}" sibTransId="{54CDC59C-96CC-4940-8FE0-D7E8B770A5D3}"/>
    <dgm:cxn modelId="{3C30258D-5412-4F8C-A6A8-D1C929736E75}" type="presOf" srcId="{842F6017-00B5-434E-B722-B2EF6530BCC0}" destId="{3C32096C-9CD7-4D5E-B0B3-DF595C09AD12}" srcOrd="0" destOrd="0" presId="urn:microsoft.com/office/officeart/2005/8/layout/vList2"/>
    <dgm:cxn modelId="{7E7C7AC1-8481-4F98-85E7-1698F7D5F54E}" srcId="{5263DEE3-590A-4341-B792-7D4ED369B656}" destId="{7674F476-2B3D-4484-A8CF-9E314021B794}" srcOrd="1" destOrd="0" parTransId="{3A3C4710-A255-44B6-B921-E4BF053854BD}" sibTransId="{CEFE3EDA-329A-4841-A229-C932E96163C6}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AA2F2CBB-6EFD-4A7F-B97B-70664BDAB3D8}" type="presParOf" srcId="{0E9CB8A9-C0BC-49A7-8451-FBA7DEBDA814}" destId="{3C32096C-9CD7-4D5E-B0B3-DF595C09AD12}" srcOrd="0" destOrd="0" presId="urn:microsoft.com/office/officeart/2005/8/layout/vList2"/>
    <dgm:cxn modelId="{76256A37-C7B2-4505-B0FC-EAC2DE089B46}" type="presParOf" srcId="{0E9CB8A9-C0BC-49A7-8451-FBA7DEBDA814}" destId="{15C19E66-C199-47A2-9204-C96F5A8A56D9}" srcOrd="1" destOrd="0" presId="urn:microsoft.com/office/officeart/2005/8/layout/vList2"/>
    <dgm:cxn modelId="{83B9464F-3FBA-4DDA-9081-5080CBA413B7}" type="presParOf" srcId="{0E9CB8A9-C0BC-49A7-8451-FBA7DEBDA814}" destId="{D934A8EB-E83B-4C41-8499-8EDD14021E28}" srcOrd="2" destOrd="0" presId="urn:microsoft.com/office/officeart/2005/8/layout/vList2"/>
    <dgm:cxn modelId="{15E7DA76-B952-41B5-AC70-44B279DC84CD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 custT="1"/>
      <dgm:spPr/>
      <dgm:t>
        <a:bodyPr/>
        <a:lstStyle/>
        <a:p>
          <a:r>
            <a:rPr lang="ru-RU" sz="3200" dirty="0" smtClean="0"/>
            <a:t>Правила получения</a:t>
          </a:r>
          <a:endParaRPr lang="ru-RU" sz="3200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 custT="1"/>
      <dgm:spPr/>
      <dgm:t>
        <a:bodyPr/>
        <a:lstStyle/>
        <a:p>
          <a:pPr marL="441325" indent="-261938"/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Ограниченное количество инцидентов </a:t>
          </a:r>
          <a:r>
            <a:rPr lang="ru-RU" altLang="ja-JP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телефонной</a:t>
          </a: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поддержки для решения критических проблем по любым продуктам</a:t>
          </a:r>
          <a:endParaRPr lang="ru-RU" altLang="ja-JP" sz="18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 custT="1"/>
      <dgm:spPr/>
      <dgm:t>
        <a:bodyPr/>
        <a:lstStyle/>
        <a:p>
          <a:r>
            <a:rPr lang="ru-RU" sz="3200" dirty="0" smtClean="0"/>
            <a:t>Активация и использование</a:t>
          </a:r>
          <a:endParaRPr lang="ru-RU" sz="3200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41F07126-4ED4-45BF-9427-4D7DFF2463AF}">
      <dgm:prSet phldrT="[Text]" custT="1"/>
      <dgm:spPr/>
      <dgm:t>
        <a:bodyPr/>
        <a:lstStyle/>
        <a:p>
          <a:r>
            <a:rPr lang="ru-RU" sz="2000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Требуется активация на </a:t>
          </a:r>
          <a:r>
            <a:rPr lang="en-US" sz="2000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MVLS</a:t>
          </a:r>
          <a:endParaRPr lang="ru-RU" sz="2000" dirty="0"/>
        </a:p>
      </dgm:t>
    </dgm:pt>
    <dgm:pt modelId="{B96FCE3D-753B-4240-9912-1F2BACD9C7DF}" type="parTrans" cxnId="{6346D4E2-98C3-4594-85ED-6532029B1D90}">
      <dgm:prSet/>
      <dgm:spPr/>
      <dgm:t>
        <a:bodyPr/>
        <a:lstStyle/>
        <a:p>
          <a:endParaRPr lang="ru-RU"/>
        </a:p>
      </dgm:t>
    </dgm:pt>
    <dgm:pt modelId="{DBC725FE-F46D-4916-9E77-31AF15AC09F5}" type="sibTrans" cxnId="{6346D4E2-98C3-4594-85ED-6532029B1D90}">
      <dgm:prSet/>
      <dgm:spPr/>
      <dgm:t>
        <a:bodyPr/>
        <a:lstStyle/>
        <a:p>
          <a:endParaRPr lang="ru-RU"/>
        </a:p>
      </dgm:t>
    </dgm:pt>
    <dgm:pt modelId="{3BB1A0C3-1541-42CF-B4EA-0BC66E5E084C}">
      <dgm:prSet custT="1"/>
      <dgm:spPr/>
      <dgm:t>
        <a:bodyPr/>
        <a:lstStyle/>
        <a:p>
          <a:pPr marL="441325" indent="-261938"/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Неограниченная поддержка через </a:t>
          </a:r>
          <a:r>
            <a:rPr lang="ru-RU" altLang="ja-JP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Интернет</a:t>
          </a: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для серверных продуктов, покрытых </a:t>
          </a:r>
          <a:r>
            <a:rPr lang="en-US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SA, </a:t>
          </a: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для решения проблем средней сложности</a:t>
          </a:r>
        </a:p>
      </dgm:t>
    </dgm:pt>
    <dgm:pt modelId="{98504BF8-7BCA-4CCF-BAD1-B78A97834C40}" type="parTrans" cxnId="{4A6B147F-A2F1-4475-8164-043A0C19C46E}">
      <dgm:prSet/>
      <dgm:spPr/>
      <dgm:t>
        <a:bodyPr/>
        <a:lstStyle/>
        <a:p>
          <a:endParaRPr lang="ru-RU"/>
        </a:p>
      </dgm:t>
    </dgm:pt>
    <dgm:pt modelId="{3F4BC59C-19AD-4273-9F0A-D4EE9C25EFBE}" type="sibTrans" cxnId="{4A6B147F-A2F1-4475-8164-043A0C19C46E}">
      <dgm:prSet/>
      <dgm:spPr/>
      <dgm:t>
        <a:bodyPr/>
        <a:lstStyle/>
        <a:p>
          <a:endParaRPr lang="ru-RU"/>
        </a:p>
      </dgm:t>
    </dgm:pt>
    <dgm:pt modelId="{84DBAA1D-36DE-497B-96A1-B52130BCE842}">
      <dgm:prSet custT="1"/>
      <dgm:spPr/>
      <dgm:t>
        <a:bodyPr/>
        <a:lstStyle/>
        <a:p>
          <a:pPr marL="441325" indent="-261938"/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Доступна для продуктов в основной фазе поддержки</a:t>
          </a:r>
        </a:p>
      </dgm:t>
    </dgm:pt>
    <dgm:pt modelId="{D7A55767-2947-49FD-B81C-A531CFC330ED}" type="parTrans" cxnId="{C9DB3FA9-CE62-4096-A89D-779959E5CE1C}">
      <dgm:prSet/>
      <dgm:spPr/>
      <dgm:t>
        <a:bodyPr/>
        <a:lstStyle/>
        <a:p>
          <a:endParaRPr lang="ru-RU"/>
        </a:p>
      </dgm:t>
    </dgm:pt>
    <dgm:pt modelId="{760663C6-CF88-474C-A601-DE685EE9F7F1}" type="sibTrans" cxnId="{C9DB3FA9-CE62-4096-A89D-779959E5CE1C}">
      <dgm:prSet/>
      <dgm:spPr/>
      <dgm:t>
        <a:bodyPr/>
        <a:lstStyle/>
        <a:p>
          <a:endParaRPr lang="ru-RU"/>
        </a:p>
      </dgm:t>
    </dgm:pt>
    <dgm:pt modelId="{80913D26-C8DD-4437-98FF-537565AFEDDE}">
      <dgm:prSet custT="1"/>
      <dgm:spPr/>
      <dgm:t>
        <a:bodyPr/>
        <a:lstStyle/>
        <a:p>
          <a:pPr marL="800100" indent="-358775"/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Исключение: серверные продукты редакции </a:t>
          </a:r>
          <a:r>
            <a:rPr lang="en-US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Developer Edition, </a:t>
          </a: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средства разработки и продукты для дома</a:t>
          </a:r>
        </a:p>
      </dgm:t>
    </dgm:pt>
    <dgm:pt modelId="{FDBC06E4-0F5C-4268-B360-847A5D62CC00}" type="parTrans" cxnId="{3E20B884-1A95-47A8-AED3-3AF6D25EC001}">
      <dgm:prSet/>
      <dgm:spPr/>
      <dgm:t>
        <a:bodyPr/>
        <a:lstStyle/>
        <a:p>
          <a:endParaRPr lang="ru-RU"/>
        </a:p>
      </dgm:t>
    </dgm:pt>
    <dgm:pt modelId="{5DB3CAE3-B139-4C61-950E-35C39358811B}" type="sibTrans" cxnId="{3E20B884-1A95-47A8-AED3-3AF6D25EC001}">
      <dgm:prSet/>
      <dgm:spPr/>
      <dgm:t>
        <a:bodyPr/>
        <a:lstStyle/>
        <a:p>
          <a:endParaRPr lang="ru-RU"/>
        </a:p>
      </dgm:t>
    </dgm:pt>
    <dgm:pt modelId="{BFB37897-A2F7-40A6-AE7C-E0BCF67D3D8D}">
      <dgm:prSet custT="1"/>
      <dgm:spPr/>
      <dgm:t>
        <a:bodyPr/>
        <a:lstStyle/>
        <a:p>
          <a:pPr marL="800100" indent="-358775"/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Не могут решаться проблемы, связанные с оборудованием или ПО других производителей</a:t>
          </a:r>
        </a:p>
      </dgm:t>
    </dgm:pt>
    <dgm:pt modelId="{A409A07D-F143-4742-BCA9-8C231D478057}" type="parTrans" cxnId="{40701FEA-FD16-4A2D-8855-044E785246FB}">
      <dgm:prSet/>
      <dgm:spPr/>
      <dgm:t>
        <a:bodyPr/>
        <a:lstStyle/>
        <a:p>
          <a:endParaRPr lang="ru-RU"/>
        </a:p>
      </dgm:t>
    </dgm:pt>
    <dgm:pt modelId="{1E74DB39-4146-4B19-A65B-987C36E9AA07}" type="sibTrans" cxnId="{40701FEA-FD16-4A2D-8855-044E785246FB}">
      <dgm:prSet/>
      <dgm:spPr/>
      <dgm:t>
        <a:bodyPr/>
        <a:lstStyle/>
        <a:p>
          <a:endParaRPr lang="ru-RU"/>
        </a:p>
      </dgm:t>
    </dgm:pt>
    <dgm:pt modelId="{4D3E90FD-8767-447C-86BE-872DBE3646EE}">
      <dgm:prSet custT="1"/>
      <dgm:spPr/>
      <dgm:t>
        <a:bodyPr/>
        <a:lstStyle/>
        <a:p>
          <a:pPr marL="800100" indent="-358775"/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Не рассматриваются вопросы настройки сетей или проведения профилактики</a:t>
          </a:r>
        </a:p>
      </dgm:t>
    </dgm:pt>
    <dgm:pt modelId="{E1B7A128-990E-4130-BDC3-9AC26121150E}" type="parTrans" cxnId="{4E4F54E0-50FE-49F2-AE53-F11EAAB437A3}">
      <dgm:prSet/>
      <dgm:spPr/>
      <dgm:t>
        <a:bodyPr/>
        <a:lstStyle/>
        <a:p>
          <a:endParaRPr lang="ru-RU"/>
        </a:p>
      </dgm:t>
    </dgm:pt>
    <dgm:pt modelId="{B475F21A-FE9C-42AC-AE88-4BD8209B2613}" type="sibTrans" cxnId="{4E4F54E0-50FE-49F2-AE53-F11EAAB437A3}">
      <dgm:prSet/>
      <dgm:spPr/>
      <dgm:t>
        <a:bodyPr/>
        <a:lstStyle/>
        <a:p>
          <a:endParaRPr lang="ru-RU"/>
        </a:p>
      </dgm:t>
    </dgm:pt>
    <dgm:pt modelId="{82396B64-31D7-4D84-A626-F37912095D8C}">
      <dgm:prSet custT="1"/>
      <dgm:spPr/>
      <dgm:t>
        <a:bodyPr/>
        <a:lstStyle/>
        <a:p>
          <a:r>
            <a:rPr lang="ru-RU" sz="2000" i="0" dirty="0" smtClean="0">
              <a:solidFill>
                <a:schemeClr val="tx1"/>
              </a:solidFill>
              <a:latin typeface="Calibri" pitchFamily="34" charset="0"/>
            </a:rPr>
            <a:t>Код доступа выдается клиенту</a:t>
          </a:r>
        </a:p>
      </dgm:t>
    </dgm:pt>
    <dgm:pt modelId="{2F6D05F4-2464-45A1-9CC4-F5EC53F3B633}" type="parTrans" cxnId="{B79FA0C4-978A-44C2-8078-D4BA0682BD65}">
      <dgm:prSet/>
      <dgm:spPr/>
      <dgm:t>
        <a:bodyPr/>
        <a:lstStyle/>
        <a:p>
          <a:endParaRPr lang="ru-RU"/>
        </a:p>
      </dgm:t>
    </dgm:pt>
    <dgm:pt modelId="{EF9BEDF2-79C1-4AD0-BBAC-43FE73018D26}" type="sibTrans" cxnId="{B79FA0C4-978A-44C2-8078-D4BA0682BD65}">
      <dgm:prSet/>
      <dgm:spPr/>
      <dgm:t>
        <a:bodyPr/>
        <a:lstStyle/>
        <a:p>
          <a:endParaRPr lang="ru-RU"/>
        </a:p>
      </dgm:t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 custScaleY="5496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 custScaleY="5496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651870-85A4-43A0-B5FB-320E7391F6F6}" type="presOf" srcId="{9F1D2758-ADDF-4BF3-9550-63A4CFA44AE4}" destId="{0E9CB8A9-C0BC-49A7-8451-FBA7DEBDA814}" srcOrd="0" destOrd="0" presId="urn:microsoft.com/office/officeart/2005/8/layout/vList2"/>
    <dgm:cxn modelId="{40701FEA-FD16-4A2D-8855-044E785246FB}" srcId="{84DBAA1D-36DE-497B-96A1-B52130BCE842}" destId="{BFB37897-A2F7-40A6-AE7C-E0BCF67D3D8D}" srcOrd="1" destOrd="0" parTransId="{A409A07D-F143-4742-BCA9-8C231D478057}" sibTransId="{1E74DB39-4146-4B19-A65B-987C36E9AA07}"/>
    <dgm:cxn modelId="{117B77D8-13BC-408C-B9F0-9ABE464815AE}" type="presOf" srcId="{3BB1A0C3-1541-42CF-B4EA-0BC66E5E084C}" destId="{15C19E66-C199-47A2-9204-C96F5A8A56D9}" srcOrd="0" destOrd="1" presId="urn:microsoft.com/office/officeart/2005/8/layout/vList2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D82D0E25-B720-4F8A-93AB-7F8AE93FD053}" type="presOf" srcId="{80913D26-C8DD-4437-98FF-537565AFEDDE}" destId="{15C19E66-C199-47A2-9204-C96F5A8A56D9}" srcOrd="0" destOrd="3" presId="urn:microsoft.com/office/officeart/2005/8/layout/vList2"/>
    <dgm:cxn modelId="{CE5B7DCE-6120-4A55-8729-63B669071236}" type="presOf" srcId="{82396B64-31D7-4D84-A626-F37912095D8C}" destId="{40DF411C-3C25-4967-B3FA-DD09E7E8C39A}" srcOrd="0" destOrd="1" presId="urn:microsoft.com/office/officeart/2005/8/layout/vList2"/>
    <dgm:cxn modelId="{3E20B884-1A95-47A8-AED3-3AF6D25EC001}" srcId="{84DBAA1D-36DE-497B-96A1-B52130BCE842}" destId="{80913D26-C8DD-4437-98FF-537565AFEDDE}" srcOrd="0" destOrd="0" parTransId="{FDBC06E4-0F5C-4268-B360-847A5D62CC00}" sibTransId="{5DB3CAE3-B139-4C61-950E-35C39358811B}"/>
    <dgm:cxn modelId="{176BAB41-6327-4C0D-8609-087F3A0223E0}" type="presOf" srcId="{A1CB4A5E-94AF-4E9C-B3CB-E89146F2C67B}" destId="{15C19E66-C199-47A2-9204-C96F5A8A56D9}" srcOrd="0" destOrd="0" presId="urn:microsoft.com/office/officeart/2005/8/layout/vList2"/>
    <dgm:cxn modelId="{BEB5E0DF-2754-444D-9116-E5A2F65AE2FA}" type="presOf" srcId="{BFB37897-A2F7-40A6-AE7C-E0BCF67D3D8D}" destId="{15C19E66-C199-47A2-9204-C96F5A8A56D9}" srcOrd="0" destOrd="4" presId="urn:microsoft.com/office/officeart/2005/8/layout/vList2"/>
    <dgm:cxn modelId="{021800AB-5894-46AF-996C-EE06FD4F376A}" type="presOf" srcId="{842F6017-00B5-434E-B722-B2EF6530BCC0}" destId="{3C32096C-9CD7-4D5E-B0B3-DF595C09AD12}" srcOrd="0" destOrd="0" presId="urn:microsoft.com/office/officeart/2005/8/layout/vList2"/>
    <dgm:cxn modelId="{B79FA0C4-978A-44C2-8078-D4BA0682BD65}" srcId="{5263DEE3-590A-4341-B792-7D4ED369B656}" destId="{82396B64-31D7-4D84-A626-F37912095D8C}" srcOrd="1" destOrd="0" parTransId="{2F6D05F4-2464-45A1-9CC4-F5EC53F3B633}" sibTransId="{EF9BEDF2-79C1-4AD0-BBAC-43FE73018D26}"/>
    <dgm:cxn modelId="{4759D400-E638-4F84-A051-3527D2F633AE}" type="presOf" srcId="{5263DEE3-590A-4341-B792-7D4ED369B656}" destId="{D934A8EB-E83B-4C41-8499-8EDD14021E28}" srcOrd="0" destOrd="0" presId="urn:microsoft.com/office/officeart/2005/8/layout/vList2"/>
    <dgm:cxn modelId="{C9DB3FA9-CE62-4096-A89D-779959E5CE1C}" srcId="{842F6017-00B5-434E-B722-B2EF6530BCC0}" destId="{84DBAA1D-36DE-497B-96A1-B52130BCE842}" srcOrd="2" destOrd="0" parTransId="{D7A55767-2947-49FD-B81C-A531CFC330ED}" sibTransId="{760663C6-CF88-474C-A601-DE685EE9F7F1}"/>
    <dgm:cxn modelId="{6346D4E2-98C3-4594-85ED-6532029B1D90}" srcId="{5263DEE3-590A-4341-B792-7D4ED369B656}" destId="{41F07126-4ED4-45BF-9427-4D7DFF2463AF}" srcOrd="0" destOrd="0" parTransId="{B96FCE3D-753B-4240-9912-1F2BACD9C7DF}" sibTransId="{DBC725FE-F46D-4916-9E77-31AF15AC09F5}"/>
    <dgm:cxn modelId="{CC1ED3EF-9B09-4674-9B4F-5F004F298D2A}" type="presOf" srcId="{41F07126-4ED4-45BF-9427-4D7DFF2463AF}" destId="{40DF411C-3C25-4967-B3FA-DD09E7E8C39A}" srcOrd="0" destOrd="0" presId="urn:microsoft.com/office/officeart/2005/8/layout/vList2"/>
    <dgm:cxn modelId="{5DFBE3C5-A93C-4FE1-9B66-BE9DB6CB3ED1}" type="presOf" srcId="{4D3E90FD-8767-447C-86BE-872DBE3646EE}" destId="{15C19E66-C199-47A2-9204-C96F5A8A56D9}" srcOrd="0" destOrd="5" presId="urn:microsoft.com/office/officeart/2005/8/layout/vList2"/>
    <dgm:cxn modelId="{4A6B147F-A2F1-4475-8164-043A0C19C46E}" srcId="{842F6017-00B5-434E-B722-B2EF6530BCC0}" destId="{3BB1A0C3-1541-42CF-B4EA-0BC66E5E084C}" srcOrd="1" destOrd="0" parTransId="{98504BF8-7BCA-4CCF-BAD1-B78A97834C40}" sibTransId="{3F4BC59C-19AD-4273-9F0A-D4EE9C25EFBE}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4E4F54E0-50FE-49F2-AE53-F11EAAB437A3}" srcId="{84DBAA1D-36DE-497B-96A1-B52130BCE842}" destId="{4D3E90FD-8767-447C-86BE-872DBE3646EE}" srcOrd="2" destOrd="0" parTransId="{E1B7A128-990E-4130-BDC3-9AC26121150E}" sibTransId="{B475F21A-FE9C-42AC-AE88-4BD8209B2613}"/>
    <dgm:cxn modelId="{1818E647-2711-4C81-9381-7708D9762E4E}" type="presOf" srcId="{84DBAA1D-36DE-497B-96A1-B52130BCE842}" destId="{15C19E66-C199-47A2-9204-C96F5A8A56D9}" srcOrd="0" destOrd="2" presId="urn:microsoft.com/office/officeart/2005/8/layout/vList2"/>
    <dgm:cxn modelId="{2F20CAC7-B01C-4AA1-A0C0-78948A071C2F}" srcId="{842F6017-00B5-434E-B722-B2EF6530BCC0}" destId="{A1CB4A5E-94AF-4E9C-B3CB-E89146F2C67B}" srcOrd="0" destOrd="0" parTransId="{FBB55A01-B94B-4F39-B53B-E9611FECE21A}" sibTransId="{EF428444-23A7-43FC-9F83-0D54334E4625}"/>
    <dgm:cxn modelId="{FC07DCAC-6ADD-4EEA-8102-5911C5A625D5}" type="presParOf" srcId="{0E9CB8A9-C0BC-49A7-8451-FBA7DEBDA814}" destId="{3C32096C-9CD7-4D5E-B0B3-DF595C09AD12}" srcOrd="0" destOrd="0" presId="urn:microsoft.com/office/officeart/2005/8/layout/vList2"/>
    <dgm:cxn modelId="{8C52B1A1-3533-4219-8CC0-D9B4C99710C8}" type="presParOf" srcId="{0E9CB8A9-C0BC-49A7-8451-FBA7DEBDA814}" destId="{15C19E66-C199-47A2-9204-C96F5A8A56D9}" srcOrd="1" destOrd="0" presId="urn:microsoft.com/office/officeart/2005/8/layout/vList2"/>
    <dgm:cxn modelId="{D144056D-5ABC-4C65-AF0E-F4E37BE91361}" type="presParOf" srcId="{0E9CB8A9-C0BC-49A7-8451-FBA7DEBDA814}" destId="{D934A8EB-E83B-4C41-8499-8EDD14021E28}" srcOrd="2" destOrd="0" presId="urn:microsoft.com/office/officeart/2005/8/layout/vList2"/>
    <dgm:cxn modelId="{2FF15297-9D33-4659-91CC-6AA705B32402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/>
      <dgm:spPr/>
      <dgm:t>
        <a:bodyPr/>
        <a:lstStyle/>
        <a:p>
          <a:r>
            <a:rPr lang="ru-RU" dirty="0" smtClean="0"/>
            <a:t>Правила получения</a:t>
          </a:r>
          <a:endParaRPr lang="ru-RU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/>
      <dgm:spPr/>
      <dgm:t>
        <a:bodyPr/>
        <a:lstStyle/>
        <a:p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cold backup server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–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сервер, который выключен до момента возникновения аварии </a:t>
          </a:r>
          <a:endParaRPr lang="ru-RU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/>
      <dgm:spPr/>
      <dgm:t>
        <a:bodyPr/>
        <a:lstStyle/>
        <a:p>
          <a:r>
            <a:rPr lang="ru-RU" dirty="0" smtClean="0"/>
            <a:t>Активация и использование</a:t>
          </a:r>
          <a:endParaRPr lang="ru-RU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00B05BF9-EC56-42B4-9E3C-AB912D171716}">
      <dgm:prSet phldrT="[Text]"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Активация не требуется</a:t>
          </a:r>
          <a:endParaRPr lang="ru-RU" dirty="0"/>
        </a:p>
      </dgm:t>
    </dgm:pt>
    <dgm:pt modelId="{9F9C6D6C-F190-4580-A2AE-8B83AFD2F3B8}" type="parTrans" cxnId="{F9C2CF84-7C1F-46C7-BA44-68D7BF7F322D}">
      <dgm:prSet/>
      <dgm:spPr/>
      <dgm:t>
        <a:bodyPr/>
        <a:lstStyle/>
        <a:p>
          <a:endParaRPr lang="ru-RU"/>
        </a:p>
      </dgm:t>
    </dgm:pt>
    <dgm:pt modelId="{D477331D-9FD4-4244-9C08-6979B8A98BC8}" type="sibTrans" cxnId="{F9C2CF84-7C1F-46C7-BA44-68D7BF7F322D}">
      <dgm:prSet/>
      <dgm:spPr/>
      <dgm:t>
        <a:bodyPr/>
        <a:lstStyle/>
        <a:p>
          <a:endParaRPr lang="ru-RU"/>
        </a:p>
      </dgm:t>
    </dgm:pt>
    <dgm:pt modelId="{3681FE80-4765-4259-A258-EB73018556C3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не может быть использован для работы приложений </a:t>
          </a:r>
          <a:br>
            <a:rPr lang="ru-RU" i="0" dirty="0" smtClean="0">
              <a:solidFill>
                <a:schemeClr val="tx1"/>
              </a:solidFill>
              <a:latin typeface="Calibri" pitchFamily="34" charset="0"/>
            </a:rPr>
          </a:b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или сетевых сервисов</a:t>
          </a:r>
        </a:p>
      </dgm:t>
    </dgm:pt>
    <dgm:pt modelId="{E2B82AB2-282A-4573-8DD9-6882D5C6F9AF}" type="parTrans" cxnId="{56B384FB-18C9-446D-999F-F7AE500E6943}">
      <dgm:prSet/>
      <dgm:spPr/>
      <dgm:t>
        <a:bodyPr/>
        <a:lstStyle/>
        <a:p>
          <a:endParaRPr lang="ru-RU"/>
        </a:p>
      </dgm:t>
    </dgm:pt>
    <dgm:pt modelId="{803E35BF-F7FC-4F37-97D3-D0D0E4CC9E81}" type="sibTrans" cxnId="{56B384FB-18C9-446D-999F-F7AE500E6943}">
      <dgm:prSet/>
      <dgm:spPr/>
      <dgm:t>
        <a:bodyPr/>
        <a:lstStyle/>
        <a:p>
          <a:endParaRPr lang="ru-RU"/>
        </a:p>
      </dgm:t>
    </dgm:pt>
    <dgm:pt modelId="{125963FE-9752-4C3B-9382-23FE1EAA3685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При покупке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SA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для любых серверных продуктов</a:t>
          </a:r>
        </a:p>
      </dgm:t>
    </dgm:pt>
    <dgm:pt modelId="{D27052E1-FFFD-472B-BABC-5AD4FEAB82B8}" type="parTrans" cxnId="{DE055116-0276-4298-8CDA-A7EDD278F264}">
      <dgm:prSet/>
      <dgm:spPr/>
      <dgm:t>
        <a:bodyPr/>
        <a:lstStyle/>
        <a:p>
          <a:endParaRPr lang="ru-RU"/>
        </a:p>
      </dgm:t>
    </dgm:pt>
    <dgm:pt modelId="{FBBE9256-5992-4FCB-B88A-B4EF0C72F67F}" type="sibTrans" cxnId="{DE055116-0276-4298-8CDA-A7EDD278F264}">
      <dgm:prSet/>
      <dgm:spPr/>
      <dgm:t>
        <a:bodyPr/>
        <a:lstStyle/>
        <a:p>
          <a:endParaRPr lang="ru-RU"/>
        </a:p>
      </dgm:t>
    </dgm:pt>
    <dgm:pt modelId="{AD281715-1074-464F-8DFA-119C8433AE8B}">
      <dgm:prSet/>
      <dgm:spPr/>
      <dgm:t>
        <a:bodyPr/>
        <a:lstStyle/>
        <a:p>
          <a:r>
            <a:rPr lang="ru-RU" altLang="ja-JP" i="0" dirty="0" smtClean="0">
              <a:solidFill>
                <a:schemeClr val="tx1"/>
              </a:solidFill>
              <a:latin typeface="Calibri" pitchFamily="34" charset="0"/>
            </a:rPr>
            <a:t>Количество дополнительных серверных лицензий =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количество лицензий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А</a:t>
          </a:r>
        </a:p>
      </dgm:t>
    </dgm:pt>
    <dgm:pt modelId="{F871FE35-7342-456B-BC89-D75DAF583055}" type="parTrans" cxnId="{0CDED663-01D9-44B7-B208-49520FBE392C}">
      <dgm:prSet/>
      <dgm:spPr/>
      <dgm:t>
        <a:bodyPr/>
        <a:lstStyle/>
        <a:p>
          <a:endParaRPr lang="ru-RU"/>
        </a:p>
      </dgm:t>
    </dgm:pt>
    <dgm:pt modelId="{6110E53B-681A-44A3-BF2B-A31C8D532397}" type="sibTrans" cxnId="{0CDED663-01D9-44B7-B208-49520FBE392C}">
      <dgm:prSet/>
      <dgm:spPr/>
      <dgm:t>
        <a:bodyPr/>
        <a:lstStyle/>
        <a:p>
          <a:endParaRPr lang="ru-RU"/>
        </a:p>
      </dgm:t>
    </dgm:pt>
    <dgm:pt modelId="{CDA071C0-9A87-4FFF-8AEF-10B1B58662BA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Срок действия лицензий = срок действия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SA </a:t>
          </a:r>
        </a:p>
      </dgm:t>
    </dgm:pt>
    <dgm:pt modelId="{A4AB4805-59AC-4E02-B030-CABB96ECB1F2}" type="parTrans" cxnId="{C9BDD614-EF50-4271-895A-99F3A1EE6455}">
      <dgm:prSet/>
      <dgm:spPr/>
      <dgm:t>
        <a:bodyPr/>
        <a:lstStyle/>
        <a:p>
          <a:endParaRPr lang="ru-RU"/>
        </a:p>
      </dgm:t>
    </dgm:pt>
    <dgm:pt modelId="{DC5D29F5-250D-4792-80FC-8FE235AC503C}" type="sibTrans" cxnId="{C9BDD614-EF50-4271-895A-99F3A1EE6455}">
      <dgm:prSet/>
      <dgm:spPr/>
      <dgm:t>
        <a:bodyPr/>
        <a:lstStyle/>
        <a:p>
          <a:endParaRPr lang="ru-RU"/>
        </a:p>
      </dgm:t>
    </dgm:pt>
    <dgm:pt modelId="{628C91D9-B79E-4006-AB9E-DAA373932392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Установка с тех же носителей, что и серверное ПО</a:t>
          </a:r>
        </a:p>
      </dgm:t>
    </dgm:pt>
    <dgm:pt modelId="{350FF985-5295-4FA0-9B6B-5A9208BCC2D7}" type="parTrans" cxnId="{A77A33E9-8B78-4F70-B685-2D184FB6C3E0}">
      <dgm:prSet/>
      <dgm:spPr/>
      <dgm:t>
        <a:bodyPr/>
        <a:lstStyle/>
        <a:p>
          <a:endParaRPr lang="ru-RU"/>
        </a:p>
      </dgm:t>
    </dgm:pt>
    <dgm:pt modelId="{2A18C9CA-CE6C-4DA3-8C21-EAC7A459ADFC}" type="sibTrans" cxnId="{A77A33E9-8B78-4F70-B685-2D184FB6C3E0}">
      <dgm:prSet/>
      <dgm:spPr/>
      <dgm:t>
        <a:bodyPr/>
        <a:lstStyle/>
        <a:p>
          <a:endParaRPr lang="ru-RU"/>
        </a:p>
      </dgm:t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C2CF84-7C1F-46C7-BA44-68D7BF7F322D}" srcId="{5263DEE3-590A-4341-B792-7D4ED369B656}" destId="{00B05BF9-EC56-42B4-9E3C-AB912D171716}" srcOrd="0" destOrd="0" parTransId="{9F9C6D6C-F190-4580-A2AE-8B83AFD2F3B8}" sibTransId="{D477331D-9FD4-4244-9C08-6979B8A98BC8}"/>
    <dgm:cxn modelId="{7FABA319-F58E-4DC0-855F-CECFCF28AC21}" type="presOf" srcId="{5263DEE3-590A-4341-B792-7D4ED369B656}" destId="{D934A8EB-E83B-4C41-8499-8EDD14021E28}" srcOrd="0" destOrd="0" presId="urn:microsoft.com/office/officeart/2005/8/layout/vList2"/>
    <dgm:cxn modelId="{A77A33E9-8B78-4F70-B685-2D184FB6C3E0}" srcId="{5263DEE3-590A-4341-B792-7D4ED369B656}" destId="{628C91D9-B79E-4006-AB9E-DAA373932392}" srcOrd="1" destOrd="0" parTransId="{350FF985-5295-4FA0-9B6B-5A9208BCC2D7}" sibTransId="{2A18C9CA-CE6C-4DA3-8C21-EAC7A459ADFC}"/>
    <dgm:cxn modelId="{56B384FB-18C9-446D-999F-F7AE500E6943}" srcId="{842F6017-00B5-434E-B722-B2EF6530BCC0}" destId="{3681FE80-4765-4259-A258-EB73018556C3}" srcOrd="1" destOrd="0" parTransId="{E2B82AB2-282A-4573-8DD9-6882D5C6F9AF}" sibTransId="{803E35BF-F7FC-4F37-97D3-D0D0E4CC9E81}"/>
    <dgm:cxn modelId="{46207EE3-E273-4C31-99D4-828948CAF091}" type="presOf" srcId="{842F6017-00B5-434E-B722-B2EF6530BCC0}" destId="{3C32096C-9CD7-4D5E-B0B3-DF595C09AD12}" srcOrd="0" destOrd="0" presId="urn:microsoft.com/office/officeart/2005/8/layout/vList2"/>
    <dgm:cxn modelId="{6D178A56-C246-4494-86D4-D32935775FD9}" type="presOf" srcId="{00B05BF9-EC56-42B4-9E3C-AB912D171716}" destId="{40DF411C-3C25-4967-B3FA-DD09E7E8C39A}" srcOrd="0" destOrd="0" presId="urn:microsoft.com/office/officeart/2005/8/layout/vList2"/>
    <dgm:cxn modelId="{2F20CAC7-B01C-4AA1-A0C0-78948A071C2F}" srcId="{842F6017-00B5-434E-B722-B2EF6530BCC0}" destId="{A1CB4A5E-94AF-4E9C-B3CB-E89146F2C67B}" srcOrd="0" destOrd="0" parTransId="{FBB55A01-B94B-4F39-B53B-E9611FECE21A}" sibTransId="{EF428444-23A7-43FC-9F83-0D54334E4625}"/>
    <dgm:cxn modelId="{AC6B100C-DCA1-46B0-9AD9-8255216FD8E5}" type="presOf" srcId="{AD281715-1074-464F-8DFA-119C8433AE8B}" destId="{15C19E66-C199-47A2-9204-C96F5A8A56D9}" srcOrd="0" destOrd="3" presId="urn:microsoft.com/office/officeart/2005/8/layout/vList2"/>
    <dgm:cxn modelId="{7FBD4B02-BECD-4100-9944-2E0B9A402804}" type="presOf" srcId="{CDA071C0-9A87-4FFF-8AEF-10B1B58662BA}" destId="{15C19E66-C199-47A2-9204-C96F5A8A56D9}" srcOrd="0" destOrd="4" presId="urn:microsoft.com/office/officeart/2005/8/layout/vList2"/>
    <dgm:cxn modelId="{183E3C2D-4B18-44F8-99BA-684F12A1B927}" type="presOf" srcId="{628C91D9-B79E-4006-AB9E-DAA373932392}" destId="{40DF411C-3C25-4967-B3FA-DD09E7E8C39A}" srcOrd="0" destOrd="1" presId="urn:microsoft.com/office/officeart/2005/8/layout/vList2"/>
    <dgm:cxn modelId="{65FF561D-EFEF-495A-8C53-F908839E69CA}" type="presOf" srcId="{3681FE80-4765-4259-A258-EB73018556C3}" destId="{15C19E66-C199-47A2-9204-C96F5A8A56D9}" srcOrd="0" destOrd="1" presId="urn:microsoft.com/office/officeart/2005/8/layout/vList2"/>
    <dgm:cxn modelId="{6C44EE15-3897-4FD1-8587-58FC705D4A30}" type="presOf" srcId="{9F1D2758-ADDF-4BF3-9550-63A4CFA44AE4}" destId="{0E9CB8A9-C0BC-49A7-8451-FBA7DEBDA814}" srcOrd="0" destOrd="0" presId="urn:microsoft.com/office/officeart/2005/8/layout/vList2"/>
    <dgm:cxn modelId="{C9BDD614-EF50-4271-895A-99F3A1EE6455}" srcId="{125963FE-9752-4C3B-9382-23FE1EAA3685}" destId="{CDA071C0-9A87-4FFF-8AEF-10B1B58662BA}" srcOrd="1" destOrd="0" parTransId="{A4AB4805-59AC-4E02-B030-CABB96ECB1F2}" sibTransId="{DC5D29F5-250D-4792-80FC-8FE235AC503C}"/>
    <dgm:cxn modelId="{0CDED663-01D9-44B7-B208-49520FBE392C}" srcId="{125963FE-9752-4C3B-9382-23FE1EAA3685}" destId="{AD281715-1074-464F-8DFA-119C8433AE8B}" srcOrd="0" destOrd="0" parTransId="{F871FE35-7342-456B-BC89-D75DAF583055}" sibTransId="{6110E53B-681A-44A3-BF2B-A31C8D532397}"/>
    <dgm:cxn modelId="{7B509302-6B5B-426B-9B1D-FB08599B275E}" type="presOf" srcId="{125963FE-9752-4C3B-9382-23FE1EAA3685}" destId="{15C19E66-C199-47A2-9204-C96F5A8A56D9}" srcOrd="0" destOrd="2" presId="urn:microsoft.com/office/officeart/2005/8/layout/vList2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DE055116-0276-4298-8CDA-A7EDD278F264}" srcId="{842F6017-00B5-434E-B722-B2EF6530BCC0}" destId="{125963FE-9752-4C3B-9382-23FE1EAA3685}" srcOrd="2" destOrd="0" parTransId="{D27052E1-FFFD-472B-BABC-5AD4FEAB82B8}" sibTransId="{FBBE9256-5992-4FCB-B88A-B4EF0C72F67F}"/>
    <dgm:cxn modelId="{675AB689-F6A2-48E6-85B7-7DFD840AE01E}" type="presOf" srcId="{A1CB4A5E-94AF-4E9C-B3CB-E89146F2C67B}" destId="{15C19E66-C199-47A2-9204-C96F5A8A56D9}" srcOrd="0" destOrd="0" presId="urn:microsoft.com/office/officeart/2005/8/layout/vList2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9778C14B-BDFD-4E41-AA5B-276CCC47B7C3}" type="presParOf" srcId="{0E9CB8A9-C0BC-49A7-8451-FBA7DEBDA814}" destId="{3C32096C-9CD7-4D5E-B0B3-DF595C09AD12}" srcOrd="0" destOrd="0" presId="urn:microsoft.com/office/officeart/2005/8/layout/vList2"/>
    <dgm:cxn modelId="{6F300FD2-95EC-4E81-BD80-C8ECB5DF89F6}" type="presParOf" srcId="{0E9CB8A9-C0BC-49A7-8451-FBA7DEBDA814}" destId="{15C19E66-C199-47A2-9204-C96F5A8A56D9}" srcOrd="1" destOrd="0" presId="urn:microsoft.com/office/officeart/2005/8/layout/vList2"/>
    <dgm:cxn modelId="{55886900-830F-4449-9742-49CF0A6A619F}" type="presParOf" srcId="{0E9CB8A9-C0BC-49A7-8451-FBA7DEBDA814}" destId="{D934A8EB-E83B-4C41-8499-8EDD14021E28}" srcOrd="2" destOrd="0" presId="urn:microsoft.com/office/officeart/2005/8/layout/vList2"/>
    <dgm:cxn modelId="{E6FA4278-4772-4A5C-BAD9-709FE18C72B5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/>
      <dgm:spPr/>
      <dgm:t>
        <a:bodyPr/>
        <a:lstStyle/>
        <a:p>
          <a:r>
            <a:rPr lang="ru-RU" dirty="0" smtClean="0"/>
            <a:t>Правила получения</a:t>
          </a:r>
          <a:endParaRPr lang="ru-RU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Стоимость лицензии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SA Step-Up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рассчитывается как разница в стоимости лицензии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+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Software Assurance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между двумя редакциями</a:t>
          </a:r>
          <a:endParaRPr lang="ru-RU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/>
      <dgm:spPr/>
      <dgm:t>
        <a:bodyPr/>
        <a:lstStyle/>
        <a:p>
          <a:r>
            <a:rPr lang="ru-RU" dirty="0" smtClean="0"/>
            <a:t>Активация и использование</a:t>
          </a:r>
          <a:endParaRPr lang="ru-RU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00B05BF9-EC56-42B4-9E3C-AB912D171716}">
      <dgm:prSet phldrT="[Text]"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Приобретается как дополнительные позиции в прайс-листе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“Step-up”</a:t>
          </a:r>
          <a:endParaRPr lang="ru-RU" dirty="0"/>
        </a:p>
      </dgm:t>
    </dgm:pt>
    <dgm:pt modelId="{9F9C6D6C-F190-4580-A2AE-8B83AFD2F3B8}" type="parTrans" cxnId="{F9C2CF84-7C1F-46C7-BA44-68D7BF7F322D}">
      <dgm:prSet/>
      <dgm:spPr/>
      <dgm:t>
        <a:bodyPr/>
        <a:lstStyle/>
        <a:p>
          <a:endParaRPr lang="ru-RU"/>
        </a:p>
      </dgm:t>
    </dgm:pt>
    <dgm:pt modelId="{D477331D-9FD4-4244-9C08-6979B8A98BC8}" type="sibTrans" cxnId="{F9C2CF84-7C1F-46C7-BA44-68D7BF7F322D}">
      <dgm:prSet/>
      <dgm:spPr/>
      <dgm:t>
        <a:bodyPr/>
        <a:lstStyle/>
        <a:p>
          <a:endParaRPr lang="ru-RU"/>
        </a:p>
      </dgm:t>
    </dgm:pt>
    <dgm:pt modelId="{CF8E3C48-4BA2-498E-8C7C-D5DAC3E353FC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Одновременно с покупкой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SA Step-Up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оплачивается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SA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за стандартную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редакцию</a:t>
          </a:r>
        </a:p>
      </dgm:t>
    </dgm:pt>
    <dgm:pt modelId="{617305BD-3BE2-4022-BA85-AE51825E7C4A}" type="parTrans" cxnId="{4B64BBB7-886A-4CC1-A8C0-889184A31975}">
      <dgm:prSet/>
      <dgm:spPr/>
      <dgm:t>
        <a:bodyPr/>
        <a:lstStyle/>
        <a:p>
          <a:endParaRPr lang="ru-RU"/>
        </a:p>
      </dgm:t>
    </dgm:pt>
    <dgm:pt modelId="{4BA805A4-2C07-4A9D-BA4D-21A28DE5CB26}" type="sibTrans" cxnId="{4B64BBB7-886A-4CC1-A8C0-889184A31975}">
      <dgm:prSet/>
      <dgm:spPr/>
      <dgm:t>
        <a:bodyPr/>
        <a:lstStyle/>
        <a:p>
          <a:endParaRPr lang="ru-RU"/>
        </a:p>
      </dgm:t>
    </dgm:pt>
    <dgm:pt modelId="{3376BEAC-0C42-4C57-92F7-D4AE54440A39}">
      <dgm:prSet/>
      <dgm:spPr/>
      <dgm:t>
        <a:bodyPr/>
        <a:lstStyle/>
        <a:p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SA Step-Up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не предлагается для заказчиков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Open License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и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Open Value Subscription</a:t>
          </a:r>
        </a:p>
      </dgm:t>
    </dgm:pt>
    <dgm:pt modelId="{86F330D0-DC59-4D46-8B3E-95DE9116BBFB}" type="parTrans" cxnId="{E0C5DF02-6D2D-4020-B9E0-D3870A6871CD}">
      <dgm:prSet/>
      <dgm:spPr/>
      <dgm:t>
        <a:bodyPr/>
        <a:lstStyle/>
        <a:p>
          <a:endParaRPr lang="ru-RU"/>
        </a:p>
      </dgm:t>
    </dgm:pt>
    <dgm:pt modelId="{5757D9B5-2E45-432F-A0E0-64562021760D}" type="sibTrans" cxnId="{E0C5DF02-6D2D-4020-B9E0-D3870A6871CD}">
      <dgm:prSet/>
      <dgm:spPr/>
      <dgm:t>
        <a:bodyPr/>
        <a:lstStyle/>
        <a:p>
          <a:endParaRPr lang="ru-RU"/>
        </a:p>
      </dgm:t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C2CF84-7C1F-46C7-BA44-68D7BF7F322D}" srcId="{5263DEE3-590A-4341-B792-7D4ED369B656}" destId="{00B05BF9-EC56-42B4-9E3C-AB912D171716}" srcOrd="0" destOrd="0" parTransId="{9F9C6D6C-F190-4580-A2AE-8B83AFD2F3B8}" sibTransId="{D477331D-9FD4-4244-9C08-6979B8A98BC8}"/>
    <dgm:cxn modelId="{50241BD5-B3F4-41F2-9481-D37C33C07468}" type="presOf" srcId="{3376BEAC-0C42-4C57-92F7-D4AE54440A39}" destId="{15C19E66-C199-47A2-9204-C96F5A8A56D9}" srcOrd="0" destOrd="2" presId="urn:microsoft.com/office/officeart/2005/8/layout/vList2"/>
    <dgm:cxn modelId="{CF4EDA47-7B60-4AC7-BB03-0A64AD8E7EC1}" type="presOf" srcId="{A1CB4A5E-94AF-4E9C-B3CB-E89146F2C67B}" destId="{15C19E66-C199-47A2-9204-C96F5A8A56D9}" srcOrd="0" destOrd="0" presId="urn:microsoft.com/office/officeart/2005/8/layout/vList2"/>
    <dgm:cxn modelId="{E0C5DF02-6D2D-4020-B9E0-D3870A6871CD}" srcId="{842F6017-00B5-434E-B722-B2EF6530BCC0}" destId="{3376BEAC-0C42-4C57-92F7-D4AE54440A39}" srcOrd="2" destOrd="0" parTransId="{86F330D0-DC59-4D46-8B3E-95DE9116BBFB}" sibTransId="{5757D9B5-2E45-432F-A0E0-64562021760D}"/>
    <dgm:cxn modelId="{B00E3CF0-622D-4569-BBC7-758FC1F29F21}" type="presOf" srcId="{9F1D2758-ADDF-4BF3-9550-63A4CFA44AE4}" destId="{0E9CB8A9-C0BC-49A7-8451-FBA7DEBDA814}" srcOrd="0" destOrd="0" presId="urn:microsoft.com/office/officeart/2005/8/layout/vList2"/>
    <dgm:cxn modelId="{2F20CAC7-B01C-4AA1-A0C0-78948A071C2F}" srcId="{842F6017-00B5-434E-B722-B2EF6530BCC0}" destId="{A1CB4A5E-94AF-4E9C-B3CB-E89146F2C67B}" srcOrd="0" destOrd="0" parTransId="{FBB55A01-B94B-4F39-B53B-E9611FECE21A}" sibTransId="{EF428444-23A7-43FC-9F83-0D54334E4625}"/>
    <dgm:cxn modelId="{EDB933A0-89C7-4974-B978-243715B10A22}" type="presOf" srcId="{842F6017-00B5-434E-B722-B2EF6530BCC0}" destId="{3C32096C-9CD7-4D5E-B0B3-DF595C09AD12}" srcOrd="0" destOrd="0" presId="urn:microsoft.com/office/officeart/2005/8/layout/vList2"/>
    <dgm:cxn modelId="{E20B1720-FE84-4551-A558-F9E537B29A98}" type="presOf" srcId="{5263DEE3-590A-4341-B792-7D4ED369B656}" destId="{D934A8EB-E83B-4C41-8499-8EDD14021E28}" srcOrd="0" destOrd="0" presId="urn:microsoft.com/office/officeart/2005/8/layout/vList2"/>
    <dgm:cxn modelId="{A3498743-3C39-4A1C-9A11-A6302DCF4693}" type="presOf" srcId="{00B05BF9-EC56-42B4-9E3C-AB912D171716}" destId="{40DF411C-3C25-4967-B3FA-DD09E7E8C39A}" srcOrd="0" destOrd="0" presId="urn:microsoft.com/office/officeart/2005/8/layout/vList2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CCB39DEA-C592-40B9-B7D0-1D9877E117A9}" type="presOf" srcId="{CF8E3C48-4BA2-498E-8C7C-D5DAC3E353FC}" destId="{15C19E66-C199-47A2-9204-C96F5A8A56D9}" srcOrd="0" destOrd="1" presId="urn:microsoft.com/office/officeart/2005/8/layout/vList2"/>
    <dgm:cxn modelId="{4B64BBB7-886A-4CC1-A8C0-889184A31975}" srcId="{842F6017-00B5-434E-B722-B2EF6530BCC0}" destId="{CF8E3C48-4BA2-498E-8C7C-D5DAC3E353FC}" srcOrd="1" destOrd="0" parTransId="{617305BD-3BE2-4022-BA85-AE51825E7C4A}" sibTransId="{4BA805A4-2C07-4A9D-BA4D-21A28DE5CB26}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35CC0CDF-5236-4CDC-93C7-184426F6763E}" type="presParOf" srcId="{0E9CB8A9-C0BC-49A7-8451-FBA7DEBDA814}" destId="{3C32096C-9CD7-4D5E-B0B3-DF595C09AD12}" srcOrd="0" destOrd="0" presId="urn:microsoft.com/office/officeart/2005/8/layout/vList2"/>
    <dgm:cxn modelId="{2AA0AB01-CF1D-45B5-A8D8-920D56D64648}" type="presParOf" srcId="{0E9CB8A9-C0BC-49A7-8451-FBA7DEBDA814}" destId="{15C19E66-C199-47A2-9204-C96F5A8A56D9}" srcOrd="1" destOrd="0" presId="urn:microsoft.com/office/officeart/2005/8/layout/vList2"/>
    <dgm:cxn modelId="{4560D14C-32B0-4F40-888C-018F85C271D9}" type="presParOf" srcId="{0E9CB8A9-C0BC-49A7-8451-FBA7DEBDA814}" destId="{D934A8EB-E83B-4C41-8499-8EDD14021E28}" srcOrd="2" destOrd="0" presId="urn:microsoft.com/office/officeart/2005/8/layout/vList2"/>
    <dgm:cxn modelId="{3E763907-0E4D-43C3-B347-11F728B3FD6E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FB85586-B3FF-4E2B-816D-5C338BB87BB8}" type="doc">
      <dgm:prSet loTypeId="urn:microsoft.com/office/officeart/2005/8/layout/equation1" loCatId="process" qsTypeId="urn:microsoft.com/office/officeart/2005/8/quickstyle/simple4" qsCatId="simple" csTypeId="urn:microsoft.com/office/officeart/2005/8/colors/colorful1#1" csCatId="colorful" phldr="1"/>
      <dgm:spPr/>
    </dgm:pt>
    <dgm:pt modelId="{5DA8AB1D-C2E8-4359-A7DD-1FDD5DFCA0B8}">
      <dgm:prSet phldrT="[Text]" custT="1"/>
      <dgm:spPr/>
      <dgm:t>
        <a:bodyPr/>
        <a:lstStyle/>
        <a:p>
          <a:r>
            <a:rPr lang="ru-RU" sz="1700" dirty="0" smtClean="0"/>
            <a:t>Позиция</a:t>
          </a:r>
        </a:p>
        <a:p>
          <a:r>
            <a:rPr lang="en-US" sz="3200" b="1" dirty="0" err="1" smtClean="0"/>
            <a:t>Lic</a:t>
          </a:r>
          <a:r>
            <a:rPr lang="en-US" sz="3200" b="1" dirty="0" smtClean="0"/>
            <a:t>/SA</a:t>
          </a:r>
        </a:p>
        <a:p>
          <a:r>
            <a:rPr lang="en-US" sz="2400" b="1" dirty="0" smtClean="0"/>
            <a:t>Enterprise</a:t>
          </a:r>
          <a:endParaRPr lang="ru-RU" sz="2000" b="1" dirty="0"/>
        </a:p>
      </dgm:t>
    </dgm:pt>
    <dgm:pt modelId="{62A61F69-CFFB-42EA-8E91-86A310EB32C1}" type="parTrans" cxnId="{F00284A5-B310-40E8-BF81-1D9707BF7F3B}">
      <dgm:prSet/>
      <dgm:spPr/>
      <dgm:t>
        <a:bodyPr/>
        <a:lstStyle/>
        <a:p>
          <a:endParaRPr lang="ru-RU"/>
        </a:p>
      </dgm:t>
    </dgm:pt>
    <dgm:pt modelId="{DC0D7510-F06D-48B2-8501-363813B29A4B}" type="sibTrans" cxnId="{F00284A5-B310-40E8-BF81-1D9707BF7F3B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2400" b="1" dirty="0"/>
        </a:p>
      </dgm:t>
    </dgm:pt>
    <dgm:pt modelId="{865B1A3F-1952-440A-BBAA-8B0EFF282A8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700" dirty="0" smtClean="0">
              <a:latin typeface="Calibri" pitchFamily="34" charset="0"/>
              <a:cs typeface="Calibri" pitchFamily="34" charset="0"/>
            </a:rPr>
            <a:t>Позиция</a:t>
          </a:r>
        </a:p>
        <a:p>
          <a:r>
            <a:rPr lang="en-US" sz="3200" b="1" dirty="0" smtClean="0">
              <a:latin typeface="Calibri" pitchFamily="34" charset="0"/>
              <a:cs typeface="Calibri" pitchFamily="34" charset="0"/>
            </a:rPr>
            <a:t>SA </a:t>
          </a:r>
          <a:r>
            <a:rPr lang="en-US" sz="3200" b="1" dirty="0" err="1" smtClean="0">
              <a:latin typeface="Calibri" pitchFamily="34" charset="0"/>
              <a:cs typeface="Calibri" pitchFamily="34" charset="0"/>
            </a:rPr>
            <a:t>StepUp</a:t>
          </a:r>
          <a:endParaRPr lang="en-US" sz="3200" b="1" dirty="0" smtClean="0">
            <a:latin typeface="Calibri" pitchFamily="34" charset="0"/>
            <a:cs typeface="Calibri" pitchFamily="34" charset="0"/>
          </a:endParaRPr>
        </a:p>
        <a:p>
          <a:r>
            <a:rPr lang="en-US" sz="2400" b="1" dirty="0" smtClean="0">
              <a:latin typeface="Calibri" pitchFamily="34" charset="0"/>
              <a:cs typeface="Calibri" pitchFamily="34" charset="0"/>
            </a:rPr>
            <a:t>Enterprise</a:t>
          </a:r>
        </a:p>
      </dgm:t>
    </dgm:pt>
    <dgm:pt modelId="{FB046C9A-5442-415F-826F-4E065A64C2F9}" type="parTrans" cxnId="{2B06AB47-C033-47E7-880C-38890A4BA162}">
      <dgm:prSet/>
      <dgm:spPr/>
      <dgm:t>
        <a:bodyPr/>
        <a:lstStyle/>
        <a:p>
          <a:endParaRPr lang="ru-RU"/>
        </a:p>
      </dgm:t>
    </dgm:pt>
    <dgm:pt modelId="{4766F9CD-AAE6-4FE2-B8ED-36A6FE2A763F}" type="sibTrans" cxnId="{2B06AB47-C033-47E7-880C-38890A4BA162}">
      <dgm:prSet/>
      <dgm:spPr/>
      <dgm:t>
        <a:bodyPr/>
        <a:lstStyle/>
        <a:p>
          <a:endParaRPr lang="ru-RU"/>
        </a:p>
      </dgm:t>
    </dgm:pt>
    <dgm:pt modelId="{5A8B48ED-F5E3-4090-90BA-DEB4C1BF4FB7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700" dirty="0" smtClean="0"/>
            <a:t>Позиция</a:t>
          </a:r>
        </a:p>
        <a:p>
          <a:r>
            <a:rPr lang="en-US" sz="3200" b="1" dirty="0" err="1" smtClean="0"/>
            <a:t>Lic</a:t>
          </a:r>
          <a:r>
            <a:rPr lang="en-US" sz="3200" b="1" dirty="0" smtClean="0"/>
            <a:t>/SA</a:t>
          </a:r>
          <a:endParaRPr lang="en-US" sz="1700" b="1" dirty="0" smtClean="0"/>
        </a:p>
        <a:p>
          <a:r>
            <a:rPr lang="en-US" sz="2400" b="1" dirty="0" smtClean="0"/>
            <a:t>Standard</a:t>
          </a:r>
          <a:endParaRPr lang="ru-RU" sz="1700" b="1" dirty="0"/>
        </a:p>
      </dgm:t>
    </dgm:pt>
    <dgm:pt modelId="{5AF5C68F-2F57-433A-952D-DA4FCD681983}" type="parTrans" cxnId="{571A7DC3-8D8B-4FB9-B83D-DF68C0788EB2}">
      <dgm:prSet/>
      <dgm:spPr/>
      <dgm:t>
        <a:bodyPr/>
        <a:lstStyle/>
        <a:p>
          <a:endParaRPr lang="ru-RU"/>
        </a:p>
      </dgm:t>
    </dgm:pt>
    <dgm:pt modelId="{37879E3C-D553-4928-8F7A-69B3B4F2CB01}" type="sibTrans" cxnId="{571A7DC3-8D8B-4FB9-B83D-DF68C0788EB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/>
        </a:p>
      </dgm:t>
    </dgm:pt>
    <dgm:pt modelId="{9DF041C5-4E4E-4973-96DC-C40319FBBAA1}" type="pres">
      <dgm:prSet presAssocID="{DFB85586-B3FF-4E2B-816D-5C338BB87BB8}" presName="linearFlow" presStyleCnt="0">
        <dgm:presLayoutVars>
          <dgm:dir/>
          <dgm:resizeHandles val="exact"/>
        </dgm:presLayoutVars>
      </dgm:prSet>
      <dgm:spPr/>
    </dgm:pt>
    <dgm:pt modelId="{62CE4F37-169E-45BF-8AC7-CB63488AE8AF}" type="pres">
      <dgm:prSet presAssocID="{5DA8AB1D-C2E8-4359-A7DD-1FDD5DFCA0B8}" presName="node" presStyleLbl="node1" presStyleIdx="0" presStyleCnt="3" custScaleX="14907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A3A5F50-5788-457A-AC83-557074B8F2B1}" type="pres">
      <dgm:prSet presAssocID="{DC0D7510-F06D-48B2-8501-363813B29A4B}" presName="spacerL" presStyleCnt="0"/>
      <dgm:spPr/>
    </dgm:pt>
    <dgm:pt modelId="{813FCF45-082E-40BC-B5BA-567E51EDA9A3}" type="pres">
      <dgm:prSet presAssocID="{DC0D7510-F06D-48B2-8501-363813B29A4B}" presName="sibTrans" presStyleLbl="sibTrans2D1" presStyleIdx="0" presStyleCnt="2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95C7BBB0-0C92-4CE7-80FA-455CE8F61020}" type="pres">
      <dgm:prSet presAssocID="{DC0D7510-F06D-48B2-8501-363813B29A4B}" presName="spacerR" presStyleCnt="0"/>
      <dgm:spPr/>
    </dgm:pt>
    <dgm:pt modelId="{303135ED-69CB-4841-9FE4-22661D39D319}" type="pres">
      <dgm:prSet presAssocID="{5A8B48ED-F5E3-4090-90BA-DEB4C1BF4FB7}" presName="node" presStyleLbl="node1" presStyleIdx="1" presStyleCnt="3" custScaleX="1467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83A9EDEB-66D9-4E89-ACA8-DCB96F325F39}" type="pres">
      <dgm:prSet presAssocID="{37879E3C-D553-4928-8F7A-69B3B4F2CB01}" presName="spacerL" presStyleCnt="0"/>
      <dgm:spPr/>
    </dgm:pt>
    <dgm:pt modelId="{08F9550C-150C-46DA-9222-5518B42DF170}" type="pres">
      <dgm:prSet presAssocID="{37879E3C-D553-4928-8F7A-69B3B4F2CB01}" presName="sibTrans" presStyleLbl="sibTrans2D1" presStyleIdx="1" presStyleCnt="2"/>
      <dgm:spPr/>
      <dgm:t>
        <a:bodyPr/>
        <a:lstStyle/>
        <a:p>
          <a:endParaRPr lang="ru-RU"/>
        </a:p>
      </dgm:t>
    </dgm:pt>
    <dgm:pt modelId="{67DAEA56-8ED5-4724-9780-0EAF0D0C6B83}" type="pres">
      <dgm:prSet presAssocID="{37879E3C-D553-4928-8F7A-69B3B4F2CB01}" presName="spacerR" presStyleCnt="0"/>
      <dgm:spPr/>
    </dgm:pt>
    <dgm:pt modelId="{9DD0D558-B007-4227-A0D4-1F0213B69E4F}" type="pres">
      <dgm:prSet presAssocID="{865B1A3F-1952-440A-BBAA-8B0EFF282A8F}" presName="node" presStyleLbl="node1" presStyleIdx="2" presStyleCnt="3" custScaleX="16218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39F891E5-C762-4BAD-A7F7-8826D21EE7DA}" type="presOf" srcId="{5DA8AB1D-C2E8-4359-A7DD-1FDD5DFCA0B8}" destId="{62CE4F37-169E-45BF-8AC7-CB63488AE8AF}" srcOrd="0" destOrd="0" presId="urn:microsoft.com/office/officeart/2005/8/layout/equation1"/>
    <dgm:cxn modelId="{F00284A5-B310-40E8-BF81-1D9707BF7F3B}" srcId="{DFB85586-B3FF-4E2B-816D-5C338BB87BB8}" destId="{5DA8AB1D-C2E8-4359-A7DD-1FDD5DFCA0B8}" srcOrd="0" destOrd="0" parTransId="{62A61F69-CFFB-42EA-8E91-86A310EB32C1}" sibTransId="{DC0D7510-F06D-48B2-8501-363813B29A4B}"/>
    <dgm:cxn modelId="{2B06AB47-C033-47E7-880C-38890A4BA162}" srcId="{DFB85586-B3FF-4E2B-816D-5C338BB87BB8}" destId="{865B1A3F-1952-440A-BBAA-8B0EFF282A8F}" srcOrd="2" destOrd="0" parTransId="{FB046C9A-5442-415F-826F-4E065A64C2F9}" sibTransId="{4766F9CD-AAE6-4FE2-B8ED-36A6FE2A763F}"/>
    <dgm:cxn modelId="{CE74F435-56D1-4922-AC55-7DD058FCFD23}" type="presOf" srcId="{5A8B48ED-F5E3-4090-90BA-DEB4C1BF4FB7}" destId="{303135ED-69CB-4841-9FE4-22661D39D319}" srcOrd="0" destOrd="0" presId="urn:microsoft.com/office/officeart/2005/8/layout/equation1"/>
    <dgm:cxn modelId="{46F9331F-3866-44B5-8BA3-1A99498302F2}" type="presOf" srcId="{37879E3C-D553-4928-8F7A-69B3B4F2CB01}" destId="{08F9550C-150C-46DA-9222-5518B42DF170}" srcOrd="0" destOrd="0" presId="urn:microsoft.com/office/officeart/2005/8/layout/equation1"/>
    <dgm:cxn modelId="{93540131-391A-48C3-9BA1-5A6C83F47348}" type="presOf" srcId="{865B1A3F-1952-440A-BBAA-8B0EFF282A8F}" destId="{9DD0D558-B007-4227-A0D4-1F0213B69E4F}" srcOrd="0" destOrd="0" presId="urn:microsoft.com/office/officeart/2005/8/layout/equation1"/>
    <dgm:cxn modelId="{5BABFB63-0C2C-4968-B5BE-3E0D43BC1CC0}" type="presOf" srcId="{DFB85586-B3FF-4E2B-816D-5C338BB87BB8}" destId="{9DF041C5-4E4E-4973-96DC-C40319FBBAA1}" srcOrd="0" destOrd="0" presId="urn:microsoft.com/office/officeart/2005/8/layout/equation1"/>
    <dgm:cxn modelId="{23EEEB8B-BDE1-4FDD-8531-5E7D1132BEED}" type="presOf" srcId="{DC0D7510-F06D-48B2-8501-363813B29A4B}" destId="{813FCF45-082E-40BC-B5BA-567E51EDA9A3}" srcOrd="0" destOrd="0" presId="urn:microsoft.com/office/officeart/2005/8/layout/equation1"/>
    <dgm:cxn modelId="{571A7DC3-8D8B-4FB9-B83D-DF68C0788EB2}" srcId="{DFB85586-B3FF-4E2B-816D-5C338BB87BB8}" destId="{5A8B48ED-F5E3-4090-90BA-DEB4C1BF4FB7}" srcOrd="1" destOrd="0" parTransId="{5AF5C68F-2F57-433A-952D-DA4FCD681983}" sibTransId="{37879E3C-D553-4928-8F7A-69B3B4F2CB01}"/>
    <dgm:cxn modelId="{874BC355-5B56-4BEE-9A43-5E51440177F8}" type="presParOf" srcId="{9DF041C5-4E4E-4973-96DC-C40319FBBAA1}" destId="{62CE4F37-169E-45BF-8AC7-CB63488AE8AF}" srcOrd="0" destOrd="0" presId="urn:microsoft.com/office/officeart/2005/8/layout/equation1"/>
    <dgm:cxn modelId="{9389ADDD-E2CE-483E-938C-8A6D5C13469D}" type="presParOf" srcId="{9DF041C5-4E4E-4973-96DC-C40319FBBAA1}" destId="{1A3A5F50-5788-457A-AC83-557074B8F2B1}" srcOrd="1" destOrd="0" presId="urn:microsoft.com/office/officeart/2005/8/layout/equation1"/>
    <dgm:cxn modelId="{0AC57F55-5FF8-4468-A1CF-3E07CEBF6408}" type="presParOf" srcId="{9DF041C5-4E4E-4973-96DC-C40319FBBAA1}" destId="{813FCF45-082E-40BC-B5BA-567E51EDA9A3}" srcOrd="2" destOrd="0" presId="urn:microsoft.com/office/officeart/2005/8/layout/equation1"/>
    <dgm:cxn modelId="{E61194A7-1A93-4EBF-8D39-E56DC052B18A}" type="presParOf" srcId="{9DF041C5-4E4E-4973-96DC-C40319FBBAA1}" destId="{95C7BBB0-0C92-4CE7-80FA-455CE8F61020}" srcOrd="3" destOrd="0" presId="urn:microsoft.com/office/officeart/2005/8/layout/equation1"/>
    <dgm:cxn modelId="{48381478-4C81-4894-BD1D-85CD89A150D9}" type="presParOf" srcId="{9DF041C5-4E4E-4973-96DC-C40319FBBAA1}" destId="{303135ED-69CB-4841-9FE4-22661D39D319}" srcOrd="4" destOrd="0" presId="urn:microsoft.com/office/officeart/2005/8/layout/equation1"/>
    <dgm:cxn modelId="{176D7E37-749A-4A29-A08C-47B97ADCC5C4}" type="presParOf" srcId="{9DF041C5-4E4E-4973-96DC-C40319FBBAA1}" destId="{83A9EDEB-66D9-4E89-ACA8-DCB96F325F39}" srcOrd="5" destOrd="0" presId="urn:microsoft.com/office/officeart/2005/8/layout/equation1"/>
    <dgm:cxn modelId="{F2C807F3-EC2C-4027-BE8E-0BCF90A3BE6B}" type="presParOf" srcId="{9DF041C5-4E4E-4973-96DC-C40319FBBAA1}" destId="{08F9550C-150C-46DA-9222-5518B42DF170}" srcOrd="6" destOrd="0" presId="urn:microsoft.com/office/officeart/2005/8/layout/equation1"/>
    <dgm:cxn modelId="{F7A1ADE8-92FA-4A8E-AB4B-6C644FAB4A81}" type="presParOf" srcId="{9DF041C5-4E4E-4973-96DC-C40319FBBAA1}" destId="{67DAEA56-8ED5-4724-9780-0EAF0D0C6B83}" srcOrd="7" destOrd="0" presId="urn:microsoft.com/office/officeart/2005/8/layout/equation1"/>
    <dgm:cxn modelId="{1B37287A-5852-4870-BBA1-44452DC1D931}" type="presParOf" srcId="{9DF041C5-4E4E-4973-96DC-C40319FBBAA1}" destId="{9DD0D558-B007-4227-A0D4-1F0213B69E4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/>
      <dgm:spPr/>
      <dgm:t>
        <a:bodyPr/>
        <a:lstStyle/>
        <a:p>
          <a:r>
            <a:rPr lang="ru-RU" dirty="0" smtClean="0"/>
            <a:t>Правила получения</a:t>
          </a:r>
          <a:endParaRPr lang="ru-RU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/>
      <dgm:spPr/>
      <dgm:t>
        <a:bodyPr/>
        <a:lstStyle/>
        <a:p>
          <a:r>
            <a:rPr lang="ru-RU" i="0" dirty="0" smtClean="0">
              <a:latin typeface="Calibri" pitchFamily="34" charset="0"/>
            </a:rPr>
            <a:t>Корпоративные лицензии должны включать подписку </a:t>
          </a:r>
          <a:r>
            <a:rPr lang="en-US" i="0" dirty="0" smtClean="0">
              <a:latin typeface="Calibri" pitchFamily="34" charset="0"/>
            </a:rPr>
            <a:t>Software Assurance</a:t>
          </a:r>
          <a:endParaRPr lang="ru-RU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/>
      <dgm:spPr/>
      <dgm:t>
        <a:bodyPr/>
        <a:lstStyle/>
        <a:p>
          <a:r>
            <a:rPr lang="ru-RU" dirty="0" smtClean="0"/>
            <a:t>Активация и использование</a:t>
          </a:r>
          <a:endParaRPr lang="ru-RU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00B05BF9-EC56-42B4-9E3C-AB912D171716}">
      <dgm:prSet phldrT="[Text]"/>
      <dgm:spPr/>
      <dgm:t>
        <a:bodyPr/>
        <a:lstStyle/>
        <a:p>
          <a:r>
            <a:rPr lang="ru-RU" sz="2600" b="0" i="0" dirty="0" smtClean="0">
              <a:latin typeface="Calibri" pitchFamily="34" charset="0"/>
              <a:ea typeface="+mn-ea"/>
            </a:rPr>
            <a:t>Активация не требуется</a:t>
          </a:r>
          <a:endParaRPr lang="ru-RU" sz="2600" dirty="0"/>
        </a:p>
      </dgm:t>
    </dgm:pt>
    <dgm:pt modelId="{9F9C6D6C-F190-4580-A2AE-8B83AFD2F3B8}" type="parTrans" cxnId="{F9C2CF84-7C1F-46C7-BA44-68D7BF7F322D}">
      <dgm:prSet/>
      <dgm:spPr/>
      <dgm:t>
        <a:bodyPr/>
        <a:lstStyle/>
        <a:p>
          <a:endParaRPr lang="ru-RU"/>
        </a:p>
      </dgm:t>
    </dgm:pt>
    <dgm:pt modelId="{D477331D-9FD4-4244-9C08-6979B8A98BC8}" type="sibTrans" cxnId="{F9C2CF84-7C1F-46C7-BA44-68D7BF7F322D}">
      <dgm:prSet/>
      <dgm:spPr/>
      <dgm:t>
        <a:bodyPr/>
        <a:lstStyle/>
        <a:p>
          <a:endParaRPr lang="ru-RU"/>
        </a:p>
      </dgm:t>
    </dgm:pt>
    <dgm:pt modelId="{63A18E2F-43CF-4A1A-BB84-2DED96AE832C}">
      <dgm:prSet custT="1"/>
      <dgm:spPr/>
      <dgm:t>
        <a:bodyPr/>
        <a:lstStyle/>
        <a:p>
          <a:r>
            <a:rPr lang="ru-RU" sz="2600" i="0" dirty="0" smtClean="0">
              <a:latin typeface="Calibri" pitchFamily="34" charset="0"/>
            </a:rPr>
            <a:t>Загрузка новых версий непосредственно с портала </a:t>
          </a:r>
          <a:r>
            <a:rPr lang="en-US" sz="2600" i="0" dirty="0" smtClean="0">
              <a:latin typeface="Calibri" pitchFamily="34" charset="0"/>
            </a:rPr>
            <a:t>MVLS</a:t>
          </a:r>
          <a:r>
            <a:rPr lang="ru-RU" sz="2600" i="0" dirty="0" smtClean="0">
              <a:latin typeface="Calibri" pitchFamily="34" charset="0"/>
            </a:rPr>
            <a:t> или </a:t>
          </a:r>
          <a:r>
            <a:rPr lang="en-US" sz="2600" i="0" dirty="0" err="1" smtClean="0">
              <a:latin typeface="Calibri" pitchFamily="34" charset="0"/>
            </a:rPr>
            <a:t>eOpen</a:t>
          </a:r>
          <a:r>
            <a:rPr lang="en-US" sz="2600" i="0" dirty="0" smtClean="0">
              <a:latin typeface="Calibri" pitchFamily="34" charset="0"/>
            </a:rPr>
            <a:t> </a:t>
          </a:r>
          <a:r>
            <a:rPr lang="ru-RU" sz="2600" i="0" dirty="0" smtClean="0">
              <a:latin typeface="Calibri" pitchFamily="34" charset="0"/>
            </a:rPr>
            <a:t>(</a:t>
          </a:r>
          <a:r>
            <a:rPr lang="en-US" sz="2000" i="0" dirty="0" smtClean="0">
              <a:latin typeface="Calibri" pitchFamily="34" charset="0"/>
            </a:rPr>
            <a:t>c </a:t>
          </a:r>
          <a:r>
            <a:rPr lang="ru-RU" sz="2000" i="0" dirty="0" smtClean="0">
              <a:latin typeface="Calibri" pitchFamily="34" charset="0"/>
            </a:rPr>
            <a:t>6.12.2009 </a:t>
          </a:r>
          <a:r>
            <a:rPr lang="en-US" sz="2000" i="0" dirty="0" smtClean="0">
              <a:latin typeface="Calibri" pitchFamily="34" charset="0"/>
            </a:rPr>
            <a:t>MVLS </a:t>
          </a:r>
          <a:r>
            <a:rPr lang="ru-RU" sz="2000" i="0" dirty="0" smtClean="0">
              <a:latin typeface="Calibri" pitchFamily="34" charset="0"/>
            </a:rPr>
            <a:t>и </a:t>
          </a:r>
          <a:r>
            <a:rPr lang="en-US" sz="2000" i="0" dirty="0" err="1" smtClean="0">
              <a:latin typeface="Calibri" pitchFamily="34" charset="0"/>
            </a:rPr>
            <a:t>eOpen</a:t>
          </a:r>
          <a:r>
            <a:rPr lang="en-US" sz="2000" i="0" dirty="0" smtClean="0">
              <a:latin typeface="Calibri" pitchFamily="34" charset="0"/>
            </a:rPr>
            <a:t> </a:t>
          </a:r>
          <a:r>
            <a:rPr lang="ru-RU" sz="2000" i="0" dirty="0" smtClean="0">
              <a:latin typeface="Calibri" pitchFamily="34" charset="0"/>
            </a:rPr>
            <a:t>заменяются на единый портал </a:t>
          </a:r>
          <a:r>
            <a:rPr lang="en-US" sz="2000" i="0" dirty="0" smtClean="0">
              <a:latin typeface="Calibri" pitchFamily="34" charset="0"/>
            </a:rPr>
            <a:t>VLSC</a:t>
          </a:r>
          <a:r>
            <a:rPr lang="ru-RU" sz="2600" i="0" dirty="0" smtClean="0">
              <a:latin typeface="Calibri" pitchFamily="34" charset="0"/>
            </a:rPr>
            <a:t>)</a:t>
          </a:r>
        </a:p>
      </dgm:t>
    </dgm:pt>
    <dgm:pt modelId="{59AC13A7-8CD0-4772-884F-1DFA08FAB02F}" type="parTrans" cxnId="{A2D7483E-244E-4E3A-B38F-51E39BC8558C}">
      <dgm:prSet/>
      <dgm:spPr/>
      <dgm:t>
        <a:bodyPr/>
        <a:lstStyle/>
        <a:p>
          <a:endParaRPr lang="ru-RU"/>
        </a:p>
      </dgm:t>
    </dgm:pt>
    <dgm:pt modelId="{D7695BEB-F2D8-4EDE-951C-CA1567CDFA2A}" type="sibTrans" cxnId="{A2D7483E-244E-4E3A-B38F-51E39BC8558C}">
      <dgm:prSet/>
      <dgm:spPr/>
      <dgm:t>
        <a:bodyPr/>
        <a:lstStyle/>
        <a:p>
          <a:endParaRPr lang="ru-RU"/>
        </a:p>
      </dgm:t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F20CAC7-B01C-4AA1-A0C0-78948A071C2F}" srcId="{842F6017-00B5-434E-B722-B2EF6530BCC0}" destId="{A1CB4A5E-94AF-4E9C-B3CB-E89146F2C67B}" srcOrd="0" destOrd="0" parTransId="{FBB55A01-B94B-4F39-B53B-E9611FECE21A}" sibTransId="{EF428444-23A7-43FC-9F83-0D54334E4625}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3A70B332-87B0-47D3-AFF9-F5AA099EE27D}" type="presOf" srcId="{A1CB4A5E-94AF-4E9C-B3CB-E89146F2C67B}" destId="{15C19E66-C199-47A2-9204-C96F5A8A56D9}" srcOrd="0" destOrd="0" presId="urn:microsoft.com/office/officeart/2005/8/layout/vList2"/>
    <dgm:cxn modelId="{EC37CA5F-3067-43E1-8DD8-DA93F2813C67}" type="presOf" srcId="{00B05BF9-EC56-42B4-9E3C-AB912D171716}" destId="{40DF411C-3C25-4967-B3FA-DD09E7E8C39A}" srcOrd="0" destOrd="0" presId="urn:microsoft.com/office/officeart/2005/8/layout/vList2"/>
    <dgm:cxn modelId="{AE78A40E-FBE5-433F-BE9D-41723502FF67}" type="presOf" srcId="{9F1D2758-ADDF-4BF3-9550-63A4CFA44AE4}" destId="{0E9CB8A9-C0BC-49A7-8451-FBA7DEBDA814}" srcOrd="0" destOrd="0" presId="urn:microsoft.com/office/officeart/2005/8/layout/vList2"/>
    <dgm:cxn modelId="{122FEB99-0790-45C4-9893-DBD68B73DAA5}" type="presOf" srcId="{5263DEE3-590A-4341-B792-7D4ED369B656}" destId="{D934A8EB-E83B-4C41-8499-8EDD14021E28}" srcOrd="0" destOrd="0" presId="urn:microsoft.com/office/officeart/2005/8/layout/vList2"/>
    <dgm:cxn modelId="{AD32577D-4584-4CF4-A66C-C2332E634C87}" type="presOf" srcId="{63A18E2F-43CF-4A1A-BB84-2DED96AE832C}" destId="{40DF411C-3C25-4967-B3FA-DD09E7E8C39A}" srcOrd="0" destOrd="1" presId="urn:microsoft.com/office/officeart/2005/8/layout/vList2"/>
    <dgm:cxn modelId="{B6E06632-FE28-4076-9191-2934732BA1FA}" type="presOf" srcId="{842F6017-00B5-434E-B722-B2EF6530BCC0}" destId="{3C32096C-9CD7-4D5E-B0B3-DF595C09AD12}" srcOrd="0" destOrd="0" presId="urn:microsoft.com/office/officeart/2005/8/layout/vList2"/>
    <dgm:cxn modelId="{A2D7483E-244E-4E3A-B38F-51E39BC8558C}" srcId="{5263DEE3-590A-4341-B792-7D4ED369B656}" destId="{63A18E2F-43CF-4A1A-BB84-2DED96AE832C}" srcOrd="1" destOrd="0" parTransId="{59AC13A7-8CD0-4772-884F-1DFA08FAB02F}" sibTransId="{D7695BEB-F2D8-4EDE-951C-CA1567CDFA2A}"/>
    <dgm:cxn modelId="{F9C2CF84-7C1F-46C7-BA44-68D7BF7F322D}" srcId="{5263DEE3-590A-4341-B792-7D4ED369B656}" destId="{00B05BF9-EC56-42B4-9E3C-AB912D171716}" srcOrd="0" destOrd="0" parTransId="{9F9C6D6C-F190-4580-A2AE-8B83AFD2F3B8}" sibTransId="{D477331D-9FD4-4244-9C08-6979B8A98BC8}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C32DF48E-42C8-4CC5-9A9A-C82F64E282A1}" type="presParOf" srcId="{0E9CB8A9-C0BC-49A7-8451-FBA7DEBDA814}" destId="{3C32096C-9CD7-4D5E-B0B3-DF595C09AD12}" srcOrd="0" destOrd="0" presId="urn:microsoft.com/office/officeart/2005/8/layout/vList2"/>
    <dgm:cxn modelId="{7B67BC49-1859-4D0D-8906-97D2AE48570E}" type="presParOf" srcId="{0E9CB8A9-C0BC-49A7-8451-FBA7DEBDA814}" destId="{15C19E66-C199-47A2-9204-C96F5A8A56D9}" srcOrd="1" destOrd="0" presId="urn:microsoft.com/office/officeart/2005/8/layout/vList2"/>
    <dgm:cxn modelId="{945D7B86-6BB5-4EF3-B363-70D1FA6D2B26}" type="presParOf" srcId="{0E9CB8A9-C0BC-49A7-8451-FBA7DEBDA814}" destId="{D934A8EB-E83B-4C41-8499-8EDD14021E28}" srcOrd="2" destOrd="0" presId="urn:microsoft.com/office/officeart/2005/8/layout/vList2"/>
    <dgm:cxn modelId="{42F3EEE7-910B-485C-BA95-854606D81CCB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/>
      <dgm:spPr/>
      <dgm:t>
        <a:bodyPr/>
        <a:lstStyle/>
        <a:p>
          <a:r>
            <a:rPr lang="ru-RU" dirty="0" smtClean="0"/>
            <a:t>Правила получения</a:t>
          </a:r>
          <a:endParaRPr lang="ru-RU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/>
      <dgm:spPr/>
      <dgm:t>
        <a:bodyPr/>
        <a:lstStyle/>
        <a:p>
          <a:r>
            <a:rPr lang="en-US" i="0" dirty="0" smtClean="0">
              <a:solidFill>
                <a:schemeClr val="tx1"/>
              </a:solidFill>
              <a:latin typeface="+mn-lt"/>
              <a:cs typeface="+mn-cs"/>
            </a:rPr>
            <a:t>MDOP </a:t>
          </a:r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приобретается за дополнительную плату у реселлера в виде подписки на год</a:t>
          </a:r>
          <a:endParaRPr lang="ru-RU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/>
      <dgm:spPr/>
      <dgm:t>
        <a:bodyPr/>
        <a:lstStyle/>
        <a:p>
          <a:r>
            <a:rPr lang="ru-RU" dirty="0" smtClean="0"/>
            <a:t>Активация и использование</a:t>
          </a:r>
          <a:endParaRPr lang="ru-RU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33C3971C-4952-4012-9DC4-35D62DB2EB33}">
      <dgm:prSet/>
      <dgm:spPr/>
      <dgm:t>
        <a:bodyPr/>
        <a:lstStyle/>
        <a:p>
          <a:r>
            <a:rPr lang="en-US" i="0" dirty="0" smtClean="0">
              <a:solidFill>
                <a:schemeClr val="tx1"/>
              </a:solidFill>
              <a:latin typeface="+mn-lt"/>
              <a:cs typeface="+mn-cs"/>
            </a:rPr>
            <a:t>MDOP </a:t>
          </a:r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можно приобрести только по трёхлетним программам</a:t>
          </a:r>
        </a:p>
      </dgm:t>
    </dgm:pt>
    <dgm:pt modelId="{A4A40462-380E-45DA-85EB-B36FB14132A4}" type="parTrans" cxnId="{44F34927-EB4C-41C9-9B88-46465BE5384A}">
      <dgm:prSet/>
      <dgm:spPr/>
      <dgm:t>
        <a:bodyPr/>
        <a:lstStyle/>
        <a:p>
          <a:endParaRPr lang="ru-RU"/>
        </a:p>
      </dgm:t>
    </dgm:pt>
    <dgm:pt modelId="{9CBCF5F4-8CD1-4C26-B30A-2050C0963890}" type="sibTrans" cxnId="{44F34927-EB4C-41C9-9B88-46465BE5384A}">
      <dgm:prSet/>
      <dgm:spPr/>
      <dgm:t>
        <a:bodyPr/>
        <a:lstStyle/>
        <a:p>
          <a:endParaRPr lang="ru-RU"/>
        </a:p>
      </dgm:t>
    </dgm:pt>
    <dgm:pt modelId="{41F07126-4ED4-45BF-9427-4D7DFF2463AF}">
      <dgm:prSet phldrT="[Text]"/>
      <dgm:spPr/>
      <dgm:t>
        <a:bodyPr/>
        <a:lstStyle/>
        <a:p>
          <a:r>
            <a:rPr lang="ru-RU" dirty="0" smtClean="0"/>
            <a:t>Компоненты </a:t>
          </a:r>
          <a:r>
            <a:rPr lang="en-US" dirty="0" smtClean="0"/>
            <a:t>MDOP </a:t>
          </a:r>
          <a:r>
            <a:rPr lang="ru-RU" dirty="0" smtClean="0"/>
            <a:t>устанавливаются и активируются отдельно</a:t>
          </a:r>
          <a:endParaRPr lang="ru-RU" dirty="0"/>
        </a:p>
      </dgm:t>
    </dgm:pt>
    <dgm:pt modelId="{B96FCE3D-753B-4240-9912-1F2BACD9C7DF}" type="parTrans" cxnId="{6346D4E2-98C3-4594-85ED-6532029B1D90}">
      <dgm:prSet/>
      <dgm:spPr/>
      <dgm:t>
        <a:bodyPr/>
        <a:lstStyle/>
        <a:p>
          <a:endParaRPr lang="ru-RU"/>
        </a:p>
      </dgm:t>
    </dgm:pt>
    <dgm:pt modelId="{DBC725FE-F46D-4916-9E77-31AF15AC09F5}" type="sibTrans" cxnId="{6346D4E2-98C3-4594-85ED-6532029B1D90}">
      <dgm:prSet/>
      <dgm:spPr/>
      <dgm:t>
        <a:bodyPr/>
        <a:lstStyle/>
        <a:p>
          <a:endParaRPr lang="ru-RU"/>
        </a:p>
      </dgm:t>
    </dgm:pt>
    <dgm:pt modelId="{39AFF6CC-502F-4C06-AF36-637D5D14FB8E}">
      <dgm:prSet phldrT="[Text]"/>
      <dgm:spPr/>
      <dgm:t>
        <a:bodyPr/>
        <a:lstStyle/>
        <a:p>
          <a:r>
            <a:rPr lang="ru-RU" dirty="0" smtClean="0"/>
            <a:t>Носитель можно скачать на </a:t>
          </a:r>
          <a:r>
            <a:rPr lang="en-US" dirty="0" smtClean="0"/>
            <a:t>MVLS </a:t>
          </a:r>
          <a:r>
            <a:rPr lang="ru-RU" dirty="0" smtClean="0"/>
            <a:t>или приобрести отдельно</a:t>
          </a:r>
          <a:endParaRPr lang="ru-RU" dirty="0"/>
        </a:p>
      </dgm:t>
    </dgm:pt>
    <dgm:pt modelId="{7C47DF02-40C1-42CC-8FD2-7F571317F9C3}" type="parTrans" cxnId="{E2ADE5C0-6CDB-43A3-8C96-81FE499BE85A}">
      <dgm:prSet/>
      <dgm:spPr/>
      <dgm:t>
        <a:bodyPr/>
        <a:lstStyle/>
        <a:p>
          <a:endParaRPr lang="ru-RU"/>
        </a:p>
      </dgm:t>
    </dgm:pt>
    <dgm:pt modelId="{E1939BFF-8262-4F41-970C-3951043322E2}" type="sibTrans" cxnId="{E2ADE5C0-6CDB-43A3-8C96-81FE499BE85A}">
      <dgm:prSet/>
      <dgm:spPr/>
      <dgm:t>
        <a:bodyPr/>
        <a:lstStyle/>
        <a:p>
          <a:endParaRPr lang="ru-RU"/>
        </a:p>
      </dgm:t>
    </dgm:pt>
    <dgm:pt modelId="{202EEEC6-AEA3-4276-BE0B-D6ED67915CE7}">
      <dgm:prSet phldrT="[Text]"/>
      <dgm:spPr/>
      <dgm:t>
        <a:bodyPr/>
        <a:lstStyle/>
        <a:p>
          <a:r>
            <a:rPr lang="ru-RU" dirty="0" smtClean="0"/>
            <a:t>Только для клиентов с действующей </a:t>
          </a:r>
          <a:r>
            <a:rPr lang="en-US" dirty="0" smtClean="0"/>
            <a:t>SA </a:t>
          </a:r>
          <a:r>
            <a:rPr lang="ru-RU" dirty="0" smtClean="0"/>
            <a:t>для </a:t>
          </a:r>
          <a:r>
            <a:rPr lang="en-US" dirty="0" smtClean="0"/>
            <a:t>Windows</a:t>
          </a:r>
          <a:endParaRPr lang="ru-RU" dirty="0"/>
        </a:p>
      </dgm:t>
    </dgm:pt>
    <dgm:pt modelId="{7FBA1B9A-213D-4DB9-9351-07E7AB3256F7}" type="parTrans" cxnId="{EECF8613-3347-4AEB-BEBE-CBD57759F339}">
      <dgm:prSet/>
      <dgm:spPr/>
      <dgm:t>
        <a:bodyPr/>
        <a:lstStyle/>
        <a:p>
          <a:endParaRPr lang="ru-RU"/>
        </a:p>
      </dgm:t>
    </dgm:pt>
    <dgm:pt modelId="{90FD4AF1-EEAB-49BD-AEC3-FC07CCA176BA}" type="sibTrans" cxnId="{EECF8613-3347-4AEB-BEBE-CBD57759F339}">
      <dgm:prSet/>
      <dgm:spPr/>
      <dgm:t>
        <a:bodyPr/>
        <a:lstStyle/>
        <a:p>
          <a:endParaRPr lang="ru-RU"/>
        </a:p>
      </dgm:t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8D66611-5770-4605-B4AB-11828CE976DB}" type="presOf" srcId="{842F6017-00B5-434E-B722-B2EF6530BCC0}" destId="{3C32096C-9CD7-4D5E-B0B3-DF595C09AD12}" srcOrd="0" destOrd="0" presId="urn:microsoft.com/office/officeart/2005/8/layout/vList2"/>
    <dgm:cxn modelId="{2F20CAC7-B01C-4AA1-A0C0-78948A071C2F}" srcId="{842F6017-00B5-434E-B722-B2EF6530BCC0}" destId="{A1CB4A5E-94AF-4E9C-B3CB-E89146F2C67B}" srcOrd="1" destOrd="0" parTransId="{FBB55A01-B94B-4F39-B53B-E9611FECE21A}" sibTransId="{EF428444-23A7-43FC-9F83-0D54334E4625}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2F81FBC3-125C-433C-8C63-14C4BF023C5A}" type="presOf" srcId="{9F1D2758-ADDF-4BF3-9550-63A4CFA44AE4}" destId="{0E9CB8A9-C0BC-49A7-8451-FBA7DEBDA814}" srcOrd="0" destOrd="0" presId="urn:microsoft.com/office/officeart/2005/8/layout/vList2"/>
    <dgm:cxn modelId="{E2ADE5C0-6CDB-43A3-8C96-81FE499BE85A}" srcId="{5263DEE3-590A-4341-B792-7D4ED369B656}" destId="{39AFF6CC-502F-4C06-AF36-637D5D14FB8E}" srcOrd="1" destOrd="0" parTransId="{7C47DF02-40C1-42CC-8FD2-7F571317F9C3}" sibTransId="{E1939BFF-8262-4F41-970C-3951043322E2}"/>
    <dgm:cxn modelId="{0648F70F-3FCE-4190-916A-97875E59E477}" type="presOf" srcId="{39AFF6CC-502F-4C06-AF36-637D5D14FB8E}" destId="{40DF411C-3C25-4967-B3FA-DD09E7E8C39A}" srcOrd="0" destOrd="1" presId="urn:microsoft.com/office/officeart/2005/8/layout/vList2"/>
    <dgm:cxn modelId="{EECF8613-3347-4AEB-BEBE-CBD57759F339}" srcId="{842F6017-00B5-434E-B722-B2EF6530BCC0}" destId="{202EEEC6-AEA3-4276-BE0B-D6ED67915CE7}" srcOrd="0" destOrd="0" parTransId="{7FBA1B9A-213D-4DB9-9351-07E7AB3256F7}" sibTransId="{90FD4AF1-EEAB-49BD-AEC3-FC07CCA176BA}"/>
    <dgm:cxn modelId="{44F34927-EB4C-41C9-9B88-46465BE5384A}" srcId="{842F6017-00B5-434E-B722-B2EF6530BCC0}" destId="{33C3971C-4952-4012-9DC4-35D62DB2EB33}" srcOrd="2" destOrd="0" parTransId="{A4A40462-380E-45DA-85EB-B36FB14132A4}" sibTransId="{9CBCF5F4-8CD1-4C26-B30A-2050C0963890}"/>
    <dgm:cxn modelId="{AAF7CE2F-E29E-4522-A2B3-EC5FEAA2858F}" type="presOf" srcId="{202EEEC6-AEA3-4276-BE0B-D6ED67915CE7}" destId="{15C19E66-C199-47A2-9204-C96F5A8A56D9}" srcOrd="0" destOrd="0" presId="urn:microsoft.com/office/officeart/2005/8/layout/vList2"/>
    <dgm:cxn modelId="{3B69E85F-CAAE-4DA1-91F9-25736B5D2F43}" type="presOf" srcId="{33C3971C-4952-4012-9DC4-35D62DB2EB33}" destId="{15C19E66-C199-47A2-9204-C96F5A8A56D9}" srcOrd="0" destOrd="2" presId="urn:microsoft.com/office/officeart/2005/8/layout/vList2"/>
    <dgm:cxn modelId="{40B5A29A-7EC0-4631-BA08-CF69A203210E}" type="presOf" srcId="{A1CB4A5E-94AF-4E9C-B3CB-E89146F2C67B}" destId="{15C19E66-C199-47A2-9204-C96F5A8A56D9}" srcOrd="0" destOrd="1" presId="urn:microsoft.com/office/officeart/2005/8/layout/vList2"/>
    <dgm:cxn modelId="{108F2431-10B5-4527-8C3B-37BD38F0F432}" type="presOf" srcId="{5263DEE3-590A-4341-B792-7D4ED369B656}" destId="{D934A8EB-E83B-4C41-8499-8EDD14021E28}" srcOrd="0" destOrd="0" presId="urn:microsoft.com/office/officeart/2005/8/layout/vList2"/>
    <dgm:cxn modelId="{C1ECD94F-3320-4746-8E5A-29E807B95E5F}" type="presOf" srcId="{41F07126-4ED4-45BF-9427-4D7DFF2463AF}" destId="{40DF411C-3C25-4967-B3FA-DD09E7E8C39A}" srcOrd="0" destOrd="0" presId="urn:microsoft.com/office/officeart/2005/8/layout/vList2"/>
    <dgm:cxn modelId="{6346D4E2-98C3-4594-85ED-6532029B1D90}" srcId="{5263DEE3-590A-4341-B792-7D4ED369B656}" destId="{41F07126-4ED4-45BF-9427-4D7DFF2463AF}" srcOrd="0" destOrd="0" parTransId="{B96FCE3D-753B-4240-9912-1F2BACD9C7DF}" sibTransId="{DBC725FE-F46D-4916-9E77-31AF15AC09F5}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F16AAF58-8275-4078-A6EF-ED6AF7F1D1E5}" type="presParOf" srcId="{0E9CB8A9-C0BC-49A7-8451-FBA7DEBDA814}" destId="{3C32096C-9CD7-4D5E-B0B3-DF595C09AD12}" srcOrd="0" destOrd="0" presId="urn:microsoft.com/office/officeart/2005/8/layout/vList2"/>
    <dgm:cxn modelId="{DDA1CD26-0892-4288-9F28-E4A8A48401B2}" type="presParOf" srcId="{0E9CB8A9-C0BC-49A7-8451-FBA7DEBDA814}" destId="{15C19E66-C199-47A2-9204-C96F5A8A56D9}" srcOrd="1" destOrd="0" presId="urn:microsoft.com/office/officeart/2005/8/layout/vList2"/>
    <dgm:cxn modelId="{73FB8607-BF82-4122-A3D5-2AA93959E88B}" type="presParOf" srcId="{0E9CB8A9-C0BC-49A7-8451-FBA7DEBDA814}" destId="{D934A8EB-E83B-4C41-8499-8EDD14021E28}" srcOrd="2" destOrd="0" presId="urn:microsoft.com/office/officeart/2005/8/layout/vList2"/>
    <dgm:cxn modelId="{332DD334-819C-4074-A7F0-C4AB3DAB8F76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/>
      <dgm:spPr/>
      <dgm:t>
        <a:bodyPr/>
        <a:lstStyle/>
        <a:p>
          <a:r>
            <a:rPr lang="en-US" dirty="0" smtClean="0"/>
            <a:t>VECD for SA</a:t>
          </a:r>
          <a:endParaRPr lang="ru-RU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приобретается за дополнительную плату в виде подписки по трёхлетним программам</a:t>
          </a:r>
          <a:endParaRPr lang="ru-RU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/>
      <dgm:spPr/>
      <dgm:t>
        <a:bodyPr/>
        <a:lstStyle/>
        <a:p>
          <a:r>
            <a:rPr lang="en-US" dirty="0" smtClean="0"/>
            <a:t>VECD</a:t>
          </a:r>
          <a:endParaRPr lang="ru-RU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41F07126-4ED4-45BF-9427-4D7DFF2463AF}">
      <dgm:prSet phldrT="[Text]"/>
      <dgm:spPr/>
      <dgm:t>
        <a:bodyPr/>
        <a:lstStyle/>
        <a:p>
          <a:r>
            <a:rPr lang="ru-RU" dirty="0" smtClean="0"/>
            <a:t>Для тонких клиентов</a:t>
          </a:r>
          <a:endParaRPr lang="ru-RU" dirty="0"/>
        </a:p>
      </dgm:t>
    </dgm:pt>
    <dgm:pt modelId="{B96FCE3D-753B-4240-9912-1F2BACD9C7DF}" type="parTrans" cxnId="{6346D4E2-98C3-4594-85ED-6532029B1D90}">
      <dgm:prSet/>
      <dgm:spPr/>
      <dgm:t>
        <a:bodyPr/>
        <a:lstStyle/>
        <a:p>
          <a:endParaRPr lang="ru-RU"/>
        </a:p>
      </dgm:t>
    </dgm:pt>
    <dgm:pt modelId="{DBC725FE-F46D-4916-9E77-31AF15AC09F5}" type="sibTrans" cxnId="{6346D4E2-98C3-4594-85ED-6532029B1D90}">
      <dgm:prSet/>
      <dgm:spPr/>
      <dgm:t>
        <a:bodyPr/>
        <a:lstStyle/>
        <a:p>
          <a:endParaRPr lang="ru-RU"/>
        </a:p>
      </dgm:t>
    </dgm:pt>
    <dgm:pt modelId="{39AFF6CC-502F-4C06-AF36-637D5D14FB8E}">
      <dgm:prSet phldrT="[Text]"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приобретается за дополнительную плату в виде подписки по трёхлетним программам</a:t>
          </a:r>
          <a:endParaRPr lang="ru-RU" dirty="0"/>
        </a:p>
      </dgm:t>
    </dgm:pt>
    <dgm:pt modelId="{7C47DF02-40C1-42CC-8FD2-7F571317F9C3}" type="parTrans" cxnId="{E2ADE5C0-6CDB-43A3-8C96-81FE499BE85A}">
      <dgm:prSet/>
      <dgm:spPr/>
      <dgm:t>
        <a:bodyPr/>
        <a:lstStyle/>
        <a:p>
          <a:endParaRPr lang="ru-RU"/>
        </a:p>
      </dgm:t>
    </dgm:pt>
    <dgm:pt modelId="{E1939BFF-8262-4F41-970C-3951043322E2}" type="sibTrans" cxnId="{E2ADE5C0-6CDB-43A3-8C96-81FE499BE85A}">
      <dgm:prSet/>
      <dgm:spPr/>
      <dgm:t>
        <a:bodyPr/>
        <a:lstStyle/>
        <a:p>
          <a:endParaRPr lang="ru-RU"/>
        </a:p>
      </dgm:t>
    </dgm:pt>
    <dgm:pt modelId="{202EEEC6-AEA3-4276-BE0B-D6ED67915CE7}">
      <dgm:prSet phldrT="[Text]"/>
      <dgm:spPr/>
      <dgm:t>
        <a:bodyPr/>
        <a:lstStyle/>
        <a:p>
          <a:r>
            <a:rPr lang="ru-RU" dirty="0" smtClean="0"/>
            <a:t>только для клиентов с действующей </a:t>
          </a:r>
          <a:r>
            <a:rPr lang="en-US" dirty="0" smtClean="0"/>
            <a:t>SA </a:t>
          </a:r>
          <a:r>
            <a:rPr lang="ru-RU" dirty="0" smtClean="0"/>
            <a:t>для </a:t>
          </a:r>
          <a:r>
            <a:rPr lang="en-US" dirty="0" smtClean="0"/>
            <a:t>Windows</a:t>
          </a:r>
          <a:endParaRPr lang="ru-RU" dirty="0"/>
        </a:p>
      </dgm:t>
    </dgm:pt>
    <dgm:pt modelId="{7FBA1B9A-213D-4DB9-9351-07E7AB3256F7}" type="parTrans" cxnId="{EECF8613-3347-4AEB-BEBE-CBD57759F339}">
      <dgm:prSet/>
      <dgm:spPr/>
      <dgm:t>
        <a:bodyPr/>
        <a:lstStyle/>
        <a:p>
          <a:endParaRPr lang="ru-RU"/>
        </a:p>
      </dgm:t>
    </dgm:pt>
    <dgm:pt modelId="{90FD4AF1-EEAB-49BD-AEC3-FC07CCA176BA}" type="sibTrans" cxnId="{EECF8613-3347-4AEB-BEBE-CBD57759F339}">
      <dgm:prSet/>
      <dgm:spPr/>
      <dgm:t>
        <a:bodyPr/>
        <a:lstStyle/>
        <a:p>
          <a:endParaRPr lang="ru-RU"/>
        </a:p>
      </dgm:t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3ADDD4A-E097-43E8-9C74-CF1D66FF8413}" type="presOf" srcId="{41F07126-4ED4-45BF-9427-4D7DFF2463AF}" destId="{40DF411C-3C25-4967-B3FA-DD09E7E8C39A}" srcOrd="0" destOrd="0" presId="urn:microsoft.com/office/officeart/2005/8/layout/vList2"/>
    <dgm:cxn modelId="{EECF8613-3347-4AEB-BEBE-CBD57759F339}" srcId="{842F6017-00B5-434E-B722-B2EF6530BCC0}" destId="{202EEEC6-AEA3-4276-BE0B-D6ED67915CE7}" srcOrd="0" destOrd="0" parTransId="{7FBA1B9A-213D-4DB9-9351-07E7AB3256F7}" sibTransId="{90FD4AF1-EEAB-49BD-AEC3-FC07CCA176BA}"/>
    <dgm:cxn modelId="{2DFD85B5-825E-4224-87A6-56DF2627252C}" type="presOf" srcId="{842F6017-00B5-434E-B722-B2EF6530BCC0}" destId="{3C32096C-9CD7-4D5E-B0B3-DF595C09AD12}" srcOrd="0" destOrd="0" presId="urn:microsoft.com/office/officeart/2005/8/layout/vList2"/>
    <dgm:cxn modelId="{373A2247-8785-43F2-9625-7E6FC2B3FD4A}" type="presOf" srcId="{39AFF6CC-502F-4C06-AF36-637D5D14FB8E}" destId="{40DF411C-3C25-4967-B3FA-DD09E7E8C39A}" srcOrd="0" destOrd="1" presId="urn:microsoft.com/office/officeart/2005/8/layout/vList2"/>
    <dgm:cxn modelId="{FE07470A-7BB9-4E04-AF1F-1FF2EF8C2864}" type="presOf" srcId="{9F1D2758-ADDF-4BF3-9550-63A4CFA44AE4}" destId="{0E9CB8A9-C0BC-49A7-8451-FBA7DEBDA814}" srcOrd="0" destOrd="0" presId="urn:microsoft.com/office/officeart/2005/8/layout/vList2"/>
    <dgm:cxn modelId="{8C514C96-E2F7-40A1-85C4-BFC0562A03A6}" type="presOf" srcId="{A1CB4A5E-94AF-4E9C-B3CB-E89146F2C67B}" destId="{15C19E66-C199-47A2-9204-C96F5A8A56D9}" srcOrd="0" destOrd="1" presId="urn:microsoft.com/office/officeart/2005/8/layout/vList2"/>
    <dgm:cxn modelId="{2F20CAC7-B01C-4AA1-A0C0-78948A071C2F}" srcId="{842F6017-00B5-434E-B722-B2EF6530BCC0}" destId="{A1CB4A5E-94AF-4E9C-B3CB-E89146F2C67B}" srcOrd="1" destOrd="0" parTransId="{FBB55A01-B94B-4F39-B53B-E9611FECE21A}" sibTransId="{EF428444-23A7-43FC-9F83-0D54334E4625}"/>
    <dgm:cxn modelId="{6346D4E2-98C3-4594-85ED-6532029B1D90}" srcId="{5263DEE3-590A-4341-B792-7D4ED369B656}" destId="{41F07126-4ED4-45BF-9427-4D7DFF2463AF}" srcOrd="0" destOrd="0" parTransId="{B96FCE3D-753B-4240-9912-1F2BACD9C7DF}" sibTransId="{DBC725FE-F46D-4916-9E77-31AF15AC09F5}"/>
    <dgm:cxn modelId="{045F8DDA-28F1-4A95-AD8A-7155054596DC}" type="presOf" srcId="{202EEEC6-AEA3-4276-BE0B-D6ED67915CE7}" destId="{15C19E66-C199-47A2-9204-C96F5A8A56D9}" srcOrd="0" destOrd="0" presId="urn:microsoft.com/office/officeart/2005/8/layout/vList2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E2ADE5C0-6CDB-43A3-8C96-81FE499BE85A}" srcId="{5263DEE3-590A-4341-B792-7D4ED369B656}" destId="{39AFF6CC-502F-4C06-AF36-637D5D14FB8E}" srcOrd="1" destOrd="0" parTransId="{7C47DF02-40C1-42CC-8FD2-7F571317F9C3}" sibTransId="{E1939BFF-8262-4F41-970C-3951043322E2}"/>
    <dgm:cxn modelId="{AB5827E9-0B17-400C-A257-6295E1ABBE1E}" type="presOf" srcId="{5263DEE3-590A-4341-B792-7D4ED369B656}" destId="{D934A8EB-E83B-4C41-8499-8EDD14021E28}" srcOrd="0" destOrd="0" presId="urn:microsoft.com/office/officeart/2005/8/layout/vList2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6C1B631E-3254-41D6-9A57-A41F55B03631}" type="presParOf" srcId="{0E9CB8A9-C0BC-49A7-8451-FBA7DEBDA814}" destId="{3C32096C-9CD7-4D5E-B0B3-DF595C09AD12}" srcOrd="0" destOrd="0" presId="urn:microsoft.com/office/officeart/2005/8/layout/vList2"/>
    <dgm:cxn modelId="{2870DB83-6FB5-458D-8E49-7A9E8E550FDB}" type="presParOf" srcId="{0E9CB8A9-C0BC-49A7-8451-FBA7DEBDA814}" destId="{15C19E66-C199-47A2-9204-C96F5A8A56D9}" srcOrd="1" destOrd="0" presId="urn:microsoft.com/office/officeart/2005/8/layout/vList2"/>
    <dgm:cxn modelId="{F4ACF328-052D-409F-883A-F6EF233B69EA}" type="presParOf" srcId="{0E9CB8A9-C0BC-49A7-8451-FBA7DEBDA814}" destId="{D934A8EB-E83B-4C41-8499-8EDD14021E28}" srcOrd="2" destOrd="0" presId="urn:microsoft.com/office/officeart/2005/8/layout/vList2"/>
    <dgm:cxn modelId="{50CE103D-D352-4ACB-A75E-B505F63A18A5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/>
      <dgm:spPr/>
      <dgm:t>
        <a:bodyPr/>
        <a:lstStyle/>
        <a:p>
          <a:r>
            <a:rPr lang="ru-RU" dirty="0" smtClean="0"/>
            <a:t>Правила получения</a:t>
          </a:r>
          <a:endParaRPr lang="ru-RU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  <a:latin typeface="+mn-lt"/>
              <a:cs typeface="+mn-cs"/>
            </a:rPr>
            <a:t>Windows </a:t>
          </a:r>
          <a:r>
            <a:rPr lang="ru-RU" b="1" i="0" dirty="0" smtClean="0">
              <a:solidFill>
                <a:schemeClr val="tx1"/>
              </a:solidFill>
              <a:latin typeface="+mn-lt"/>
              <a:cs typeface="+mn-cs"/>
            </a:rPr>
            <a:t>7</a:t>
          </a:r>
          <a:r>
            <a:rPr lang="en-US" b="1" i="0" dirty="0" smtClean="0">
              <a:solidFill>
                <a:schemeClr val="tx1"/>
              </a:solidFill>
              <a:latin typeface="+mn-lt"/>
              <a:cs typeface="+mn-cs"/>
            </a:rPr>
            <a:t> Enterprise </a:t>
          </a:r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доступно для всех лицензий </a:t>
          </a:r>
          <a:r>
            <a:rPr lang="en-US" i="0" dirty="0" smtClean="0">
              <a:solidFill>
                <a:schemeClr val="tx1"/>
              </a:solidFill>
              <a:latin typeface="+mn-lt"/>
              <a:cs typeface="+mn-cs"/>
            </a:rPr>
            <a:t>Windows </a:t>
          </a:r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с </a:t>
          </a:r>
          <a:r>
            <a:rPr lang="en-US" i="0" dirty="0" smtClean="0">
              <a:solidFill>
                <a:schemeClr val="tx1"/>
              </a:solidFill>
              <a:latin typeface="+mn-lt"/>
              <a:cs typeface="+mn-cs"/>
            </a:rPr>
            <a:t>Software Assurance </a:t>
          </a:r>
          <a:endParaRPr lang="ru-RU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/>
      <dgm:spPr/>
      <dgm:t>
        <a:bodyPr/>
        <a:lstStyle/>
        <a:p>
          <a:r>
            <a:rPr lang="ru-RU" dirty="0" smtClean="0"/>
            <a:t>Активация и использование</a:t>
          </a:r>
          <a:endParaRPr lang="ru-RU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00B05BF9-EC56-42B4-9E3C-AB912D171716}">
      <dgm:prSet phldrT="[Text]"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Активация через </a:t>
          </a:r>
          <a:r>
            <a:rPr lang="en-US" i="0" dirty="0" smtClean="0">
              <a:solidFill>
                <a:schemeClr val="tx1"/>
              </a:solidFill>
              <a:latin typeface="+mn-lt"/>
              <a:cs typeface="+mn-cs"/>
            </a:rPr>
            <a:t>MVLS </a:t>
          </a:r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или </a:t>
          </a:r>
          <a:r>
            <a:rPr lang="en-US" i="0" dirty="0" err="1" smtClean="0">
              <a:solidFill>
                <a:schemeClr val="tx1"/>
              </a:solidFill>
              <a:latin typeface="+mn-lt"/>
              <a:cs typeface="+mn-cs"/>
            </a:rPr>
            <a:t>eOpen</a:t>
          </a:r>
          <a:endParaRPr lang="ru-RU" dirty="0"/>
        </a:p>
      </dgm:t>
    </dgm:pt>
    <dgm:pt modelId="{9F9C6D6C-F190-4580-A2AE-8B83AFD2F3B8}" type="parTrans" cxnId="{F9C2CF84-7C1F-46C7-BA44-68D7BF7F322D}">
      <dgm:prSet/>
      <dgm:spPr/>
      <dgm:t>
        <a:bodyPr/>
        <a:lstStyle/>
        <a:p>
          <a:endParaRPr lang="ru-RU"/>
        </a:p>
      </dgm:t>
    </dgm:pt>
    <dgm:pt modelId="{D477331D-9FD4-4244-9C08-6979B8A98BC8}" type="sibTrans" cxnId="{F9C2CF84-7C1F-46C7-BA44-68D7BF7F322D}">
      <dgm:prSet/>
      <dgm:spPr/>
      <dgm:t>
        <a:bodyPr/>
        <a:lstStyle/>
        <a:p>
          <a:endParaRPr lang="ru-RU"/>
        </a:p>
      </dgm:t>
    </dgm:pt>
    <dgm:pt modelId="{05FBB1D5-DB51-4353-9788-0453C9F84426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Носитель доступен бесплатно для скачивания, либо поставляется через </a:t>
          </a:r>
          <a:r>
            <a:rPr lang="ru-RU" i="0" dirty="0" err="1" smtClean="0">
              <a:solidFill>
                <a:schemeClr val="tx1"/>
              </a:solidFill>
              <a:latin typeface="+mn-lt"/>
              <a:cs typeface="+mn-cs"/>
            </a:rPr>
            <a:t>реселлера</a:t>
          </a:r>
          <a:endParaRPr lang="ru-RU" i="0" dirty="0" smtClean="0">
            <a:solidFill>
              <a:schemeClr val="tx1"/>
            </a:solidFill>
            <a:latin typeface="+mn-lt"/>
            <a:cs typeface="+mn-cs"/>
          </a:endParaRPr>
        </a:p>
      </dgm:t>
    </dgm:pt>
    <dgm:pt modelId="{EC1B0620-8520-4294-858D-15C31CEF9E06}" type="parTrans" cxnId="{0AB7CD1D-6C9D-48AB-8524-921E08D657CB}">
      <dgm:prSet/>
      <dgm:spPr/>
      <dgm:t>
        <a:bodyPr/>
        <a:lstStyle/>
        <a:p>
          <a:endParaRPr lang="ru-RU"/>
        </a:p>
      </dgm:t>
    </dgm:pt>
    <dgm:pt modelId="{F74E0FC2-3169-4F4A-88C3-18CDC1C831B2}" type="sibTrans" cxnId="{0AB7CD1D-6C9D-48AB-8524-921E08D657CB}">
      <dgm:prSet/>
      <dgm:spPr/>
      <dgm:t>
        <a:bodyPr/>
        <a:lstStyle/>
        <a:p>
          <a:endParaRPr lang="ru-RU"/>
        </a:p>
      </dgm:t>
    </dgm:pt>
    <dgm:pt modelId="{0E10A7F0-64E8-421A-BD20-FAE3BE23B0EC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Для установки требуется активация (используется </a:t>
          </a:r>
          <a:r>
            <a:rPr lang="en-US" i="0" dirty="0" smtClean="0">
              <a:solidFill>
                <a:schemeClr val="tx1"/>
              </a:solidFill>
              <a:latin typeface="+mn-lt"/>
              <a:cs typeface="+mn-cs"/>
            </a:rPr>
            <a:t>VLK</a:t>
          </a:r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-ключ</a:t>
          </a:r>
          <a:r>
            <a:rPr lang="en-US" i="0" dirty="0" smtClean="0">
              <a:solidFill>
                <a:schemeClr val="tx1"/>
              </a:solidFill>
              <a:latin typeface="+mn-lt"/>
              <a:cs typeface="+mn-cs"/>
            </a:rPr>
            <a:t> </a:t>
          </a:r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для </a:t>
          </a:r>
          <a:r>
            <a:rPr lang="en-US" i="0" dirty="0" smtClean="0">
              <a:solidFill>
                <a:schemeClr val="tx1"/>
              </a:solidFill>
              <a:latin typeface="+mn-lt"/>
              <a:cs typeface="+mn-cs"/>
            </a:rPr>
            <a:t>Windows </a:t>
          </a:r>
          <a:r>
            <a:rPr lang="ru-RU" i="0" dirty="0" smtClean="0">
              <a:solidFill>
                <a:schemeClr val="tx1"/>
              </a:solidFill>
              <a:latin typeface="+mn-lt"/>
              <a:cs typeface="+mn-cs"/>
            </a:rPr>
            <a:t>7</a:t>
          </a:r>
          <a:r>
            <a:rPr lang="en-US" i="0" dirty="0" smtClean="0">
              <a:solidFill>
                <a:schemeClr val="tx1"/>
              </a:solidFill>
              <a:latin typeface="+mn-lt"/>
              <a:cs typeface="+mn-cs"/>
            </a:rPr>
            <a:t> Pro)</a:t>
          </a:r>
          <a:endParaRPr lang="ru-RU" i="0" dirty="0" smtClean="0">
            <a:solidFill>
              <a:schemeClr val="tx1"/>
            </a:solidFill>
            <a:latin typeface="+mn-lt"/>
            <a:cs typeface="+mn-cs"/>
          </a:endParaRPr>
        </a:p>
      </dgm:t>
    </dgm:pt>
    <dgm:pt modelId="{4E63DE20-0BC8-43F0-8DFE-19748787B177}" type="parTrans" cxnId="{726D7F13-0B4F-4BDE-BF12-37E3581B18E1}">
      <dgm:prSet/>
      <dgm:spPr/>
      <dgm:t>
        <a:bodyPr/>
        <a:lstStyle/>
        <a:p>
          <a:endParaRPr lang="ru-RU"/>
        </a:p>
      </dgm:t>
    </dgm:pt>
    <dgm:pt modelId="{51F18342-9FE0-4A1A-872D-5838DDB5A814}" type="sibTrans" cxnId="{726D7F13-0B4F-4BDE-BF12-37E3581B18E1}">
      <dgm:prSet/>
      <dgm:spPr/>
      <dgm:t>
        <a:bodyPr/>
        <a:lstStyle/>
        <a:p>
          <a:endParaRPr lang="ru-RU"/>
        </a:p>
      </dgm:t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0375BFF-85FB-44D2-BAE8-0A0CD57B4B9F}" type="presOf" srcId="{0E10A7F0-64E8-421A-BD20-FAE3BE23B0EC}" destId="{40DF411C-3C25-4967-B3FA-DD09E7E8C39A}" srcOrd="0" destOrd="2" presId="urn:microsoft.com/office/officeart/2005/8/layout/vList2"/>
    <dgm:cxn modelId="{F9C2CF84-7C1F-46C7-BA44-68D7BF7F322D}" srcId="{5263DEE3-590A-4341-B792-7D4ED369B656}" destId="{00B05BF9-EC56-42B4-9E3C-AB912D171716}" srcOrd="0" destOrd="0" parTransId="{9F9C6D6C-F190-4580-A2AE-8B83AFD2F3B8}" sibTransId="{D477331D-9FD4-4244-9C08-6979B8A98BC8}"/>
    <dgm:cxn modelId="{0AB7CD1D-6C9D-48AB-8524-921E08D657CB}" srcId="{5263DEE3-590A-4341-B792-7D4ED369B656}" destId="{05FBB1D5-DB51-4353-9788-0453C9F84426}" srcOrd="1" destOrd="0" parTransId="{EC1B0620-8520-4294-858D-15C31CEF9E06}" sibTransId="{F74E0FC2-3169-4F4A-88C3-18CDC1C831B2}"/>
    <dgm:cxn modelId="{B8EE4774-FB2B-4BBD-AE5B-0DADD2A53FC0}" type="presOf" srcId="{842F6017-00B5-434E-B722-B2EF6530BCC0}" destId="{3C32096C-9CD7-4D5E-B0B3-DF595C09AD12}" srcOrd="0" destOrd="0" presId="urn:microsoft.com/office/officeart/2005/8/layout/vList2"/>
    <dgm:cxn modelId="{A9B0BC0A-6726-41AE-942C-24642E389849}" type="presOf" srcId="{5263DEE3-590A-4341-B792-7D4ED369B656}" destId="{D934A8EB-E83B-4C41-8499-8EDD14021E28}" srcOrd="0" destOrd="0" presId="urn:microsoft.com/office/officeart/2005/8/layout/vList2"/>
    <dgm:cxn modelId="{2F20CAC7-B01C-4AA1-A0C0-78948A071C2F}" srcId="{842F6017-00B5-434E-B722-B2EF6530BCC0}" destId="{A1CB4A5E-94AF-4E9C-B3CB-E89146F2C67B}" srcOrd="0" destOrd="0" parTransId="{FBB55A01-B94B-4F39-B53B-E9611FECE21A}" sibTransId="{EF428444-23A7-43FC-9F83-0D54334E4625}"/>
    <dgm:cxn modelId="{726D7F13-0B4F-4BDE-BF12-37E3581B18E1}" srcId="{5263DEE3-590A-4341-B792-7D4ED369B656}" destId="{0E10A7F0-64E8-421A-BD20-FAE3BE23B0EC}" srcOrd="2" destOrd="0" parTransId="{4E63DE20-0BC8-43F0-8DFE-19748787B177}" sibTransId="{51F18342-9FE0-4A1A-872D-5838DDB5A814}"/>
    <dgm:cxn modelId="{0DF339E1-F294-4027-B5DE-F4483CE76F5B}" type="presOf" srcId="{00B05BF9-EC56-42B4-9E3C-AB912D171716}" destId="{40DF411C-3C25-4967-B3FA-DD09E7E8C39A}" srcOrd="0" destOrd="0" presId="urn:microsoft.com/office/officeart/2005/8/layout/vList2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DB006A6B-DF29-43C8-9B89-7C672B4A191D}" type="presOf" srcId="{9F1D2758-ADDF-4BF3-9550-63A4CFA44AE4}" destId="{0E9CB8A9-C0BC-49A7-8451-FBA7DEBDA814}" srcOrd="0" destOrd="0" presId="urn:microsoft.com/office/officeart/2005/8/layout/vList2"/>
    <dgm:cxn modelId="{6E814368-6A87-4F3A-BCA1-4EE4C81A35D8}" type="presOf" srcId="{A1CB4A5E-94AF-4E9C-B3CB-E89146F2C67B}" destId="{15C19E66-C199-47A2-9204-C96F5A8A56D9}" srcOrd="0" destOrd="0" presId="urn:microsoft.com/office/officeart/2005/8/layout/vList2"/>
    <dgm:cxn modelId="{95E25295-596F-4D4D-A867-C0504C971685}" type="presOf" srcId="{05FBB1D5-DB51-4353-9788-0453C9F84426}" destId="{40DF411C-3C25-4967-B3FA-DD09E7E8C39A}" srcOrd="0" destOrd="1" presId="urn:microsoft.com/office/officeart/2005/8/layout/vList2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B241B464-4733-44D0-AA1F-E991335AC5AC}" type="presParOf" srcId="{0E9CB8A9-C0BC-49A7-8451-FBA7DEBDA814}" destId="{3C32096C-9CD7-4D5E-B0B3-DF595C09AD12}" srcOrd="0" destOrd="0" presId="urn:microsoft.com/office/officeart/2005/8/layout/vList2"/>
    <dgm:cxn modelId="{7BC613F3-2A1B-4669-8AC7-4E160C3FA4D3}" type="presParOf" srcId="{0E9CB8A9-C0BC-49A7-8451-FBA7DEBDA814}" destId="{15C19E66-C199-47A2-9204-C96F5A8A56D9}" srcOrd="1" destOrd="0" presId="urn:microsoft.com/office/officeart/2005/8/layout/vList2"/>
    <dgm:cxn modelId="{0F16C2E1-99B0-48BB-B4DD-FB0C0A3D0BE3}" type="presParOf" srcId="{0E9CB8A9-C0BC-49A7-8451-FBA7DEBDA814}" destId="{D934A8EB-E83B-4C41-8499-8EDD14021E28}" srcOrd="2" destOrd="0" presId="urn:microsoft.com/office/officeart/2005/8/layout/vList2"/>
    <dgm:cxn modelId="{70D2A185-25E3-477D-AA62-5FBEB064C8D9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 custT="1"/>
      <dgm:spPr/>
      <dgm:t>
        <a:bodyPr/>
        <a:lstStyle/>
        <a:p>
          <a:r>
            <a:rPr lang="ru-RU" sz="1600" dirty="0" smtClean="0"/>
            <a:t>Правила получения</a:t>
          </a:r>
          <a:endParaRPr lang="ru-RU" sz="1600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 custT="1"/>
      <dgm:spPr/>
      <dgm:t>
        <a:bodyPr/>
        <a:lstStyle/>
        <a:p>
          <a:r>
            <a:rPr lang="ru-RU" sz="1600" i="0" dirty="0" smtClean="0">
              <a:solidFill>
                <a:schemeClr val="tx1"/>
              </a:solidFill>
              <a:latin typeface="+mn-lt"/>
              <a:cs typeface="+mn-cs"/>
            </a:rPr>
            <a:t>В зависимости от количества приобретенных лицензий предоставляется разное количество дней</a:t>
          </a:r>
          <a:endParaRPr lang="ru-RU" sz="1600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 custT="1"/>
      <dgm:spPr/>
      <dgm:t>
        <a:bodyPr/>
        <a:lstStyle/>
        <a:p>
          <a:r>
            <a:rPr lang="ru-RU" sz="1600" dirty="0" smtClean="0"/>
            <a:t>Активация и использование</a:t>
          </a:r>
          <a:endParaRPr lang="ru-RU" sz="1600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00B05BF9-EC56-42B4-9E3C-AB912D171716}">
      <dgm:prSet phldrT="[Text]" custT="1"/>
      <dgm:spPr/>
      <dgm:t>
        <a:bodyPr/>
        <a:lstStyle/>
        <a:p>
          <a:r>
            <a:rPr lang="ru-RU" sz="1600" dirty="0" smtClean="0"/>
            <a:t>Активировать преимущество (пакетное обслуживание) и создать ваучер</a:t>
          </a:r>
          <a:r>
            <a:rPr lang="en-US" sz="1600" dirty="0" smtClean="0"/>
            <a:t> </a:t>
          </a:r>
          <a:r>
            <a:rPr lang="ru-RU" sz="1600" dirty="0" smtClean="0"/>
            <a:t>на </a:t>
          </a:r>
          <a:r>
            <a:rPr lang="en-US" sz="1600" dirty="0" smtClean="0"/>
            <a:t>MVLS </a:t>
          </a:r>
          <a:r>
            <a:rPr lang="ru-RU" sz="1600" dirty="0" smtClean="0"/>
            <a:t>до окончания соглашения</a:t>
          </a:r>
          <a:endParaRPr lang="ru-RU" sz="1600" dirty="0"/>
        </a:p>
      </dgm:t>
    </dgm:pt>
    <dgm:pt modelId="{9F9C6D6C-F190-4580-A2AE-8B83AFD2F3B8}" type="parTrans" cxnId="{F9C2CF84-7C1F-46C7-BA44-68D7BF7F322D}">
      <dgm:prSet/>
      <dgm:spPr/>
      <dgm:t>
        <a:bodyPr/>
        <a:lstStyle/>
        <a:p>
          <a:endParaRPr lang="ru-RU"/>
        </a:p>
      </dgm:t>
    </dgm:pt>
    <dgm:pt modelId="{D477331D-9FD4-4244-9C08-6979B8A98BC8}" type="sibTrans" cxnId="{F9C2CF84-7C1F-46C7-BA44-68D7BF7F322D}">
      <dgm:prSet/>
      <dgm:spPr/>
      <dgm:t>
        <a:bodyPr/>
        <a:lstStyle/>
        <a:p>
          <a:endParaRPr lang="ru-RU"/>
        </a:p>
      </dgm:t>
    </dgm:pt>
    <dgm:pt modelId="{9EFDE7B5-200A-4730-9136-76B5272EB844}">
      <dgm:prSet custT="1"/>
      <dgm:spPr/>
      <dgm:t>
        <a:bodyPr/>
        <a:lstStyle/>
        <a:p>
          <a:r>
            <a:rPr lang="ru-RU" sz="1600" i="0" dirty="0" smtClean="0">
              <a:solidFill>
                <a:schemeClr val="tx1"/>
              </a:solidFill>
              <a:latin typeface="+mn-lt"/>
              <a:cs typeface="+mn-cs"/>
            </a:rPr>
            <a:t>Лицензии </a:t>
          </a:r>
          <a:r>
            <a:rPr lang="en-US" sz="1600" i="0" dirty="0" smtClean="0">
              <a:solidFill>
                <a:schemeClr val="tx1"/>
              </a:solidFill>
              <a:latin typeface="+mn-lt"/>
              <a:cs typeface="+mn-cs"/>
            </a:rPr>
            <a:t>Office </a:t>
          </a:r>
          <a:r>
            <a:rPr lang="ru-RU" sz="1600" i="0" dirty="0" smtClean="0">
              <a:solidFill>
                <a:schemeClr val="tx1"/>
              </a:solidFill>
              <a:latin typeface="+mn-lt"/>
              <a:cs typeface="+mn-cs"/>
            </a:rPr>
            <a:t>и другие приложения, а также </a:t>
          </a:r>
          <a:r>
            <a:rPr lang="en-US" sz="1600" i="0" dirty="0" smtClean="0">
              <a:solidFill>
                <a:schemeClr val="tx1"/>
              </a:solidFill>
              <a:latin typeface="+mn-lt"/>
              <a:cs typeface="+mn-cs"/>
            </a:rPr>
            <a:t>Core CAL Suite </a:t>
          </a:r>
          <a:r>
            <a:rPr lang="ru-RU" sz="1600" i="0" dirty="0" smtClean="0">
              <a:solidFill>
                <a:schemeClr val="tx1"/>
              </a:solidFill>
              <a:latin typeface="+mn-lt"/>
              <a:cs typeface="+mn-cs"/>
            </a:rPr>
            <a:t>считаются как 1 балл, </a:t>
          </a:r>
          <a:r>
            <a:rPr lang="en-US" sz="1600" i="0" dirty="0" smtClean="0">
              <a:solidFill>
                <a:schemeClr val="tx1"/>
              </a:solidFill>
              <a:latin typeface="+mn-lt"/>
              <a:cs typeface="+mn-cs"/>
            </a:rPr>
            <a:t>Enterprise CAL Suite – </a:t>
          </a:r>
          <a:r>
            <a:rPr lang="ru-RU" sz="1600" i="0" dirty="0" smtClean="0">
              <a:solidFill>
                <a:schemeClr val="tx1"/>
              </a:solidFill>
              <a:latin typeface="+mn-lt"/>
              <a:cs typeface="+mn-cs"/>
            </a:rPr>
            <a:t>как 2 балла</a:t>
          </a:r>
          <a:endParaRPr lang="en-US" sz="1600" i="0" dirty="0" smtClean="0">
            <a:solidFill>
              <a:schemeClr val="tx1"/>
            </a:solidFill>
            <a:latin typeface="+mn-lt"/>
            <a:cs typeface="+mn-cs"/>
          </a:endParaRPr>
        </a:p>
      </dgm:t>
    </dgm:pt>
    <dgm:pt modelId="{1754E804-E4CD-4CC8-AACD-84E8C0683FCD}" type="parTrans" cxnId="{35B9CB98-2173-4893-A089-A56962195A22}">
      <dgm:prSet/>
      <dgm:spPr/>
      <dgm:t>
        <a:bodyPr/>
        <a:lstStyle/>
        <a:p>
          <a:endParaRPr lang="ru-RU"/>
        </a:p>
      </dgm:t>
    </dgm:pt>
    <dgm:pt modelId="{36D28023-A735-4864-A81F-DA5B1CA4C8D8}" type="sibTrans" cxnId="{35B9CB98-2173-4893-A089-A56962195A22}">
      <dgm:prSet/>
      <dgm:spPr/>
      <dgm:t>
        <a:bodyPr/>
        <a:lstStyle/>
        <a:p>
          <a:endParaRPr lang="ru-RU"/>
        </a:p>
      </dgm:t>
    </dgm:pt>
    <dgm:pt modelId="{25F4BBB1-33B4-4DD7-880E-75E7A802A44F}">
      <dgm:prSet custT="1"/>
      <dgm:spPr/>
      <dgm:t>
        <a:bodyPr/>
        <a:lstStyle/>
        <a:p>
          <a:r>
            <a:rPr lang="ru-RU" sz="1600" dirty="0" smtClean="0"/>
            <a:t>При активации выбирается тип консультации и количество дней. Типы консультаций:</a:t>
          </a:r>
        </a:p>
      </dgm:t>
    </dgm:pt>
    <dgm:pt modelId="{5EA6C38A-5B63-4EAE-8A5F-442BB0E37CB5}" type="parTrans" cxnId="{86CB1282-8FAB-4054-BFE8-E83143B9EBD0}">
      <dgm:prSet/>
      <dgm:spPr/>
      <dgm:t>
        <a:bodyPr/>
        <a:lstStyle/>
        <a:p>
          <a:endParaRPr lang="ru-RU"/>
        </a:p>
      </dgm:t>
    </dgm:pt>
    <dgm:pt modelId="{4E03CCFC-8512-496A-A6DC-0B984C1EA669}" type="sibTrans" cxnId="{86CB1282-8FAB-4054-BFE8-E83143B9EBD0}">
      <dgm:prSet/>
      <dgm:spPr/>
      <dgm:t>
        <a:bodyPr/>
        <a:lstStyle/>
        <a:p>
          <a:endParaRPr lang="ru-RU"/>
        </a:p>
      </dgm:t>
    </dgm:pt>
    <dgm:pt modelId="{FD760F06-9B5B-4953-BD48-58FA1906A60D}">
      <dgm:prSet custT="1"/>
      <dgm:spPr/>
      <dgm:t>
        <a:bodyPr/>
        <a:lstStyle/>
        <a:p>
          <a:r>
            <a:rPr lang="ru-RU" sz="1600" dirty="0" smtClean="0"/>
            <a:t>Ответственный сотрудник получит </a:t>
          </a:r>
          <a:r>
            <a:rPr lang="en-US" sz="1600" dirty="0" smtClean="0"/>
            <a:t>e-mail</a:t>
          </a:r>
          <a:r>
            <a:rPr lang="ru-RU" sz="1600" dirty="0" smtClean="0"/>
            <a:t> со</a:t>
          </a:r>
          <a:r>
            <a:rPr lang="en-US" sz="1600" dirty="0" smtClean="0"/>
            <a:t> </a:t>
          </a:r>
          <a:r>
            <a:rPr lang="ru-RU" sz="1600" dirty="0" smtClean="0"/>
            <a:t>ссылкой на список партнеров, сертифицированных для оказания консультаций</a:t>
          </a:r>
        </a:p>
      </dgm:t>
    </dgm:pt>
    <dgm:pt modelId="{EFB05DCA-21E7-43D6-A9C2-D5B19E217AB0}" type="parTrans" cxnId="{382DF7A6-589F-4FED-AFFE-6FA769AC0464}">
      <dgm:prSet/>
      <dgm:spPr/>
      <dgm:t>
        <a:bodyPr/>
        <a:lstStyle/>
        <a:p>
          <a:endParaRPr lang="ru-RU"/>
        </a:p>
      </dgm:t>
    </dgm:pt>
    <dgm:pt modelId="{795304DD-90AD-4C33-8203-0EF9F034BC60}" type="sibTrans" cxnId="{382DF7A6-589F-4FED-AFFE-6FA769AC0464}">
      <dgm:prSet/>
      <dgm:spPr/>
      <dgm:t>
        <a:bodyPr/>
        <a:lstStyle/>
        <a:p>
          <a:endParaRPr lang="ru-RU"/>
        </a:p>
      </dgm:t>
    </dgm:pt>
    <dgm:pt modelId="{4F7D8D03-F539-48BD-ABE1-E53B731D54CB}">
      <dgm:prSet custT="1"/>
      <dgm:spPr/>
      <dgm:t>
        <a:bodyPr/>
        <a:lstStyle/>
        <a:p>
          <a:r>
            <a:rPr lang="ru-RU" sz="1600" dirty="0" smtClean="0"/>
            <a:t>Заказчик сообщает выбранному партнеру номер ваучера</a:t>
          </a:r>
        </a:p>
      </dgm:t>
    </dgm:pt>
    <dgm:pt modelId="{FCC99838-F0BA-4BFB-8858-3B0429A503E7}" type="parTrans" cxnId="{F476A4AC-8425-49B0-96A8-45E26AFE4E6A}">
      <dgm:prSet/>
      <dgm:spPr/>
      <dgm:t>
        <a:bodyPr/>
        <a:lstStyle/>
        <a:p>
          <a:endParaRPr lang="ru-RU"/>
        </a:p>
      </dgm:t>
    </dgm:pt>
    <dgm:pt modelId="{23BF9A12-842A-4C8A-A831-D5FCBE5C9CDA}" type="sibTrans" cxnId="{F476A4AC-8425-49B0-96A8-45E26AFE4E6A}">
      <dgm:prSet/>
      <dgm:spPr/>
      <dgm:t>
        <a:bodyPr/>
        <a:lstStyle/>
        <a:p>
          <a:endParaRPr lang="ru-RU"/>
        </a:p>
      </dgm:t>
    </dgm:pt>
    <dgm:pt modelId="{EED021A8-6D58-4FE4-9F49-A7D75D51AB21}">
      <dgm:prSet custT="1"/>
      <dgm:spPr/>
      <dgm:t>
        <a:bodyPr/>
        <a:lstStyle/>
        <a:p>
          <a:r>
            <a:rPr lang="ru-RU" sz="1600" dirty="0" smtClean="0"/>
            <a:t>Партнер проверяет ваучер (действует 180 дней с момента создания), резервирует его и проводит консультации, затем отчитывается и получает оплату от </a:t>
          </a:r>
          <a:r>
            <a:rPr lang="en-US" sz="1600" dirty="0" smtClean="0"/>
            <a:t>MS</a:t>
          </a:r>
          <a:r>
            <a:rPr lang="en-US" sz="700" dirty="0" smtClean="0"/>
            <a:t>.</a:t>
          </a:r>
          <a:endParaRPr lang="ru-RU" sz="700" dirty="0" smtClean="0"/>
        </a:p>
      </dgm:t>
    </dgm:pt>
    <dgm:pt modelId="{2A5B1C35-A76E-4035-8E23-EE476965662A}" type="parTrans" cxnId="{DB49BB77-1DD9-4F5C-9C0E-DB0723F561D9}">
      <dgm:prSet/>
      <dgm:spPr/>
      <dgm:t>
        <a:bodyPr/>
        <a:lstStyle/>
        <a:p>
          <a:endParaRPr lang="ru-RU"/>
        </a:p>
      </dgm:t>
    </dgm:pt>
    <dgm:pt modelId="{2254983E-1B36-4055-B9C2-5FC385C82BA4}" type="sibTrans" cxnId="{DB49BB77-1DD9-4F5C-9C0E-DB0723F561D9}">
      <dgm:prSet/>
      <dgm:spPr/>
      <dgm:t>
        <a:bodyPr/>
        <a:lstStyle/>
        <a:p>
          <a:endParaRPr lang="ru-RU"/>
        </a:p>
      </dgm:t>
    </dgm:pt>
    <dgm:pt modelId="{F18592E6-07D1-4616-80C4-CB7C760F35C9}">
      <dgm:prSet custT="1"/>
      <dgm:spPr/>
      <dgm:t>
        <a:bodyPr/>
        <a:lstStyle/>
        <a:p>
          <a:r>
            <a:rPr lang="ru-RU" sz="1600" b="1" dirty="0" smtClean="0"/>
            <a:t>Разработка плана развертывания </a:t>
          </a:r>
          <a:r>
            <a:rPr lang="ru-RU" sz="1600" b="1" dirty="0" err="1" smtClean="0"/>
            <a:t>Exchange</a:t>
          </a:r>
          <a:r>
            <a:rPr lang="ru-RU" sz="1600" b="1" dirty="0" smtClean="0"/>
            <a:t> (EDPS)</a:t>
          </a:r>
        </a:p>
      </dgm:t>
    </dgm:pt>
    <dgm:pt modelId="{8EE06D48-B03C-4CD9-BCF8-3FE846266FCF}" type="sibTrans" cxnId="{ECC8B358-B191-4042-A20C-C0FD7B167705}">
      <dgm:prSet/>
      <dgm:spPr/>
      <dgm:t>
        <a:bodyPr/>
        <a:lstStyle/>
        <a:p>
          <a:endParaRPr lang="ru-RU"/>
        </a:p>
      </dgm:t>
    </dgm:pt>
    <dgm:pt modelId="{6D3CDB1F-C252-4C5E-B398-82CB22CC9F50}" type="parTrans" cxnId="{ECC8B358-B191-4042-A20C-C0FD7B167705}">
      <dgm:prSet/>
      <dgm:spPr/>
      <dgm:t>
        <a:bodyPr/>
        <a:lstStyle/>
        <a:p>
          <a:endParaRPr lang="ru-RU"/>
        </a:p>
      </dgm:t>
    </dgm:pt>
    <dgm:pt modelId="{E019B55B-1656-407A-8211-0A0BEFB4D5CB}">
      <dgm:prSet custT="1"/>
      <dgm:spPr/>
      <dgm:t>
        <a:bodyPr/>
        <a:lstStyle/>
        <a:p>
          <a:r>
            <a:rPr lang="ru-RU" sz="1600" b="1" dirty="0" smtClean="0"/>
            <a:t>Разработка плана развертывания </a:t>
          </a:r>
          <a:r>
            <a:rPr lang="ru-RU" sz="1600" b="1" dirty="0" err="1" smtClean="0"/>
            <a:t>SharePoint</a:t>
          </a:r>
          <a:r>
            <a:rPr lang="ru-RU" sz="1600" b="1" dirty="0" smtClean="0"/>
            <a:t> (SDPS)</a:t>
          </a:r>
        </a:p>
      </dgm:t>
    </dgm:pt>
    <dgm:pt modelId="{F8587C52-88B1-431E-8BA4-ACDBC6A45427}" type="sibTrans" cxnId="{ED9DAEB0-7D6D-40FB-BC0B-3EB95CA6BA52}">
      <dgm:prSet/>
      <dgm:spPr/>
      <dgm:t>
        <a:bodyPr/>
        <a:lstStyle/>
        <a:p>
          <a:endParaRPr lang="ru-RU"/>
        </a:p>
      </dgm:t>
    </dgm:pt>
    <dgm:pt modelId="{9CA525FB-861D-46AC-A661-B0D1D1ECF1ED}" type="parTrans" cxnId="{ED9DAEB0-7D6D-40FB-BC0B-3EB95CA6BA52}">
      <dgm:prSet/>
      <dgm:spPr/>
      <dgm:t>
        <a:bodyPr/>
        <a:lstStyle/>
        <a:p>
          <a:endParaRPr lang="ru-RU"/>
        </a:p>
      </dgm:t>
    </dgm:pt>
    <dgm:pt modelId="{0AA93240-E688-4733-9A93-AE96A6416110}">
      <dgm:prSet custT="1"/>
      <dgm:spPr/>
      <dgm:t>
        <a:bodyPr/>
        <a:lstStyle/>
        <a:p>
          <a:r>
            <a:rPr lang="ru-RU" sz="1600" b="1" dirty="0" smtClean="0"/>
            <a:t>Разработка плана развертывания ОС и приложений (DDPS)</a:t>
          </a:r>
          <a:endParaRPr lang="ru-RU" sz="1600" dirty="0" smtClean="0"/>
        </a:p>
      </dgm:t>
    </dgm:pt>
    <dgm:pt modelId="{E2C4525C-700E-4EDE-AC43-47A3ACC0D667}" type="sibTrans" cxnId="{C251A612-7C82-4653-8FBE-61CD2C9A1B35}">
      <dgm:prSet/>
      <dgm:spPr/>
    </dgm:pt>
    <dgm:pt modelId="{956A0BBB-CF95-407C-8F31-63726421A878}" type="parTrans" cxnId="{C251A612-7C82-4653-8FBE-61CD2C9A1B35}">
      <dgm:prSet/>
      <dgm:spPr/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49BB77-1DD9-4F5C-9C0E-DB0723F561D9}" srcId="{5263DEE3-590A-4341-B792-7D4ED369B656}" destId="{EED021A8-6D58-4FE4-9F49-A7D75D51AB21}" srcOrd="7" destOrd="0" parTransId="{2A5B1C35-A76E-4035-8E23-EE476965662A}" sibTransId="{2254983E-1B36-4055-B9C2-5FC385C82BA4}"/>
    <dgm:cxn modelId="{382DF7A6-589F-4FED-AFFE-6FA769AC0464}" srcId="{5263DEE3-590A-4341-B792-7D4ED369B656}" destId="{FD760F06-9B5B-4953-BD48-58FA1906A60D}" srcOrd="5" destOrd="0" parTransId="{EFB05DCA-21E7-43D6-A9C2-D5B19E217AB0}" sibTransId="{795304DD-90AD-4C33-8203-0EF9F034BC60}"/>
    <dgm:cxn modelId="{86CB1282-8FAB-4054-BFE8-E83143B9EBD0}" srcId="{5263DEE3-590A-4341-B792-7D4ED369B656}" destId="{25F4BBB1-33B4-4DD7-880E-75E7A802A44F}" srcOrd="1" destOrd="0" parTransId="{5EA6C38A-5B63-4EAE-8A5F-442BB0E37CB5}" sibTransId="{4E03CCFC-8512-496A-A6DC-0B984C1EA669}"/>
    <dgm:cxn modelId="{C251A612-7C82-4653-8FBE-61CD2C9A1B35}" srcId="{5263DEE3-590A-4341-B792-7D4ED369B656}" destId="{0AA93240-E688-4733-9A93-AE96A6416110}" srcOrd="2" destOrd="0" parTransId="{956A0BBB-CF95-407C-8F31-63726421A878}" sibTransId="{E2C4525C-700E-4EDE-AC43-47A3ACC0D667}"/>
    <dgm:cxn modelId="{4C7DF8B5-084F-44B4-AB55-245CF627659A}" type="presOf" srcId="{4F7D8D03-F539-48BD-ABE1-E53B731D54CB}" destId="{40DF411C-3C25-4967-B3FA-DD09E7E8C39A}" srcOrd="0" destOrd="6" presId="urn:microsoft.com/office/officeart/2005/8/layout/vList2"/>
    <dgm:cxn modelId="{F9C2CF84-7C1F-46C7-BA44-68D7BF7F322D}" srcId="{5263DEE3-590A-4341-B792-7D4ED369B656}" destId="{00B05BF9-EC56-42B4-9E3C-AB912D171716}" srcOrd="0" destOrd="0" parTransId="{9F9C6D6C-F190-4580-A2AE-8B83AFD2F3B8}" sibTransId="{D477331D-9FD4-4244-9C08-6979B8A98BC8}"/>
    <dgm:cxn modelId="{44323B52-B190-480B-83C5-8FE9297760FF}" type="presOf" srcId="{EED021A8-6D58-4FE4-9F49-A7D75D51AB21}" destId="{40DF411C-3C25-4967-B3FA-DD09E7E8C39A}" srcOrd="0" destOrd="7" presId="urn:microsoft.com/office/officeart/2005/8/layout/vList2"/>
    <dgm:cxn modelId="{95265233-1503-4E14-83BC-1F948D7CEF39}" type="presOf" srcId="{9EFDE7B5-200A-4730-9136-76B5272EB844}" destId="{15C19E66-C199-47A2-9204-C96F5A8A56D9}" srcOrd="0" destOrd="1" presId="urn:microsoft.com/office/officeart/2005/8/layout/vList2"/>
    <dgm:cxn modelId="{D36AD166-FA57-4393-B45D-E9769A4B9D37}" type="presOf" srcId="{25F4BBB1-33B4-4DD7-880E-75E7A802A44F}" destId="{40DF411C-3C25-4967-B3FA-DD09E7E8C39A}" srcOrd="0" destOrd="1" presId="urn:microsoft.com/office/officeart/2005/8/layout/vList2"/>
    <dgm:cxn modelId="{FC664528-5976-4A75-BD8F-9ADF8E074757}" type="presOf" srcId="{F18592E6-07D1-4616-80C4-CB7C760F35C9}" destId="{40DF411C-3C25-4967-B3FA-DD09E7E8C39A}" srcOrd="0" destOrd="4" presId="urn:microsoft.com/office/officeart/2005/8/layout/vList2"/>
    <dgm:cxn modelId="{4DC9E0BC-935D-4690-B923-666E41B8C343}" type="presOf" srcId="{E019B55B-1656-407A-8211-0A0BEFB4D5CB}" destId="{40DF411C-3C25-4967-B3FA-DD09E7E8C39A}" srcOrd="0" destOrd="3" presId="urn:microsoft.com/office/officeart/2005/8/layout/vList2"/>
    <dgm:cxn modelId="{ECC8B358-B191-4042-A20C-C0FD7B167705}" srcId="{5263DEE3-590A-4341-B792-7D4ED369B656}" destId="{F18592E6-07D1-4616-80C4-CB7C760F35C9}" srcOrd="4" destOrd="0" parTransId="{6D3CDB1F-C252-4C5E-B398-82CB22CC9F50}" sibTransId="{8EE06D48-B03C-4CD9-BCF8-3FE846266FCF}"/>
    <dgm:cxn modelId="{35B9CB98-2173-4893-A089-A56962195A22}" srcId="{842F6017-00B5-434E-B722-B2EF6530BCC0}" destId="{9EFDE7B5-200A-4730-9136-76B5272EB844}" srcOrd="1" destOrd="0" parTransId="{1754E804-E4CD-4CC8-AACD-84E8C0683FCD}" sibTransId="{36D28023-A735-4864-A81F-DA5B1CA4C8D8}"/>
    <dgm:cxn modelId="{6A48016C-305C-41BB-A74C-776D5C3096A6}" type="presOf" srcId="{FD760F06-9B5B-4953-BD48-58FA1906A60D}" destId="{40DF411C-3C25-4967-B3FA-DD09E7E8C39A}" srcOrd="0" destOrd="5" presId="urn:microsoft.com/office/officeart/2005/8/layout/vList2"/>
    <dgm:cxn modelId="{2F20CAC7-B01C-4AA1-A0C0-78948A071C2F}" srcId="{842F6017-00B5-434E-B722-B2EF6530BCC0}" destId="{A1CB4A5E-94AF-4E9C-B3CB-E89146F2C67B}" srcOrd="0" destOrd="0" parTransId="{FBB55A01-B94B-4F39-B53B-E9611FECE21A}" sibTransId="{EF428444-23A7-43FC-9F83-0D54334E4625}"/>
    <dgm:cxn modelId="{5A1C68EB-9A7E-40DA-BCB1-E8A7620387BE}" type="presOf" srcId="{0AA93240-E688-4733-9A93-AE96A6416110}" destId="{40DF411C-3C25-4967-B3FA-DD09E7E8C39A}" srcOrd="0" destOrd="2" presId="urn:microsoft.com/office/officeart/2005/8/layout/vList2"/>
    <dgm:cxn modelId="{ED9DAEB0-7D6D-40FB-BC0B-3EB95CA6BA52}" srcId="{5263DEE3-590A-4341-B792-7D4ED369B656}" destId="{E019B55B-1656-407A-8211-0A0BEFB4D5CB}" srcOrd="3" destOrd="0" parTransId="{9CA525FB-861D-46AC-A661-B0D1D1ECF1ED}" sibTransId="{F8587C52-88B1-431E-8BA4-ACDBC6A45427}"/>
    <dgm:cxn modelId="{07BD115B-51E0-4367-AD3B-81DB7D04FAD8}" type="presOf" srcId="{9F1D2758-ADDF-4BF3-9550-63A4CFA44AE4}" destId="{0E9CB8A9-C0BC-49A7-8451-FBA7DEBDA814}" srcOrd="0" destOrd="0" presId="urn:microsoft.com/office/officeart/2005/8/layout/vList2"/>
    <dgm:cxn modelId="{277F1C10-1165-4F86-A4AB-8EF6CF7987EE}" type="presOf" srcId="{A1CB4A5E-94AF-4E9C-B3CB-E89146F2C67B}" destId="{15C19E66-C199-47A2-9204-C96F5A8A56D9}" srcOrd="0" destOrd="0" presId="urn:microsoft.com/office/officeart/2005/8/layout/vList2"/>
    <dgm:cxn modelId="{C0B6179D-98BC-4BE4-99DD-F202051BB740}" type="presOf" srcId="{842F6017-00B5-434E-B722-B2EF6530BCC0}" destId="{3C32096C-9CD7-4D5E-B0B3-DF595C09AD12}" srcOrd="0" destOrd="0" presId="urn:microsoft.com/office/officeart/2005/8/layout/vList2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721D8DA8-D114-4DE2-828F-9592597D23E9}" type="presOf" srcId="{00B05BF9-EC56-42B4-9E3C-AB912D171716}" destId="{40DF411C-3C25-4967-B3FA-DD09E7E8C39A}" srcOrd="0" destOrd="0" presId="urn:microsoft.com/office/officeart/2005/8/layout/vList2"/>
    <dgm:cxn modelId="{282284E4-FB43-47E6-9AAD-85B4AE0C6EE8}" type="presOf" srcId="{5263DEE3-590A-4341-B792-7D4ED369B656}" destId="{D934A8EB-E83B-4C41-8499-8EDD14021E28}" srcOrd="0" destOrd="0" presId="urn:microsoft.com/office/officeart/2005/8/layout/vList2"/>
    <dgm:cxn modelId="{F476A4AC-8425-49B0-96A8-45E26AFE4E6A}" srcId="{5263DEE3-590A-4341-B792-7D4ED369B656}" destId="{4F7D8D03-F539-48BD-ABE1-E53B731D54CB}" srcOrd="6" destOrd="0" parTransId="{FCC99838-F0BA-4BFB-8858-3B0429A503E7}" sibTransId="{23BF9A12-842A-4C8A-A831-D5FCBE5C9CDA}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CD4BE973-5F87-4306-9FDB-F9255730101C}" type="presParOf" srcId="{0E9CB8A9-C0BC-49A7-8451-FBA7DEBDA814}" destId="{3C32096C-9CD7-4D5E-B0B3-DF595C09AD12}" srcOrd="0" destOrd="0" presId="urn:microsoft.com/office/officeart/2005/8/layout/vList2"/>
    <dgm:cxn modelId="{84B8EF7B-1F21-4DB9-A5D0-EE790F1CDDF9}" type="presParOf" srcId="{0E9CB8A9-C0BC-49A7-8451-FBA7DEBDA814}" destId="{15C19E66-C199-47A2-9204-C96F5A8A56D9}" srcOrd="1" destOrd="0" presId="urn:microsoft.com/office/officeart/2005/8/layout/vList2"/>
    <dgm:cxn modelId="{7D9C4C11-ACB1-4E22-909E-D4288CFA12ED}" type="presParOf" srcId="{0E9CB8A9-C0BC-49A7-8451-FBA7DEBDA814}" destId="{D934A8EB-E83B-4C41-8499-8EDD14021E28}" srcOrd="2" destOrd="0" presId="urn:microsoft.com/office/officeart/2005/8/layout/vList2"/>
    <dgm:cxn modelId="{AD99D7AF-5E3A-454D-AF14-668EE1837416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B050EC-58E7-4A5A-B1E7-0DA6056FBE9B}" type="doc">
      <dgm:prSet loTypeId="urn:microsoft.com/office/officeart/2005/8/layout/venn2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2D3DA4-AF66-41B8-AF6F-73A7849E52F9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15</a:t>
          </a:r>
          <a:r>
            <a:rPr lang="ru-RU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 дней + проект внедрения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F219052-F74C-446D-86E5-BF670E186C10}" type="parTrans" cxnId="{E0D6E288-0E11-43E6-AE2D-4C0AAD3AB7F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305F958-1278-4A32-A241-3B3301D70716}" type="sibTrans" cxnId="{E0D6E288-0E11-43E6-AE2D-4C0AAD3AB7F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1E53DA9-C9F2-4BFF-988D-3A74F67AB5F3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</a:t>
          </a:r>
          <a:r>
            <a:rPr lang="ru-RU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Сессия архитектурного планирования + лабораторная работа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A632AEE-62FA-41C3-9CEA-9E350A70BF2F}" type="parTrans" cxnId="{1D9057C0-2581-413F-B038-EA9B9FC7E52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45D0BB5-253A-497C-ACA4-A8779DD76D16}" type="sibTrans" cxnId="{1D9057C0-2581-413F-B038-EA9B9FC7E52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DB54952-20AD-4A14-9B46-51788C7D9B4F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3</a:t>
          </a:r>
          <a:r>
            <a:rPr lang="ru-RU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день</a:t>
          </a:r>
          <a:endParaRPr lang="en-US" sz="12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Сессия архитектурного планирования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7CCC729-BA36-4279-A56A-B56FBC8CB484}" type="parTrans" cxnId="{38C89E20-E996-4FCC-9601-6A62E90687C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3EF6B12-D8DA-42A6-92D0-45C7EDB5E4FB}" type="sibTrans" cxnId="{38C89E20-E996-4FCC-9601-6A62E90687C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B71F7B5-4436-4DC3-9617-3CA2ACFD8409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 </a:t>
          </a:r>
          <a:r>
            <a:rPr lang="ru-RU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день 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Сессия стратегического планирования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14FFEE0-B4DB-4E63-ACE5-56B635FABAA2}" type="parTrans" cxnId="{BDEC8DB4-3D10-4CE1-B510-0AED0935598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F07257E-F314-4F2F-901A-C42284AE7D6C}" type="sibTrans" cxnId="{BDEC8DB4-3D10-4CE1-B510-0AED0935598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A9CB7DD-F0B5-4486-81CE-A5F476FD6C8D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10</a:t>
          </a:r>
          <a:r>
            <a:rPr lang="ru-RU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 дней + проект внедрения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8A6218A-9B15-4E92-AB4D-4EAB7E5B817B}" type="parTrans" cxnId="{5306B19B-1C38-49A4-B4ED-32276A03A5B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B85B6BF-A08D-481B-A033-11AFD9B38998}" type="sibTrans" cxnId="{5306B19B-1C38-49A4-B4ED-32276A03A5B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CF36945-BDAF-4E81-B801-BE73216D6458}" type="pres">
      <dgm:prSet presAssocID="{FFB050EC-58E7-4A5A-B1E7-0DA6056FBE9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1995E5-0A12-4C36-BE5E-C44CF352B641}" type="pres">
      <dgm:prSet presAssocID="{FFB050EC-58E7-4A5A-B1E7-0DA6056FBE9B}" presName="comp1" presStyleCnt="0"/>
      <dgm:spPr/>
      <dgm:t>
        <a:bodyPr/>
        <a:lstStyle/>
        <a:p>
          <a:endParaRPr lang="ru-RU"/>
        </a:p>
      </dgm:t>
    </dgm:pt>
    <dgm:pt modelId="{087A024D-4CD7-487A-8955-EB244EE2FB2A}" type="pres">
      <dgm:prSet presAssocID="{FFB050EC-58E7-4A5A-B1E7-0DA6056FBE9B}" presName="circle1" presStyleLbl="node1" presStyleIdx="0" presStyleCnt="5"/>
      <dgm:spPr/>
      <dgm:t>
        <a:bodyPr/>
        <a:lstStyle/>
        <a:p>
          <a:endParaRPr lang="en-US"/>
        </a:p>
      </dgm:t>
    </dgm:pt>
    <dgm:pt modelId="{B93D4151-C865-4060-91A8-BF0588FD0C88}" type="pres">
      <dgm:prSet presAssocID="{FFB050EC-58E7-4A5A-B1E7-0DA6056FBE9B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63CCC-2374-4CBE-9656-44A07F3928E9}" type="pres">
      <dgm:prSet presAssocID="{FFB050EC-58E7-4A5A-B1E7-0DA6056FBE9B}" presName="comp2" presStyleCnt="0"/>
      <dgm:spPr/>
      <dgm:t>
        <a:bodyPr/>
        <a:lstStyle/>
        <a:p>
          <a:endParaRPr lang="ru-RU"/>
        </a:p>
      </dgm:t>
    </dgm:pt>
    <dgm:pt modelId="{28273BB5-1A19-4445-AFB9-5ED2D8D7A7BC}" type="pres">
      <dgm:prSet presAssocID="{FFB050EC-58E7-4A5A-B1E7-0DA6056FBE9B}" presName="circle2" presStyleLbl="node1" presStyleIdx="1" presStyleCnt="5"/>
      <dgm:spPr/>
      <dgm:t>
        <a:bodyPr/>
        <a:lstStyle/>
        <a:p>
          <a:endParaRPr lang="en-US"/>
        </a:p>
      </dgm:t>
    </dgm:pt>
    <dgm:pt modelId="{0B29E2FA-10C7-4E11-814C-D6780C7E98F1}" type="pres">
      <dgm:prSet presAssocID="{FFB050EC-58E7-4A5A-B1E7-0DA6056FBE9B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F155D-B6C0-49D5-B62C-6F068C0E0D77}" type="pres">
      <dgm:prSet presAssocID="{FFB050EC-58E7-4A5A-B1E7-0DA6056FBE9B}" presName="comp3" presStyleCnt="0"/>
      <dgm:spPr/>
      <dgm:t>
        <a:bodyPr/>
        <a:lstStyle/>
        <a:p>
          <a:endParaRPr lang="ru-RU"/>
        </a:p>
      </dgm:t>
    </dgm:pt>
    <dgm:pt modelId="{A1BD6134-6D9F-44D3-BB61-9E15ECEE933A}" type="pres">
      <dgm:prSet presAssocID="{FFB050EC-58E7-4A5A-B1E7-0DA6056FBE9B}" presName="circle3" presStyleLbl="node1" presStyleIdx="2" presStyleCnt="5"/>
      <dgm:spPr/>
      <dgm:t>
        <a:bodyPr/>
        <a:lstStyle/>
        <a:p>
          <a:endParaRPr lang="en-US"/>
        </a:p>
      </dgm:t>
    </dgm:pt>
    <dgm:pt modelId="{2108B309-ABB1-4393-A4B6-2E5F7DA03143}" type="pres">
      <dgm:prSet presAssocID="{FFB050EC-58E7-4A5A-B1E7-0DA6056FBE9B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2C4C5-2E56-4C52-94CD-78B5E4275E45}" type="pres">
      <dgm:prSet presAssocID="{FFB050EC-58E7-4A5A-B1E7-0DA6056FBE9B}" presName="comp4" presStyleCnt="0"/>
      <dgm:spPr/>
      <dgm:t>
        <a:bodyPr/>
        <a:lstStyle/>
        <a:p>
          <a:endParaRPr lang="ru-RU"/>
        </a:p>
      </dgm:t>
    </dgm:pt>
    <dgm:pt modelId="{91943F24-180A-4D2A-974B-5D21CF10B075}" type="pres">
      <dgm:prSet presAssocID="{FFB050EC-58E7-4A5A-B1E7-0DA6056FBE9B}" presName="circle4" presStyleLbl="node1" presStyleIdx="3" presStyleCnt="5"/>
      <dgm:spPr/>
      <dgm:t>
        <a:bodyPr/>
        <a:lstStyle/>
        <a:p>
          <a:endParaRPr lang="en-US"/>
        </a:p>
      </dgm:t>
    </dgm:pt>
    <dgm:pt modelId="{32D9B987-0B3D-48FA-B4A4-421DE8907330}" type="pres">
      <dgm:prSet presAssocID="{FFB050EC-58E7-4A5A-B1E7-0DA6056FBE9B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37409-A638-4301-B16B-B6D9578D592D}" type="pres">
      <dgm:prSet presAssocID="{FFB050EC-58E7-4A5A-B1E7-0DA6056FBE9B}" presName="comp5" presStyleCnt="0"/>
      <dgm:spPr/>
      <dgm:t>
        <a:bodyPr/>
        <a:lstStyle/>
        <a:p>
          <a:endParaRPr lang="ru-RU"/>
        </a:p>
      </dgm:t>
    </dgm:pt>
    <dgm:pt modelId="{F420B365-212C-4393-B60E-98A621927B96}" type="pres">
      <dgm:prSet presAssocID="{FFB050EC-58E7-4A5A-B1E7-0DA6056FBE9B}" presName="circle5" presStyleLbl="node1" presStyleIdx="4" presStyleCnt="5"/>
      <dgm:spPr/>
      <dgm:t>
        <a:bodyPr/>
        <a:lstStyle/>
        <a:p>
          <a:endParaRPr lang="en-US"/>
        </a:p>
      </dgm:t>
    </dgm:pt>
    <dgm:pt modelId="{A0AB0CAF-CAA0-47C1-A305-232062747CE6}" type="pres">
      <dgm:prSet presAssocID="{FFB050EC-58E7-4A5A-B1E7-0DA6056FBE9B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E604AA-8825-4E93-B745-B18A28CED71C}" type="presOf" srcId="{8A9CB7DD-F0B5-4486-81CE-A5F476FD6C8D}" destId="{0B29E2FA-10C7-4E11-814C-D6780C7E98F1}" srcOrd="1" destOrd="0" presId="urn:microsoft.com/office/officeart/2005/8/layout/venn2"/>
    <dgm:cxn modelId="{1D9057C0-2581-413F-B038-EA9B9FC7E52B}" srcId="{FFB050EC-58E7-4A5A-B1E7-0DA6056FBE9B}" destId="{61E53DA9-C9F2-4BFF-988D-3A74F67AB5F3}" srcOrd="2" destOrd="0" parTransId="{4A632AEE-62FA-41C3-9CEA-9E350A70BF2F}" sibTransId="{545D0BB5-253A-497C-ACA4-A8779DD76D16}"/>
    <dgm:cxn modelId="{77D01DD0-1F0B-4CDC-8E93-43A9494009BD}" type="presOf" srcId="{BDB54952-20AD-4A14-9B46-51788C7D9B4F}" destId="{91943F24-180A-4D2A-974B-5D21CF10B075}" srcOrd="0" destOrd="0" presId="urn:microsoft.com/office/officeart/2005/8/layout/venn2"/>
    <dgm:cxn modelId="{9DFC3234-164B-4671-8E3E-4681E3E22DC0}" type="presOf" srcId="{61E53DA9-C9F2-4BFF-988D-3A74F67AB5F3}" destId="{A1BD6134-6D9F-44D3-BB61-9E15ECEE933A}" srcOrd="0" destOrd="0" presId="urn:microsoft.com/office/officeart/2005/8/layout/venn2"/>
    <dgm:cxn modelId="{38C89E20-E996-4FCC-9601-6A62E90687C5}" srcId="{FFB050EC-58E7-4A5A-B1E7-0DA6056FBE9B}" destId="{BDB54952-20AD-4A14-9B46-51788C7D9B4F}" srcOrd="3" destOrd="0" parTransId="{F7CCC729-BA36-4279-A56A-B56FBC8CB484}" sibTransId="{43EF6B12-D8DA-42A6-92D0-45C7EDB5E4FB}"/>
    <dgm:cxn modelId="{E0D6E288-0E11-43E6-AE2D-4C0AAD3AB7F0}" srcId="{FFB050EC-58E7-4A5A-B1E7-0DA6056FBE9B}" destId="{7D2D3DA4-AF66-41B8-AF6F-73A7849E52F9}" srcOrd="0" destOrd="0" parTransId="{7F219052-F74C-446D-86E5-BF670E186C10}" sibTransId="{8305F958-1278-4A32-A241-3B3301D70716}"/>
    <dgm:cxn modelId="{81D0A2E2-F30C-4834-9A08-FBB7990E66BD}" type="presOf" srcId="{7D2D3DA4-AF66-41B8-AF6F-73A7849E52F9}" destId="{B93D4151-C865-4060-91A8-BF0588FD0C88}" srcOrd="1" destOrd="0" presId="urn:microsoft.com/office/officeart/2005/8/layout/venn2"/>
    <dgm:cxn modelId="{5306B19B-1C38-49A4-B4ED-32276A03A5B0}" srcId="{FFB050EC-58E7-4A5A-B1E7-0DA6056FBE9B}" destId="{8A9CB7DD-F0B5-4486-81CE-A5F476FD6C8D}" srcOrd="1" destOrd="0" parTransId="{B8A6218A-9B15-4E92-AB4D-4EAB7E5B817B}" sibTransId="{5B85B6BF-A08D-481B-A033-11AFD9B38998}"/>
    <dgm:cxn modelId="{BDEC8DB4-3D10-4CE1-B510-0AED09355982}" srcId="{FFB050EC-58E7-4A5A-B1E7-0DA6056FBE9B}" destId="{FB71F7B5-4436-4DC3-9617-3CA2ACFD8409}" srcOrd="4" destOrd="0" parTransId="{814FFEE0-B4DB-4E63-ACE5-56B635FABAA2}" sibTransId="{8F07257E-F314-4F2F-901A-C42284AE7D6C}"/>
    <dgm:cxn modelId="{6B61B069-188E-4BB4-844F-4935C22F6AC4}" type="presOf" srcId="{61E53DA9-C9F2-4BFF-988D-3A74F67AB5F3}" destId="{2108B309-ABB1-4393-A4B6-2E5F7DA03143}" srcOrd="1" destOrd="0" presId="urn:microsoft.com/office/officeart/2005/8/layout/venn2"/>
    <dgm:cxn modelId="{C388BDA3-AE18-4587-9BCF-FBF7C412DC4F}" type="presOf" srcId="{FB71F7B5-4436-4DC3-9617-3CA2ACFD8409}" destId="{F420B365-212C-4393-B60E-98A621927B96}" srcOrd="0" destOrd="0" presId="urn:microsoft.com/office/officeart/2005/8/layout/venn2"/>
    <dgm:cxn modelId="{7C692857-16B5-4244-9B56-EEB3BD370FD3}" type="presOf" srcId="{7D2D3DA4-AF66-41B8-AF6F-73A7849E52F9}" destId="{087A024D-4CD7-487A-8955-EB244EE2FB2A}" srcOrd="0" destOrd="0" presId="urn:microsoft.com/office/officeart/2005/8/layout/venn2"/>
    <dgm:cxn modelId="{4534ACBF-AC7C-4FC0-B6C9-66348AEE59DF}" type="presOf" srcId="{BDB54952-20AD-4A14-9B46-51788C7D9B4F}" destId="{32D9B987-0B3D-48FA-B4A4-421DE8907330}" srcOrd="1" destOrd="0" presId="urn:microsoft.com/office/officeart/2005/8/layout/venn2"/>
    <dgm:cxn modelId="{9F0288CF-1E94-47C5-90B5-E2BC947F59C9}" type="presOf" srcId="{FB71F7B5-4436-4DC3-9617-3CA2ACFD8409}" destId="{A0AB0CAF-CAA0-47C1-A305-232062747CE6}" srcOrd="1" destOrd="0" presId="urn:microsoft.com/office/officeart/2005/8/layout/venn2"/>
    <dgm:cxn modelId="{B6CB7AC4-8CE9-475A-A3A7-59361B17CBC8}" type="presOf" srcId="{FFB050EC-58E7-4A5A-B1E7-0DA6056FBE9B}" destId="{1CF36945-BDAF-4E81-B801-BE73216D6458}" srcOrd="0" destOrd="0" presId="urn:microsoft.com/office/officeart/2005/8/layout/venn2"/>
    <dgm:cxn modelId="{9CD93BD5-4942-4879-BC9E-2FEC406E825A}" type="presOf" srcId="{8A9CB7DD-F0B5-4486-81CE-A5F476FD6C8D}" destId="{28273BB5-1A19-4445-AFB9-5ED2D8D7A7BC}" srcOrd="0" destOrd="0" presId="urn:microsoft.com/office/officeart/2005/8/layout/venn2"/>
    <dgm:cxn modelId="{1AE705D2-E279-473E-89BB-06D6A1D862E9}" type="presParOf" srcId="{1CF36945-BDAF-4E81-B801-BE73216D6458}" destId="{7C1995E5-0A12-4C36-BE5E-C44CF352B641}" srcOrd="0" destOrd="0" presId="urn:microsoft.com/office/officeart/2005/8/layout/venn2"/>
    <dgm:cxn modelId="{BCF448C3-B0DD-44C2-BB3C-8C9049707269}" type="presParOf" srcId="{7C1995E5-0A12-4C36-BE5E-C44CF352B641}" destId="{087A024D-4CD7-487A-8955-EB244EE2FB2A}" srcOrd="0" destOrd="0" presId="urn:microsoft.com/office/officeart/2005/8/layout/venn2"/>
    <dgm:cxn modelId="{C7BDC7B0-DE97-4C1E-8AD5-71528DA5DF78}" type="presParOf" srcId="{7C1995E5-0A12-4C36-BE5E-C44CF352B641}" destId="{B93D4151-C865-4060-91A8-BF0588FD0C88}" srcOrd="1" destOrd="0" presId="urn:microsoft.com/office/officeart/2005/8/layout/venn2"/>
    <dgm:cxn modelId="{6D9940C4-6C2B-4E8E-B9F7-F8DBD5E681E4}" type="presParOf" srcId="{1CF36945-BDAF-4E81-B801-BE73216D6458}" destId="{CCE63CCC-2374-4CBE-9656-44A07F3928E9}" srcOrd="1" destOrd="0" presId="urn:microsoft.com/office/officeart/2005/8/layout/venn2"/>
    <dgm:cxn modelId="{42829D59-1520-4DA3-AC76-96FFB25217C6}" type="presParOf" srcId="{CCE63CCC-2374-4CBE-9656-44A07F3928E9}" destId="{28273BB5-1A19-4445-AFB9-5ED2D8D7A7BC}" srcOrd="0" destOrd="0" presId="urn:microsoft.com/office/officeart/2005/8/layout/venn2"/>
    <dgm:cxn modelId="{F7F6FEA0-BADA-49D2-970A-8558D1A440EB}" type="presParOf" srcId="{CCE63CCC-2374-4CBE-9656-44A07F3928E9}" destId="{0B29E2FA-10C7-4E11-814C-D6780C7E98F1}" srcOrd="1" destOrd="0" presId="urn:microsoft.com/office/officeart/2005/8/layout/venn2"/>
    <dgm:cxn modelId="{B6BFD693-2A80-41EE-8DF1-826A2CC88FC2}" type="presParOf" srcId="{1CF36945-BDAF-4E81-B801-BE73216D6458}" destId="{F34F155D-B6C0-49D5-B62C-6F068C0E0D77}" srcOrd="2" destOrd="0" presId="urn:microsoft.com/office/officeart/2005/8/layout/venn2"/>
    <dgm:cxn modelId="{A40ABB51-E3D2-4BAA-B218-8A5C4A0BA7D9}" type="presParOf" srcId="{F34F155D-B6C0-49D5-B62C-6F068C0E0D77}" destId="{A1BD6134-6D9F-44D3-BB61-9E15ECEE933A}" srcOrd="0" destOrd="0" presId="urn:microsoft.com/office/officeart/2005/8/layout/venn2"/>
    <dgm:cxn modelId="{6AF6E2C3-B0F0-4F20-BB73-A72091453D53}" type="presParOf" srcId="{F34F155D-B6C0-49D5-B62C-6F068C0E0D77}" destId="{2108B309-ABB1-4393-A4B6-2E5F7DA03143}" srcOrd="1" destOrd="0" presId="urn:microsoft.com/office/officeart/2005/8/layout/venn2"/>
    <dgm:cxn modelId="{4998E237-1ABD-44D2-AF7F-C7CD0F6534ED}" type="presParOf" srcId="{1CF36945-BDAF-4E81-B801-BE73216D6458}" destId="{AD52C4C5-2E56-4C52-94CD-78B5E4275E45}" srcOrd="3" destOrd="0" presId="urn:microsoft.com/office/officeart/2005/8/layout/venn2"/>
    <dgm:cxn modelId="{041280E9-CF82-43AB-BD23-ED493C58BFF4}" type="presParOf" srcId="{AD52C4C5-2E56-4C52-94CD-78B5E4275E45}" destId="{91943F24-180A-4D2A-974B-5D21CF10B075}" srcOrd="0" destOrd="0" presId="urn:microsoft.com/office/officeart/2005/8/layout/venn2"/>
    <dgm:cxn modelId="{C8542237-7817-45A2-83D4-7C2F886F99CE}" type="presParOf" srcId="{AD52C4C5-2E56-4C52-94CD-78B5E4275E45}" destId="{32D9B987-0B3D-48FA-B4A4-421DE8907330}" srcOrd="1" destOrd="0" presId="urn:microsoft.com/office/officeart/2005/8/layout/venn2"/>
    <dgm:cxn modelId="{76BD6F23-87DA-4B51-81A7-940BAD5142A6}" type="presParOf" srcId="{1CF36945-BDAF-4E81-B801-BE73216D6458}" destId="{C0837409-A638-4301-B16B-B6D9578D592D}" srcOrd="4" destOrd="0" presId="urn:microsoft.com/office/officeart/2005/8/layout/venn2"/>
    <dgm:cxn modelId="{A13A3656-153A-4529-A0D8-5F24CF1C6744}" type="presParOf" srcId="{C0837409-A638-4301-B16B-B6D9578D592D}" destId="{F420B365-212C-4393-B60E-98A621927B96}" srcOrd="0" destOrd="0" presId="urn:microsoft.com/office/officeart/2005/8/layout/venn2"/>
    <dgm:cxn modelId="{9F5839CE-7E17-452A-B1CB-479CC8A11EB5}" type="presParOf" srcId="{C0837409-A638-4301-B16B-B6D9578D592D}" destId="{A0AB0CAF-CAA0-47C1-A305-232062747CE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B050EC-58E7-4A5A-B1E7-0DA6056FBE9B}" type="doc">
      <dgm:prSet loTypeId="urn:microsoft.com/office/officeart/2005/8/layout/venn2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2D3DA4-AF66-41B8-AF6F-73A7849E52F9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15</a:t>
          </a:r>
          <a:r>
            <a:rPr lang="ru-RU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Пилот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F219052-F74C-446D-86E5-BF670E186C10}" type="parTrans" cxnId="{E0D6E288-0E11-43E6-AE2D-4C0AAD3AB7F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305F958-1278-4A32-A241-3B3301D70716}" type="sibTrans" cxnId="{E0D6E288-0E11-43E6-AE2D-4C0AAD3AB7F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1E53DA9-C9F2-4BFF-988D-3A74F67AB5F3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</a:t>
          </a:r>
          <a:r>
            <a:rPr lang="ru-RU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Детальная проработка внедрения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A632AEE-62FA-41C3-9CEA-9E350A70BF2F}" type="parTrans" cxnId="{1D9057C0-2581-413F-B038-EA9B9FC7E52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45D0BB5-253A-497C-ACA4-A8779DD76D16}" type="sibTrans" cxnId="{1D9057C0-2581-413F-B038-EA9B9FC7E52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DB54952-20AD-4A14-9B46-51788C7D9B4F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3</a:t>
          </a:r>
          <a:r>
            <a:rPr lang="ru-RU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день</a:t>
          </a:r>
          <a:endParaRPr lang="en-US" sz="12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Сессия архитектурного планирования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7CCC729-BA36-4279-A56A-B56FBC8CB484}" type="parTrans" cxnId="{38C89E20-E996-4FCC-9601-6A62E90687C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3EF6B12-D8DA-42A6-92D0-45C7EDB5E4FB}" type="sibTrans" cxnId="{38C89E20-E996-4FCC-9601-6A62E90687C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B71F7B5-4436-4DC3-9617-3CA2ACFD8409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 </a:t>
          </a:r>
          <a:r>
            <a:rPr lang="ru-RU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день 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Сессия стратегического планирования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14FFEE0-B4DB-4E63-ACE5-56B635FABAA2}" type="parTrans" cxnId="{BDEC8DB4-3D10-4CE1-B510-0AED0935598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F07257E-F314-4F2F-901A-C42284AE7D6C}" type="sibTrans" cxnId="{BDEC8DB4-3D10-4CE1-B510-0AED0935598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A9CB7DD-F0B5-4486-81CE-A5F476FD6C8D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10</a:t>
          </a:r>
          <a:r>
            <a:rPr lang="ru-RU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Пилот</a:t>
          </a:r>
          <a:r>
            <a: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8A6218A-9B15-4E92-AB4D-4EAB7E5B817B}" type="parTrans" cxnId="{5306B19B-1C38-49A4-B4ED-32276A03A5B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B85B6BF-A08D-481B-A033-11AFD9B38998}" type="sibTrans" cxnId="{5306B19B-1C38-49A4-B4ED-32276A03A5B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CF36945-BDAF-4E81-B801-BE73216D6458}" type="pres">
      <dgm:prSet presAssocID="{FFB050EC-58E7-4A5A-B1E7-0DA6056FBE9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1995E5-0A12-4C36-BE5E-C44CF352B641}" type="pres">
      <dgm:prSet presAssocID="{FFB050EC-58E7-4A5A-B1E7-0DA6056FBE9B}" presName="comp1" presStyleCnt="0"/>
      <dgm:spPr/>
      <dgm:t>
        <a:bodyPr/>
        <a:lstStyle/>
        <a:p>
          <a:endParaRPr lang="ru-RU"/>
        </a:p>
      </dgm:t>
    </dgm:pt>
    <dgm:pt modelId="{087A024D-4CD7-487A-8955-EB244EE2FB2A}" type="pres">
      <dgm:prSet presAssocID="{FFB050EC-58E7-4A5A-B1E7-0DA6056FBE9B}" presName="circle1" presStyleLbl="node1" presStyleIdx="0" presStyleCnt="5"/>
      <dgm:spPr/>
      <dgm:t>
        <a:bodyPr/>
        <a:lstStyle/>
        <a:p>
          <a:endParaRPr lang="en-US"/>
        </a:p>
      </dgm:t>
    </dgm:pt>
    <dgm:pt modelId="{B93D4151-C865-4060-91A8-BF0588FD0C88}" type="pres">
      <dgm:prSet presAssocID="{FFB050EC-58E7-4A5A-B1E7-0DA6056FBE9B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63CCC-2374-4CBE-9656-44A07F3928E9}" type="pres">
      <dgm:prSet presAssocID="{FFB050EC-58E7-4A5A-B1E7-0DA6056FBE9B}" presName="comp2" presStyleCnt="0"/>
      <dgm:spPr/>
      <dgm:t>
        <a:bodyPr/>
        <a:lstStyle/>
        <a:p>
          <a:endParaRPr lang="ru-RU"/>
        </a:p>
      </dgm:t>
    </dgm:pt>
    <dgm:pt modelId="{28273BB5-1A19-4445-AFB9-5ED2D8D7A7BC}" type="pres">
      <dgm:prSet presAssocID="{FFB050EC-58E7-4A5A-B1E7-0DA6056FBE9B}" presName="circle2" presStyleLbl="node1" presStyleIdx="1" presStyleCnt="5"/>
      <dgm:spPr/>
      <dgm:t>
        <a:bodyPr/>
        <a:lstStyle/>
        <a:p>
          <a:endParaRPr lang="en-US"/>
        </a:p>
      </dgm:t>
    </dgm:pt>
    <dgm:pt modelId="{0B29E2FA-10C7-4E11-814C-D6780C7E98F1}" type="pres">
      <dgm:prSet presAssocID="{FFB050EC-58E7-4A5A-B1E7-0DA6056FBE9B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F155D-B6C0-49D5-B62C-6F068C0E0D77}" type="pres">
      <dgm:prSet presAssocID="{FFB050EC-58E7-4A5A-B1E7-0DA6056FBE9B}" presName="comp3" presStyleCnt="0"/>
      <dgm:spPr/>
      <dgm:t>
        <a:bodyPr/>
        <a:lstStyle/>
        <a:p>
          <a:endParaRPr lang="ru-RU"/>
        </a:p>
      </dgm:t>
    </dgm:pt>
    <dgm:pt modelId="{A1BD6134-6D9F-44D3-BB61-9E15ECEE933A}" type="pres">
      <dgm:prSet presAssocID="{FFB050EC-58E7-4A5A-B1E7-0DA6056FBE9B}" presName="circle3" presStyleLbl="node1" presStyleIdx="2" presStyleCnt="5"/>
      <dgm:spPr/>
      <dgm:t>
        <a:bodyPr/>
        <a:lstStyle/>
        <a:p>
          <a:endParaRPr lang="en-US"/>
        </a:p>
      </dgm:t>
    </dgm:pt>
    <dgm:pt modelId="{2108B309-ABB1-4393-A4B6-2E5F7DA03143}" type="pres">
      <dgm:prSet presAssocID="{FFB050EC-58E7-4A5A-B1E7-0DA6056FBE9B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2C4C5-2E56-4C52-94CD-78B5E4275E45}" type="pres">
      <dgm:prSet presAssocID="{FFB050EC-58E7-4A5A-B1E7-0DA6056FBE9B}" presName="comp4" presStyleCnt="0"/>
      <dgm:spPr/>
      <dgm:t>
        <a:bodyPr/>
        <a:lstStyle/>
        <a:p>
          <a:endParaRPr lang="ru-RU"/>
        </a:p>
      </dgm:t>
    </dgm:pt>
    <dgm:pt modelId="{91943F24-180A-4D2A-974B-5D21CF10B075}" type="pres">
      <dgm:prSet presAssocID="{FFB050EC-58E7-4A5A-B1E7-0DA6056FBE9B}" presName="circle4" presStyleLbl="node1" presStyleIdx="3" presStyleCnt="5"/>
      <dgm:spPr/>
      <dgm:t>
        <a:bodyPr/>
        <a:lstStyle/>
        <a:p>
          <a:endParaRPr lang="en-US"/>
        </a:p>
      </dgm:t>
    </dgm:pt>
    <dgm:pt modelId="{32D9B987-0B3D-48FA-B4A4-421DE8907330}" type="pres">
      <dgm:prSet presAssocID="{FFB050EC-58E7-4A5A-B1E7-0DA6056FBE9B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37409-A638-4301-B16B-B6D9578D592D}" type="pres">
      <dgm:prSet presAssocID="{FFB050EC-58E7-4A5A-B1E7-0DA6056FBE9B}" presName="comp5" presStyleCnt="0"/>
      <dgm:spPr/>
      <dgm:t>
        <a:bodyPr/>
        <a:lstStyle/>
        <a:p>
          <a:endParaRPr lang="ru-RU"/>
        </a:p>
      </dgm:t>
    </dgm:pt>
    <dgm:pt modelId="{F420B365-212C-4393-B60E-98A621927B96}" type="pres">
      <dgm:prSet presAssocID="{FFB050EC-58E7-4A5A-B1E7-0DA6056FBE9B}" presName="circle5" presStyleLbl="node1" presStyleIdx="4" presStyleCnt="5"/>
      <dgm:spPr/>
      <dgm:t>
        <a:bodyPr/>
        <a:lstStyle/>
        <a:p>
          <a:endParaRPr lang="en-US"/>
        </a:p>
      </dgm:t>
    </dgm:pt>
    <dgm:pt modelId="{A0AB0CAF-CAA0-47C1-A305-232062747CE6}" type="pres">
      <dgm:prSet presAssocID="{FFB050EC-58E7-4A5A-B1E7-0DA6056FBE9B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677E4-407D-453A-8EBB-F50CC0D66075}" type="presOf" srcId="{7D2D3DA4-AF66-41B8-AF6F-73A7849E52F9}" destId="{087A024D-4CD7-487A-8955-EB244EE2FB2A}" srcOrd="0" destOrd="0" presId="urn:microsoft.com/office/officeart/2005/8/layout/venn2"/>
    <dgm:cxn modelId="{D325C022-BA57-41B0-8BDC-748FBDB0E111}" type="presOf" srcId="{BDB54952-20AD-4A14-9B46-51788C7D9B4F}" destId="{32D9B987-0B3D-48FA-B4A4-421DE8907330}" srcOrd="1" destOrd="0" presId="urn:microsoft.com/office/officeart/2005/8/layout/venn2"/>
    <dgm:cxn modelId="{610D9275-AF02-4419-B8BA-B568E09D44B8}" type="presOf" srcId="{7D2D3DA4-AF66-41B8-AF6F-73A7849E52F9}" destId="{B93D4151-C865-4060-91A8-BF0588FD0C88}" srcOrd="1" destOrd="0" presId="urn:microsoft.com/office/officeart/2005/8/layout/venn2"/>
    <dgm:cxn modelId="{557BCBD7-8141-483A-84CD-ED28DD90E426}" type="presOf" srcId="{FB71F7B5-4436-4DC3-9617-3CA2ACFD8409}" destId="{F420B365-212C-4393-B60E-98A621927B96}" srcOrd="0" destOrd="0" presId="urn:microsoft.com/office/officeart/2005/8/layout/venn2"/>
    <dgm:cxn modelId="{E269A5BC-463B-4214-82C8-5C00CC1F258D}" type="presOf" srcId="{FB71F7B5-4436-4DC3-9617-3CA2ACFD8409}" destId="{A0AB0CAF-CAA0-47C1-A305-232062747CE6}" srcOrd="1" destOrd="0" presId="urn:microsoft.com/office/officeart/2005/8/layout/venn2"/>
    <dgm:cxn modelId="{1D9057C0-2581-413F-B038-EA9B9FC7E52B}" srcId="{FFB050EC-58E7-4A5A-B1E7-0DA6056FBE9B}" destId="{61E53DA9-C9F2-4BFF-988D-3A74F67AB5F3}" srcOrd="2" destOrd="0" parTransId="{4A632AEE-62FA-41C3-9CEA-9E350A70BF2F}" sibTransId="{545D0BB5-253A-497C-ACA4-A8779DD76D16}"/>
    <dgm:cxn modelId="{BDEC8DB4-3D10-4CE1-B510-0AED09355982}" srcId="{FFB050EC-58E7-4A5A-B1E7-0DA6056FBE9B}" destId="{FB71F7B5-4436-4DC3-9617-3CA2ACFD8409}" srcOrd="4" destOrd="0" parTransId="{814FFEE0-B4DB-4E63-ACE5-56B635FABAA2}" sibTransId="{8F07257E-F314-4F2F-901A-C42284AE7D6C}"/>
    <dgm:cxn modelId="{5306B19B-1C38-49A4-B4ED-32276A03A5B0}" srcId="{FFB050EC-58E7-4A5A-B1E7-0DA6056FBE9B}" destId="{8A9CB7DD-F0B5-4486-81CE-A5F476FD6C8D}" srcOrd="1" destOrd="0" parTransId="{B8A6218A-9B15-4E92-AB4D-4EAB7E5B817B}" sibTransId="{5B85B6BF-A08D-481B-A033-11AFD9B38998}"/>
    <dgm:cxn modelId="{38C89E20-E996-4FCC-9601-6A62E90687C5}" srcId="{FFB050EC-58E7-4A5A-B1E7-0DA6056FBE9B}" destId="{BDB54952-20AD-4A14-9B46-51788C7D9B4F}" srcOrd="3" destOrd="0" parTransId="{F7CCC729-BA36-4279-A56A-B56FBC8CB484}" sibTransId="{43EF6B12-D8DA-42A6-92D0-45C7EDB5E4FB}"/>
    <dgm:cxn modelId="{2FB3383A-7E7E-47ED-AAEA-60DEFB7B6BB0}" type="presOf" srcId="{FFB050EC-58E7-4A5A-B1E7-0DA6056FBE9B}" destId="{1CF36945-BDAF-4E81-B801-BE73216D6458}" srcOrd="0" destOrd="0" presId="urn:microsoft.com/office/officeart/2005/8/layout/venn2"/>
    <dgm:cxn modelId="{EBD46EA5-03E4-4AB6-A535-FF0BBC71010A}" type="presOf" srcId="{8A9CB7DD-F0B5-4486-81CE-A5F476FD6C8D}" destId="{0B29E2FA-10C7-4E11-814C-D6780C7E98F1}" srcOrd="1" destOrd="0" presId="urn:microsoft.com/office/officeart/2005/8/layout/venn2"/>
    <dgm:cxn modelId="{2D879BFA-0710-424E-B884-BCAB5B7B732C}" type="presOf" srcId="{8A9CB7DD-F0B5-4486-81CE-A5F476FD6C8D}" destId="{28273BB5-1A19-4445-AFB9-5ED2D8D7A7BC}" srcOrd="0" destOrd="0" presId="urn:microsoft.com/office/officeart/2005/8/layout/venn2"/>
    <dgm:cxn modelId="{F3237F47-3A55-420C-949B-AE49D21F5D21}" type="presOf" srcId="{BDB54952-20AD-4A14-9B46-51788C7D9B4F}" destId="{91943F24-180A-4D2A-974B-5D21CF10B075}" srcOrd="0" destOrd="0" presId="urn:microsoft.com/office/officeart/2005/8/layout/venn2"/>
    <dgm:cxn modelId="{322C9831-D420-4965-B77F-9DBFA06A7EC7}" type="presOf" srcId="{61E53DA9-C9F2-4BFF-988D-3A74F67AB5F3}" destId="{2108B309-ABB1-4393-A4B6-2E5F7DA03143}" srcOrd="1" destOrd="0" presId="urn:microsoft.com/office/officeart/2005/8/layout/venn2"/>
    <dgm:cxn modelId="{E0D6E288-0E11-43E6-AE2D-4C0AAD3AB7F0}" srcId="{FFB050EC-58E7-4A5A-B1E7-0DA6056FBE9B}" destId="{7D2D3DA4-AF66-41B8-AF6F-73A7849E52F9}" srcOrd="0" destOrd="0" parTransId="{7F219052-F74C-446D-86E5-BF670E186C10}" sibTransId="{8305F958-1278-4A32-A241-3B3301D70716}"/>
    <dgm:cxn modelId="{909051B1-6DF1-4D61-AF4D-B63F48A7D98B}" type="presOf" srcId="{61E53DA9-C9F2-4BFF-988D-3A74F67AB5F3}" destId="{A1BD6134-6D9F-44D3-BB61-9E15ECEE933A}" srcOrd="0" destOrd="0" presId="urn:microsoft.com/office/officeart/2005/8/layout/venn2"/>
    <dgm:cxn modelId="{FD13C5A2-3E45-4ACA-A727-2EA911F794CB}" type="presParOf" srcId="{1CF36945-BDAF-4E81-B801-BE73216D6458}" destId="{7C1995E5-0A12-4C36-BE5E-C44CF352B641}" srcOrd="0" destOrd="0" presId="urn:microsoft.com/office/officeart/2005/8/layout/venn2"/>
    <dgm:cxn modelId="{5B4C2F84-EC5A-4C82-BE2C-50A70730C65B}" type="presParOf" srcId="{7C1995E5-0A12-4C36-BE5E-C44CF352B641}" destId="{087A024D-4CD7-487A-8955-EB244EE2FB2A}" srcOrd="0" destOrd="0" presId="urn:microsoft.com/office/officeart/2005/8/layout/venn2"/>
    <dgm:cxn modelId="{BD6E85BC-5FDE-4299-9B3F-A6C99A99E537}" type="presParOf" srcId="{7C1995E5-0A12-4C36-BE5E-C44CF352B641}" destId="{B93D4151-C865-4060-91A8-BF0588FD0C88}" srcOrd="1" destOrd="0" presId="urn:microsoft.com/office/officeart/2005/8/layout/venn2"/>
    <dgm:cxn modelId="{1A826F86-51BD-46E3-BE18-3FF19BBD7FA8}" type="presParOf" srcId="{1CF36945-BDAF-4E81-B801-BE73216D6458}" destId="{CCE63CCC-2374-4CBE-9656-44A07F3928E9}" srcOrd="1" destOrd="0" presId="urn:microsoft.com/office/officeart/2005/8/layout/venn2"/>
    <dgm:cxn modelId="{77B41C58-4C21-4FD4-97D2-34C253B96F02}" type="presParOf" srcId="{CCE63CCC-2374-4CBE-9656-44A07F3928E9}" destId="{28273BB5-1A19-4445-AFB9-5ED2D8D7A7BC}" srcOrd="0" destOrd="0" presId="urn:microsoft.com/office/officeart/2005/8/layout/venn2"/>
    <dgm:cxn modelId="{76AED0CF-2A89-477C-9A91-A614CDB8EB85}" type="presParOf" srcId="{CCE63CCC-2374-4CBE-9656-44A07F3928E9}" destId="{0B29E2FA-10C7-4E11-814C-D6780C7E98F1}" srcOrd="1" destOrd="0" presId="urn:microsoft.com/office/officeart/2005/8/layout/venn2"/>
    <dgm:cxn modelId="{F72D5595-FB34-4927-B491-78C5427FA258}" type="presParOf" srcId="{1CF36945-BDAF-4E81-B801-BE73216D6458}" destId="{F34F155D-B6C0-49D5-B62C-6F068C0E0D77}" srcOrd="2" destOrd="0" presId="urn:microsoft.com/office/officeart/2005/8/layout/venn2"/>
    <dgm:cxn modelId="{4D39F06A-FC5F-48AE-93BE-9175DFC8B8AB}" type="presParOf" srcId="{F34F155D-B6C0-49D5-B62C-6F068C0E0D77}" destId="{A1BD6134-6D9F-44D3-BB61-9E15ECEE933A}" srcOrd="0" destOrd="0" presId="urn:microsoft.com/office/officeart/2005/8/layout/venn2"/>
    <dgm:cxn modelId="{3D8EF8F7-C59E-4CCF-8F1D-7A66E5956026}" type="presParOf" srcId="{F34F155D-B6C0-49D5-B62C-6F068C0E0D77}" destId="{2108B309-ABB1-4393-A4B6-2E5F7DA03143}" srcOrd="1" destOrd="0" presId="urn:microsoft.com/office/officeart/2005/8/layout/venn2"/>
    <dgm:cxn modelId="{C04B7774-25ED-4C0D-9E59-8BAEDD84B42A}" type="presParOf" srcId="{1CF36945-BDAF-4E81-B801-BE73216D6458}" destId="{AD52C4C5-2E56-4C52-94CD-78B5E4275E45}" srcOrd="3" destOrd="0" presId="urn:microsoft.com/office/officeart/2005/8/layout/venn2"/>
    <dgm:cxn modelId="{B0A737FB-1227-4A14-94AC-A4C958094711}" type="presParOf" srcId="{AD52C4C5-2E56-4C52-94CD-78B5E4275E45}" destId="{91943F24-180A-4D2A-974B-5D21CF10B075}" srcOrd="0" destOrd="0" presId="urn:microsoft.com/office/officeart/2005/8/layout/venn2"/>
    <dgm:cxn modelId="{43ACF6C3-3B47-46E2-873B-2B1992ABE120}" type="presParOf" srcId="{AD52C4C5-2E56-4C52-94CD-78B5E4275E45}" destId="{32D9B987-0B3D-48FA-B4A4-421DE8907330}" srcOrd="1" destOrd="0" presId="urn:microsoft.com/office/officeart/2005/8/layout/venn2"/>
    <dgm:cxn modelId="{AC71BC4C-DA54-4B8F-AE22-585E1C786BC1}" type="presParOf" srcId="{1CF36945-BDAF-4E81-B801-BE73216D6458}" destId="{C0837409-A638-4301-B16B-B6D9578D592D}" srcOrd="4" destOrd="0" presId="urn:microsoft.com/office/officeart/2005/8/layout/venn2"/>
    <dgm:cxn modelId="{0A0A57B9-5A1E-432C-9EBD-C8177D8F2FB5}" type="presParOf" srcId="{C0837409-A638-4301-B16B-B6D9578D592D}" destId="{F420B365-212C-4393-B60E-98A621927B96}" srcOrd="0" destOrd="0" presId="urn:microsoft.com/office/officeart/2005/8/layout/venn2"/>
    <dgm:cxn modelId="{5D026579-F050-4FEE-8454-4D908F81BE82}" type="presParOf" srcId="{C0837409-A638-4301-B16B-B6D9578D592D}" destId="{A0AB0CAF-CAA0-47C1-A305-232062747CE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1D2758-ADDF-4BF3-9550-63A4CFA44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42F6017-00B5-434E-B722-B2EF6530BCC0}">
      <dgm:prSet phldrT="[Text]"/>
      <dgm:spPr/>
      <dgm:t>
        <a:bodyPr/>
        <a:lstStyle/>
        <a:p>
          <a:r>
            <a:rPr lang="ru-RU" dirty="0" smtClean="0"/>
            <a:t>Правила получения</a:t>
          </a:r>
          <a:endParaRPr lang="ru-RU" dirty="0"/>
        </a:p>
      </dgm:t>
    </dgm:pt>
    <dgm:pt modelId="{BBAD4A3F-9D28-4A40-B3DA-FFCE9061C61B}" type="parTrans" cxnId="{40489301-90B3-430F-8C8F-5999CB0C799B}">
      <dgm:prSet/>
      <dgm:spPr/>
      <dgm:t>
        <a:bodyPr/>
        <a:lstStyle/>
        <a:p>
          <a:endParaRPr lang="ru-RU"/>
        </a:p>
      </dgm:t>
    </dgm:pt>
    <dgm:pt modelId="{15999B8A-8528-4D8E-9BC4-86F15F7E6565}" type="sibTrans" cxnId="{40489301-90B3-430F-8C8F-5999CB0C799B}">
      <dgm:prSet/>
      <dgm:spPr/>
      <dgm:t>
        <a:bodyPr/>
        <a:lstStyle/>
        <a:p>
          <a:endParaRPr lang="ru-RU"/>
        </a:p>
      </dgm:t>
    </dgm:pt>
    <dgm:pt modelId="{A1CB4A5E-94AF-4E9C-B3CB-E89146F2C67B}">
      <dgm:prSet phldrT="[Text]"/>
      <dgm:spPr/>
      <dgm:t>
        <a:bodyPr/>
        <a:lstStyle/>
        <a:p>
          <a:r>
            <a:rPr lang="ru-RU" b="0" i="0" dirty="0" smtClean="0">
              <a:solidFill>
                <a:schemeClr val="tx1"/>
              </a:solidFill>
              <a:latin typeface="Calibri" pitchFamily="34" charset="0"/>
            </a:rPr>
            <a:t>Предоставляются при покупке лицензий на настольные приложения и клиентские ОС</a:t>
          </a:r>
          <a:endParaRPr lang="ru-RU" dirty="0"/>
        </a:p>
      </dgm:t>
    </dgm:pt>
    <dgm:pt modelId="{FBB55A01-B94B-4F39-B53B-E9611FECE21A}" type="parTrans" cxnId="{2F20CAC7-B01C-4AA1-A0C0-78948A071C2F}">
      <dgm:prSet/>
      <dgm:spPr/>
      <dgm:t>
        <a:bodyPr/>
        <a:lstStyle/>
        <a:p>
          <a:endParaRPr lang="ru-RU"/>
        </a:p>
      </dgm:t>
    </dgm:pt>
    <dgm:pt modelId="{EF428444-23A7-43FC-9F83-0D54334E4625}" type="sibTrans" cxnId="{2F20CAC7-B01C-4AA1-A0C0-78948A071C2F}">
      <dgm:prSet/>
      <dgm:spPr/>
      <dgm:t>
        <a:bodyPr/>
        <a:lstStyle/>
        <a:p>
          <a:endParaRPr lang="ru-RU"/>
        </a:p>
      </dgm:t>
    </dgm:pt>
    <dgm:pt modelId="{5263DEE3-590A-4341-B792-7D4ED369B656}">
      <dgm:prSet phldrT="[Text]"/>
      <dgm:spPr/>
      <dgm:t>
        <a:bodyPr/>
        <a:lstStyle/>
        <a:p>
          <a:r>
            <a:rPr lang="ru-RU" dirty="0" smtClean="0"/>
            <a:t>Активация и использование</a:t>
          </a:r>
          <a:endParaRPr lang="ru-RU" dirty="0"/>
        </a:p>
      </dgm:t>
    </dgm:pt>
    <dgm:pt modelId="{90F42ACB-8310-463C-BB3D-608BBC3719ED}" type="parTrans" cxnId="{C0B02A05-7C25-43AF-916A-C79BDE5EF422}">
      <dgm:prSet/>
      <dgm:spPr/>
      <dgm:t>
        <a:bodyPr/>
        <a:lstStyle/>
        <a:p>
          <a:endParaRPr lang="ru-RU"/>
        </a:p>
      </dgm:t>
    </dgm:pt>
    <dgm:pt modelId="{A47274B2-DC69-4D6C-BFD5-3F2A5313FB32}" type="sibTrans" cxnId="{C0B02A05-7C25-43AF-916A-C79BDE5EF422}">
      <dgm:prSet/>
      <dgm:spPr/>
      <dgm:t>
        <a:bodyPr/>
        <a:lstStyle/>
        <a:p>
          <a:endParaRPr lang="ru-RU"/>
        </a:p>
      </dgm:t>
    </dgm:pt>
    <dgm:pt modelId="{41F07126-4ED4-45BF-9427-4D7DFF2463AF}">
      <dgm:prSet phldrT="[Text]"/>
      <dgm:spPr/>
      <dgm:t>
        <a:bodyPr/>
        <a:lstStyle/>
        <a:p>
          <a:r>
            <a:rPr lang="ru-RU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Требуется активация на </a:t>
          </a:r>
          <a:r>
            <a:rPr lang="en-US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MVLS</a:t>
          </a:r>
          <a:endParaRPr lang="ru-RU" dirty="0"/>
        </a:p>
      </dgm:t>
    </dgm:pt>
    <dgm:pt modelId="{B96FCE3D-753B-4240-9912-1F2BACD9C7DF}" type="parTrans" cxnId="{6346D4E2-98C3-4594-85ED-6532029B1D90}">
      <dgm:prSet/>
      <dgm:spPr/>
      <dgm:t>
        <a:bodyPr/>
        <a:lstStyle/>
        <a:p>
          <a:endParaRPr lang="ru-RU"/>
        </a:p>
      </dgm:t>
    </dgm:pt>
    <dgm:pt modelId="{DBC725FE-F46D-4916-9E77-31AF15AC09F5}" type="sibTrans" cxnId="{6346D4E2-98C3-4594-85ED-6532029B1D90}">
      <dgm:prSet/>
      <dgm:spPr/>
      <dgm:t>
        <a:bodyPr/>
        <a:lstStyle/>
        <a:p>
          <a:endParaRPr lang="ru-RU"/>
        </a:p>
      </dgm:t>
    </dgm:pt>
    <dgm:pt modelId="{BBD9B066-B601-483F-BBAB-5F580926482A}">
      <dgm:prSet/>
      <dgm:spPr/>
      <dgm:t>
        <a:bodyPr/>
        <a:lstStyle/>
        <a:p>
          <a:r>
            <a:rPr lang="ru-RU" b="0" i="0" dirty="0" smtClean="0">
              <a:solidFill>
                <a:schemeClr val="tx1"/>
              </a:solidFill>
              <a:latin typeface="Calibri" pitchFamily="34" charset="0"/>
            </a:rPr>
            <a:t>Количество дней обучения зависит от программы и количества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лицензий (от 50):</a:t>
          </a:r>
        </a:p>
      </dgm:t>
    </dgm:pt>
    <dgm:pt modelId="{309887CB-9072-4337-A77B-6BCD888C4292}" type="parTrans" cxnId="{BA48FC32-6750-43F6-A7F0-3A308847444F}">
      <dgm:prSet/>
      <dgm:spPr/>
      <dgm:t>
        <a:bodyPr/>
        <a:lstStyle/>
        <a:p>
          <a:endParaRPr lang="ru-RU"/>
        </a:p>
      </dgm:t>
    </dgm:pt>
    <dgm:pt modelId="{9E51A0DB-EE5D-4100-A97A-892CDB2BD2F8}" type="sibTrans" cxnId="{BA48FC32-6750-43F6-A7F0-3A308847444F}">
      <dgm:prSet/>
      <dgm:spPr/>
      <dgm:t>
        <a:bodyPr/>
        <a:lstStyle/>
        <a:p>
          <a:endParaRPr lang="ru-RU"/>
        </a:p>
      </dgm:t>
    </dgm:pt>
    <dgm:pt modelId="{4954C572-5638-479E-908E-CF5ADA15BA41}">
      <dgm:prSet/>
      <dgm:spPr/>
      <dgm:t>
        <a:bodyPr/>
        <a:lstStyle/>
        <a:p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2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 дня обучения за каждые 50 лицензий на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Office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, максимум 20 дней на соглашение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 </a:t>
          </a:r>
        </a:p>
      </dgm:t>
    </dgm:pt>
    <dgm:pt modelId="{ADEB8656-92BF-4CB7-9113-A65B3820ED58}" type="parTrans" cxnId="{1ED66091-1B55-4BCF-90EA-A5ED9975DDDD}">
      <dgm:prSet/>
      <dgm:spPr/>
      <dgm:t>
        <a:bodyPr/>
        <a:lstStyle/>
        <a:p>
          <a:endParaRPr lang="ru-RU"/>
        </a:p>
      </dgm:t>
    </dgm:pt>
    <dgm:pt modelId="{60F832CD-D011-4BB8-B7A4-5F5F6CEA7F77}" type="sibTrans" cxnId="{1ED66091-1B55-4BCF-90EA-A5ED9975DDDD}">
      <dgm:prSet/>
      <dgm:spPr/>
      <dgm:t>
        <a:bodyPr/>
        <a:lstStyle/>
        <a:p>
          <a:endParaRPr lang="ru-RU"/>
        </a:p>
      </dgm:t>
    </dgm:pt>
    <dgm:pt modelId="{6E671324-AC7C-40BC-8B00-BAF085BC9F4A}">
      <dgm:prSet/>
      <dgm:spPr/>
      <dgm:t>
        <a:bodyPr/>
        <a:lstStyle/>
        <a:p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1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день обучения за каждые 50 лицензий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Windows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, максимум 10 дней на соглашение</a:t>
          </a:r>
          <a:endParaRPr lang="en-US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3265AD72-D366-4DCE-8580-C1B6024A82E0}" type="parTrans" cxnId="{A7816CAC-1172-41BC-8FA2-9E35DCE80855}">
      <dgm:prSet/>
      <dgm:spPr/>
      <dgm:t>
        <a:bodyPr/>
        <a:lstStyle/>
        <a:p>
          <a:endParaRPr lang="ru-RU"/>
        </a:p>
      </dgm:t>
    </dgm:pt>
    <dgm:pt modelId="{5A7E289A-69B0-4915-9B8D-AB71F9C9B623}" type="sibTrans" cxnId="{A7816CAC-1172-41BC-8FA2-9E35DCE80855}">
      <dgm:prSet/>
      <dgm:spPr/>
      <dgm:t>
        <a:bodyPr/>
        <a:lstStyle/>
        <a:p>
          <a:endParaRPr lang="ru-RU"/>
        </a:p>
      </dgm:t>
    </dgm:pt>
    <dgm:pt modelId="{C99A287A-A1B5-402A-A66E-4C3717322D80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Курсы не привязаны к конкретному продукту (можно использовать для обучения по серверам)</a:t>
          </a:r>
          <a:endParaRPr lang="en-US" i="0" dirty="0" smtClean="0">
            <a:solidFill>
              <a:schemeClr val="tx1"/>
            </a:solidFill>
            <a:latin typeface="Calibri" pitchFamily="34" charset="0"/>
          </a:endParaRPr>
        </a:p>
      </dgm:t>
    </dgm:pt>
    <dgm:pt modelId="{D2EC0904-2BA6-4EAB-B2FB-A9CCFC46C240}" type="parTrans" cxnId="{0D7ED4E9-9B1A-42BA-AE17-D2A8E004A048}">
      <dgm:prSet/>
      <dgm:spPr/>
      <dgm:t>
        <a:bodyPr/>
        <a:lstStyle/>
        <a:p>
          <a:endParaRPr lang="ru-RU"/>
        </a:p>
      </dgm:t>
    </dgm:pt>
    <dgm:pt modelId="{B01324EE-38E1-4FB6-B2E9-44735B5651CD}" type="sibTrans" cxnId="{0D7ED4E9-9B1A-42BA-AE17-D2A8E004A048}">
      <dgm:prSet/>
      <dgm:spPr/>
      <dgm:t>
        <a:bodyPr/>
        <a:lstStyle/>
        <a:p>
          <a:endParaRPr lang="ru-RU"/>
        </a:p>
      </dgm:t>
    </dgm:pt>
    <dgm:pt modelId="{D10FF512-5302-4851-9FE7-51D5E7D03B13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Ваучеры принимаются только сертифицированными учебными центрами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CPLS</a:t>
          </a:r>
        </a:p>
      </dgm:t>
    </dgm:pt>
    <dgm:pt modelId="{F530DA27-4D24-4785-A6C6-E1368059E3B6}" type="parTrans" cxnId="{392473E3-1C00-490C-804B-1394F8A88BC8}">
      <dgm:prSet/>
      <dgm:spPr/>
      <dgm:t>
        <a:bodyPr/>
        <a:lstStyle/>
        <a:p>
          <a:endParaRPr lang="ru-RU"/>
        </a:p>
      </dgm:t>
    </dgm:pt>
    <dgm:pt modelId="{818F6C01-ABA6-4846-A699-B4BD8AD03A95}" type="sibTrans" cxnId="{392473E3-1C00-490C-804B-1394F8A88BC8}">
      <dgm:prSet/>
      <dgm:spPr/>
      <dgm:t>
        <a:bodyPr/>
        <a:lstStyle/>
        <a:p>
          <a:endParaRPr lang="ru-RU"/>
        </a:p>
      </dgm:t>
    </dgm:pt>
    <dgm:pt modelId="{A52D4DB4-B114-47AE-AFDC-7CD2D4C1121D}">
      <dgm:prSet/>
      <dgm:spPr/>
      <dgm:t>
        <a:bodyPr/>
        <a:lstStyle/>
        <a:p>
          <a:r>
            <a:rPr lang="ru-RU" b="0" i="0" dirty="0" smtClean="0">
              <a:solidFill>
                <a:schemeClr val="tx1"/>
              </a:solidFill>
              <a:latin typeface="Calibri" pitchFamily="34" charset="0"/>
              <a:ea typeface="+mn-ea"/>
            </a:rPr>
            <a:t>Ваучеры можно конвертировать в дни консультаций по внедрению (3 ваучера=1 день)</a:t>
          </a:r>
          <a:endParaRPr lang="en-US" b="0" i="0" dirty="0" smtClean="0">
            <a:solidFill>
              <a:schemeClr val="tx1"/>
            </a:solidFill>
            <a:latin typeface="Calibri" pitchFamily="34" charset="0"/>
            <a:ea typeface="+mn-ea"/>
          </a:endParaRPr>
        </a:p>
      </dgm:t>
    </dgm:pt>
    <dgm:pt modelId="{7CAE036F-642D-4882-BC3F-D798AAB4143F}" type="parTrans" cxnId="{77CE8CB6-6DF6-44F0-BDA2-BCC43C9E3E78}">
      <dgm:prSet/>
      <dgm:spPr/>
      <dgm:t>
        <a:bodyPr/>
        <a:lstStyle/>
        <a:p>
          <a:endParaRPr lang="ru-RU"/>
        </a:p>
      </dgm:t>
    </dgm:pt>
    <dgm:pt modelId="{9D3C2CFD-891D-41C1-A25B-1F1A4C01759F}" type="sibTrans" cxnId="{77CE8CB6-6DF6-44F0-BDA2-BCC43C9E3E78}">
      <dgm:prSet/>
      <dgm:spPr/>
      <dgm:t>
        <a:bodyPr/>
        <a:lstStyle/>
        <a:p>
          <a:endParaRPr lang="ru-RU"/>
        </a:p>
      </dgm:t>
    </dgm:pt>
    <dgm:pt modelId="{0432B3F6-2502-4F14-9DEB-5744F54B91B5}">
      <dgm:prSet/>
      <dgm:spPr/>
      <dgm:t>
        <a:bodyPr/>
        <a:lstStyle/>
        <a:p>
          <a:r>
            <a:rPr lang="ru-RU" dirty="0" smtClean="0"/>
            <a:t>Ваучер должен быть создан в течение действия соглашения </a:t>
          </a:r>
          <a:r>
            <a:rPr lang="ru-RU" dirty="0" err="1" smtClean="0"/>
            <a:t>Software</a:t>
          </a:r>
          <a:r>
            <a:rPr lang="ru-RU" dirty="0" smtClean="0"/>
            <a:t> </a:t>
          </a:r>
          <a:r>
            <a:rPr lang="ru-RU" dirty="0" err="1" smtClean="0"/>
            <a:t>Assurance</a:t>
          </a:r>
          <a:r>
            <a:rPr lang="ru-RU" dirty="0" smtClean="0"/>
            <a:t>. </a:t>
          </a:r>
          <a:endParaRPr lang="en-US" b="0" i="0" dirty="0">
            <a:solidFill>
              <a:schemeClr val="tx1"/>
            </a:solidFill>
            <a:latin typeface="Calibri" pitchFamily="34" charset="0"/>
            <a:ea typeface="+mn-ea"/>
          </a:endParaRPr>
        </a:p>
      </dgm:t>
    </dgm:pt>
    <dgm:pt modelId="{966F319C-EAA8-4248-AF10-67719CF168C9}" type="parTrans" cxnId="{A255F260-0D8E-4F0B-857F-15299E65ACA5}">
      <dgm:prSet/>
      <dgm:spPr/>
      <dgm:t>
        <a:bodyPr/>
        <a:lstStyle/>
        <a:p>
          <a:endParaRPr lang="ru-RU"/>
        </a:p>
      </dgm:t>
    </dgm:pt>
    <dgm:pt modelId="{CA18542A-1C05-4EEB-BAEA-E7C234D03FEC}" type="sibTrans" cxnId="{A255F260-0D8E-4F0B-857F-15299E65ACA5}">
      <dgm:prSet/>
      <dgm:spPr/>
      <dgm:t>
        <a:bodyPr/>
        <a:lstStyle/>
        <a:p>
          <a:endParaRPr lang="ru-RU"/>
        </a:p>
      </dgm:t>
    </dgm:pt>
    <dgm:pt modelId="{DFA2F716-5EC0-4DA2-8442-3BE9CF0BCC5D}">
      <dgm:prSet/>
      <dgm:spPr/>
      <dgm:t>
        <a:bodyPr/>
        <a:lstStyle/>
        <a:p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Ваучеры также создаются на </a:t>
          </a:r>
          <a:r>
            <a:rPr lang="en-US" i="0" dirty="0" smtClean="0">
              <a:solidFill>
                <a:schemeClr val="tx1"/>
              </a:solidFill>
              <a:latin typeface="Calibri" pitchFamily="34" charset="0"/>
            </a:rPr>
            <a:t>MVLS </a:t>
          </a:r>
          <a:r>
            <a:rPr lang="ru-RU" i="0" dirty="0" smtClean="0">
              <a:solidFill>
                <a:schemeClr val="tx1"/>
              </a:solidFill>
              <a:latin typeface="Calibri" pitchFamily="34" charset="0"/>
            </a:rPr>
            <a:t>с указанием слушателя, центра обучения и курса</a:t>
          </a:r>
          <a:endParaRPr lang="en-US" b="0" i="0" dirty="0" smtClean="0">
            <a:solidFill>
              <a:schemeClr val="tx1"/>
            </a:solidFill>
            <a:latin typeface="Calibri" pitchFamily="34" charset="0"/>
            <a:ea typeface="+mn-ea"/>
          </a:endParaRPr>
        </a:p>
      </dgm:t>
    </dgm:pt>
    <dgm:pt modelId="{7D5C8298-ADEA-4D77-8505-F288E79FEBAB}" type="sibTrans" cxnId="{DFBD8A96-187E-4362-82A9-260E353C42C6}">
      <dgm:prSet/>
      <dgm:spPr/>
      <dgm:t>
        <a:bodyPr/>
        <a:lstStyle/>
        <a:p>
          <a:endParaRPr lang="ru-RU"/>
        </a:p>
      </dgm:t>
    </dgm:pt>
    <dgm:pt modelId="{C2EFD5B2-9BC9-47E8-A380-C57B1F34AFD3}" type="parTrans" cxnId="{DFBD8A96-187E-4362-82A9-260E353C42C6}">
      <dgm:prSet/>
      <dgm:spPr/>
      <dgm:t>
        <a:bodyPr/>
        <a:lstStyle/>
        <a:p>
          <a:endParaRPr lang="ru-RU"/>
        </a:p>
      </dgm:t>
    </dgm:pt>
    <dgm:pt modelId="{9E9A10A1-E91B-4FEC-916A-AA548FDE6629}">
      <dgm:prSet/>
      <dgm:spPr/>
      <dgm:t>
        <a:bodyPr/>
        <a:lstStyle/>
        <a:p>
          <a:endParaRPr lang="en-US" b="0" i="0" dirty="0">
            <a:solidFill>
              <a:schemeClr val="tx1"/>
            </a:solidFill>
            <a:latin typeface="Calibri" pitchFamily="34" charset="0"/>
            <a:ea typeface="+mn-ea"/>
          </a:endParaRPr>
        </a:p>
      </dgm:t>
    </dgm:pt>
    <dgm:pt modelId="{E677F707-A640-4ADD-9ABA-D6747650CF7E}" type="parTrans" cxnId="{1744EA16-CBFF-4DA7-80FB-5716A7C8D270}">
      <dgm:prSet/>
      <dgm:spPr/>
    </dgm:pt>
    <dgm:pt modelId="{B1418BA8-9CD8-48DC-8238-373EA42DF725}" type="sibTrans" cxnId="{1744EA16-CBFF-4DA7-80FB-5716A7C8D270}">
      <dgm:prSet/>
      <dgm:spPr/>
    </dgm:pt>
    <dgm:pt modelId="{2A2A315A-0C33-4C43-AC86-A1A93B047BC9}">
      <dgm:prSet/>
      <dgm:spPr/>
      <dgm:t>
        <a:bodyPr/>
        <a:lstStyle/>
        <a:p>
          <a:r>
            <a:rPr lang="ru-RU" dirty="0" smtClean="0"/>
            <a:t>Срок действия ваучера составляет 180 дней от даты создания и не зависит от срока действия соглашения </a:t>
          </a:r>
          <a:r>
            <a:rPr lang="ru-RU" dirty="0" err="1" smtClean="0"/>
            <a:t>Software</a:t>
          </a:r>
          <a:r>
            <a:rPr lang="ru-RU" dirty="0" smtClean="0"/>
            <a:t> </a:t>
          </a:r>
          <a:r>
            <a:rPr lang="ru-RU" dirty="0" err="1" smtClean="0"/>
            <a:t>Assurance</a:t>
          </a:r>
          <a:r>
            <a:rPr lang="ru-RU" dirty="0" smtClean="0"/>
            <a:t>. </a:t>
          </a:r>
          <a:endParaRPr lang="en-US" b="0" i="0" dirty="0">
            <a:solidFill>
              <a:schemeClr val="tx1"/>
            </a:solidFill>
            <a:latin typeface="Calibri" pitchFamily="34" charset="0"/>
            <a:ea typeface="+mn-ea"/>
          </a:endParaRPr>
        </a:p>
      </dgm:t>
    </dgm:pt>
    <dgm:pt modelId="{D4C132E3-76B3-4FE3-A759-9FF48F7A2057}" type="parTrans" cxnId="{67EAD7D1-C5B3-4CCF-87CC-2AB154B1A7D9}">
      <dgm:prSet/>
      <dgm:spPr/>
    </dgm:pt>
    <dgm:pt modelId="{A2430CF9-2FCD-40C3-8714-25EAB26D6538}" type="sibTrans" cxnId="{67EAD7D1-C5B3-4CCF-87CC-2AB154B1A7D9}">
      <dgm:prSet/>
      <dgm:spPr/>
    </dgm:pt>
    <dgm:pt modelId="{968A53E9-703B-4855-8951-5548BD5800D9}">
      <dgm:prSet/>
      <dgm:spPr/>
      <dgm:t>
        <a:bodyPr/>
        <a:lstStyle/>
        <a:p>
          <a:r>
            <a:rPr lang="ru-RU" dirty="0" smtClean="0"/>
            <a:t>Услуги должны быть оказаны (ваучеры погашены) до истечения срока действия ваучера. </a:t>
          </a:r>
          <a:endParaRPr lang="en-US" b="0" i="0" dirty="0">
            <a:solidFill>
              <a:schemeClr val="tx1"/>
            </a:solidFill>
            <a:latin typeface="Calibri" pitchFamily="34" charset="0"/>
            <a:ea typeface="+mn-ea"/>
          </a:endParaRPr>
        </a:p>
      </dgm:t>
    </dgm:pt>
    <dgm:pt modelId="{FC69059B-42B5-4A4E-B1F2-8D21F683C175}" type="parTrans" cxnId="{86221D4F-42B7-4220-95CD-A2C588CFAB23}">
      <dgm:prSet/>
      <dgm:spPr/>
    </dgm:pt>
    <dgm:pt modelId="{0885E872-68FD-4C90-AF2D-80C1A85F0246}" type="sibTrans" cxnId="{86221D4F-42B7-4220-95CD-A2C588CFAB23}">
      <dgm:prSet/>
      <dgm:spPr/>
    </dgm:pt>
    <dgm:pt modelId="{0E9CB8A9-C0BC-49A7-8451-FBA7DEBDA814}" type="pres">
      <dgm:prSet presAssocID="{9F1D2758-ADDF-4BF3-9550-63A4CFA44A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32096C-9CD7-4D5E-B0B3-DF595C09AD12}" type="pres">
      <dgm:prSet presAssocID="{842F6017-00B5-434E-B722-B2EF6530BC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C19E66-C199-47A2-9204-C96F5A8A56D9}" type="pres">
      <dgm:prSet presAssocID="{842F6017-00B5-434E-B722-B2EF6530BCC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34A8EB-E83B-4C41-8499-8EDD14021E28}" type="pres">
      <dgm:prSet presAssocID="{5263DEE3-590A-4341-B792-7D4ED369B6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F411C-3C25-4967-B3FA-DD09E7E8C39A}" type="pres">
      <dgm:prSet presAssocID="{5263DEE3-590A-4341-B792-7D4ED369B6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0DC7CDC-F466-4371-AA9E-BD36B6EB1B70}" type="presOf" srcId="{D10FF512-5302-4851-9FE7-51D5E7D03B13}" destId="{15C19E66-C199-47A2-9204-C96F5A8A56D9}" srcOrd="0" destOrd="5" presId="urn:microsoft.com/office/officeart/2005/8/layout/vList2"/>
    <dgm:cxn modelId="{D443FA54-F105-42E1-A7BE-505F6A96D3E2}" type="presOf" srcId="{A1CB4A5E-94AF-4E9C-B3CB-E89146F2C67B}" destId="{15C19E66-C199-47A2-9204-C96F5A8A56D9}" srcOrd="0" destOrd="0" presId="urn:microsoft.com/office/officeart/2005/8/layout/vList2"/>
    <dgm:cxn modelId="{DFBD8A96-187E-4362-82A9-260E353C42C6}" srcId="{5263DEE3-590A-4341-B792-7D4ED369B656}" destId="{DFA2F716-5EC0-4DA2-8442-3BE9CF0BCC5D}" srcOrd="1" destOrd="0" parTransId="{C2EFD5B2-9BC9-47E8-A380-C57B1F34AFD3}" sibTransId="{7D5C8298-ADEA-4D77-8505-F288E79FEBAB}"/>
    <dgm:cxn modelId="{6B6873CD-6C69-44DF-B96B-727E0DCCFA8F}" type="presOf" srcId="{A52D4DB4-B114-47AE-AFDC-7CD2D4C1121D}" destId="{40DF411C-3C25-4967-B3FA-DD09E7E8C39A}" srcOrd="0" destOrd="2" presId="urn:microsoft.com/office/officeart/2005/8/layout/vList2"/>
    <dgm:cxn modelId="{6C167D58-E63C-4453-ACAA-01FDE34D5EF9}" type="presOf" srcId="{6E671324-AC7C-40BC-8B00-BAF085BC9F4A}" destId="{15C19E66-C199-47A2-9204-C96F5A8A56D9}" srcOrd="0" destOrd="3" presId="urn:microsoft.com/office/officeart/2005/8/layout/vList2"/>
    <dgm:cxn modelId="{1ED66091-1B55-4BCF-90EA-A5ED9975DDDD}" srcId="{BBD9B066-B601-483F-BBAB-5F580926482A}" destId="{4954C572-5638-479E-908E-CF5ADA15BA41}" srcOrd="0" destOrd="0" parTransId="{ADEB8656-92BF-4CB7-9113-A65B3820ED58}" sibTransId="{60F832CD-D011-4BB8-B7A4-5F5F6CEA7F77}"/>
    <dgm:cxn modelId="{2F20CAC7-B01C-4AA1-A0C0-78948A071C2F}" srcId="{842F6017-00B5-434E-B722-B2EF6530BCC0}" destId="{A1CB4A5E-94AF-4E9C-B3CB-E89146F2C67B}" srcOrd="0" destOrd="0" parTransId="{FBB55A01-B94B-4F39-B53B-E9611FECE21A}" sibTransId="{EF428444-23A7-43FC-9F83-0D54334E4625}"/>
    <dgm:cxn modelId="{67EAD7D1-C5B3-4CCF-87CC-2AB154B1A7D9}" srcId="{5263DEE3-590A-4341-B792-7D4ED369B656}" destId="{2A2A315A-0C33-4C43-AC86-A1A93B047BC9}" srcOrd="5" destOrd="0" parTransId="{D4C132E3-76B3-4FE3-A759-9FF48F7A2057}" sibTransId="{A2430CF9-2FCD-40C3-8714-25EAB26D6538}"/>
    <dgm:cxn modelId="{D3CCACCD-6DD5-4F29-8690-149271727EAB}" type="presOf" srcId="{41F07126-4ED4-45BF-9427-4D7DFF2463AF}" destId="{40DF411C-3C25-4967-B3FA-DD09E7E8C39A}" srcOrd="0" destOrd="0" presId="urn:microsoft.com/office/officeart/2005/8/layout/vList2"/>
    <dgm:cxn modelId="{6346D4E2-98C3-4594-85ED-6532029B1D90}" srcId="{5263DEE3-590A-4341-B792-7D4ED369B656}" destId="{41F07126-4ED4-45BF-9427-4D7DFF2463AF}" srcOrd="0" destOrd="0" parTransId="{B96FCE3D-753B-4240-9912-1F2BACD9C7DF}" sibTransId="{DBC725FE-F46D-4916-9E77-31AF15AC09F5}"/>
    <dgm:cxn modelId="{058A9164-6EB4-49EF-86D2-F6F6382C7A81}" type="presOf" srcId="{C99A287A-A1B5-402A-A66E-4C3717322D80}" destId="{15C19E66-C199-47A2-9204-C96F5A8A56D9}" srcOrd="0" destOrd="4" presId="urn:microsoft.com/office/officeart/2005/8/layout/vList2"/>
    <dgm:cxn modelId="{9CCB8BDC-65A5-4EEA-B7D7-D64018E75395}" type="presOf" srcId="{9E9A10A1-E91B-4FEC-916A-AA548FDE6629}" destId="{40DF411C-3C25-4967-B3FA-DD09E7E8C39A}" srcOrd="0" destOrd="3" presId="urn:microsoft.com/office/officeart/2005/8/layout/vList2"/>
    <dgm:cxn modelId="{824E2054-649D-4DAC-953B-3C52B432F7E5}" type="presOf" srcId="{DFA2F716-5EC0-4DA2-8442-3BE9CF0BCC5D}" destId="{40DF411C-3C25-4967-B3FA-DD09E7E8C39A}" srcOrd="0" destOrd="1" presId="urn:microsoft.com/office/officeart/2005/8/layout/vList2"/>
    <dgm:cxn modelId="{62480E4A-2072-4421-ACA3-9BCA46CFDAD6}" type="presOf" srcId="{9F1D2758-ADDF-4BF3-9550-63A4CFA44AE4}" destId="{0E9CB8A9-C0BC-49A7-8451-FBA7DEBDA814}" srcOrd="0" destOrd="0" presId="urn:microsoft.com/office/officeart/2005/8/layout/vList2"/>
    <dgm:cxn modelId="{BA48FC32-6750-43F6-A7F0-3A308847444F}" srcId="{842F6017-00B5-434E-B722-B2EF6530BCC0}" destId="{BBD9B066-B601-483F-BBAB-5F580926482A}" srcOrd="1" destOrd="0" parTransId="{309887CB-9072-4337-A77B-6BCD888C4292}" sibTransId="{9E51A0DB-EE5D-4100-A97A-892CDB2BD2F8}"/>
    <dgm:cxn modelId="{1744EA16-CBFF-4DA7-80FB-5716A7C8D270}" srcId="{5263DEE3-590A-4341-B792-7D4ED369B656}" destId="{9E9A10A1-E91B-4FEC-916A-AA548FDE6629}" srcOrd="3" destOrd="0" parTransId="{E677F707-A640-4ADD-9ABA-D6747650CF7E}" sibTransId="{B1418BA8-9CD8-48DC-8238-373EA42DF725}"/>
    <dgm:cxn modelId="{392473E3-1C00-490C-804B-1394F8A88BC8}" srcId="{842F6017-00B5-434E-B722-B2EF6530BCC0}" destId="{D10FF512-5302-4851-9FE7-51D5E7D03B13}" srcOrd="3" destOrd="0" parTransId="{F530DA27-4D24-4785-A6C6-E1368059E3B6}" sibTransId="{818F6C01-ABA6-4846-A699-B4BD8AD03A95}"/>
    <dgm:cxn modelId="{C190C841-BFB5-4915-9356-967C61DA749A}" type="presOf" srcId="{968A53E9-703B-4855-8951-5548BD5800D9}" destId="{40DF411C-3C25-4967-B3FA-DD09E7E8C39A}" srcOrd="0" destOrd="6" presId="urn:microsoft.com/office/officeart/2005/8/layout/vList2"/>
    <dgm:cxn modelId="{86221D4F-42B7-4220-95CD-A2C588CFAB23}" srcId="{5263DEE3-590A-4341-B792-7D4ED369B656}" destId="{968A53E9-703B-4855-8951-5548BD5800D9}" srcOrd="6" destOrd="0" parTransId="{FC69059B-42B5-4A4E-B1F2-8D21F683C175}" sibTransId="{0885E872-68FD-4C90-AF2D-80C1A85F0246}"/>
    <dgm:cxn modelId="{0418555F-6F50-4001-A219-68245AB05F8E}" type="presOf" srcId="{4954C572-5638-479E-908E-CF5ADA15BA41}" destId="{15C19E66-C199-47A2-9204-C96F5A8A56D9}" srcOrd="0" destOrd="2" presId="urn:microsoft.com/office/officeart/2005/8/layout/vList2"/>
    <dgm:cxn modelId="{77CE8CB6-6DF6-44F0-BDA2-BCC43C9E3E78}" srcId="{5263DEE3-590A-4341-B792-7D4ED369B656}" destId="{A52D4DB4-B114-47AE-AFDC-7CD2D4C1121D}" srcOrd="2" destOrd="0" parTransId="{7CAE036F-642D-4882-BC3F-D798AAB4143F}" sibTransId="{9D3C2CFD-891D-41C1-A25B-1F1A4C01759F}"/>
    <dgm:cxn modelId="{A255F260-0D8E-4F0B-857F-15299E65ACA5}" srcId="{5263DEE3-590A-4341-B792-7D4ED369B656}" destId="{0432B3F6-2502-4F14-9DEB-5744F54B91B5}" srcOrd="4" destOrd="0" parTransId="{966F319C-EAA8-4248-AF10-67719CF168C9}" sibTransId="{CA18542A-1C05-4EEB-BAEA-E7C234D03FEC}"/>
    <dgm:cxn modelId="{BF1BA596-A5D2-4DDF-8BC2-AD737A04CEF5}" type="presOf" srcId="{5263DEE3-590A-4341-B792-7D4ED369B656}" destId="{D934A8EB-E83B-4C41-8499-8EDD14021E28}" srcOrd="0" destOrd="0" presId="urn:microsoft.com/office/officeart/2005/8/layout/vList2"/>
    <dgm:cxn modelId="{C0B02A05-7C25-43AF-916A-C79BDE5EF422}" srcId="{9F1D2758-ADDF-4BF3-9550-63A4CFA44AE4}" destId="{5263DEE3-590A-4341-B792-7D4ED369B656}" srcOrd="1" destOrd="0" parTransId="{90F42ACB-8310-463C-BB3D-608BBC3719ED}" sibTransId="{A47274B2-DC69-4D6C-BFD5-3F2A5313FB32}"/>
    <dgm:cxn modelId="{841D54C7-280E-4FEB-B9CF-49485B02408E}" type="presOf" srcId="{2A2A315A-0C33-4C43-AC86-A1A93B047BC9}" destId="{40DF411C-3C25-4967-B3FA-DD09E7E8C39A}" srcOrd="0" destOrd="5" presId="urn:microsoft.com/office/officeart/2005/8/layout/vList2"/>
    <dgm:cxn modelId="{0D7ED4E9-9B1A-42BA-AE17-D2A8E004A048}" srcId="{842F6017-00B5-434E-B722-B2EF6530BCC0}" destId="{C99A287A-A1B5-402A-A66E-4C3717322D80}" srcOrd="2" destOrd="0" parTransId="{D2EC0904-2BA6-4EAB-B2FB-A9CCFC46C240}" sibTransId="{B01324EE-38E1-4FB6-B2E9-44735B5651CD}"/>
    <dgm:cxn modelId="{A7816CAC-1172-41BC-8FA2-9E35DCE80855}" srcId="{BBD9B066-B601-483F-BBAB-5F580926482A}" destId="{6E671324-AC7C-40BC-8B00-BAF085BC9F4A}" srcOrd="1" destOrd="0" parTransId="{3265AD72-D366-4DCE-8580-C1B6024A82E0}" sibTransId="{5A7E289A-69B0-4915-9B8D-AB71F9C9B623}"/>
    <dgm:cxn modelId="{833939C9-FBCF-43F3-9AC3-4DCBD962B872}" type="presOf" srcId="{BBD9B066-B601-483F-BBAB-5F580926482A}" destId="{15C19E66-C199-47A2-9204-C96F5A8A56D9}" srcOrd="0" destOrd="1" presId="urn:microsoft.com/office/officeart/2005/8/layout/vList2"/>
    <dgm:cxn modelId="{BCD8725D-3F6E-4A09-8F95-92DCDC14A9A0}" type="presOf" srcId="{842F6017-00B5-434E-B722-B2EF6530BCC0}" destId="{3C32096C-9CD7-4D5E-B0B3-DF595C09AD12}" srcOrd="0" destOrd="0" presId="urn:microsoft.com/office/officeart/2005/8/layout/vList2"/>
    <dgm:cxn modelId="{3F4FF9FF-8EB8-4DCC-8891-9202CD638B70}" type="presOf" srcId="{0432B3F6-2502-4F14-9DEB-5744F54B91B5}" destId="{40DF411C-3C25-4967-B3FA-DD09E7E8C39A}" srcOrd="0" destOrd="4" presId="urn:microsoft.com/office/officeart/2005/8/layout/vList2"/>
    <dgm:cxn modelId="{40489301-90B3-430F-8C8F-5999CB0C799B}" srcId="{9F1D2758-ADDF-4BF3-9550-63A4CFA44AE4}" destId="{842F6017-00B5-434E-B722-B2EF6530BCC0}" srcOrd="0" destOrd="0" parTransId="{BBAD4A3F-9D28-4A40-B3DA-FFCE9061C61B}" sibTransId="{15999B8A-8528-4D8E-9BC4-86F15F7E6565}"/>
    <dgm:cxn modelId="{EEB43A93-1B27-4DB5-BDD5-F4B8A8DD1B9A}" type="presParOf" srcId="{0E9CB8A9-C0BC-49A7-8451-FBA7DEBDA814}" destId="{3C32096C-9CD7-4D5E-B0B3-DF595C09AD12}" srcOrd="0" destOrd="0" presId="urn:microsoft.com/office/officeart/2005/8/layout/vList2"/>
    <dgm:cxn modelId="{48EB4FD4-29EE-4048-A0FA-39A15A3EC2CD}" type="presParOf" srcId="{0E9CB8A9-C0BC-49A7-8451-FBA7DEBDA814}" destId="{15C19E66-C199-47A2-9204-C96F5A8A56D9}" srcOrd="1" destOrd="0" presId="urn:microsoft.com/office/officeart/2005/8/layout/vList2"/>
    <dgm:cxn modelId="{1AA423E2-0FE3-4E80-8C27-4EDDEADC8A49}" type="presParOf" srcId="{0E9CB8A9-C0BC-49A7-8451-FBA7DEBDA814}" destId="{D934A8EB-E83B-4C41-8499-8EDD14021E28}" srcOrd="2" destOrd="0" presId="urn:microsoft.com/office/officeart/2005/8/layout/vList2"/>
    <dgm:cxn modelId="{39463973-9A62-4D1D-8ABF-0C8D318D3696}" type="presParOf" srcId="{0E9CB8A9-C0BC-49A7-8451-FBA7DEBDA814}" destId="{40DF411C-3C25-4967-B3FA-DD09E7E8C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03AEA-E21C-49D8-854E-CABD5C88F639}">
      <dsp:nvSpPr>
        <dsp:cNvPr id="0" name=""/>
        <dsp:cNvSpPr/>
      </dsp:nvSpPr>
      <dsp:spPr>
        <a:xfrm>
          <a:off x="528" y="37715"/>
          <a:ext cx="2143063" cy="1394715"/>
        </a:xfrm>
        <a:prstGeom prst="roundRect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Законченное решение</a:t>
          </a:r>
          <a:endParaRPr lang="ru-RU" sz="2400" kern="1200" dirty="0"/>
        </a:p>
      </dsp:txBody>
      <dsp:txXfrm>
        <a:off x="68612" y="105799"/>
        <a:ext cx="2006895" cy="1258547"/>
      </dsp:txXfrm>
    </dsp:sp>
    <dsp:sp modelId="{A5AE5721-D023-4710-AAC0-263E48C312D1}">
      <dsp:nvSpPr>
        <dsp:cNvPr id="0" name=""/>
        <dsp:cNvSpPr/>
      </dsp:nvSpPr>
      <dsp:spPr>
        <a:xfrm>
          <a:off x="2256843" y="330606"/>
          <a:ext cx="808934" cy="808934"/>
        </a:xfrm>
        <a:prstGeom prst="mathEqual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2364067" y="497246"/>
        <a:ext cx="594486" cy="475654"/>
      </dsp:txXfrm>
    </dsp:sp>
    <dsp:sp modelId="{D9F974CD-C4C7-4007-8282-7042F5962DB2}">
      <dsp:nvSpPr>
        <dsp:cNvPr id="0" name=""/>
        <dsp:cNvSpPr/>
      </dsp:nvSpPr>
      <dsp:spPr>
        <a:xfrm>
          <a:off x="3179028" y="108672"/>
          <a:ext cx="2143063" cy="1252802"/>
        </a:xfrm>
        <a:prstGeom prst="roundRect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Лицензия</a:t>
          </a:r>
          <a:endParaRPr lang="ru-RU" sz="2400" kern="1200" dirty="0"/>
        </a:p>
      </dsp:txBody>
      <dsp:txXfrm>
        <a:off x="3240185" y="169829"/>
        <a:ext cx="2020749" cy="1130488"/>
      </dsp:txXfrm>
    </dsp:sp>
    <dsp:sp modelId="{77CB2675-2B46-408F-A375-BB2AE81CA903}">
      <dsp:nvSpPr>
        <dsp:cNvPr id="0" name=""/>
        <dsp:cNvSpPr/>
      </dsp:nvSpPr>
      <dsp:spPr>
        <a:xfrm>
          <a:off x="5435343" y="330606"/>
          <a:ext cx="808934" cy="808934"/>
        </a:xfrm>
        <a:prstGeom prst="mathPlus">
          <a:avLst/>
        </a:prstGeom>
        <a:gradFill rotWithShape="0">
          <a:gsLst>
            <a:gs pos="0">
              <a:schemeClr val="accent5">
                <a:hueOff val="-277017"/>
                <a:satOff val="-26528"/>
                <a:lumOff val="-26667"/>
                <a:alphaOff val="0"/>
                <a:shade val="63000"/>
                <a:satMod val="165000"/>
              </a:schemeClr>
            </a:gs>
            <a:gs pos="30000">
              <a:schemeClr val="accent5">
                <a:hueOff val="-277017"/>
                <a:satOff val="-26528"/>
                <a:lumOff val="-26667"/>
                <a:alphaOff val="0"/>
                <a:shade val="58000"/>
                <a:satMod val="165000"/>
              </a:schemeClr>
            </a:gs>
            <a:gs pos="75000">
              <a:schemeClr val="accent5">
                <a:hueOff val="-277017"/>
                <a:satOff val="-26528"/>
                <a:lumOff val="-26667"/>
                <a:alphaOff val="0"/>
                <a:shade val="30000"/>
                <a:satMod val="175000"/>
              </a:schemeClr>
            </a:gs>
            <a:gs pos="100000">
              <a:schemeClr val="accent5">
                <a:hueOff val="-277017"/>
                <a:satOff val="-26528"/>
                <a:lumOff val="-26667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5542567" y="639942"/>
        <a:ext cx="594486" cy="190262"/>
      </dsp:txXfrm>
    </dsp:sp>
    <dsp:sp modelId="{74B0B2A7-6977-4BDE-8212-0377F2AF2889}">
      <dsp:nvSpPr>
        <dsp:cNvPr id="0" name=""/>
        <dsp:cNvSpPr/>
      </dsp:nvSpPr>
      <dsp:spPr>
        <a:xfrm>
          <a:off x="6357528" y="37715"/>
          <a:ext cx="2143063" cy="1394715"/>
        </a:xfrm>
        <a:prstGeom prst="roundRect">
          <a:avLst/>
        </a:prstGeom>
        <a:gradFill rotWithShape="1">
          <a:gsLst>
            <a:gs pos="0">
              <a:schemeClr val="accent4">
                <a:tint val="35000"/>
                <a:satMod val="260000"/>
              </a:schemeClr>
            </a:gs>
            <a:gs pos="30000">
              <a:schemeClr val="accent4">
                <a:tint val="38000"/>
                <a:satMod val="260000"/>
              </a:schemeClr>
            </a:gs>
            <a:gs pos="75000">
              <a:schemeClr val="accent4">
                <a:tint val="55000"/>
                <a:satMod val="255000"/>
              </a:schemeClr>
            </a:gs>
            <a:gs pos="100000">
              <a:schemeClr val="accent4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 Assurance</a:t>
          </a:r>
          <a:endParaRPr lang="ru-RU" sz="2400" kern="1200" dirty="0"/>
        </a:p>
      </dsp:txBody>
      <dsp:txXfrm>
        <a:off x="6425612" y="105799"/>
        <a:ext cx="2006895" cy="12585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306592"/>
          <a:ext cx="854381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Правила получения</a:t>
          </a:r>
          <a:endParaRPr lang="ru-RU" sz="1800" kern="1200" dirty="0"/>
        </a:p>
      </dsp:txBody>
      <dsp:txXfrm>
        <a:off x="21075" y="327667"/>
        <a:ext cx="8501661" cy="389580"/>
      </dsp:txXfrm>
    </dsp:sp>
    <dsp:sp modelId="{15C19E66-C199-47A2-9204-C96F5A8A56D9}">
      <dsp:nvSpPr>
        <dsp:cNvPr id="0" name=""/>
        <dsp:cNvSpPr/>
      </dsp:nvSpPr>
      <dsp:spPr>
        <a:xfrm>
          <a:off x="0" y="738322"/>
          <a:ext cx="8543811" cy="26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26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Предлагается при покупке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SA 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для любых продуктов по любым программам лицензирования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Количество пользователей = количество лицензий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SA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Курсы предлагаются в зависимости от закупленного продукта (Офисные приложения, Серверы,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Windows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Русскоязычные курсы по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Office 2007 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и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Windows Vista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, курсы по серверам на англ. языке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Курсами можно пользоваться только во время действия соглашения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Предоставляется возможность загрузить контентные файлы курсов по приложениям и ОС с сайта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MVLS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 (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SCORM-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совместимые):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Требуется наличие или приобретение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Learning Management System,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 в которую будет интегрироваться контент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.</a:t>
          </a:r>
          <a:endParaRPr lang="ru-RU" sz="1400" i="0" kern="1200" dirty="0" smtClean="0">
            <a:solidFill>
              <a:schemeClr val="tx1"/>
            </a:solidFill>
            <a:latin typeface="Calibri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Доступны не все варианты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online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-обучения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Контент не обновляется автоматически</a:t>
          </a:r>
          <a:endParaRPr lang="en-US" sz="1400" i="0" kern="1200" dirty="0" smtClean="0">
            <a:solidFill>
              <a:schemeClr val="tx1"/>
            </a:solidFill>
            <a:latin typeface="Calibri" pitchFamily="34" charset="0"/>
          </a:endParaRPr>
        </a:p>
      </dsp:txBody>
      <dsp:txXfrm>
        <a:off x="0" y="738322"/>
        <a:ext cx="8543811" cy="2608200"/>
      </dsp:txXfrm>
    </dsp:sp>
    <dsp:sp modelId="{D934A8EB-E83B-4C41-8499-8EDD14021E28}">
      <dsp:nvSpPr>
        <dsp:cNvPr id="0" name=""/>
        <dsp:cNvSpPr/>
      </dsp:nvSpPr>
      <dsp:spPr>
        <a:xfrm>
          <a:off x="0" y="3346523"/>
          <a:ext cx="8543811" cy="431730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Активация и использование</a:t>
          </a:r>
          <a:endParaRPr lang="ru-RU" sz="1800" kern="1200" dirty="0"/>
        </a:p>
      </dsp:txBody>
      <dsp:txXfrm>
        <a:off x="21075" y="3367598"/>
        <a:ext cx="8501661" cy="389580"/>
      </dsp:txXfrm>
    </dsp:sp>
    <dsp:sp modelId="{40DF411C-3C25-4967-B3FA-DD09E7E8C39A}">
      <dsp:nvSpPr>
        <dsp:cNvPr id="0" name=""/>
        <dsp:cNvSpPr/>
      </dsp:nvSpPr>
      <dsp:spPr>
        <a:xfrm>
          <a:off x="0" y="3778253"/>
          <a:ext cx="8543811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26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Требуется активация на </a:t>
          </a:r>
          <a:r>
            <a:rPr lang="en-US" sz="14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MVLS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Код доступа выдается пользователям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Курсы доступны по адресу</a:t>
          </a:r>
          <a:r>
            <a:rPr lang="en-US" sz="1400" kern="1200" dirty="0" smtClean="0"/>
            <a:t> </a:t>
          </a:r>
          <a:r>
            <a:rPr lang="en-US" sz="1400" kern="1200" dirty="0" smtClean="0">
              <a:hlinkClick xmlns:r="http://schemas.openxmlformats.org/officeDocument/2006/relationships" r:id="rId1"/>
            </a:rPr>
            <a:t>https://business.microsoftelearning.com/</a:t>
          </a:r>
          <a:r>
            <a:rPr lang="en-US" sz="1400" kern="1200" dirty="0" smtClean="0"/>
            <a:t> </a:t>
          </a:r>
          <a:endParaRPr lang="en-US" sz="1400" i="0" kern="1200" dirty="0" smtClean="0">
            <a:solidFill>
              <a:schemeClr val="tx1"/>
            </a:solidFill>
            <a:latin typeface="Calibri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Клиент должен привязать пользователей курсов к конкретной лицензии. Передать права доступа нельзя.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Код доступа может действовать после окончания соглашения, если курс не был закончен (макс 12 месяцев)</a:t>
          </a:r>
        </a:p>
      </dsp:txBody>
      <dsp:txXfrm>
        <a:off x="0" y="3778253"/>
        <a:ext cx="8543811" cy="14158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13942"/>
          <a:ext cx="8615249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Правила получения</a:t>
          </a:r>
          <a:endParaRPr lang="ru-RU" sz="2500" kern="1200" dirty="0"/>
        </a:p>
      </dsp:txBody>
      <dsp:txXfrm>
        <a:off x="29271" y="43213"/>
        <a:ext cx="8556707" cy="541083"/>
      </dsp:txXfrm>
    </dsp:sp>
    <dsp:sp modelId="{15C19E66-C199-47A2-9204-C96F5A8A56D9}">
      <dsp:nvSpPr>
        <dsp:cNvPr id="0" name=""/>
        <dsp:cNvSpPr/>
      </dsp:nvSpPr>
      <dsp:spPr>
        <a:xfrm>
          <a:off x="0" y="613567"/>
          <a:ext cx="8615249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53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Предоставляется при покупке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SA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 для настольных приложений по любой программе корпоративного лицензирования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Количество сотрудников,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которые могут участвовать в программе = количество лицензий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SA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 (одна лицензия на сотрудника)</a:t>
          </a:r>
          <a:endParaRPr lang="en-US" sz="2000" i="0" kern="1200" dirty="0" smtClean="0">
            <a:solidFill>
              <a:schemeClr val="tx1"/>
            </a:solidFill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Специальное лицензионное соглашение: использовать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Office,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купленный по программе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HUP,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 сотрудник может, пока работает в организации</a:t>
          </a:r>
        </a:p>
      </dsp:txBody>
      <dsp:txXfrm>
        <a:off x="0" y="613567"/>
        <a:ext cx="8615249" cy="2173500"/>
      </dsp:txXfrm>
    </dsp:sp>
    <dsp:sp modelId="{D934A8EB-E83B-4C41-8499-8EDD14021E28}">
      <dsp:nvSpPr>
        <dsp:cNvPr id="0" name=""/>
        <dsp:cNvSpPr/>
      </dsp:nvSpPr>
      <dsp:spPr>
        <a:xfrm>
          <a:off x="0" y="2787067"/>
          <a:ext cx="8615249" cy="599625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Активация и использование</a:t>
          </a:r>
          <a:endParaRPr lang="ru-RU" sz="2500" kern="1200" dirty="0"/>
        </a:p>
      </dsp:txBody>
      <dsp:txXfrm>
        <a:off x="29271" y="2816338"/>
        <a:ext cx="8556707" cy="541083"/>
      </dsp:txXfrm>
    </dsp:sp>
    <dsp:sp modelId="{40DF411C-3C25-4967-B3FA-DD09E7E8C39A}">
      <dsp:nvSpPr>
        <dsp:cNvPr id="0" name=""/>
        <dsp:cNvSpPr/>
      </dsp:nvSpPr>
      <dsp:spPr>
        <a:xfrm>
          <a:off x="0" y="3400635"/>
          <a:ext cx="8615249" cy="20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53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Требуется активация на </a:t>
          </a:r>
          <a:r>
            <a:rPr lang="en-US" sz="20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MVLS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Клиент должен принять условия соглашения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Код доступа выдается клиенту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Носитель заказывается и загружается на сайте </a:t>
          </a:r>
          <a:r>
            <a:rPr lang="en-US" sz="2000" kern="1200" dirty="0" smtClean="0">
              <a:latin typeface="Calibri" pitchFamily="34" charset="0"/>
              <a:hlinkClick xmlns:r="http://schemas.openxmlformats.org/officeDocument/2006/relationships" r:id="rId1"/>
            </a:rPr>
            <a:t>https://hup.microsoft.com</a:t>
          </a:r>
          <a:r>
            <a:rPr lang="en-US" sz="2000" kern="1200" dirty="0" smtClean="0">
              <a:latin typeface="Calibri" pitchFamily="34" charset="0"/>
            </a:rPr>
            <a:t> </a:t>
          </a:r>
          <a:endParaRPr lang="en-US" sz="2000" i="0" kern="1200" dirty="0" smtClean="0">
            <a:solidFill>
              <a:schemeClr val="tx1"/>
            </a:solidFill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Оплата по кредитной карте (9 долл. США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)</a:t>
          </a:r>
          <a:endParaRPr lang="ru-RU" sz="2000" i="0" kern="1200" dirty="0" smtClean="0">
            <a:solidFill>
              <a:schemeClr val="tx1"/>
            </a:solidFill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Возможен централизованный заказ носителей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по более выгодной цене </a:t>
          </a:r>
          <a:endParaRPr lang="en-US" sz="2000" i="0" kern="1200" dirty="0" smtClean="0">
            <a:solidFill>
              <a:schemeClr val="tx1"/>
            </a:solidFill>
            <a:latin typeface="Calibri" pitchFamily="34" charset="0"/>
          </a:endParaRPr>
        </a:p>
      </dsp:txBody>
      <dsp:txXfrm>
        <a:off x="0" y="3400635"/>
        <a:ext cx="8615249" cy="207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122797"/>
          <a:ext cx="8615249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Правила получения</a:t>
          </a:r>
          <a:endParaRPr lang="ru-RU" sz="2400" kern="1200" dirty="0"/>
        </a:p>
      </dsp:txBody>
      <dsp:txXfrm>
        <a:off x="28100" y="150897"/>
        <a:ext cx="8559049" cy="519439"/>
      </dsp:txXfrm>
    </dsp:sp>
    <dsp:sp modelId="{15C19E66-C199-47A2-9204-C96F5A8A56D9}">
      <dsp:nvSpPr>
        <dsp:cNvPr id="0" name=""/>
        <dsp:cNvSpPr/>
      </dsp:nvSpPr>
      <dsp:spPr>
        <a:xfrm>
          <a:off x="0" y="698437"/>
          <a:ext cx="8615249" cy="243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53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900" i="0" kern="1200" dirty="0" smtClean="0">
              <a:solidFill>
                <a:schemeClr val="tx1"/>
              </a:solidFill>
              <a:latin typeface="Calibri" pitchFamily="34" charset="0"/>
            </a:rPr>
            <a:t>Продукты приобретаются в личную собственность сотрудников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900" i="0" kern="1200" dirty="0" smtClean="0">
              <a:solidFill>
                <a:schemeClr val="tx1"/>
              </a:solidFill>
              <a:latin typeface="Calibri" pitchFamily="34" charset="0"/>
            </a:rPr>
            <a:t>Только коробочные продукты</a:t>
          </a:r>
          <a:endParaRPr lang="en-US" altLang="ja-JP" sz="1900" i="0" kern="1200" dirty="0" smtClean="0">
            <a:solidFill>
              <a:schemeClr val="tx1"/>
            </a:solidFill>
            <a:latin typeface="Calibri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Возможность предоставляется сотрудникам  при лицензировании </a:t>
          </a:r>
          <a:r>
            <a:rPr lang="en-US" sz="1900" i="0" kern="1200" dirty="0" smtClean="0">
              <a:solidFill>
                <a:schemeClr val="tx1"/>
              </a:solidFill>
              <a:latin typeface="Calibri" pitchFamily="34" charset="0"/>
            </a:rPr>
            <a:t>Windows </a:t>
          </a: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или </a:t>
          </a:r>
          <a:r>
            <a:rPr lang="en-US" sz="1900" i="0" kern="1200" dirty="0" smtClean="0">
              <a:solidFill>
                <a:schemeClr val="tx1"/>
              </a:solidFill>
              <a:latin typeface="Calibri" pitchFamily="34" charset="0"/>
            </a:rPr>
            <a:t>Office </a:t>
          </a: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для всего парка ПК по программам, предусматривающим стандартизацию</a:t>
          </a:r>
          <a:endParaRPr lang="en-US" sz="1900" i="0" kern="1200" dirty="0" smtClean="0">
            <a:solidFill>
              <a:schemeClr val="tx1"/>
            </a:solidFill>
            <a:latin typeface="Calibri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900" i="0" kern="1200" dirty="0" smtClean="0">
              <a:solidFill>
                <a:schemeClr val="tx1"/>
              </a:solidFill>
              <a:latin typeface="Calibri" pitchFamily="34" charset="0"/>
            </a:rPr>
            <a:t>Участвовать могут все сотрудники организации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900" i="0" kern="1200" dirty="0" smtClean="0">
              <a:solidFill>
                <a:schemeClr val="tx1"/>
              </a:solidFill>
              <a:latin typeface="Calibri" pitchFamily="34" charset="0"/>
            </a:rPr>
            <a:t>Максимальный объем заказа для одного </a:t>
          </a:r>
          <a:r>
            <a:rPr lang="en-US" altLang="ja-JP" sz="1900" i="0" kern="1200" dirty="0" smtClean="0">
              <a:solidFill>
                <a:schemeClr val="tx1"/>
              </a:solidFill>
              <a:latin typeface="Calibri" pitchFamily="34" charset="0"/>
            </a:rPr>
            <a:t/>
          </a:r>
          <a:br>
            <a:rPr lang="en-US" altLang="ja-JP" sz="1900" i="0" kern="1200" dirty="0" smtClean="0">
              <a:solidFill>
                <a:schemeClr val="tx1"/>
              </a:solidFill>
              <a:latin typeface="Calibri" pitchFamily="34" charset="0"/>
            </a:rPr>
          </a:br>
          <a:r>
            <a:rPr lang="ru-RU" altLang="ja-JP" sz="1900" i="0" kern="1200" dirty="0" smtClean="0">
              <a:solidFill>
                <a:schemeClr val="tx1"/>
              </a:solidFill>
              <a:latin typeface="Calibri" pitchFamily="34" charset="0"/>
            </a:rPr>
            <a:t>сотрудника – 3 продукта</a:t>
          </a:r>
        </a:p>
      </dsp:txBody>
      <dsp:txXfrm>
        <a:off x="0" y="698437"/>
        <a:ext cx="8615249" cy="2434320"/>
      </dsp:txXfrm>
    </dsp:sp>
    <dsp:sp modelId="{D934A8EB-E83B-4C41-8499-8EDD14021E28}">
      <dsp:nvSpPr>
        <dsp:cNvPr id="0" name=""/>
        <dsp:cNvSpPr/>
      </dsp:nvSpPr>
      <dsp:spPr>
        <a:xfrm>
          <a:off x="0" y="3132757"/>
          <a:ext cx="8615249" cy="575639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Активация и использование</a:t>
          </a:r>
          <a:endParaRPr lang="ru-RU" sz="2400" kern="1200" dirty="0"/>
        </a:p>
      </dsp:txBody>
      <dsp:txXfrm>
        <a:off x="28100" y="3160857"/>
        <a:ext cx="8559049" cy="519439"/>
      </dsp:txXfrm>
    </dsp:sp>
    <dsp:sp modelId="{40DF411C-3C25-4967-B3FA-DD09E7E8C39A}">
      <dsp:nvSpPr>
        <dsp:cNvPr id="0" name=""/>
        <dsp:cNvSpPr/>
      </dsp:nvSpPr>
      <dsp:spPr>
        <a:xfrm>
          <a:off x="0" y="3708397"/>
          <a:ext cx="8615249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53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Требуется активация на </a:t>
          </a:r>
          <a:r>
            <a:rPr lang="en-US" sz="19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MVLS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Клиент должен принять условия соглашения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Код доступа выдается клиенту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Заказ проводится через сайт </a:t>
          </a:r>
          <a:r>
            <a:rPr lang="en-US" sz="1900" i="0" kern="1200" dirty="0" smtClean="0">
              <a:solidFill>
                <a:schemeClr val="tx1"/>
              </a:solidFill>
              <a:latin typeface="Calibri" pitchFamily="34" charset="0"/>
              <a:hlinkClick xmlns:r="http://schemas.openxmlformats.org/officeDocument/2006/relationships" r:id="rId1"/>
            </a:rPr>
            <a:t>https://epp.microsoft.com</a:t>
          </a:r>
          <a:r>
            <a:rPr lang="en-US" sz="1900" i="0" kern="1200" dirty="0" smtClean="0">
              <a:solidFill>
                <a:schemeClr val="tx1"/>
              </a:solidFill>
              <a:latin typeface="Calibri" pitchFamily="34" charset="0"/>
            </a:rPr>
            <a:t> </a:t>
          </a:r>
          <a:endParaRPr lang="ru-RU" sz="1900" i="0" kern="1200" dirty="0" smtClean="0">
            <a:solidFill>
              <a:schemeClr val="tx1"/>
            </a:solidFill>
            <a:latin typeface="Calibri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Оплата по кредитной карте</a:t>
          </a:r>
        </a:p>
      </dsp:txBody>
      <dsp:txXfrm>
        <a:off x="0" y="3708397"/>
        <a:ext cx="8615249" cy="16394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15215"/>
          <a:ext cx="8615249" cy="5864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Правила получения</a:t>
          </a:r>
          <a:endParaRPr lang="ru-RU" sz="3200" kern="1200" dirty="0"/>
        </a:p>
      </dsp:txBody>
      <dsp:txXfrm>
        <a:off x="28628" y="43843"/>
        <a:ext cx="8557993" cy="529199"/>
      </dsp:txXfrm>
    </dsp:sp>
    <dsp:sp modelId="{15C19E66-C199-47A2-9204-C96F5A8A56D9}">
      <dsp:nvSpPr>
        <dsp:cNvPr id="0" name=""/>
        <dsp:cNvSpPr/>
      </dsp:nvSpPr>
      <dsp:spPr>
        <a:xfrm>
          <a:off x="0" y="601671"/>
          <a:ext cx="8615249" cy="306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534" tIns="22860" rIns="128016" bIns="22860" numCol="1" spcCol="1270" anchor="t" anchorCtr="0">
          <a:noAutofit/>
        </a:bodyPr>
        <a:lstStyle/>
        <a:p>
          <a:pPr marL="441325" lvl="1" indent="-261938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Ограниченное количество инцидентов </a:t>
          </a:r>
          <a:r>
            <a:rPr lang="ru-RU" altLang="ja-JP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телефонной</a:t>
          </a: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поддержки для решения критических проблем по любым продуктам</a:t>
          </a:r>
          <a:endParaRPr lang="ru-RU" altLang="ja-JP" sz="18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441325" lvl="1" indent="-261938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Неограниченная поддержка через </a:t>
          </a:r>
          <a:r>
            <a:rPr lang="ru-RU" altLang="ja-JP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Интернет</a:t>
          </a: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для серверных продуктов, покрытых </a:t>
          </a:r>
          <a:r>
            <a:rPr lang="en-US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SA, </a:t>
          </a: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для решения проблем средней сложности</a:t>
          </a:r>
        </a:p>
        <a:p>
          <a:pPr marL="441325" lvl="1" indent="-261938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Доступна для продуктов в основной фазе поддержки</a:t>
          </a:r>
        </a:p>
        <a:p>
          <a:pPr marL="800100" lvl="2" indent="-358775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Исключение: серверные продукты редакции </a:t>
          </a:r>
          <a:r>
            <a:rPr lang="en-US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Developer Edition, </a:t>
          </a: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средства разработки и продукты для дома</a:t>
          </a:r>
        </a:p>
        <a:p>
          <a:pPr marL="800100" lvl="2" indent="-358775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Не могут решаться проблемы, связанные с оборудованием или ПО других производителей</a:t>
          </a:r>
        </a:p>
        <a:p>
          <a:pPr marL="800100" lvl="2" indent="-358775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Не рассматриваются вопросы настройки сетей или проведения профилактики</a:t>
          </a:r>
        </a:p>
      </dsp:txBody>
      <dsp:txXfrm>
        <a:off x="0" y="601671"/>
        <a:ext cx="8615249" cy="3067740"/>
      </dsp:txXfrm>
    </dsp:sp>
    <dsp:sp modelId="{D934A8EB-E83B-4C41-8499-8EDD14021E28}">
      <dsp:nvSpPr>
        <dsp:cNvPr id="0" name=""/>
        <dsp:cNvSpPr/>
      </dsp:nvSpPr>
      <dsp:spPr>
        <a:xfrm>
          <a:off x="0" y="3669411"/>
          <a:ext cx="8615249" cy="586455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Активация и использование</a:t>
          </a:r>
          <a:endParaRPr lang="ru-RU" sz="3200" kern="1200" dirty="0"/>
        </a:p>
      </dsp:txBody>
      <dsp:txXfrm>
        <a:off x="28628" y="3698039"/>
        <a:ext cx="8557993" cy="529199"/>
      </dsp:txXfrm>
    </dsp:sp>
    <dsp:sp modelId="{40DF411C-3C25-4967-B3FA-DD09E7E8C39A}">
      <dsp:nvSpPr>
        <dsp:cNvPr id="0" name=""/>
        <dsp:cNvSpPr/>
      </dsp:nvSpPr>
      <dsp:spPr>
        <a:xfrm>
          <a:off x="0" y="4255867"/>
          <a:ext cx="8615249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53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Требуется активация на </a:t>
          </a:r>
          <a:r>
            <a:rPr lang="en-US" sz="20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MVLS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Код доступа выдается клиенту</a:t>
          </a:r>
        </a:p>
      </dsp:txBody>
      <dsp:txXfrm>
        <a:off x="0" y="4255867"/>
        <a:ext cx="8615249" cy="9439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73193"/>
          <a:ext cx="609600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Правила получения</a:t>
          </a:r>
          <a:endParaRPr lang="ru-RU" sz="2400" kern="1200" dirty="0"/>
        </a:p>
      </dsp:txBody>
      <dsp:txXfrm>
        <a:off x="28100" y="101293"/>
        <a:ext cx="6039800" cy="519439"/>
      </dsp:txXfrm>
    </dsp:sp>
    <dsp:sp modelId="{15C19E66-C199-47A2-9204-C96F5A8A56D9}">
      <dsp:nvSpPr>
        <dsp:cNvPr id="0" name=""/>
        <dsp:cNvSpPr/>
      </dsp:nvSpPr>
      <dsp:spPr>
        <a:xfrm>
          <a:off x="0" y="648833"/>
          <a:ext cx="6096000" cy="243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i="0" kern="1200" dirty="0" smtClean="0">
              <a:solidFill>
                <a:schemeClr val="tx1"/>
              </a:solidFill>
              <a:latin typeface="Calibri" pitchFamily="34" charset="0"/>
            </a:rPr>
            <a:t>cold backup server </a:t>
          </a: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–</a:t>
          </a:r>
          <a:r>
            <a:rPr lang="en-US" sz="1900" i="0" kern="1200" dirty="0" smtClean="0">
              <a:solidFill>
                <a:schemeClr val="tx1"/>
              </a:solidFill>
              <a:latin typeface="Calibri" pitchFamily="34" charset="0"/>
            </a:rPr>
            <a:t> </a:t>
          </a: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сервер, который выключен до момента возникновения аварии 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не может быть использован для работы приложений </a:t>
          </a:r>
          <a:b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</a:b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или сетевых сервисов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При покупке </a:t>
          </a:r>
          <a:r>
            <a:rPr lang="en-US" sz="1900" i="0" kern="1200" dirty="0" smtClean="0">
              <a:solidFill>
                <a:schemeClr val="tx1"/>
              </a:solidFill>
              <a:latin typeface="Calibri" pitchFamily="34" charset="0"/>
            </a:rPr>
            <a:t>SA </a:t>
          </a: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для любых серверных продуктов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altLang="ja-JP" sz="1900" i="0" kern="1200" dirty="0" smtClean="0">
              <a:solidFill>
                <a:schemeClr val="tx1"/>
              </a:solidFill>
              <a:latin typeface="Calibri" pitchFamily="34" charset="0"/>
            </a:rPr>
            <a:t>Количество дополнительных серверных лицензий = </a:t>
          </a: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количество лицензий </a:t>
          </a:r>
          <a:r>
            <a:rPr lang="en-US" sz="1900" i="0" kern="1200" dirty="0" smtClean="0">
              <a:solidFill>
                <a:schemeClr val="tx1"/>
              </a:solidFill>
              <a:latin typeface="Calibri" pitchFamily="34" charset="0"/>
            </a:rPr>
            <a:t>S</a:t>
          </a: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А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Срок действия лицензий = срок действия </a:t>
          </a:r>
          <a:r>
            <a:rPr lang="en-US" sz="1900" i="0" kern="1200" dirty="0" smtClean="0">
              <a:solidFill>
                <a:schemeClr val="tx1"/>
              </a:solidFill>
              <a:latin typeface="Calibri" pitchFamily="34" charset="0"/>
            </a:rPr>
            <a:t>SA </a:t>
          </a:r>
        </a:p>
      </dsp:txBody>
      <dsp:txXfrm>
        <a:off x="0" y="648833"/>
        <a:ext cx="6096000" cy="2434320"/>
      </dsp:txXfrm>
    </dsp:sp>
    <dsp:sp modelId="{D934A8EB-E83B-4C41-8499-8EDD14021E28}">
      <dsp:nvSpPr>
        <dsp:cNvPr id="0" name=""/>
        <dsp:cNvSpPr/>
      </dsp:nvSpPr>
      <dsp:spPr>
        <a:xfrm>
          <a:off x="0" y="3083153"/>
          <a:ext cx="6096000" cy="575639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Активация и использование</a:t>
          </a:r>
          <a:endParaRPr lang="ru-RU" sz="2400" kern="1200" dirty="0"/>
        </a:p>
      </dsp:txBody>
      <dsp:txXfrm>
        <a:off x="28100" y="3111253"/>
        <a:ext cx="6039800" cy="519439"/>
      </dsp:txXfrm>
    </dsp:sp>
    <dsp:sp modelId="{40DF411C-3C25-4967-B3FA-DD09E7E8C39A}">
      <dsp:nvSpPr>
        <dsp:cNvPr id="0" name=""/>
        <dsp:cNvSpPr/>
      </dsp:nvSpPr>
      <dsp:spPr>
        <a:xfrm>
          <a:off x="0" y="3658793"/>
          <a:ext cx="6096000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Активация не требуется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i="0" kern="1200" dirty="0" smtClean="0">
              <a:solidFill>
                <a:schemeClr val="tx1"/>
              </a:solidFill>
              <a:latin typeface="Calibri" pitchFamily="34" charset="0"/>
            </a:rPr>
            <a:t>Установка с тех же носителей, что и серверное ПО</a:t>
          </a:r>
        </a:p>
      </dsp:txBody>
      <dsp:txXfrm>
        <a:off x="0" y="3658793"/>
        <a:ext cx="6096000" cy="6706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48059"/>
          <a:ext cx="8673461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Правила получения</a:t>
          </a:r>
          <a:endParaRPr lang="ru-RU" sz="2600" kern="1200" dirty="0"/>
        </a:p>
      </dsp:txBody>
      <dsp:txXfrm>
        <a:off x="30442" y="78501"/>
        <a:ext cx="8612577" cy="562726"/>
      </dsp:txXfrm>
    </dsp:sp>
    <dsp:sp modelId="{15C19E66-C199-47A2-9204-C96F5A8A56D9}">
      <dsp:nvSpPr>
        <dsp:cNvPr id="0" name=""/>
        <dsp:cNvSpPr/>
      </dsp:nvSpPr>
      <dsp:spPr>
        <a:xfrm>
          <a:off x="0" y="671670"/>
          <a:ext cx="8673461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8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Стоимость лицензии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SA Step-Up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рассчитывается как разница в стоимости лицензии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+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Software Assurance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между двумя редакциями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Одновременно с покупкой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SA Step-Up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оплачивается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SA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за стандартную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редакцию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SA Step-Up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не предлагается для заказчиков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Open License </a:t>
          </a: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и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Open Value Subscription</a:t>
          </a:r>
        </a:p>
      </dsp:txBody>
      <dsp:txXfrm>
        <a:off x="0" y="671670"/>
        <a:ext cx="8673461" cy="1883700"/>
      </dsp:txXfrm>
    </dsp:sp>
    <dsp:sp modelId="{D934A8EB-E83B-4C41-8499-8EDD14021E28}">
      <dsp:nvSpPr>
        <dsp:cNvPr id="0" name=""/>
        <dsp:cNvSpPr/>
      </dsp:nvSpPr>
      <dsp:spPr>
        <a:xfrm>
          <a:off x="0" y="2555370"/>
          <a:ext cx="8673461" cy="623610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Активация и использование</a:t>
          </a:r>
          <a:endParaRPr lang="ru-RU" sz="2600" kern="1200" dirty="0"/>
        </a:p>
      </dsp:txBody>
      <dsp:txXfrm>
        <a:off x="30442" y="2585812"/>
        <a:ext cx="8612577" cy="562726"/>
      </dsp:txXfrm>
    </dsp:sp>
    <dsp:sp modelId="{40DF411C-3C25-4967-B3FA-DD09E7E8C39A}">
      <dsp:nvSpPr>
        <dsp:cNvPr id="0" name=""/>
        <dsp:cNvSpPr/>
      </dsp:nvSpPr>
      <dsp:spPr>
        <a:xfrm>
          <a:off x="0" y="3178980"/>
          <a:ext cx="867346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8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0" kern="1200" dirty="0" smtClean="0">
              <a:solidFill>
                <a:schemeClr val="tx1"/>
              </a:solidFill>
              <a:latin typeface="Calibri" pitchFamily="34" charset="0"/>
            </a:rPr>
            <a:t>Приобретается как дополнительные позиции в прайс-листе </a:t>
          </a:r>
          <a:r>
            <a:rPr lang="en-US" sz="2000" i="0" kern="1200" dirty="0" smtClean="0">
              <a:solidFill>
                <a:schemeClr val="tx1"/>
              </a:solidFill>
              <a:latin typeface="Calibri" pitchFamily="34" charset="0"/>
            </a:rPr>
            <a:t>“Step-up”</a:t>
          </a:r>
          <a:endParaRPr lang="ru-RU" sz="2000" kern="1200" dirty="0"/>
        </a:p>
      </dsp:txBody>
      <dsp:txXfrm>
        <a:off x="0" y="3178980"/>
        <a:ext cx="8673461" cy="4305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E4F37-169E-45BF-8AC7-CB63488AE8AF}">
      <dsp:nvSpPr>
        <dsp:cNvPr id="0" name=""/>
        <dsp:cNvSpPr/>
      </dsp:nvSpPr>
      <dsp:spPr>
        <a:xfrm>
          <a:off x="2366" y="169800"/>
          <a:ext cx="1971529" cy="13225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Позиция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/>
            <a:t>Lic</a:t>
          </a:r>
          <a:r>
            <a:rPr lang="en-US" sz="3200" b="1" kern="1200" dirty="0" smtClean="0"/>
            <a:t>/SA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Enterprise</a:t>
          </a:r>
          <a:endParaRPr lang="ru-RU" sz="2000" b="1" kern="1200" dirty="0"/>
        </a:p>
      </dsp:txBody>
      <dsp:txXfrm>
        <a:off x="66926" y="234360"/>
        <a:ext cx="1842409" cy="1193405"/>
      </dsp:txXfrm>
    </dsp:sp>
    <dsp:sp modelId="{813FCF45-082E-40BC-B5BA-567E51EDA9A3}">
      <dsp:nvSpPr>
        <dsp:cNvPr id="0" name=""/>
        <dsp:cNvSpPr/>
      </dsp:nvSpPr>
      <dsp:spPr>
        <a:xfrm>
          <a:off x="2081284" y="447530"/>
          <a:ext cx="767065" cy="767065"/>
        </a:xfrm>
        <a:prstGeom prst="mathMinus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/>
        </a:p>
      </dsp:txBody>
      <dsp:txXfrm>
        <a:off x="2182958" y="740856"/>
        <a:ext cx="563717" cy="180413"/>
      </dsp:txXfrm>
    </dsp:sp>
    <dsp:sp modelId="{303135ED-69CB-4841-9FE4-22661D39D319}">
      <dsp:nvSpPr>
        <dsp:cNvPr id="0" name=""/>
        <dsp:cNvSpPr/>
      </dsp:nvSpPr>
      <dsp:spPr>
        <a:xfrm>
          <a:off x="2955738" y="169800"/>
          <a:ext cx="1940462" cy="1322525"/>
        </a:xfrm>
        <a:prstGeom prst="roundRect">
          <a:avLst/>
        </a:prstGeom>
        <a:gradFill rotWithShape="1">
          <a:gsLst>
            <a:gs pos="0">
              <a:schemeClr val="accent6">
                <a:shade val="63000"/>
                <a:satMod val="165000"/>
              </a:schemeClr>
            </a:gs>
            <a:gs pos="30000">
              <a:schemeClr val="accent6">
                <a:shade val="58000"/>
                <a:satMod val="165000"/>
              </a:schemeClr>
            </a:gs>
            <a:gs pos="75000">
              <a:schemeClr val="accent6">
                <a:shade val="30000"/>
                <a:satMod val="175000"/>
              </a:schemeClr>
            </a:gs>
            <a:gs pos="100000">
              <a:schemeClr val="accent6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6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Позиция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/>
            <a:t>Lic</a:t>
          </a:r>
          <a:r>
            <a:rPr lang="en-US" sz="3200" b="1" kern="1200" dirty="0" smtClean="0"/>
            <a:t>/SA</a:t>
          </a:r>
          <a:endParaRPr lang="en-US" sz="1700" b="1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Standard</a:t>
          </a:r>
          <a:endParaRPr lang="ru-RU" sz="1700" b="1" kern="1200" dirty="0"/>
        </a:p>
      </dsp:txBody>
      <dsp:txXfrm>
        <a:off x="3020298" y="234360"/>
        <a:ext cx="1811342" cy="1193405"/>
      </dsp:txXfrm>
    </dsp:sp>
    <dsp:sp modelId="{08F9550C-150C-46DA-9222-5518B42DF170}">
      <dsp:nvSpPr>
        <dsp:cNvPr id="0" name=""/>
        <dsp:cNvSpPr/>
      </dsp:nvSpPr>
      <dsp:spPr>
        <a:xfrm>
          <a:off x="5003590" y="447530"/>
          <a:ext cx="767065" cy="767065"/>
        </a:xfrm>
        <a:prstGeom prst="mathEqual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/>
        </a:p>
      </dsp:txBody>
      <dsp:txXfrm>
        <a:off x="5105264" y="605545"/>
        <a:ext cx="563717" cy="451035"/>
      </dsp:txXfrm>
    </dsp:sp>
    <dsp:sp modelId="{9DD0D558-B007-4227-A0D4-1F0213B69E4F}">
      <dsp:nvSpPr>
        <dsp:cNvPr id="0" name=""/>
        <dsp:cNvSpPr/>
      </dsp:nvSpPr>
      <dsp:spPr>
        <a:xfrm>
          <a:off x="5878044" y="169800"/>
          <a:ext cx="2144872" cy="1322525"/>
        </a:xfrm>
        <a:prstGeom prst="roundRect">
          <a:avLst/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latin typeface="Calibri" pitchFamily="34" charset="0"/>
              <a:cs typeface="Calibri" pitchFamily="34" charset="0"/>
            </a:rPr>
            <a:t>Позиция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Calibri" pitchFamily="34" charset="0"/>
              <a:cs typeface="Calibri" pitchFamily="34" charset="0"/>
            </a:rPr>
            <a:t>SA </a:t>
          </a:r>
          <a:r>
            <a:rPr lang="en-US" sz="3200" b="1" kern="1200" dirty="0" err="1" smtClean="0">
              <a:latin typeface="Calibri" pitchFamily="34" charset="0"/>
              <a:cs typeface="Calibri" pitchFamily="34" charset="0"/>
            </a:rPr>
            <a:t>StepUp</a:t>
          </a:r>
          <a:endParaRPr lang="en-US" sz="3200" b="1" kern="1200" dirty="0" smtClean="0">
            <a:latin typeface="Calibri" pitchFamily="34" charset="0"/>
            <a:cs typeface="Calibri" pitchFamily="34" charset="0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  <a:cs typeface="Calibri" pitchFamily="34" charset="0"/>
            </a:rPr>
            <a:t>Enterprise</a:t>
          </a:r>
        </a:p>
      </dsp:txBody>
      <dsp:txXfrm>
        <a:off x="5942604" y="234360"/>
        <a:ext cx="2015752" cy="1193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158971"/>
          <a:ext cx="60960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Правила получения</a:t>
          </a:r>
          <a:endParaRPr lang="ru-RU" sz="3300" kern="1200" dirty="0"/>
        </a:p>
      </dsp:txBody>
      <dsp:txXfrm>
        <a:off x="38638" y="197609"/>
        <a:ext cx="6018724" cy="714229"/>
      </dsp:txXfrm>
    </dsp:sp>
    <dsp:sp modelId="{15C19E66-C199-47A2-9204-C96F5A8A56D9}">
      <dsp:nvSpPr>
        <dsp:cNvPr id="0" name=""/>
        <dsp:cNvSpPr/>
      </dsp:nvSpPr>
      <dsp:spPr>
        <a:xfrm>
          <a:off x="0" y="950477"/>
          <a:ext cx="60960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i="0" kern="1200" dirty="0" smtClean="0">
              <a:latin typeface="Calibri" pitchFamily="34" charset="0"/>
            </a:rPr>
            <a:t>Корпоративные лицензии должны включать подписку </a:t>
          </a:r>
          <a:r>
            <a:rPr lang="en-US" sz="2600" i="0" kern="1200" dirty="0" smtClean="0">
              <a:latin typeface="Calibri" pitchFamily="34" charset="0"/>
            </a:rPr>
            <a:t>Software Assurance</a:t>
          </a:r>
          <a:endParaRPr lang="ru-RU" sz="2600" kern="1200" dirty="0"/>
        </a:p>
      </dsp:txBody>
      <dsp:txXfrm>
        <a:off x="0" y="950477"/>
        <a:ext cx="6096000" cy="819720"/>
      </dsp:txXfrm>
    </dsp:sp>
    <dsp:sp modelId="{D934A8EB-E83B-4C41-8499-8EDD14021E28}">
      <dsp:nvSpPr>
        <dsp:cNvPr id="0" name=""/>
        <dsp:cNvSpPr/>
      </dsp:nvSpPr>
      <dsp:spPr>
        <a:xfrm>
          <a:off x="0" y="1770197"/>
          <a:ext cx="6096000" cy="791505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Активация и использование</a:t>
          </a:r>
          <a:endParaRPr lang="ru-RU" sz="3300" kern="1200" dirty="0"/>
        </a:p>
      </dsp:txBody>
      <dsp:txXfrm>
        <a:off x="38638" y="1808835"/>
        <a:ext cx="6018724" cy="714229"/>
      </dsp:txXfrm>
    </dsp:sp>
    <dsp:sp modelId="{40DF411C-3C25-4967-B3FA-DD09E7E8C39A}">
      <dsp:nvSpPr>
        <dsp:cNvPr id="0" name=""/>
        <dsp:cNvSpPr/>
      </dsp:nvSpPr>
      <dsp:spPr>
        <a:xfrm>
          <a:off x="0" y="2561702"/>
          <a:ext cx="6096000" cy="198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b="0" i="0" kern="1200" dirty="0" smtClean="0">
              <a:latin typeface="Calibri" pitchFamily="34" charset="0"/>
              <a:ea typeface="+mn-ea"/>
            </a:rPr>
            <a:t>Активация не требуется</a:t>
          </a:r>
          <a:endParaRPr lang="ru-RU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i="0" kern="1200" dirty="0" smtClean="0">
              <a:latin typeface="Calibri" pitchFamily="34" charset="0"/>
            </a:rPr>
            <a:t>Загрузка новых версий непосредственно с портала </a:t>
          </a:r>
          <a:r>
            <a:rPr lang="en-US" sz="2600" i="0" kern="1200" dirty="0" smtClean="0">
              <a:latin typeface="Calibri" pitchFamily="34" charset="0"/>
            </a:rPr>
            <a:t>MVLS</a:t>
          </a:r>
          <a:r>
            <a:rPr lang="ru-RU" sz="2600" i="0" kern="1200" dirty="0" smtClean="0">
              <a:latin typeface="Calibri" pitchFamily="34" charset="0"/>
            </a:rPr>
            <a:t> или </a:t>
          </a:r>
          <a:r>
            <a:rPr lang="en-US" sz="2600" i="0" kern="1200" dirty="0" err="1" smtClean="0">
              <a:latin typeface="Calibri" pitchFamily="34" charset="0"/>
            </a:rPr>
            <a:t>eOpen</a:t>
          </a:r>
          <a:r>
            <a:rPr lang="en-US" sz="2600" i="0" kern="1200" dirty="0" smtClean="0">
              <a:latin typeface="Calibri" pitchFamily="34" charset="0"/>
            </a:rPr>
            <a:t> </a:t>
          </a:r>
          <a:r>
            <a:rPr lang="ru-RU" sz="2600" i="0" kern="1200" dirty="0" smtClean="0">
              <a:latin typeface="Calibri" pitchFamily="34" charset="0"/>
            </a:rPr>
            <a:t>(</a:t>
          </a:r>
          <a:r>
            <a:rPr lang="en-US" sz="2000" i="0" kern="1200" dirty="0" smtClean="0">
              <a:latin typeface="Calibri" pitchFamily="34" charset="0"/>
            </a:rPr>
            <a:t>c </a:t>
          </a:r>
          <a:r>
            <a:rPr lang="ru-RU" sz="2000" i="0" kern="1200" dirty="0" smtClean="0">
              <a:latin typeface="Calibri" pitchFamily="34" charset="0"/>
            </a:rPr>
            <a:t>6.12.2009 </a:t>
          </a:r>
          <a:r>
            <a:rPr lang="en-US" sz="2000" i="0" kern="1200" dirty="0" smtClean="0">
              <a:latin typeface="Calibri" pitchFamily="34" charset="0"/>
            </a:rPr>
            <a:t>MVLS </a:t>
          </a:r>
          <a:r>
            <a:rPr lang="ru-RU" sz="2000" i="0" kern="1200" dirty="0" smtClean="0">
              <a:latin typeface="Calibri" pitchFamily="34" charset="0"/>
            </a:rPr>
            <a:t>и </a:t>
          </a:r>
          <a:r>
            <a:rPr lang="en-US" sz="2000" i="0" kern="1200" dirty="0" err="1" smtClean="0">
              <a:latin typeface="Calibri" pitchFamily="34" charset="0"/>
            </a:rPr>
            <a:t>eOpen</a:t>
          </a:r>
          <a:r>
            <a:rPr lang="en-US" sz="2000" i="0" kern="1200" dirty="0" smtClean="0">
              <a:latin typeface="Calibri" pitchFamily="34" charset="0"/>
            </a:rPr>
            <a:t> </a:t>
          </a:r>
          <a:r>
            <a:rPr lang="ru-RU" sz="2000" i="0" kern="1200" dirty="0" smtClean="0">
              <a:latin typeface="Calibri" pitchFamily="34" charset="0"/>
            </a:rPr>
            <a:t>заменяются на единый портал </a:t>
          </a:r>
          <a:r>
            <a:rPr lang="en-US" sz="2000" i="0" kern="1200" dirty="0" smtClean="0">
              <a:latin typeface="Calibri" pitchFamily="34" charset="0"/>
            </a:rPr>
            <a:t>VLSC</a:t>
          </a:r>
          <a:r>
            <a:rPr lang="ru-RU" sz="2600" i="0" kern="1200" dirty="0" smtClean="0">
              <a:latin typeface="Calibri" pitchFamily="34" charset="0"/>
            </a:rPr>
            <a:t>)</a:t>
          </a:r>
        </a:p>
      </dsp:txBody>
      <dsp:txXfrm>
        <a:off x="0" y="2561702"/>
        <a:ext cx="6096000" cy="198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119618"/>
          <a:ext cx="8572560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Правила получения</a:t>
          </a:r>
          <a:endParaRPr lang="ru-RU" sz="1900" kern="1200" dirty="0"/>
        </a:p>
      </dsp:txBody>
      <dsp:txXfrm>
        <a:off x="22246" y="141864"/>
        <a:ext cx="8528068" cy="411223"/>
      </dsp:txXfrm>
    </dsp:sp>
    <dsp:sp modelId="{15C19E66-C199-47A2-9204-C96F5A8A56D9}">
      <dsp:nvSpPr>
        <dsp:cNvPr id="0" name=""/>
        <dsp:cNvSpPr/>
      </dsp:nvSpPr>
      <dsp:spPr>
        <a:xfrm>
          <a:off x="0" y="575333"/>
          <a:ext cx="8572560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7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Только для клиентов с действующей </a:t>
          </a:r>
          <a:r>
            <a:rPr lang="en-US" sz="1500" kern="1200" dirty="0" smtClean="0"/>
            <a:t>SA </a:t>
          </a:r>
          <a:r>
            <a:rPr lang="ru-RU" sz="1500" kern="1200" dirty="0" smtClean="0"/>
            <a:t>для </a:t>
          </a:r>
          <a:r>
            <a:rPr lang="en-US" sz="1500" kern="1200" dirty="0" smtClean="0"/>
            <a:t>Windows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i="0" kern="1200" dirty="0" smtClean="0">
              <a:solidFill>
                <a:schemeClr val="tx1"/>
              </a:solidFill>
              <a:latin typeface="+mn-lt"/>
              <a:cs typeface="+mn-cs"/>
            </a:rPr>
            <a:t>MDOP </a:t>
          </a:r>
          <a:r>
            <a:rPr lang="ru-RU" sz="1500" i="0" kern="1200" dirty="0" smtClean="0">
              <a:solidFill>
                <a:schemeClr val="tx1"/>
              </a:solidFill>
              <a:latin typeface="+mn-lt"/>
              <a:cs typeface="+mn-cs"/>
            </a:rPr>
            <a:t>приобретается за дополнительную плату у реселлера в виде подписки на год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i="0" kern="1200" dirty="0" smtClean="0">
              <a:solidFill>
                <a:schemeClr val="tx1"/>
              </a:solidFill>
              <a:latin typeface="+mn-lt"/>
              <a:cs typeface="+mn-cs"/>
            </a:rPr>
            <a:t>MDOP </a:t>
          </a:r>
          <a:r>
            <a:rPr lang="ru-RU" sz="1500" i="0" kern="1200" dirty="0" smtClean="0">
              <a:solidFill>
                <a:schemeClr val="tx1"/>
              </a:solidFill>
              <a:latin typeface="+mn-lt"/>
              <a:cs typeface="+mn-cs"/>
            </a:rPr>
            <a:t>можно приобрести только по трёхлетним программам</a:t>
          </a:r>
        </a:p>
      </dsp:txBody>
      <dsp:txXfrm>
        <a:off x="0" y="575333"/>
        <a:ext cx="8572560" cy="766935"/>
      </dsp:txXfrm>
    </dsp:sp>
    <dsp:sp modelId="{D934A8EB-E83B-4C41-8499-8EDD14021E28}">
      <dsp:nvSpPr>
        <dsp:cNvPr id="0" name=""/>
        <dsp:cNvSpPr/>
      </dsp:nvSpPr>
      <dsp:spPr>
        <a:xfrm>
          <a:off x="0" y="1342268"/>
          <a:ext cx="8572560" cy="455715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Активация и использование</a:t>
          </a:r>
          <a:endParaRPr lang="ru-RU" sz="1900" kern="1200" dirty="0"/>
        </a:p>
      </dsp:txBody>
      <dsp:txXfrm>
        <a:off x="22246" y="1364514"/>
        <a:ext cx="8528068" cy="411223"/>
      </dsp:txXfrm>
    </dsp:sp>
    <dsp:sp modelId="{40DF411C-3C25-4967-B3FA-DD09E7E8C39A}">
      <dsp:nvSpPr>
        <dsp:cNvPr id="0" name=""/>
        <dsp:cNvSpPr/>
      </dsp:nvSpPr>
      <dsp:spPr>
        <a:xfrm>
          <a:off x="0" y="1797983"/>
          <a:ext cx="8572560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7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Компоненты </a:t>
          </a:r>
          <a:r>
            <a:rPr lang="en-US" sz="1500" kern="1200" dirty="0" smtClean="0"/>
            <a:t>MDOP </a:t>
          </a:r>
          <a:r>
            <a:rPr lang="ru-RU" sz="1500" kern="1200" dirty="0" smtClean="0"/>
            <a:t>устанавливаются и активируются отдельно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Носитель можно скачать на </a:t>
          </a:r>
          <a:r>
            <a:rPr lang="en-US" sz="1500" kern="1200" dirty="0" smtClean="0"/>
            <a:t>MVLS </a:t>
          </a:r>
          <a:r>
            <a:rPr lang="ru-RU" sz="1500" kern="1200" dirty="0" smtClean="0"/>
            <a:t>или приобрести отдельно</a:t>
          </a:r>
          <a:endParaRPr lang="ru-RU" sz="1500" kern="1200" dirty="0"/>
        </a:p>
      </dsp:txBody>
      <dsp:txXfrm>
        <a:off x="0" y="1797983"/>
        <a:ext cx="8572560" cy="511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129055"/>
          <a:ext cx="821537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VECD for SA</a:t>
          </a:r>
          <a:endParaRPr lang="ru-RU" sz="1800" kern="1200" dirty="0"/>
        </a:p>
      </dsp:txBody>
      <dsp:txXfrm>
        <a:off x="21075" y="150130"/>
        <a:ext cx="8173220" cy="389580"/>
      </dsp:txXfrm>
    </dsp:sp>
    <dsp:sp modelId="{15C19E66-C199-47A2-9204-C96F5A8A56D9}">
      <dsp:nvSpPr>
        <dsp:cNvPr id="0" name=""/>
        <dsp:cNvSpPr/>
      </dsp:nvSpPr>
      <dsp:spPr>
        <a:xfrm>
          <a:off x="0" y="560785"/>
          <a:ext cx="8215370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3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только для клиентов с действующей </a:t>
          </a:r>
          <a:r>
            <a:rPr lang="en-US" sz="1400" kern="1200" dirty="0" smtClean="0"/>
            <a:t>SA </a:t>
          </a:r>
          <a:r>
            <a:rPr lang="ru-RU" sz="1400" kern="1200" dirty="0" smtClean="0"/>
            <a:t>для </a:t>
          </a:r>
          <a:r>
            <a:rPr lang="en-US" sz="1400" kern="1200" dirty="0" smtClean="0"/>
            <a:t>Windows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+mn-lt"/>
              <a:cs typeface="+mn-cs"/>
            </a:rPr>
            <a:t>приобретается за дополнительную плату в виде подписки по трёхлетним программам</a:t>
          </a:r>
          <a:endParaRPr lang="ru-RU" sz="1400" kern="1200" dirty="0"/>
        </a:p>
      </dsp:txBody>
      <dsp:txXfrm>
        <a:off x="0" y="560785"/>
        <a:ext cx="8215370" cy="475065"/>
      </dsp:txXfrm>
    </dsp:sp>
    <dsp:sp modelId="{D934A8EB-E83B-4C41-8499-8EDD14021E28}">
      <dsp:nvSpPr>
        <dsp:cNvPr id="0" name=""/>
        <dsp:cNvSpPr/>
      </dsp:nvSpPr>
      <dsp:spPr>
        <a:xfrm>
          <a:off x="0" y="1035850"/>
          <a:ext cx="8215370" cy="431730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VECD</a:t>
          </a:r>
          <a:endParaRPr lang="ru-RU" sz="1800" kern="1200" dirty="0"/>
        </a:p>
      </dsp:txBody>
      <dsp:txXfrm>
        <a:off x="21075" y="1056925"/>
        <a:ext cx="8173220" cy="389580"/>
      </dsp:txXfrm>
    </dsp:sp>
    <dsp:sp modelId="{40DF411C-3C25-4967-B3FA-DD09E7E8C39A}">
      <dsp:nvSpPr>
        <dsp:cNvPr id="0" name=""/>
        <dsp:cNvSpPr/>
      </dsp:nvSpPr>
      <dsp:spPr>
        <a:xfrm>
          <a:off x="0" y="1467581"/>
          <a:ext cx="8215370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3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Для тонких клиентов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+mn-lt"/>
              <a:cs typeface="+mn-cs"/>
            </a:rPr>
            <a:t>приобретается за дополнительную плату в виде подписки по трёхлетним программам</a:t>
          </a:r>
          <a:endParaRPr lang="ru-RU" sz="1400" kern="1200" dirty="0"/>
        </a:p>
      </dsp:txBody>
      <dsp:txXfrm>
        <a:off x="0" y="1467581"/>
        <a:ext cx="8215370" cy="475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182954"/>
          <a:ext cx="775663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Правила получения</a:t>
          </a:r>
          <a:endParaRPr lang="ru-RU" sz="3200" kern="1200" dirty="0"/>
        </a:p>
      </dsp:txBody>
      <dsp:txXfrm>
        <a:off x="37467" y="220421"/>
        <a:ext cx="7681701" cy="692586"/>
      </dsp:txXfrm>
    </dsp:sp>
    <dsp:sp modelId="{15C19E66-C199-47A2-9204-C96F5A8A56D9}">
      <dsp:nvSpPr>
        <dsp:cNvPr id="0" name=""/>
        <dsp:cNvSpPr/>
      </dsp:nvSpPr>
      <dsp:spPr>
        <a:xfrm>
          <a:off x="0" y="950474"/>
          <a:ext cx="775663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27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1" i="0" kern="1200" dirty="0" smtClean="0">
              <a:solidFill>
                <a:schemeClr val="tx1"/>
              </a:solidFill>
              <a:latin typeface="+mn-lt"/>
              <a:cs typeface="+mn-cs"/>
            </a:rPr>
            <a:t>Windows </a:t>
          </a:r>
          <a:r>
            <a:rPr lang="ru-RU" sz="2500" b="1" i="0" kern="1200" dirty="0" smtClean="0">
              <a:solidFill>
                <a:schemeClr val="tx1"/>
              </a:solidFill>
              <a:latin typeface="+mn-lt"/>
              <a:cs typeface="+mn-cs"/>
            </a:rPr>
            <a:t>7</a:t>
          </a:r>
          <a:r>
            <a:rPr lang="en-US" sz="2500" b="1" i="0" kern="1200" dirty="0" smtClean="0">
              <a:solidFill>
                <a:schemeClr val="tx1"/>
              </a:solidFill>
              <a:latin typeface="+mn-lt"/>
              <a:cs typeface="+mn-cs"/>
            </a:rPr>
            <a:t> Enterprise </a:t>
          </a:r>
          <a:r>
            <a:rPr lang="ru-RU" sz="2500" i="0" kern="1200" dirty="0" smtClean="0">
              <a:solidFill>
                <a:schemeClr val="tx1"/>
              </a:solidFill>
              <a:latin typeface="+mn-lt"/>
              <a:cs typeface="+mn-cs"/>
            </a:rPr>
            <a:t>доступно для всех лицензий </a:t>
          </a:r>
          <a:r>
            <a:rPr lang="en-US" sz="2500" i="0" kern="1200" dirty="0" smtClean="0">
              <a:solidFill>
                <a:schemeClr val="tx1"/>
              </a:solidFill>
              <a:latin typeface="+mn-lt"/>
              <a:cs typeface="+mn-cs"/>
            </a:rPr>
            <a:t>Windows </a:t>
          </a:r>
          <a:r>
            <a:rPr lang="ru-RU" sz="2500" i="0" kern="1200" dirty="0" smtClean="0">
              <a:solidFill>
                <a:schemeClr val="tx1"/>
              </a:solidFill>
              <a:latin typeface="+mn-lt"/>
              <a:cs typeface="+mn-cs"/>
            </a:rPr>
            <a:t>с </a:t>
          </a:r>
          <a:r>
            <a:rPr lang="en-US" sz="2500" i="0" kern="1200" dirty="0" smtClean="0">
              <a:solidFill>
                <a:schemeClr val="tx1"/>
              </a:solidFill>
              <a:latin typeface="+mn-lt"/>
              <a:cs typeface="+mn-cs"/>
            </a:rPr>
            <a:t>Software Assurance </a:t>
          </a:r>
          <a:endParaRPr lang="ru-RU" sz="2500" kern="1200" dirty="0"/>
        </a:p>
      </dsp:txBody>
      <dsp:txXfrm>
        <a:off x="0" y="950474"/>
        <a:ext cx="7756635" cy="778320"/>
      </dsp:txXfrm>
    </dsp:sp>
    <dsp:sp modelId="{D934A8EB-E83B-4C41-8499-8EDD14021E28}">
      <dsp:nvSpPr>
        <dsp:cNvPr id="0" name=""/>
        <dsp:cNvSpPr/>
      </dsp:nvSpPr>
      <dsp:spPr>
        <a:xfrm>
          <a:off x="0" y="1728794"/>
          <a:ext cx="7756635" cy="767520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Активация и использование</a:t>
          </a:r>
          <a:endParaRPr lang="ru-RU" sz="3200" kern="1200" dirty="0"/>
        </a:p>
      </dsp:txBody>
      <dsp:txXfrm>
        <a:off x="37467" y="1766261"/>
        <a:ext cx="7681701" cy="692586"/>
      </dsp:txXfrm>
    </dsp:sp>
    <dsp:sp modelId="{40DF411C-3C25-4967-B3FA-DD09E7E8C39A}">
      <dsp:nvSpPr>
        <dsp:cNvPr id="0" name=""/>
        <dsp:cNvSpPr/>
      </dsp:nvSpPr>
      <dsp:spPr>
        <a:xfrm>
          <a:off x="0" y="2496314"/>
          <a:ext cx="7756635" cy="231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27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i="0" kern="1200" dirty="0" smtClean="0">
              <a:solidFill>
                <a:schemeClr val="tx1"/>
              </a:solidFill>
              <a:latin typeface="+mn-lt"/>
              <a:cs typeface="+mn-cs"/>
            </a:rPr>
            <a:t>Активация через </a:t>
          </a:r>
          <a:r>
            <a:rPr lang="en-US" sz="2500" i="0" kern="1200" dirty="0" smtClean="0">
              <a:solidFill>
                <a:schemeClr val="tx1"/>
              </a:solidFill>
              <a:latin typeface="+mn-lt"/>
              <a:cs typeface="+mn-cs"/>
            </a:rPr>
            <a:t>MVLS </a:t>
          </a:r>
          <a:r>
            <a:rPr lang="ru-RU" sz="2500" i="0" kern="1200" dirty="0" smtClean="0">
              <a:solidFill>
                <a:schemeClr val="tx1"/>
              </a:solidFill>
              <a:latin typeface="+mn-lt"/>
              <a:cs typeface="+mn-cs"/>
            </a:rPr>
            <a:t>или </a:t>
          </a:r>
          <a:r>
            <a:rPr lang="en-US" sz="2500" i="0" kern="1200" dirty="0" err="1" smtClean="0">
              <a:solidFill>
                <a:schemeClr val="tx1"/>
              </a:solidFill>
              <a:latin typeface="+mn-lt"/>
              <a:cs typeface="+mn-cs"/>
            </a:rPr>
            <a:t>eOpen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i="0" kern="1200" dirty="0" smtClean="0">
              <a:solidFill>
                <a:schemeClr val="tx1"/>
              </a:solidFill>
              <a:latin typeface="+mn-lt"/>
              <a:cs typeface="+mn-cs"/>
            </a:rPr>
            <a:t>Носитель доступен бесплатно для скачивания, либо поставляется через </a:t>
          </a:r>
          <a:r>
            <a:rPr lang="ru-RU" sz="2500" i="0" kern="1200" dirty="0" err="1" smtClean="0">
              <a:solidFill>
                <a:schemeClr val="tx1"/>
              </a:solidFill>
              <a:latin typeface="+mn-lt"/>
              <a:cs typeface="+mn-cs"/>
            </a:rPr>
            <a:t>реселлера</a:t>
          </a:r>
          <a:endParaRPr lang="ru-RU" sz="2500" i="0" kern="1200" dirty="0" smtClean="0">
            <a:solidFill>
              <a:schemeClr val="tx1"/>
            </a:solidFill>
            <a:latin typeface="+mn-lt"/>
            <a:cs typeface="+mn-cs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i="0" kern="1200" dirty="0" smtClean="0">
              <a:solidFill>
                <a:schemeClr val="tx1"/>
              </a:solidFill>
              <a:latin typeface="+mn-lt"/>
              <a:cs typeface="+mn-cs"/>
            </a:rPr>
            <a:t>Для установки требуется активация (используется </a:t>
          </a:r>
          <a:r>
            <a:rPr lang="en-US" sz="2500" i="0" kern="1200" dirty="0" smtClean="0">
              <a:solidFill>
                <a:schemeClr val="tx1"/>
              </a:solidFill>
              <a:latin typeface="+mn-lt"/>
              <a:cs typeface="+mn-cs"/>
            </a:rPr>
            <a:t>VLK</a:t>
          </a:r>
          <a:r>
            <a:rPr lang="ru-RU" sz="2500" i="0" kern="1200" dirty="0" smtClean="0">
              <a:solidFill>
                <a:schemeClr val="tx1"/>
              </a:solidFill>
              <a:latin typeface="+mn-lt"/>
              <a:cs typeface="+mn-cs"/>
            </a:rPr>
            <a:t>-ключ</a:t>
          </a:r>
          <a:r>
            <a:rPr lang="en-US" sz="2500" i="0" kern="1200" dirty="0" smtClean="0">
              <a:solidFill>
                <a:schemeClr val="tx1"/>
              </a:solidFill>
              <a:latin typeface="+mn-lt"/>
              <a:cs typeface="+mn-cs"/>
            </a:rPr>
            <a:t> </a:t>
          </a:r>
          <a:r>
            <a:rPr lang="ru-RU" sz="2500" i="0" kern="1200" dirty="0" smtClean="0">
              <a:solidFill>
                <a:schemeClr val="tx1"/>
              </a:solidFill>
              <a:latin typeface="+mn-lt"/>
              <a:cs typeface="+mn-cs"/>
            </a:rPr>
            <a:t>для </a:t>
          </a:r>
          <a:r>
            <a:rPr lang="en-US" sz="2500" i="0" kern="1200" dirty="0" smtClean="0">
              <a:solidFill>
                <a:schemeClr val="tx1"/>
              </a:solidFill>
              <a:latin typeface="+mn-lt"/>
              <a:cs typeface="+mn-cs"/>
            </a:rPr>
            <a:t>Windows </a:t>
          </a:r>
          <a:r>
            <a:rPr lang="ru-RU" sz="2500" i="0" kern="1200" dirty="0" smtClean="0">
              <a:solidFill>
                <a:schemeClr val="tx1"/>
              </a:solidFill>
              <a:latin typeface="+mn-lt"/>
              <a:cs typeface="+mn-cs"/>
            </a:rPr>
            <a:t>7</a:t>
          </a:r>
          <a:r>
            <a:rPr lang="en-US" sz="2500" i="0" kern="1200" dirty="0" smtClean="0">
              <a:solidFill>
                <a:schemeClr val="tx1"/>
              </a:solidFill>
              <a:latin typeface="+mn-lt"/>
              <a:cs typeface="+mn-cs"/>
            </a:rPr>
            <a:t> Pro)</a:t>
          </a:r>
          <a:endParaRPr lang="ru-RU" sz="2500" i="0" kern="1200" dirty="0" smtClean="0">
            <a:solidFill>
              <a:schemeClr val="tx1"/>
            </a:solidFill>
            <a:latin typeface="+mn-lt"/>
            <a:cs typeface="+mn-cs"/>
          </a:endParaRPr>
        </a:p>
      </dsp:txBody>
      <dsp:txXfrm>
        <a:off x="0" y="2496314"/>
        <a:ext cx="7756635" cy="2318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17736"/>
          <a:ext cx="7715304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Правила получения</a:t>
          </a:r>
          <a:endParaRPr lang="ru-RU" sz="1600" kern="1200" dirty="0"/>
        </a:p>
      </dsp:txBody>
      <dsp:txXfrm>
        <a:off x="22846" y="40582"/>
        <a:ext cx="7669612" cy="422308"/>
      </dsp:txXfrm>
    </dsp:sp>
    <dsp:sp modelId="{15C19E66-C199-47A2-9204-C96F5A8A56D9}">
      <dsp:nvSpPr>
        <dsp:cNvPr id="0" name=""/>
        <dsp:cNvSpPr/>
      </dsp:nvSpPr>
      <dsp:spPr>
        <a:xfrm>
          <a:off x="0" y="485736"/>
          <a:ext cx="7715304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96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i="0" kern="1200" dirty="0" smtClean="0">
              <a:solidFill>
                <a:schemeClr val="tx1"/>
              </a:solidFill>
              <a:latin typeface="+mn-lt"/>
              <a:cs typeface="+mn-cs"/>
            </a:rPr>
            <a:t>В зависимости от количества приобретенных лицензий предоставляется разное количество дней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i="0" kern="1200" dirty="0" smtClean="0">
              <a:solidFill>
                <a:schemeClr val="tx1"/>
              </a:solidFill>
              <a:latin typeface="+mn-lt"/>
              <a:cs typeface="+mn-cs"/>
            </a:rPr>
            <a:t>Лицензии </a:t>
          </a:r>
          <a:r>
            <a:rPr lang="en-US" sz="1600" i="0" kern="1200" dirty="0" smtClean="0">
              <a:solidFill>
                <a:schemeClr val="tx1"/>
              </a:solidFill>
              <a:latin typeface="+mn-lt"/>
              <a:cs typeface="+mn-cs"/>
            </a:rPr>
            <a:t>Office </a:t>
          </a:r>
          <a:r>
            <a:rPr lang="ru-RU" sz="1600" i="0" kern="1200" dirty="0" smtClean="0">
              <a:solidFill>
                <a:schemeClr val="tx1"/>
              </a:solidFill>
              <a:latin typeface="+mn-lt"/>
              <a:cs typeface="+mn-cs"/>
            </a:rPr>
            <a:t>и другие приложения, а также </a:t>
          </a:r>
          <a:r>
            <a:rPr lang="en-US" sz="1600" i="0" kern="1200" dirty="0" smtClean="0">
              <a:solidFill>
                <a:schemeClr val="tx1"/>
              </a:solidFill>
              <a:latin typeface="+mn-lt"/>
              <a:cs typeface="+mn-cs"/>
            </a:rPr>
            <a:t>Core CAL Suite </a:t>
          </a:r>
          <a:r>
            <a:rPr lang="ru-RU" sz="1600" i="0" kern="1200" dirty="0" smtClean="0">
              <a:solidFill>
                <a:schemeClr val="tx1"/>
              </a:solidFill>
              <a:latin typeface="+mn-lt"/>
              <a:cs typeface="+mn-cs"/>
            </a:rPr>
            <a:t>считаются как 1 балл, </a:t>
          </a:r>
          <a:r>
            <a:rPr lang="en-US" sz="1600" i="0" kern="1200" dirty="0" smtClean="0">
              <a:solidFill>
                <a:schemeClr val="tx1"/>
              </a:solidFill>
              <a:latin typeface="+mn-lt"/>
              <a:cs typeface="+mn-cs"/>
            </a:rPr>
            <a:t>Enterprise CAL Suite – </a:t>
          </a:r>
          <a:r>
            <a:rPr lang="ru-RU" sz="1600" i="0" kern="1200" dirty="0" smtClean="0">
              <a:solidFill>
                <a:schemeClr val="tx1"/>
              </a:solidFill>
              <a:latin typeface="+mn-lt"/>
              <a:cs typeface="+mn-cs"/>
            </a:rPr>
            <a:t>как 2 балла</a:t>
          </a:r>
          <a:endParaRPr lang="en-US" sz="1600" i="0" kern="1200" dirty="0" smtClean="0">
            <a:solidFill>
              <a:schemeClr val="tx1"/>
            </a:solidFill>
            <a:latin typeface="+mn-lt"/>
            <a:cs typeface="+mn-cs"/>
          </a:endParaRPr>
        </a:p>
      </dsp:txBody>
      <dsp:txXfrm>
        <a:off x="0" y="485736"/>
        <a:ext cx="7715304" cy="983250"/>
      </dsp:txXfrm>
    </dsp:sp>
    <dsp:sp modelId="{D934A8EB-E83B-4C41-8499-8EDD14021E28}">
      <dsp:nvSpPr>
        <dsp:cNvPr id="0" name=""/>
        <dsp:cNvSpPr/>
      </dsp:nvSpPr>
      <dsp:spPr>
        <a:xfrm>
          <a:off x="0" y="1468986"/>
          <a:ext cx="7715304" cy="468000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Активация и использование</a:t>
          </a:r>
          <a:endParaRPr lang="ru-RU" sz="1600" kern="1200" dirty="0"/>
        </a:p>
      </dsp:txBody>
      <dsp:txXfrm>
        <a:off x="22846" y="1491832"/>
        <a:ext cx="7669612" cy="422308"/>
      </dsp:txXfrm>
    </dsp:sp>
    <dsp:sp modelId="{40DF411C-3C25-4967-B3FA-DD09E7E8C39A}">
      <dsp:nvSpPr>
        <dsp:cNvPr id="0" name=""/>
        <dsp:cNvSpPr/>
      </dsp:nvSpPr>
      <dsp:spPr>
        <a:xfrm>
          <a:off x="0" y="1936986"/>
          <a:ext cx="7715304" cy="326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96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Активировать преимущество (пакетное обслуживание) и создать ваучер</a:t>
          </a:r>
          <a:r>
            <a:rPr lang="en-US" sz="1600" kern="1200" dirty="0" smtClean="0"/>
            <a:t> </a:t>
          </a:r>
          <a:r>
            <a:rPr lang="ru-RU" sz="1600" kern="1200" dirty="0" smtClean="0"/>
            <a:t>на </a:t>
          </a:r>
          <a:r>
            <a:rPr lang="en-US" sz="1600" kern="1200" dirty="0" smtClean="0"/>
            <a:t>MVLS </a:t>
          </a:r>
          <a:r>
            <a:rPr lang="ru-RU" sz="1600" kern="1200" dirty="0" smtClean="0"/>
            <a:t>до окончания соглашения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При активации выбирается тип консультации и количество дней. Типы консультаций: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1" kern="1200" dirty="0" smtClean="0"/>
            <a:t>Разработка плана развертывания ОС и приложений (DDPS)</a:t>
          </a:r>
          <a:endParaRPr lang="ru-RU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1" kern="1200" dirty="0" smtClean="0"/>
            <a:t>Разработка плана развертывания </a:t>
          </a:r>
          <a:r>
            <a:rPr lang="ru-RU" sz="1600" b="1" kern="1200" dirty="0" err="1" smtClean="0"/>
            <a:t>SharePoint</a:t>
          </a:r>
          <a:r>
            <a:rPr lang="ru-RU" sz="1600" b="1" kern="1200" dirty="0" smtClean="0"/>
            <a:t> (SDPS)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1" kern="1200" dirty="0" smtClean="0"/>
            <a:t>Разработка плана развертывания </a:t>
          </a:r>
          <a:r>
            <a:rPr lang="ru-RU" sz="1600" b="1" kern="1200" dirty="0" err="1" smtClean="0"/>
            <a:t>Exchange</a:t>
          </a:r>
          <a:r>
            <a:rPr lang="ru-RU" sz="1600" b="1" kern="1200" dirty="0" smtClean="0"/>
            <a:t> (EDPS)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Ответственный сотрудник получит </a:t>
          </a:r>
          <a:r>
            <a:rPr lang="en-US" sz="1600" kern="1200" dirty="0" smtClean="0"/>
            <a:t>e-mail</a:t>
          </a:r>
          <a:r>
            <a:rPr lang="ru-RU" sz="1600" kern="1200" dirty="0" smtClean="0"/>
            <a:t> со</a:t>
          </a:r>
          <a:r>
            <a:rPr lang="en-US" sz="1600" kern="1200" dirty="0" smtClean="0"/>
            <a:t> </a:t>
          </a:r>
          <a:r>
            <a:rPr lang="ru-RU" sz="1600" kern="1200" dirty="0" smtClean="0"/>
            <a:t>ссылкой на список партнеров, сертифицированных для оказания консультаций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Заказчик сообщает выбранному партнеру номер ваучера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Партнер проверяет ваучер (действует 180 дней с момента создания), резервирует его и проводит консультации, затем отчитывается и получает оплату от </a:t>
          </a:r>
          <a:r>
            <a:rPr lang="en-US" sz="1600" kern="1200" dirty="0" smtClean="0"/>
            <a:t>MS</a:t>
          </a:r>
          <a:r>
            <a:rPr lang="en-US" sz="700" kern="1200" dirty="0" smtClean="0"/>
            <a:t>.</a:t>
          </a:r>
          <a:endParaRPr lang="ru-RU" sz="700" kern="1200" dirty="0" smtClean="0"/>
        </a:p>
      </dsp:txBody>
      <dsp:txXfrm>
        <a:off x="0" y="1936986"/>
        <a:ext cx="7715304" cy="3260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A024D-4CD7-487A-8955-EB244EE2FB2A}">
      <dsp:nvSpPr>
        <dsp:cNvPr id="0" name=""/>
        <dsp:cNvSpPr/>
      </dsp:nvSpPr>
      <dsp:spPr>
        <a:xfrm>
          <a:off x="1104900" y="0"/>
          <a:ext cx="4419600" cy="44196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15</a:t>
          </a:r>
          <a:r>
            <a:rPr lang="ru-RU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 дней + проект внедрения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486025" y="220980"/>
        <a:ext cx="1657350" cy="441960"/>
      </dsp:txXfrm>
    </dsp:sp>
    <dsp:sp modelId="{28273BB5-1A19-4445-AFB9-5ED2D8D7A7BC}">
      <dsp:nvSpPr>
        <dsp:cNvPr id="0" name=""/>
        <dsp:cNvSpPr/>
      </dsp:nvSpPr>
      <dsp:spPr>
        <a:xfrm>
          <a:off x="1436370" y="662939"/>
          <a:ext cx="3756660" cy="3756660"/>
        </a:xfrm>
        <a:prstGeom prst="ellipse">
          <a:avLst/>
        </a:prstGeom>
        <a:gradFill rotWithShape="0">
          <a:gsLst>
            <a:gs pos="0">
              <a:schemeClr val="accent2">
                <a:hueOff val="-3158839"/>
                <a:satOff val="5324"/>
                <a:lumOff val="-6520"/>
                <a:alphaOff val="0"/>
                <a:shade val="63000"/>
                <a:satMod val="165000"/>
              </a:schemeClr>
            </a:gs>
            <a:gs pos="30000">
              <a:schemeClr val="accent2">
                <a:hueOff val="-3158839"/>
                <a:satOff val="5324"/>
                <a:lumOff val="-6520"/>
                <a:alphaOff val="0"/>
                <a:shade val="58000"/>
                <a:satMod val="165000"/>
              </a:schemeClr>
            </a:gs>
            <a:gs pos="75000">
              <a:schemeClr val="accent2">
                <a:hueOff val="-3158839"/>
                <a:satOff val="5324"/>
                <a:lumOff val="-6520"/>
                <a:alphaOff val="0"/>
                <a:shade val="30000"/>
                <a:satMod val="175000"/>
              </a:schemeClr>
            </a:gs>
            <a:gs pos="100000">
              <a:schemeClr val="accent2">
                <a:hueOff val="-3158839"/>
                <a:satOff val="5324"/>
                <a:lumOff val="-652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10</a:t>
          </a:r>
          <a:r>
            <a:rPr lang="ru-RU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 дней + проект внедрения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504670" y="878947"/>
        <a:ext cx="1620059" cy="432015"/>
      </dsp:txXfrm>
    </dsp:sp>
    <dsp:sp modelId="{A1BD6134-6D9F-44D3-BB61-9E15ECEE933A}">
      <dsp:nvSpPr>
        <dsp:cNvPr id="0" name=""/>
        <dsp:cNvSpPr/>
      </dsp:nvSpPr>
      <dsp:spPr>
        <a:xfrm>
          <a:off x="1767840" y="1325880"/>
          <a:ext cx="3093720" cy="3093720"/>
        </a:xfrm>
        <a:prstGeom prst="ellipse">
          <a:avLst/>
        </a:prstGeom>
        <a:gradFill rotWithShape="0">
          <a:gsLst>
            <a:gs pos="0">
              <a:schemeClr val="accent2">
                <a:hueOff val="-6317677"/>
                <a:satOff val="10648"/>
                <a:lumOff val="-13040"/>
                <a:alphaOff val="0"/>
                <a:shade val="63000"/>
                <a:satMod val="165000"/>
              </a:schemeClr>
            </a:gs>
            <a:gs pos="30000">
              <a:schemeClr val="accent2">
                <a:hueOff val="-6317677"/>
                <a:satOff val="10648"/>
                <a:lumOff val="-13040"/>
                <a:alphaOff val="0"/>
                <a:shade val="58000"/>
                <a:satMod val="165000"/>
              </a:schemeClr>
            </a:gs>
            <a:gs pos="75000">
              <a:schemeClr val="accent2">
                <a:hueOff val="-6317677"/>
                <a:satOff val="10648"/>
                <a:lumOff val="-13040"/>
                <a:alphaOff val="0"/>
                <a:shade val="30000"/>
                <a:satMod val="175000"/>
              </a:schemeClr>
            </a:gs>
            <a:gs pos="100000">
              <a:schemeClr val="accent2">
                <a:hueOff val="-6317677"/>
                <a:satOff val="10648"/>
                <a:lumOff val="-1304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</a:t>
          </a:r>
          <a:r>
            <a:rPr lang="ru-RU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Сессия архитектурного планирования + лабораторная работа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514199" y="1539346"/>
        <a:ext cx="1601000" cy="426933"/>
      </dsp:txXfrm>
    </dsp:sp>
    <dsp:sp modelId="{91943F24-180A-4D2A-974B-5D21CF10B075}">
      <dsp:nvSpPr>
        <dsp:cNvPr id="0" name=""/>
        <dsp:cNvSpPr/>
      </dsp:nvSpPr>
      <dsp:spPr>
        <a:xfrm>
          <a:off x="2099310" y="1988819"/>
          <a:ext cx="2430780" cy="2430780"/>
        </a:xfrm>
        <a:prstGeom prst="ellipse">
          <a:avLst/>
        </a:prstGeom>
        <a:gradFill rotWithShape="0">
          <a:gsLst>
            <a:gs pos="0">
              <a:schemeClr val="accent2">
                <a:hueOff val="-9476516"/>
                <a:satOff val="15973"/>
                <a:lumOff val="-19559"/>
                <a:alphaOff val="0"/>
                <a:shade val="63000"/>
                <a:satMod val="165000"/>
              </a:schemeClr>
            </a:gs>
            <a:gs pos="30000">
              <a:schemeClr val="accent2">
                <a:hueOff val="-9476516"/>
                <a:satOff val="15973"/>
                <a:lumOff val="-19559"/>
                <a:alphaOff val="0"/>
                <a:shade val="58000"/>
                <a:satMod val="165000"/>
              </a:schemeClr>
            </a:gs>
            <a:gs pos="75000">
              <a:schemeClr val="accent2">
                <a:hueOff val="-9476516"/>
                <a:satOff val="15973"/>
                <a:lumOff val="-19559"/>
                <a:alphaOff val="0"/>
                <a:shade val="30000"/>
                <a:satMod val="175000"/>
              </a:schemeClr>
            </a:gs>
            <a:gs pos="100000">
              <a:schemeClr val="accent2">
                <a:hueOff val="-9476516"/>
                <a:satOff val="15973"/>
                <a:lumOff val="-19559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3</a:t>
          </a:r>
          <a:r>
            <a:rPr lang="ru-RU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день</a:t>
          </a:r>
          <a:endParaRPr lang="en-US" sz="12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Сессия архитектурного планирования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658389" y="2207590"/>
        <a:ext cx="1312621" cy="437540"/>
      </dsp:txXfrm>
    </dsp:sp>
    <dsp:sp modelId="{F420B365-212C-4393-B60E-98A621927B96}">
      <dsp:nvSpPr>
        <dsp:cNvPr id="0" name=""/>
        <dsp:cNvSpPr/>
      </dsp:nvSpPr>
      <dsp:spPr>
        <a:xfrm>
          <a:off x="2430780" y="2651760"/>
          <a:ext cx="1767840" cy="1767840"/>
        </a:xfrm>
        <a:prstGeom prst="ellipse">
          <a:avLst/>
        </a:prstGeom>
        <a:gradFill rotWithShape="0">
          <a:gsLst>
            <a:gs pos="0">
              <a:schemeClr val="accent2">
                <a:hueOff val="-12635355"/>
                <a:satOff val="21297"/>
                <a:lumOff val="-26079"/>
                <a:alphaOff val="0"/>
                <a:shade val="63000"/>
                <a:satMod val="165000"/>
              </a:schemeClr>
            </a:gs>
            <a:gs pos="30000">
              <a:schemeClr val="accent2">
                <a:hueOff val="-12635355"/>
                <a:satOff val="21297"/>
                <a:lumOff val="-26079"/>
                <a:alphaOff val="0"/>
                <a:shade val="58000"/>
                <a:satMod val="165000"/>
              </a:schemeClr>
            </a:gs>
            <a:gs pos="75000">
              <a:schemeClr val="accent2">
                <a:hueOff val="-12635355"/>
                <a:satOff val="21297"/>
                <a:lumOff val="-26079"/>
                <a:alphaOff val="0"/>
                <a:shade val="30000"/>
                <a:satMod val="175000"/>
              </a:schemeClr>
            </a:gs>
            <a:gs pos="100000">
              <a:schemeClr val="accent2">
                <a:hueOff val="-12635355"/>
                <a:satOff val="21297"/>
                <a:lumOff val="-26079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 </a:t>
          </a:r>
          <a:r>
            <a:rPr lang="ru-RU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день 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Сессия стратегического планирования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689674" y="3093720"/>
        <a:ext cx="1250051" cy="883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A024D-4CD7-487A-8955-EB244EE2FB2A}">
      <dsp:nvSpPr>
        <dsp:cNvPr id="0" name=""/>
        <dsp:cNvSpPr/>
      </dsp:nvSpPr>
      <dsp:spPr>
        <a:xfrm>
          <a:off x="1104900" y="0"/>
          <a:ext cx="4419600" cy="44196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15</a:t>
          </a:r>
          <a:r>
            <a:rPr lang="ru-RU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Пилот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486025" y="220980"/>
        <a:ext cx="1657350" cy="441960"/>
      </dsp:txXfrm>
    </dsp:sp>
    <dsp:sp modelId="{28273BB5-1A19-4445-AFB9-5ED2D8D7A7BC}">
      <dsp:nvSpPr>
        <dsp:cNvPr id="0" name=""/>
        <dsp:cNvSpPr/>
      </dsp:nvSpPr>
      <dsp:spPr>
        <a:xfrm>
          <a:off x="1436370" y="662939"/>
          <a:ext cx="3756660" cy="3756660"/>
        </a:xfrm>
        <a:prstGeom prst="ellipse">
          <a:avLst/>
        </a:prstGeom>
        <a:gradFill rotWithShape="0">
          <a:gsLst>
            <a:gs pos="0">
              <a:schemeClr val="accent2">
                <a:hueOff val="-3158839"/>
                <a:satOff val="5324"/>
                <a:lumOff val="-6520"/>
                <a:alphaOff val="0"/>
                <a:shade val="63000"/>
                <a:satMod val="165000"/>
              </a:schemeClr>
            </a:gs>
            <a:gs pos="30000">
              <a:schemeClr val="accent2">
                <a:hueOff val="-3158839"/>
                <a:satOff val="5324"/>
                <a:lumOff val="-6520"/>
                <a:alphaOff val="0"/>
                <a:shade val="58000"/>
                <a:satMod val="165000"/>
              </a:schemeClr>
            </a:gs>
            <a:gs pos="75000">
              <a:schemeClr val="accent2">
                <a:hueOff val="-3158839"/>
                <a:satOff val="5324"/>
                <a:lumOff val="-6520"/>
                <a:alphaOff val="0"/>
                <a:shade val="30000"/>
                <a:satMod val="175000"/>
              </a:schemeClr>
            </a:gs>
            <a:gs pos="100000">
              <a:schemeClr val="accent2">
                <a:hueOff val="-3158839"/>
                <a:satOff val="5324"/>
                <a:lumOff val="-652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10</a:t>
          </a:r>
          <a:r>
            <a:rPr lang="ru-RU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Пилот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504670" y="878947"/>
        <a:ext cx="1620059" cy="432015"/>
      </dsp:txXfrm>
    </dsp:sp>
    <dsp:sp modelId="{A1BD6134-6D9F-44D3-BB61-9E15ECEE933A}">
      <dsp:nvSpPr>
        <dsp:cNvPr id="0" name=""/>
        <dsp:cNvSpPr/>
      </dsp:nvSpPr>
      <dsp:spPr>
        <a:xfrm>
          <a:off x="1767840" y="1325880"/>
          <a:ext cx="3093720" cy="3093720"/>
        </a:xfrm>
        <a:prstGeom prst="ellipse">
          <a:avLst/>
        </a:prstGeom>
        <a:gradFill rotWithShape="0">
          <a:gsLst>
            <a:gs pos="0">
              <a:schemeClr val="accent2">
                <a:hueOff val="-6317677"/>
                <a:satOff val="10648"/>
                <a:lumOff val="-13040"/>
                <a:alphaOff val="0"/>
                <a:shade val="63000"/>
                <a:satMod val="165000"/>
              </a:schemeClr>
            </a:gs>
            <a:gs pos="30000">
              <a:schemeClr val="accent2">
                <a:hueOff val="-6317677"/>
                <a:satOff val="10648"/>
                <a:lumOff val="-13040"/>
                <a:alphaOff val="0"/>
                <a:shade val="58000"/>
                <a:satMod val="165000"/>
              </a:schemeClr>
            </a:gs>
            <a:gs pos="75000">
              <a:schemeClr val="accent2">
                <a:hueOff val="-6317677"/>
                <a:satOff val="10648"/>
                <a:lumOff val="-13040"/>
                <a:alphaOff val="0"/>
                <a:shade val="30000"/>
                <a:satMod val="175000"/>
              </a:schemeClr>
            </a:gs>
            <a:gs pos="100000">
              <a:schemeClr val="accent2">
                <a:hueOff val="-6317677"/>
                <a:satOff val="10648"/>
                <a:lumOff val="-1304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</a:t>
          </a:r>
          <a:r>
            <a:rPr lang="ru-RU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дней</a:t>
          </a:r>
          <a:endParaRPr lang="en-US" sz="12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Детальная проработка внедрения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514199" y="1539346"/>
        <a:ext cx="1601000" cy="426933"/>
      </dsp:txXfrm>
    </dsp:sp>
    <dsp:sp modelId="{91943F24-180A-4D2A-974B-5D21CF10B075}">
      <dsp:nvSpPr>
        <dsp:cNvPr id="0" name=""/>
        <dsp:cNvSpPr/>
      </dsp:nvSpPr>
      <dsp:spPr>
        <a:xfrm>
          <a:off x="2099310" y="1988819"/>
          <a:ext cx="2430780" cy="2430780"/>
        </a:xfrm>
        <a:prstGeom prst="ellipse">
          <a:avLst/>
        </a:prstGeom>
        <a:gradFill rotWithShape="0">
          <a:gsLst>
            <a:gs pos="0">
              <a:schemeClr val="accent2">
                <a:hueOff val="-9476516"/>
                <a:satOff val="15973"/>
                <a:lumOff val="-19559"/>
                <a:alphaOff val="0"/>
                <a:shade val="63000"/>
                <a:satMod val="165000"/>
              </a:schemeClr>
            </a:gs>
            <a:gs pos="30000">
              <a:schemeClr val="accent2">
                <a:hueOff val="-9476516"/>
                <a:satOff val="15973"/>
                <a:lumOff val="-19559"/>
                <a:alphaOff val="0"/>
                <a:shade val="58000"/>
                <a:satMod val="165000"/>
              </a:schemeClr>
            </a:gs>
            <a:gs pos="75000">
              <a:schemeClr val="accent2">
                <a:hueOff val="-9476516"/>
                <a:satOff val="15973"/>
                <a:lumOff val="-19559"/>
                <a:alphaOff val="0"/>
                <a:shade val="30000"/>
                <a:satMod val="175000"/>
              </a:schemeClr>
            </a:gs>
            <a:gs pos="100000">
              <a:schemeClr val="accent2">
                <a:hueOff val="-9476516"/>
                <a:satOff val="15973"/>
                <a:lumOff val="-19559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3</a:t>
          </a:r>
          <a:r>
            <a:rPr lang="ru-RU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день</a:t>
          </a:r>
          <a:endParaRPr lang="en-US" sz="12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Сессия архитектурного планирования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658389" y="2207590"/>
        <a:ext cx="1312621" cy="437540"/>
      </dsp:txXfrm>
    </dsp:sp>
    <dsp:sp modelId="{F420B365-212C-4393-B60E-98A621927B96}">
      <dsp:nvSpPr>
        <dsp:cNvPr id="0" name=""/>
        <dsp:cNvSpPr/>
      </dsp:nvSpPr>
      <dsp:spPr>
        <a:xfrm>
          <a:off x="2430780" y="2651760"/>
          <a:ext cx="1767840" cy="1767840"/>
        </a:xfrm>
        <a:prstGeom prst="ellipse">
          <a:avLst/>
        </a:prstGeom>
        <a:gradFill rotWithShape="0">
          <a:gsLst>
            <a:gs pos="0">
              <a:schemeClr val="accent2">
                <a:hueOff val="-12635355"/>
                <a:satOff val="21297"/>
                <a:lumOff val="-26079"/>
                <a:alphaOff val="0"/>
                <a:shade val="63000"/>
                <a:satMod val="165000"/>
              </a:schemeClr>
            </a:gs>
            <a:gs pos="30000">
              <a:schemeClr val="accent2">
                <a:hueOff val="-12635355"/>
                <a:satOff val="21297"/>
                <a:lumOff val="-26079"/>
                <a:alphaOff val="0"/>
                <a:shade val="58000"/>
                <a:satMod val="165000"/>
              </a:schemeClr>
            </a:gs>
            <a:gs pos="75000">
              <a:schemeClr val="accent2">
                <a:hueOff val="-12635355"/>
                <a:satOff val="21297"/>
                <a:lumOff val="-26079"/>
                <a:alphaOff val="0"/>
                <a:shade val="30000"/>
                <a:satMod val="175000"/>
              </a:schemeClr>
            </a:gs>
            <a:gs pos="100000">
              <a:schemeClr val="accent2">
                <a:hueOff val="-12635355"/>
                <a:satOff val="21297"/>
                <a:lumOff val="-26079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 </a:t>
          </a:r>
          <a:r>
            <a:rPr lang="ru-RU" sz="1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день 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</a:t>
          </a:r>
          <a:r>
            <a:rPr lang="ru-RU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Сессия стратегического планирования</a:t>
          </a:r>
          <a:r>
            <a:rPr lang="en-US" sz="9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)</a:t>
          </a:r>
          <a:endParaRPr lang="en-US" sz="9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689674" y="3093720"/>
        <a:ext cx="1250051" cy="8839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096C-9CD7-4D5E-B0B3-DF595C09AD12}">
      <dsp:nvSpPr>
        <dsp:cNvPr id="0" name=""/>
        <dsp:cNvSpPr/>
      </dsp:nvSpPr>
      <dsp:spPr>
        <a:xfrm>
          <a:off x="0" y="210125"/>
          <a:ext cx="8426062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Правила получения</a:t>
          </a:r>
          <a:endParaRPr lang="ru-RU" sz="1800" kern="1200" dirty="0"/>
        </a:p>
      </dsp:txBody>
      <dsp:txXfrm>
        <a:off x="21075" y="231200"/>
        <a:ext cx="8383912" cy="389580"/>
      </dsp:txXfrm>
    </dsp:sp>
    <dsp:sp modelId="{15C19E66-C199-47A2-9204-C96F5A8A56D9}">
      <dsp:nvSpPr>
        <dsp:cNvPr id="0" name=""/>
        <dsp:cNvSpPr/>
      </dsp:nvSpPr>
      <dsp:spPr>
        <a:xfrm>
          <a:off x="0" y="641855"/>
          <a:ext cx="8426062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52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i="0" kern="1200" dirty="0" smtClean="0">
              <a:solidFill>
                <a:schemeClr val="tx1"/>
              </a:solidFill>
              <a:latin typeface="Calibri" pitchFamily="34" charset="0"/>
            </a:rPr>
            <a:t>Предоставляются при покупке лицензий на настольные приложения и клиентские ОС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i="0" kern="1200" dirty="0" smtClean="0">
              <a:solidFill>
                <a:schemeClr val="tx1"/>
              </a:solidFill>
              <a:latin typeface="Calibri" pitchFamily="34" charset="0"/>
            </a:rPr>
            <a:t>Количество дней обучения зависит от программы и количества 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лицензий (от 50):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2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 дня обучения за каждые 50 лицензий на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Office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, максимум 20 дней на соглашение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1 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день обучения за каждые 50 лицензий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Windows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, максимум 10 дней на соглашение</a:t>
          </a:r>
          <a:endParaRPr lang="en-US" sz="1400" i="0" kern="1200" dirty="0" smtClean="0">
            <a:solidFill>
              <a:schemeClr val="tx1"/>
            </a:solidFill>
            <a:latin typeface="Calibri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Курсы не привязаны к конкретному продукту (можно использовать для обучения по серверам)</a:t>
          </a:r>
          <a:endParaRPr lang="en-US" sz="1400" i="0" kern="1200" dirty="0" smtClean="0">
            <a:solidFill>
              <a:schemeClr val="tx1"/>
            </a:solidFill>
            <a:latin typeface="Calibri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Ваучеры принимаются только сертифицированными учебными центрами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CPLS</a:t>
          </a:r>
        </a:p>
      </dsp:txBody>
      <dsp:txXfrm>
        <a:off x="0" y="641855"/>
        <a:ext cx="8426062" cy="1453140"/>
      </dsp:txXfrm>
    </dsp:sp>
    <dsp:sp modelId="{D934A8EB-E83B-4C41-8499-8EDD14021E28}">
      <dsp:nvSpPr>
        <dsp:cNvPr id="0" name=""/>
        <dsp:cNvSpPr/>
      </dsp:nvSpPr>
      <dsp:spPr>
        <a:xfrm>
          <a:off x="0" y="2094995"/>
          <a:ext cx="8426062" cy="431730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Активация и использование</a:t>
          </a:r>
          <a:endParaRPr lang="ru-RU" sz="1800" kern="1200" dirty="0"/>
        </a:p>
      </dsp:txBody>
      <dsp:txXfrm>
        <a:off x="21075" y="2116070"/>
        <a:ext cx="8383912" cy="389580"/>
      </dsp:txXfrm>
    </dsp:sp>
    <dsp:sp modelId="{40DF411C-3C25-4967-B3FA-DD09E7E8C39A}">
      <dsp:nvSpPr>
        <dsp:cNvPr id="0" name=""/>
        <dsp:cNvSpPr/>
      </dsp:nvSpPr>
      <dsp:spPr>
        <a:xfrm>
          <a:off x="0" y="2526725"/>
          <a:ext cx="8426062" cy="190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52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Требуется активация на </a:t>
          </a:r>
          <a:r>
            <a:rPr lang="en-US" sz="14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MVLS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Ваучеры также создаются на </a:t>
          </a:r>
          <a:r>
            <a:rPr lang="en-US" sz="1400" i="0" kern="1200" dirty="0" smtClean="0">
              <a:solidFill>
                <a:schemeClr val="tx1"/>
              </a:solidFill>
              <a:latin typeface="Calibri" pitchFamily="34" charset="0"/>
            </a:rPr>
            <a:t>MVLS </a:t>
          </a:r>
          <a:r>
            <a:rPr lang="ru-RU" sz="1400" i="0" kern="1200" dirty="0" smtClean="0">
              <a:solidFill>
                <a:schemeClr val="tx1"/>
              </a:solidFill>
              <a:latin typeface="Calibri" pitchFamily="34" charset="0"/>
            </a:rPr>
            <a:t>с указанием слушателя, центра обучения и курса</a:t>
          </a:r>
          <a:endParaRPr lang="en-US" sz="1400" b="0" i="0" kern="1200" dirty="0" smtClean="0">
            <a:solidFill>
              <a:schemeClr val="tx1"/>
            </a:solidFill>
            <a:latin typeface="Calibri" pitchFamily="34" charset="0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i="0" kern="1200" dirty="0" smtClean="0">
              <a:solidFill>
                <a:schemeClr val="tx1"/>
              </a:solidFill>
              <a:latin typeface="Calibri" pitchFamily="34" charset="0"/>
              <a:ea typeface="+mn-ea"/>
            </a:rPr>
            <a:t>Ваучеры можно конвертировать в дни консультаций по внедрению (3 ваучера=1 день)</a:t>
          </a:r>
          <a:endParaRPr lang="en-US" sz="1400" b="0" i="0" kern="1200" dirty="0" smtClean="0">
            <a:solidFill>
              <a:schemeClr val="tx1"/>
            </a:solidFill>
            <a:latin typeface="Calibri" pitchFamily="34" charset="0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400" b="0" i="0" kern="1200" dirty="0">
            <a:solidFill>
              <a:schemeClr val="tx1"/>
            </a:solidFill>
            <a:latin typeface="Calibri" pitchFamily="34" charset="0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Ваучер должен быть создан в течение действия соглашения </a:t>
          </a:r>
          <a:r>
            <a:rPr lang="ru-RU" sz="1400" kern="1200" dirty="0" err="1" smtClean="0"/>
            <a:t>Software</a:t>
          </a:r>
          <a:r>
            <a:rPr lang="ru-RU" sz="1400" kern="1200" dirty="0" smtClean="0"/>
            <a:t> </a:t>
          </a:r>
          <a:r>
            <a:rPr lang="ru-RU" sz="1400" kern="1200" dirty="0" err="1" smtClean="0"/>
            <a:t>Assurance</a:t>
          </a:r>
          <a:r>
            <a:rPr lang="ru-RU" sz="1400" kern="1200" dirty="0" smtClean="0"/>
            <a:t>. </a:t>
          </a:r>
          <a:endParaRPr lang="en-US" sz="1400" b="0" i="0" kern="1200" dirty="0">
            <a:solidFill>
              <a:schemeClr val="tx1"/>
            </a:solidFill>
            <a:latin typeface="Calibri" pitchFamily="34" charset="0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Срок действия ваучера составляет 180 дней от даты создания и не зависит от срока действия соглашения </a:t>
          </a:r>
          <a:r>
            <a:rPr lang="ru-RU" sz="1400" kern="1200" dirty="0" err="1" smtClean="0"/>
            <a:t>Software</a:t>
          </a:r>
          <a:r>
            <a:rPr lang="ru-RU" sz="1400" kern="1200" dirty="0" smtClean="0"/>
            <a:t> </a:t>
          </a:r>
          <a:r>
            <a:rPr lang="ru-RU" sz="1400" kern="1200" dirty="0" err="1" smtClean="0"/>
            <a:t>Assurance</a:t>
          </a:r>
          <a:r>
            <a:rPr lang="ru-RU" sz="1400" kern="1200" dirty="0" smtClean="0"/>
            <a:t>. </a:t>
          </a:r>
          <a:endParaRPr lang="en-US" sz="1400" b="0" i="0" kern="1200" dirty="0">
            <a:solidFill>
              <a:schemeClr val="tx1"/>
            </a:solidFill>
            <a:latin typeface="Calibri" pitchFamily="34" charset="0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Услуги должны быть оказаны (ваучеры погашены) до истечения срока действия ваучера. </a:t>
          </a:r>
          <a:endParaRPr lang="en-US" sz="1400" b="0" i="0" kern="1200" dirty="0">
            <a:solidFill>
              <a:schemeClr val="tx1"/>
            </a:solidFill>
            <a:latin typeface="Calibri" pitchFamily="34" charset="0"/>
            <a:ea typeface="+mn-ea"/>
          </a:endParaRPr>
        </a:p>
      </dsp:txBody>
      <dsp:txXfrm>
        <a:off x="0" y="2526725"/>
        <a:ext cx="8426062" cy="1900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17D26-4F2D-4322-8EF4-6C08EDA1461E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E0F0C-8B71-484C-BD6B-FEBE609520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6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133B3-D82A-465C-8553-4A16B3FC6801}" type="slidenum">
              <a:rPr lang="en-US" smtClean="0">
                <a:latin typeface="Times" pitchFamily="18" charset="0"/>
              </a:rPr>
              <a:pPr>
                <a:defRPr/>
              </a:pPr>
              <a:t>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400" b="1" i="1" dirty="0" smtClean="0">
              <a:solidFill>
                <a:srgbClr val="A6A6A6"/>
              </a:solidFill>
              <a:latin typeface="Arial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Licensing Specialist, </a:t>
            </a:r>
            <a:r>
              <a:rPr lang="ru-RU" smtClean="0"/>
              <a:t>январь 2009</a:t>
            </a:r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Licensing Specialist, </a:t>
            </a:r>
            <a:r>
              <a:rPr lang="ru-RU" smtClean="0"/>
              <a:t>январь 2009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5E246B-6043-42E1-A36C-2DC06A35CA2A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9B9F45-13E9-44F6-8F0C-A218BD2AFAF3}" type="slidenum">
              <a:rPr lang="ru-RU" sz="1200" i="0">
                <a:solidFill>
                  <a:schemeClr val="tx1"/>
                </a:solidFill>
              </a:rPr>
              <a:pPr algn="r"/>
              <a:t>36</a:t>
            </a:fld>
            <a:endParaRPr lang="ru-RU" sz="1200" i="0">
              <a:solidFill>
                <a:schemeClr val="tx1"/>
              </a:solidFill>
            </a:endParaRPr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smtClean="0">
                <a:latin typeface="+mn-lt"/>
              </a:rPr>
              <a:t>Организация, которая приобрела лицензии </a:t>
            </a:r>
            <a:r>
              <a:rPr lang="ru-RU" dirty="0" err="1" smtClean="0">
                <a:latin typeface="+mn-lt"/>
              </a:rPr>
              <a:t>Software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Assurance</a:t>
            </a:r>
            <a:r>
              <a:rPr lang="ru-RU" dirty="0" smtClean="0">
                <a:latin typeface="+mn-lt"/>
              </a:rPr>
              <a:t> для настольных или серверных продуктов </a:t>
            </a:r>
            <a:r>
              <a:rPr lang="ru-RU" dirty="0" err="1" smtClean="0">
                <a:latin typeface="+mn-lt"/>
              </a:rPr>
              <a:t>Microsoft</a:t>
            </a:r>
            <a:r>
              <a:rPr lang="ru-RU" dirty="0" smtClean="0">
                <a:latin typeface="+mn-lt"/>
              </a:rPr>
              <a:t>, получает </a:t>
            </a:r>
            <a:r>
              <a:rPr lang="ru-RU" dirty="0" err="1" smtClean="0">
                <a:latin typeface="+mn-lt"/>
              </a:rPr>
              <a:t>возможноcть</a:t>
            </a:r>
            <a:r>
              <a:rPr lang="ru-RU" dirty="0" smtClean="0">
                <a:latin typeface="+mn-lt"/>
              </a:rPr>
              <a:t> воспользоваться on-line-службой поиска необходимых технических сведений (</a:t>
            </a:r>
            <a:r>
              <a:rPr lang="ru-RU" dirty="0" err="1" smtClean="0">
                <a:latin typeface="+mn-lt"/>
              </a:rPr>
              <a:t>TechNet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Online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Concierge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Chat</a:t>
            </a:r>
            <a:r>
              <a:rPr lang="ru-RU" dirty="0" smtClean="0">
                <a:latin typeface="+mn-lt"/>
              </a:rPr>
              <a:t>). Консультанты </a:t>
            </a:r>
            <a:r>
              <a:rPr lang="ru-RU" dirty="0" err="1" smtClean="0">
                <a:latin typeface="+mn-lt"/>
              </a:rPr>
              <a:t>Microsoft</a:t>
            </a:r>
            <a:r>
              <a:rPr lang="ru-RU" dirty="0" smtClean="0">
                <a:latin typeface="+mn-lt"/>
              </a:rPr>
              <a:t> быстро и эффективно укажут вам, где находится решение по интересующей проблеме. Кроме того, предоставляется доступ к закрытому </a:t>
            </a:r>
            <a:r>
              <a:rPr lang="ru-RU" dirty="0" err="1" smtClean="0">
                <a:latin typeface="+mn-lt"/>
              </a:rPr>
              <a:t>веб-узлу</a:t>
            </a:r>
            <a:r>
              <a:rPr lang="ru-RU" dirty="0" smtClean="0">
                <a:latin typeface="+mn-lt"/>
              </a:rPr>
              <a:t>, где содержится специализированная информация.</a:t>
            </a:r>
          </a:p>
          <a:p>
            <a:pPr eaLnBrk="1" hangingPunct="1"/>
            <a:endParaRPr lang="ru-RU" dirty="0" smtClean="0">
              <a:latin typeface="+mn-lt"/>
            </a:endParaRPr>
          </a:p>
          <a:p>
            <a:pPr eaLnBrk="1" hangingPunct="1"/>
            <a:r>
              <a:rPr lang="ru-RU" dirty="0" smtClean="0">
                <a:latin typeface="+mn-lt"/>
              </a:rPr>
              <a:t>Кроме того, </a:t>
            </a:r>
            <a:r>
              <a:rPr lang="ru-RU" dirty="0" err="1" smtClean="0">
                <a:latin typeface="+mn-lt"/>
              </a:rPr>
              <a:t>ИТ-специалисты</a:t>
            </a:r>
            <a:r>
              <a:rPr lang="ru-RU" dirty="0" smtClean="0">
                <a:latin typeface="+mn-lt"/>
              </a:rPr>
              <a:t> организаций, купивших </a:t>
            </a:r>
            <a:r>
              <a:rPr lang="ru-RU" dirty="0" err="1" smtClean="0">
                <a:latin typeface="+mn-lt"/>
              </a:rPr>
              <a:t>Software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Assurance</a:t>
            </a:r>
            <a:r>
              <a:rPr lang="ru-RU" dirty="0" smtClean="0">
                <a:latin typeface="+mn-lt"/>
              </a:rPr>
              <a:t> для серверных продуктов </a:t>
            </a:r>
            <a:r>
              <a:rPr lang="ru-RU" dirty="0" err="1" smtClean="0">
                <a:latin typeface="+mn-lt"/>
              </a:rPr>
              <a:t>Microsoft</a:t>
            </a:r>
            <a:r>
              <a:rPr lang="ru-RU" dirty="0" smtClean="0">
                <a:latin typeface="+mn-lt"/>
              </a:rPr>
              <a:t>, смогут размещать запросы в специальных форумах (</a:t>
            </a:r>
            <a:r>
              <a:rPr lang="ru-RU" dirty="0" err="1" smtClean="0">
                <a:latin typeface="+mn-lt"/>
              </a:rPr>
              <a:t>Managed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Newsgroups</a:t>
            </a:r>
            <a:r>
              <a:rPr lang="ru-RU" dirty="0" smtClean="0">
                <a:latin typeface="+mn-lt"/>
              </a:rPr>
              <a:t>), с помощью которых можно быстро получить ответ на интересующие технические вопросы. Специалисты </a:t>
            </a:r>
            <a:r>
              <a:rPr lang="ru-RU" dirty="0" err="1" smtClean="0">
                <a:latin typeface="+mn-lt"/>
              </a:rPr>
              <a:t>Microsoft</a:t>
            </a:r>
            <a:r>
              <a:rPr lang="ru-RU" dirty="0" smtClean="0">
                <a:latin typeface="+mn-lt"/>
              </a:rPr>
              <a:t>, осуществляющие поддержку форумов, гарантируют вам получение правильного и своевременного ответа. Кроме того, пользователям SA предоставляется доступ к специальному информационному разделу </a:t>
            </a:r>
            <a:r>
              <a:rPr lang="ru-RU" dirty="0" err="1" smtClean="0">
                <a:latin typeface="+mn-lt"/>
              </a:rPr>
              <a:t>Premium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content</a:t>
            </a:r>
            <a:r>
              <a:rPr lang="ru-RU" dirty="0" smtClean="0">
                <a:latin typeface="+mn-lt"/>
              </a:rPr>
              <a:t>.</a:t>
            </a:r>
          </a:p>
          <a:p>
            <a:pPr eaLnBrk="1" hangingPunct="1"/>
            <a:endParaRPr lang="ru-RU" dirty="0" smtClean="0">
              <a:latin typeface="+mn-lt"/>
            </a:endParaRPr>
          </a:p>
          <a:p>
            <a:pPr eaLnBrk="1" hangingPunct="1"/>
            <a:r>
              <a:rPr lang="ru-RU" dirty="0" smtClean="0">
                <a:latin typeface="+mn-lt"/>
              </a:rPr>
              <a:t>Условия</a:t>
            </a:r>
          </a:p>
          <a:p>
            <a:pPr eaLnBrk="1" hangingPunct="1"/>
            <a:r>
              <a:rPr lang="ru-RU" dirty="0" smtClean="0">
                <a:latin typeface="+mn-lt"/>
              </a:rPr>
              <a:t>Каждый пользовательский номер (</a:t>
            </a:r>
            <a:r>
              <a:rPr lang="ru-RU" dirty="0" err="1" smtClean="0">
                <a:latin typeface="+mn-lt"/>
              </a:rPr>
              <a:t>User</a:t>
            </a:r>
            <a:r>
              <a:rPr lang="ru-RU" dirty="0" smtClean="0">
                <a:latin typeface="+mn-lt"/>
              </a:rPr>
              <a:t> ID) дает право зарегистрироваться и получить индивидуальный доступ к </a:t>
            </a:r>
            <a:r>
              <a:rPr lang="ru-RU" dirty="0" err="1" smtClean="0">
                <a:latin typeface="+mn-lt"/>
              </a:rPr>
              <a:t>веб-узлу</a:t>
            </a:r>
            <a:r>
              <a:rPr lang="ru-RU" dirty="0" smtClean="0">
                <a:latin typeface="+mn-lt"/>
              </a:rPr>
              <a:t> со следующими услугами: </a:t>
            </a:r>
            <a:r>
              <a:rPr lang="ru-RU" dirty="0" err="1" smtClean="0">
                <a:latin typeface="+mn-lt"/>
              </a:rPr>
              <a:t>Online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Concierge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Chat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Managed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Newsgroups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Premium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Content</a:t>
            </a:r>
            <a:r>
              <a:rPr lang="ru-RU" dirty="0" smtClean="0">
                <a:latin typeface="+mn-lt"/>
              </a:rPr>
              <a:t> и др. Более подробную информацию можно найти по адресу: </a:t>
            </a:r>
            <a:r>
              <a:rPr lang="ru-RU" dirty="0" err="1" smtClean="0">
                <a:latin typeface="+mn-lt"/>
              </a:rPr>
              <a:t>www.microsoft.com</a:t>
            </a:r>
            <a:r>
              <a:rPr lang="ru-RU" dirty="0" smtClean="0">
                <a:latin typeface="+mn-lt"/>
              </a:rPr>
              <a:t>/</a:t>
            </a:r>
            <a:r>
              <a:rPr lang="ru-RU" dirty="0" err="1" smtClean="0">
                <a:latin typeface="+mn-lt"/>
              </a:rPr>
              <a:t>technet</a:t>
            </a:r>
            <a:r>
              <a:rPr lang="ru-RU" dirty="0" smtClean="0">
                <a:latin typeface="+mn-lt"/>
              </a:rPr>
              <a:t>/</a:t>
            </a:r>
            <a:r>
              <a:rPr lang="ru-RU" dirty="0" err="1" smtClean="0">
                <a:latin typeface="+mn-lt"/>
              </a:rPr>
              <a:t>abouttn</a:t>
            </a:r>
            <a:r>
              <a:rPr lang="ru-RU" dirty="0" smtClean="0">
                <a:latin typeface="+mn-lt"/>
              </a:rPr>
              <a:t>/</a:t>
            </a:r>
            <a:r>
              <a:rPr lang="ru-RU" dirty="0" err="1" smtClean="0">
                <a:latin typeface="+mn-lt"/>
              </a:rPr>
              <a:t>subscriptions</a:t>
            </a:r>
            <a:r>
              <a:rPr lang="ru-RU" dirty="0" smtClean="0">
                <a:latin typeface="+mn-lt"/>
              </a:rPr>
              <a:t>/</a:t>
            </a:r>
            <a:r>
              <a:rPr lang="ru-RU" dirty="0" err="1" smtClean="0">
                <a:latin typeface="+mn-lt"/>
              </a:rPr>
              <a:t>current</a:t>
            </a:r>
            <a:r>
              <a:rPr lang="ru-RU" dirty="0" smtClean="0">
                <a:latin typeface="+mn-lt"/>
              </a:rPr>
              <a:t>/</a:t>
            </a:r>
            <a:r>
              <a:rPr lang="ru-RU" dirty="0" err="1" smtClean="0">
                <a:latin typeface="+mn-lt"/>
              </a:rPr>
              <a:t>suboserv.mspx</a:t>
            </a:r>
            <a:r>
              <a:rPr lang="ru-RU" dirty="0" smtClean="0">
                <a:latin typeface="+mn-lt"/>
              </a:rPr>
              <a:t> (EN)</a:t>
            </a:r>
          </a:p>
          <a:p>
            <a:pPr eaLnBrk="1" hangingPunct="1"/>
            <a:r>
              <a:rPr lang="ru-RU" dirty="0" smtClean="0">
                <a:latin typeface="+mn-lt"/>
              </a:rPr>
              <a:t>Количество сотрудников, которые могут использовать поддерживаемые форумы, зависит от количества приобретенных лицензий SA. Предоставляется один </a:t>
            </a:r>
            <a:r>
              <a:rPr lang="ru-RU" dirty="0" err="1" smtClean="0">
                <a:latin typeface="+mn-lt"/>
              </a:rPr>
              <a:t>User</a:t>
            </a:r>
            <a:r>
              <a:rPr lang="ru-RU" dirty="0" smtClean="0">
                <a:latin typeface="+mn-lt"/>
              </a:rPr>
              <a:t> ID на каждую </a:t>
            </a:r>
            <a:r>
              <a:rPr lang="ru-RU" dirty="0" err="1" smtClean="0">
                <a:latin typeface="+mn-lt"/>
              </a:rPr>
              <a:t>cерверную</a:t>
            </a:r>
            <a:r>
              <a:rPr lang="ru-RU" dirty="0" smtClean="0">
                <a:latin typeface="+mn-lt"/>
              </a:rPr>
              <a:t> лицензию SA. </a:t>
            </a:r>
          </a:p>
          <a:p>
            <a:pPr eaLnBrk="1" hangingPunct="1"/>
            <a:r>
              <a:rPr lang="ru-RU" dirty="0" smtClean="0">
                <a:latin typeface="+mn-lt"/>
              </a:rPr>
              <a:t>Заказчики </a:t>
            </a:r>
            <a:r>
              <a:rPr lang="ru-RU" dirty="0" err="1" smtClean="0">
                <a:latin typeface="+mn-lt"/>
              </a:rPr>
              <a:t>Open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Value</a:t>
            </a:r>
            <a:r>
              <a:rPr lang="ru-RU" dirty="0" smtClean="0">
                <a:latin typeface="+mn-lt"/>
              </a:rPr>
              <a:t>/</a:t>
            </a:r>
            <a:r>
              <a:rPr lang="ru-RU" dirty="0" err="1" smtClean="0">
                <a:latin typeface="+mn-lt"/>
              </a:rPr>
              <a:t>Open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Value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Subscription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Multi-Year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Open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Open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Subscription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License</a:t>
            </a:r>
            <a:r>
              <a:rPr lang="ru-RU" dirty="0" smtClean="0">
                <a:latin typeface="+mn-lt"/>
              </a:rPr>
              <a:t> и </a:t>
            </a:r>
            <a:r>
              <a:rPr lang="ru-RU" dirty="0" err="1" smtClean="0">
                <a:latin typeface="+mn-lt"/>
              </a:rPr>
              <a:t>Academic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Open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License</a:t>
            </a:r>
            <a:r>
              <a:rPr lang="ru-RU" dirty="0" smtClean="0">
                <a:latin typeface="+mn-lt"/>
              </a:rPr>
              <a:t> должны приобрести не менее пяти серверных лицензий SA для получения доступа к поддерживаемым форумам. </a:t>
            </a:r>
          </a:p>
          <a:p>
            <a:pPr eaLnBrk="1" hangingPunct="1"/>
            <a:endParaRPr lang="ru-RU" dirty="0" smtClean="0">
              <a:latin typeface="+mn-lt"/>
            </a:endParaRPr>
          </a:p>
          <a:p>
            <a:pPr eaLnBrk="1" hangingPunct="1"/>
            <a:endParaRPr lang="ru-RU" dirty="0" smtClean="0">
              <a:latin typeface="+mn-lt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Licensing Specialist, </a:t>
            </a:r>
            <a:r>
              <a:rPr lang="ru-RU" smtClean="0"/>
              <a:t>январь 2009</a:t>
            </a:r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5966E-D5A4-4AB0-8C97-70634732FCC7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E0F0C-8B71-484C-BD6B-FEBE609520AF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При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общении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с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представителем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заказчика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делайте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акцент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на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преимуществах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программы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Software Assurance,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которые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наиболее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важны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для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его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роли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в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организации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.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Руководствуйтесь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представленной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выше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4F5150"/>
                </a:solidFill>
                <a:sym typeface="Arial" pitchFamily="34" charset="0"/>
              </a:rPr>
              <a:t>таблицей</a:t>
            </a:r>
            <a:r>
              <a:rPr lang="en-US" dirty="0" smtClean="0">
                <a:solidFill>
                  <a:srgbClr val="4F5150"/>
                </a:solidFill>
                <a:sym typeface="Arial" pitchFamily="34" charset="0"/>
              </a:rPr>
              <a:t>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BBDC311-C5AC-4E68-9740-CC236A8230C4}" type="slidenum">
              <a:rPr lang="en-US" smtClean="0">
                <a:solidFill>
                  <a:srgbClr val="4F5150"/>
                </a:solidFill>
                <a:ea typeface="Arial Unicode MS" pitchFamily="34" charset="-128"/>
                <a:cs typeface="Arial Unicode MS" pitchFamily="34" charset="-128"/>
                <a:sym typeface="Arial" pitchFamily="34" charset="0"/>
              </a:rPr>
              <a:pPr>
                <a:buSzPct val="100000"/>
              </a:pPr>
              <a:t>46</a:t>
            </a:fld>
            <a:endParaRPr lang="en-US" smtClean="0">
              <a:solidFill>
                <a:srgbClr val="4F5150"/>
              </a:solidFill>
              <a:ea typeface="Arial Unicode MS" pitchFamily="34" charset="-128"/>
              <a:cs typeface="Arial Unicode MS" pitchFamily="34" charset="-128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5E246B-6043-42E1-A36C-2DC06A35CA2A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Licensing Specialist, </a:t>
            </a:r>
            <a:r>
              <a:rPr lang="ru-RU" smtClean="0"/>
              <a:t>январь 2009</a:t>
            </a:r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C18C2A-BAFB-477E-921E-BC0490263D40}" type="slidenum">
              <a:rPr lang="ru-RU" sz="1200" i="0">
                <a:solidFill>
                  <a:schemeClr val="tx1"/>
                </a:solidFill>
              </a:rPr>
              <a:pPr algn="r"/>
              <a:t>13</a:t>
            </a:fld>
            <a:endParaRPr lang="ru-RU" sz="1200" i="0">
              <a:solidFill>
                <a:schemeClr val="tx1"/>
              </a:solidFill>
            </a:endParaRPr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</p:spPr>
        <p:txBody>
          <a:bodyPr/>
          <a:lstStyle/>
          <a:p>
            <a:pPr lvl="1" eaLnBrk="1" hangingPunct="1"/>
            <a:endParaRPr lang="ru-RU" dirty="0" smtClean="0">
              <a:latin typeface="+mn-lt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Licensing Specialist, </a:t>
            </a:r>
            <a:r>
              <a:rPr lang="ru-RU" smtClean="0"/>
              <a:t>январь 2009</a:t>
            </a:r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5E246B-6043-42E1-A36C-2DC06A35CA2A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Licensing Specialist, </a:t>
            </a:r>
            <a:r>
              <a:rPr lang="ru-RU" smtClean="0"/>
              <a:t>январь 2009</a:t>
            </a:r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E0F0C-8B71-484C-BD6B-FEBE609520A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Пример:</a:t>
            </a:r>
            <a:r>
              <a:rPr lang="ru-RU" baseline="0" dirty="0" smtClean="0"/>
              <a:t> </a:t>
            </a:r>
            <a:r>
              <a:rPr lang="ru-RU" dirty="0" smtClean="0"/>
              <a:t>Программа </a:t>
            </a:r>
            <a:r>
              <a:rPr lang="en-US" dirty="0" smtClean="0"/>
              <a:t>Open Value:</a:t>
            </a:r>
          </a:p>
          <a:p>
            <a:pPr lvl="2"/>
            <a:r>
              <a:rPr lang="en-US" dirty="0" smtClean="0"/>
              <a:t>200</a:t>
            </a:r>
            <a:r>
              <a:rPr lang="ru-RU" dirty="0" smtClean="0"/>
              <a:t> лицензий </a:t>
            </a:r>
            <a:r>
              <a:rPr lang="en-US" dirty="0" smtClean="0"/>
              <a:t>Office –</a:t>
            </a:r>
            <a:r>
              <a:rPr lang="ru-RU" dirty="0" smtClean="0"/>
              <a:t> 1 день </a:t>
            </a:r>
            <a:r>
              <a:rPr lang="en-US" dirty="0" err="1" smtClean="0"/>
              <a:t>xDPS</a:t>
            </a:r>
            <a:r>
              <a:rPr lang="en-US" dirty="0" smtClean="0"/>
              <a:t>,</a:t>
            </a:r>
            <a:r>
              <a:rPr lang="ru-RU" dirty="0" smtClean="0"/>
              <a:t> 8 ваучеров на обучение</a:t>
            </a:r>
            <a:endParaRPr lang="en-US" dirty="0" smtClean="0"/>
          </a:p>
          <a:p>
            <a:pPr lvl="2"/>
            <a:r>
              <a:rPr lang="en-US" dirty="0" smtClean="0"/>
              <a:t>200</a:t>
            </a:r>
            <a:r>
              <a:rPr lang="ru-RU" dirty="0" smtClean="0"/>
              <a:t> лицензий </a:t>
            </a:r>
            <a:r>
              <a:rPr lang="en-US" dirty="0" smtClean="0"/>
              <a:t>Windows</a:t>
            </a:r>
            <a:r>
              <a:rPr lang="ru-RU" dirty="0" smtClean="0"/>
              <a:t> – 4 ваучера на обучение</a:t>
            </a:r>
          </a:p>
          <a:p>
            <a:pPr lvl="2"/>
            <a:r>
              <a:rPr lang="ru-RU" dirty="0" smtClean="0"/>
              <a:t>200 </a:t>
            </a:r>
            <a:r>
              <a:rPr lang="en-US" dirty="0" smtClean="0"/>
              <a:t>Core CAL – 1 </a:t>
            </a:r>
            <a:r>
              <a:rPr lang="ru-RU" dirty="0" smtClean="0"/>
              <a:t>день </a:t>
            </a:r>
            <a:r>
              <a:rPr lang="en-US" dirty="0" err="1" smtClean="0"/>
              <a:t>xDPS</a:t>
            </a: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ru-RU" dirty="0" smtClean="0"/>
              <a:t>3 ваучера = 1 день </a:t>
            </a:r>
            <a:r>
              <a:rPr lang="en-US" dirty="0" err="1" smtClean="0"/>
              <a:t>xDPS</a:t>
            </a:r>
            <a:endParaRPr lang="en-US" dirty="0" smtClean="0"/>
          </a:p>
          <a:p>
            <a:pPr lvl="2"/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Всего</a:t>
            </a:r>
            <a:r>
              <a:rPr lang="en-US" dirty="0" smtClean="0"/>
              <a:t> </a:t>
            </a:r>
            <a:r>
              <a:rPr lang="ru-RU" dirty="0" smtClean="0"/>
              <a:t>можно получить 6 дней </a:t>
            </a:r>
            <a:r>
              <a:rPr lang="en-US" dirty="0" err="1" smtClean="0"/>
              <a:t>xDPS</a:t>
            </a:r>
            <a:r>
              <a:rPr lang="en-US" dirty="0" smtClean="0"/>
              <a:t>:</a:t>
            </a:r>
            <a:r>
              <a:rPr lang="ru-RU" baseline="0" dirty="0" smtClean="0"/>
              <a:t> </a:t>
            </a:r>
            <a:r>
              <a:rPr lang="en-US" dirty="0" smtClean="0"/>
              <a:t>3 </a:t>
            </a:r>
            <a:r>
              <a:rPr lang="ru-RU" dirty="0" smtClean="0"/>
              <a:t>дня </a:t>
            </a:r>
            <a:r>
              <a:rPr lang="en-US" dirty="0" smtClean="0"/>
              <a:t>DDPS +</a:t>
            </a:r>
            <a:r>
              <a:rPr lang="ru-RU" dirty="0" smtClean="0"/>
              <a:t> 3 дня </a:t>
            </a:r>
            <a:r>
              <a:rPr lang="en-US" dirty="0" smtClean="0"/>
              <a:t>SDPS</a:t>
            </a:r>
            <a:r>
              <a:rPr lang="ru-RU" dirty="0" smtClean="0"/>
              <a:t> или 5 дней </a:t>
            </a:r>
            <a:r>
              <a:rPr lang="en-US" dirty="0" smtClean="0"/>
              <a:t>SDPS </a:t>
            </a:r>
            <a:r>
              <a:rPr lang="ru-RU" dirty="0" smtClean="0"/>
              <a:t>+ 3 дня обучения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5966E-D5A4-4AB0-8C97-70634732FCC7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47592" indent="-447592" defTabSz="914228">
              <a:lnSpc>
                <a:spcPts val="1800"/>
              </a:lnSpc>
              <a:buClr>
                <a:schemeClr val="tx2"/>
              </a:buClr>
              <a:defRPr/>
            </a:pPr>
            <a:endParaRPr lang="en-US" sz="2000" kern="0" dirty="0" smtClean="0">
              <a:solidFill>
                <a:srgbClr val="595959"/>
              </a:solidFill>
              <a:latin typeface="Arial" pitchFamily="34" charset="0"/>
            </a:endParaRPr>
          </a:p>
          <a:p>
            <a:pPr marL="904705" lvl="1" indent="-447592">
              <a:lnSpc>
                <a:spcPts val="1800"/>
              </a:lnSpc>
              <a:buClr>
                <a:schemeClr val="tx2"/>
              </a:buClr>
              <a:buBlip>
                <a:blip r:embed="rId3"/>
              </a:buBlip>
            </a:pPr>
            <a:r>
              <a:rPr lang="en-US" sz="2000" b="1" u="sng" kern="0" dirty="0" smtClean="0">
                <a:solidFill>
                  <a:srgbClr val="595959"/>
                </a:solidFill>
                <a:latin typeface="Arial" pitchFamily="34" charset="0"/>
              </a:rPr>
              <a:t>Microsoft pays partners </a:t>
            </a:r>
            <a: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  <a:t>to deliver the deployment plan services at a reduced rate.</a:t>
            </a:r>
            <a:b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</a:br>
            <a:endParaRPr lang="en-US" sz="2000" kern="0" dirty="0" smtClean="0">
              <a:solidFill>
                <a:srgbClr val="595959"/>
              </a:solidFill>
              <a:latin typeface="Arial" pitchFamily="34" charset="0"/>
            </a:endParaRPr>
          </a:p>
          <a:p>
            <a:pPr marL="904705" lvl="1" indent="-447592">
              <a:lnSpc>
                <a:spcPts val="1800"/>
              </a:lnSpc>
              <a:buClr>
                <a:schemeClr val="tx2"/>
              </a:buClr>
              <a:buBlip>
                <a:blip r:embed="rId3"/>
              </a:buBlip>
            </a:pPr>
            <a: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  <a:t>Partners receive </a:t>
            </a:r>
            <a:r>
              <a:rPr lang="en-US" sz="2000" b="1" u="sng" kern="0" dirty="0" smtClean="0">
                <a:solidFill>
                  <a:srgbClr val="595959"/>
                </a:solidFill>
                <a:latin typeface="Arial" pitchFamily="34" charset="0"/>
              </a:rPr>
              <a:t>SDPS tools, training, and support</a:t>
            </a:r>
            <a: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  <a:t>.</a:t>
            </a:r>
            <a:b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</a:br>
            <a:endParaRPr lang="en-US" sz="2000" kern="0" dirty="0" smtClean="0">
              <a:solidFill>
                <a:srgbClr val="595959"/>
              </a:solidFill>
              <a:latin typeface="Arial" pitchFamily="34" charset="0"/>
            </a:endParaRPr>
          </a:p>
          <a:p>
            <a:pPr marL="904705" lvl="1" indent="-447592">
              <a:lnSpc>
                <a:spcPts val="1800"/>
              </a:lnSpc>
              <a:buClr>
                <a:schemeClr val="tx2"/>
              </a:buClr>
              <a:buBlip>
                <a:blip r:embed="rId3"/>
              </a:buBlip>
            </a:pPr>
            <a: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  <a:t>Services are offered as a part of an EA investment by the customer.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0858C-0245-46B4-9CD7-4A5725A5A9B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47592" indent="-447592" defTabSz="914228">
              <a:lnSpc>
                <a:spcPts val="1800"/>
              </a:lnSpc>
              <a:buClr>
                <a:schemeClr val="tx2"/>
              </a:buClr>
              <a:defRPr/>
            </a:pPr>
            <a:endParaRPr lang="en-US" sz="2000" kern="0" dirty="0" smtClean="0">
              <a:solidFill>
                <a:srgbClr val="595959"/>
              </a:solidFill>
              <a:latin typeface="Arial" pitchFamily="34" charset="0"/>
            </a:endParaRPr>
          </a:p>
          <a:p>
            <a:pPr marL="904705" lvl="1" indent="-447592">
              <a:lnSpc>
                <a:spcPts val="1800"/>
              </a:lnSpc>
              <a:buClr>
                <a:schemeClr val="tx2"/>
              </a:buClr>
              <a:buBlip>
                <a:blip r:embed="rId3"/>
              </a:buBlip>
            </a:pPr>
            <a:r>
              <a:rPr lang="en-US" sz="2000" b="1" u="sng" kern="0" dirty="0" smtClean="0">
                <a:solidFill>
                  <a:srgbClr val="595959"/>
                </a:solidFill>
                <a:latin typeface="Arial" pitchFamily="34" charset="0"/>
              </a:rPr>
              <a:t>Microsoft pays partners </a:t>
            </a:r>
            <a: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  <a:t>to deliver the deployment plan services at a reduced rate.</a:t>
            </a:r>
            <a:b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</a:br>
            <a:endParaRPr lang="en-US" sz="2000" kern="0" dirty="0" smtClean="0">
              <a:solidFill>
                <a:srgbClr val="595959"/>
              </a:solidFill>
              <a:latin typeface="Arial" pitchFamily="34" charset="0"/>
            </a:endParaRPr>
          </a:p>
          <a:p>
            <a:pPr marL="904705" lvl="1" indent="-447592">
              <a:lnSpc>
                <a:spcPts val="1800"/>
              </a:lnSpc>
              <a:buClr>
                <a:schemeClr val="tx2"/>
              </a:buClr>
              <a:buBlip>
                <a:blip r:embed="rId3"/>
              </a:buBlip>
            </a:pPr>
            <a: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  <a:t>Partners receive </a:t>
            </a:r>
            <a:r>
              <a:rPr lang="en-US" sz="2000" b="1" u="sng" kern="0" dirty="0" smtClean="0">
                <a:solidFill>
                  <a:srgbClr val="595959"/>
                </a:solidFill>
                <a:latin typeface="Arial" pitchFamily="34" charset="0"/>
              </a:rPr>
              <a:t>SDPS tools, training, and support</a:t>
            </a:r>
            <a: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  <a:t>.</a:t>
            </a:r>
            <a:b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</a:br>
            <a:endParaRPr lang="en-US" sz="2000" kern="0" dirty="0" smtClean="0">
              <a:solidFill>
                <a:srgbClr val="595959"/>
              </a:solidFill>
              <a:latin typeface="Arial" pitchFamily="34" charset="0"/>
            </a:endParaRPr>
          </a:p>
          <a:p>
            <a:pPr marL="904705" lvl="1" indent="-447592">
              <a:lnSpc>
                <a:spcPts val="1800"/>
              </a:lnSpc>
              <a:buClr>
                <a:schemeClr val="tx2"/>
              </a:buClr>
              <a:buBlip>
                <a:blip r:embed="rId3"/>
              </a:buBlip>
            </a:pPr>
            <a:r>
              <a:rPr lang="en-US" sz="2000" kern="0" dirty="0" smtClean="0">
                <a:solidFill>
                  <a:srgbClr val="595959"/>
                </a:solidFill>
                <a:latin typeface="Arial" pitchFamily="34" charset="0"/>
              </a:rPr>
              <a:t>Services are offered as a part of an EA investment by the customer.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0858C-0245-46B4-9CD7-4A5725A5A9B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Licensing Specialist, </a:t>
            </a:r>
            <a:r>
              <a:rPr lang="ru-RU" smtClean="0"/>
              <a:t>январь 2009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5E246B-6043-42E1-A36C-2DC06A35CA2A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969"/>
            <a:ext cx="8229600" cy="785818"/>
          </a:xfrm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2026-A348-4AAD-8A4D-1514AC926C6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Текст 2"/>
          <p:cNvSpPr>
            <a:spLocks noGrp="1"/>
          </p:cNvSpPr>
          <p:nvPr>
            <p:ph idx="1" hasCustomPrompt="1"/>
          </p:nvPr>
        </p:nvSpPr>
        <p:spPr>
          <a:xfrm>
            <a:off x="1025635" y="1643050"/>
            <a:ext cx="7121819" cy="407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Образец текста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Второй уровень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Третий уровень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Четвертый уровень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Пятый уровень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>
            <a:lvl1pPr eaLnBrk="1">
              <a:defRPr kern="0">
                <a:solidFill>
                  <a:schemeClr val="tx1">
                    <a:alpha val="10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>
            <a:lvl1pPr eaLnBrk="1">
              <a:defRPr sz="1400" kern="0">
                <a:solidFill>
                  <a:schemeClr val="tx1">
                    <a:alpha val="10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 cap="flat" algn="ctr">
            <a:headEnd type="none" w="med" len="med"/>
            <a:tailEnd type="none" w="med" len="med"/>
          </a:ln>
        </p:spPr>
        <p:txBody>
          <a:bodyPr/>
          <a:lstStyle>
            <a:lvl1pPr eaLnBrk="1">
              <a:defRPr kern="0">
                <a:solidFill>
                  <a:schemeClr val="tx1">
                    <a:alpha val="10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B23FFBB8-B615-4B55-BD84-89BD20FDBC3D}" type="slidenum">
              <a:rPr lang="en-US" altLang="x-none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3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ker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8D8F4A1-B0F1-4EB9-819A-1DD444F26764}" type="datetime4">
              <a:rPr lang="en-US"/>
              <a:pPr>
                <a:defRPr/>
              </a:pPr>
              <a:t>February 7, 2012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ftr" sz="quarter" idx="14"/>
          </p:nvPr>
        </p:nvSpPr>
        <p:spPr>
          <a:xfrm>
            <a:off x="3124200" y="6245225"/>
            <a:ext cx="3124200" cy="476250"/>
          </a:xfrm>
          <a:prstGeom prst="rect">
            <a:avLst/>
          </a:prstGeom>
        </p:spPr>
        <p:txBody>
          <a:bodyPr/>
          <a:lstStyle>
            <a:lvl1pPr>
              <a:defRPr ker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MICROSOFT CONFIDENTIAL -- FOR INTERNAL USE ONLY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 ker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3C37ACA-8AC7-40EC-ACF2-6A396B5D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143D5-6F78-41B0-8CE0-C78E4C58DA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28800"/>
            <a:ext cx="8229600" cy="785818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237946"/>
            <a:ext cx="2133600" cy="365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3A0A-746D-4E8B-8CD3-69701A551DB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89404" y="1621535"/>
            <a:ext cx="7121819" cy="40719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www.microsoft.com/rus/licensing/volume/softwareassurance/advantagesoverview/newversion.aspx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rus/licensing/afterbuying/softwareassurance/desktop/default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hyperlink" Target="http://www.microsoft.com/rus/licensing/afterbuying/softwareassurance/desktop/default.aspx" TargetMode="Externa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rus/licensing/volume/softwareassurance/advantagesoverview/packaged.aspx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hyperlink" Target="http://www.microsoft.com/rus/licensing/volume/softwareassurance/advantagesoverview/cpl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rus/licensing/volume/softwareassurance/advantagesoverview/ELearning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rus/licensing/volume/softwareassurance/advantagesoverview/HomeUse.aspx" TargetMode="Externa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rus/licensing/volume/softwareassurance/advantagesoverview/Employee.aspx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rus/licensing/volume/softwareassurance/advantagesoverview/Support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gp/sasupport/r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rus/licensing/volume/softwareassurance/advantagesoverview/technetplussubscription.aspx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rus/licensing/volume/softwareassurance/advantagesoverview/cbs.aspx" TargetMode="Externa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rus/licensing/volume/softwareassurance/advantagesoverview/stepup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ervices.passport.net/ppnetworkhome.srf?vv=600&amp;lc=1049" TargetMode="External"/><Relationship Id="rId2" Type="http://schemas.openxmlformats.org/officeDocument/2006/relationships/hyperlink" Target="https://eopen.microsoft.com/ru/Home.ASP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sing.microsoft.com/eLicense/L1049/Default.asp" TargetMode="External"/><Relationship Id="rId2" Type="http://schemas.openxmlformats.org/officeDocument/2006/relationships/hyperlink" Target="https://licensing.microsoft.com/eLicense/L1033/usertip.asp?t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oft.com/rus/licensing/afterbuying/running/activation/default.aspx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rus/licensing/volume/SoftwareAssurance/HowToBuy/Default.aspx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olumelicensing.com/userights/PL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rus/licensing/afterbuying/running/extension/default.asp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office.microsoft.com/en-us/products/FX101754511033.aspx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icensing/sabcalculator/" TargetMode="External"/><Relationship Id="rId2" Type="http://schemas.openxmlformats.org/officeDocument/2006/relationships/hyperlink" Target="http://www.microsoft.com/rus/licensing/volume/SoftwareAssurance/Default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3050"/>
            <a:ext cx="6172200" cy="214314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Renewal &amp; SA</a:t>
            </a:r>
            <a:endParaRPr lang="ru-RU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531684" y="0"/>
            <a:ext cx="7391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1" tIns="44443" rIns="90471" bIns="44443" anchor="ctr"/>
          <a:lstStyle/>
          <a:p>
            <a:r>
              <a:rPr lang="en-US" sz="2800" b="1" i="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Software Assurance</a:t>
            </a:r>
            <a:br>
              <a:rPr lang="en-US" sz="2800" b="1" i="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ru-RU" sz="2000" b="1" i="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Преимущества для увеличения отдачи от инвестиций в ПО</a:t>
            </a:r>
            <a:endParaRPr lang="en-US" sz="2000" b="1" i="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16470" y="1435098"/>
          <a:ext cx="3014248" cy="510759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014248"/>
              </a:tblGrid>
              <a:tr h="6384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/>
                        <a:t>Право перехода на новые версии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6384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/>
                        <a:t>Рассрочка платежей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6384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/>
                        <a:t>Консультации по </a:t>
                      </a:r>
                      <a:r>
                        <a:rPr lang="ru-RU" sz="1800" u="none" strike="noStrike" dirty="0" smtClean="0"/>
                        <a:t>внедрению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638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/>
                        <a:t>Windows </a:t>
                      </a:r>
                      <a:r>
                        <a:rPr lang="en-US" sz="1800" u="none" strike="noStrike" dirty="0" smtClean="0"/>
                        <a:t>7</a:t>
                      </a:r>
                      <a:r>
                        <a:rPr lang="en-US" sz="1800" u="none" strike="noStrike" baseline="0" dirty="0" smtClean="0"/>
                        <a:t> </a:t>
                      </a:r>
                      <a:r>
                        <a:rPr lang="en-US" sz="1800" u="none" strike="noStrike" dirty="0" smtClean="0"/>
                        <a:t>Enterprise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63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/>
                        <a:t>Microsoft Desktop Optimization Pack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638449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 dirty="0" smtClean="0"/>
                        <a:t>Ваучеры на обучение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638449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 dirty="0" smtClean="0"/>
                        <a:t>Поддержка продуктов в продленной фазе</a:t>
                      </a:r>
                      <a:endParaRPr lang="en-US" sz="1800" b="0" u="none" strike="noStrike" dirty="0" smtClean="0"/>
                    </a:p>
                  </a:txBody>
                  <a:tcPr marL="4530" marR="4530" marT="4908" marB="0" anchor="ctr"/>
                </a:tc>
              </a:tr>
              <a:tr h="638449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 dirty="0" smtClean="0"/>
                        <a:t>Переход</a:t>
                      </a:r>
                      <a:r>
                        <a:rPr lang="ru-RU" sz="1800" u="none" strike="noStrike" baseline="0" dirty="0" smtClean="0"/>
                        <a:t> на</a:t>
                      </a:r>
                      <a:r>
                        <a:rPr lang="en-US" sz="1800" u="none" strike="noStrike" baseline="0" dirty="0" smtClean="0"/>
                        <a:t> </a:t>
                      </a:r>
                      <a:r>
                        <a:rPr lang="ru-RU" sz="1800" u="none" strike="noStrike" baseline="0" dirty="0" smtClean="0"/>
                        <a:t>версии </a:t>
                      </a:r>
                      <a:r>
                        <a:rPr lang="en-US" sz="1800" u="none" strike="noStrike" baseline="0" dirty="0" smtClean="0"/>
                        <a:t>Professional/Enterprise</a:t>
                      </a:r>
                      <a:r>
                        <a:rPr lang="ru-RU" sz="1800" u="none" strike="noStrike" baseline="0" dirty="0" smtClean="0"/>
                        <a:t>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530" marR="4530" marT="4908" marB="0" anchor="ctr"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6072198" y="1357298"/>
          <a:ext cx="2778725" cy="521336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778725"/>
              </a:tblGrid>
              <a:tr h="744767"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u="none" strike="noStrike" dirty="0" err="1"/>
                        <a:t>Онлайн</a:t>
                      </a:r>
                      <a:r>
                        <a:rPr lang="ru-RU" sz="1800" u="none" strike="noStrike" dirty="0"/>
                        <a:t> обучение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74476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/>
                        <a:t>Office </a:t>
                      </a:r>
                      <a:r>
                        <a:rPr lang="ru-RU" sz="1800" u="none" strike="noStrike" dirty="0"/>
                        <a:t>на домашнем ПК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744767"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u="none" strike="noStrike" dirty="0"/>
                        <a:t>Программа скидок для сотрудников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744767"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u="none" strike="noStrike" dirty="0"/>
                        <a:t>Техническая поддержка 24х7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744767"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u="none" strike="noStrike" dirty="0"/>
                        <a:t>Сервер холодного резервирования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744767"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u="none" strike="noStrike" dirty="0"/>
                        <a:t>Подписка </a:t>
                      </a:r>
                      <a:r>
                        <a:rPr lang="en-US" sz="1800" u="none" strike="noStrike" dirty="0"/>
                        <a:t>TechNet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  <a:tr h="74476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/>
                        <a:t>Windows </a:t>
                      </a:r>
                      <a:r>
                        <a:rPr lang="ru-RU" sz="1800" u="none" strike="noStrike" dirty="0"/>
                        <a:t>для устаревших ПК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30" marR="4530" marT="4908" marB="0" anchor="ctr"/>
                </a:tc>
              </a:tr>
            </a:tbl>
          </a:graphicData>
        </a:graphic>
      </p:graphicFrame>
      <p:pic>
        <p:nvPicPr>
          <p:cNvPr id="8" name="Picture 12" descr="sl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2106" y="2315401"/>
            <a:ext cx="3257550" cy="261379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Право перехода на новые версии</a:t>
            </a:r>
            <a:endParaRPr lang="ru-RU" sz="2800" b="1" dirty="0">
              <a:solidFill>
                <a:schemeClr val="accent2">
                  <a:lumMod val="50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217779"/>
            <a:ext cx="7940430" cy="31660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ru-RU" sz="2400" dirty="0" smtClean="0"/>
              <a:t>Нет необходимости оплачивать полную стоимость лицензии на новую версию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ru-RU" sz="2400" dirty="0" smtClean="0"/>
              <a:t>Переход возможен в любой момент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ru-RU" sz="2400" dirty="0" smtClean="0"/>
              <a:t>Уменьшенная полная стоимость владения (</a:t>
            </a:r>
            <a:r>
              <a:rPr lang="en-US" sz="2400" dirty="0" smtClean="0"/>
              <a:t>TCO)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ru-RU" sz="2400" dirty="0" smtClean="0"/>
              <a:t>Упрощение процедуры закупок</a:t>
            </a:r>
            <a:endParaRPr lang="en-US" sz="2400" dirty="0" smtClean="0"/>
          </a:p>
          <a:p>
            <a:pPr eaLnBrk="1" hangingPunct="1"/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6381754"/>
            <a:ext cx="9144000" cy="487363"/>
            <a:chOff x="0" y="4020"/>
            <a:chExt cx="5760" cy="307"/>
          </a:xfrm>
        </p:grpSpPr>
        <p:sp>
          <p:nvSpPr>
            <p:cNvPr id="232457" name="Text Box 9"/>
            <p:cNvSpPr txBox="1">
              <a:spLocks noChangeArrowheads="1"/>
            </p:cNvSpPr>
            <p:nvPr/>
          </p:nvSpPr>
          <p:spPr bwMode="auto">
            <a:xfrm>
              <a:off x="0" y="4020"/>
              <a:ext cx="1429" cy="307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232458" name="Text Box 10"/>
            <p:cNvSpPr txBox="1">
              <a:spLocks noChangeArrowheads="1"/>
            </p:cNvSpPr>
            <p:nvPr/>
          </p:nvSpPr>
          <p:spPr bwMode="auto">
            <a:xfrm>
              <a:off x="1281" y="4020"/>
              <a:ext cx="2386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OV 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232459" name="Text Box 11"/>
            <p:cNvSpPr txBox="1">
              <a:spLocks noChangeArrowheads="1"/>
            </p:cNvSpPr>
            <p:nvPr/>
          </p:nvSpPr>
          <p:spPr bwMode="auto">
            <a:xfrm>
              <a:off x="3424" y="4020"/>
              <a:ext cx="2336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96523" y="220765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3600" b="1" i="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rPr>
              <a:t>Преимущества для клиента</a:t>
            </a:r>
            <a:endParaRPr lang="ru-RU" sz="3600" b="1" i="0" dirty="0">
              <a:solidFill>
                <a:schemeClr val="accent2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723" y="1353236"/>
            <a:ext cx="7987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Право установки новейших версий ПО  на протяжении срока действия подписки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</a:rPr>
              <a:t>Software Assurance</a:t>
            </a:r>
            <a:endParaRPr lang="ru-RU" sz="2400" i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0" y="6381754"/>
            <a:ext cx="9144000" cy="487363"/>
            <a:chOff x="0" y="4020"/>
            <a:chExt cx="5760" cy="307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0" y="4020"/>
              <a:ext cx="1429" cy="307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281" y="4020"/>
              <a:ext cx="2386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424" y="4020"/>
              <a:ext cx="2336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Право перехода на новые версии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285852" y="928670"/>
          <a:ext cx="6096000" cy="4701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142844" y="5786454"/>
            <a:ext cx="7858180" cy="428628"/>
          </a:xfrm>
          <a:prstGeom prst="rect">
            <a:avLst/>
          </a:prstGeom>
        </p:spPr>
        <p:txBody>
          <a:bodyPr vert="horz" anchor="b">
            <a:normAutofit fontScale="4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3000" b="1" cap="small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  <a:hlinkClick r:id="rId7"/>
              </a:rPr>
              <a:t>http://www.microsoft.com/rus/licensing/volume/softwareassurance/advantagesoverview/newversion.aspx</a:t>
            </a:r>
            <a:endParaRPr lang="en-US" sz="3000" b="1" cap="small" dirty="0" smtClean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endParaRPr kumimoji="0" lang="ru-RU" sz="3000" b="1" i="0" u="none" strike="noStrike" kern="1200" cap="small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69"/>
            <a:ext cx="8686800" cy="78581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 smtClean="0">
                <a:effectLst/>
                <a:latin typeface="Calibri" pitchFamily="34" charset="0"/>
                <a:cs typeface="Calibri" pitchFamily="34" charset="0"/>
              </a:rPr>
              <a:t>Windows </a:t>
            </a:r>
            <a:r>
              <a:rPr lang="en-US" b="1" dirty="0" smtClean="0">
                <a:effectLst/>
                <a:latin typeface="Calibri" pitchFamily="34" charset="0"/>
                <a:cs typeface="Calibri" pitchFamily="34" charset="0"/>
              </a:rPr>
              <a:t>7</a:t>
            </a:r>
            <a:r>
              <a:rPr lang="en-US" sz="3200" b="1" dirty="0" smtClean="0">
                <a:effectLst/>
                <a:latin typeface="Calibri" pitchFamily="34" charset="0"/>
                <a:cs typeface="Calibri" pitchFamily="34" charset="0"/>
              </a:rPr>
              <a:t> Enterprise</a:t>
            </a:r>
            <a:endParaRPr lang="ru-RU" sz="3200" b="1" dirty="0" smtClean="0"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4370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928670"/>
            <a:ext cx="8328554" cy="4910798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sz="1600" b="1" dirty="0" smtClean="0"/>
              <a:t>    </a:t>
            </a:r>
            <a:r>
              <a:rPr lang="ru-RU" sz="1600" b="1" dirty="0" smtClean="0"/>
              <a:t>Запуск нескольких экземпляров </a:t>
            </a:r>
            <a:r>
              <a:rPr lang="ru-RU" sz="1600" b="1" dirty="0" err="1" smtClean="0"/>
              <a:t>Windows</a:t>
            </a:r>
            <a:r>
              <a:rPr lang="ru-RU" sz="1600" b="1" dirty="0" smtClean="0"/>
              <a:t> в виртуальной </a:t>
            </a:r>
            <a:r>
              <a:rPr lang="ru-RU" sz="1600" b="1" smtClean="0"/>
              <a:t>операционной среде:</a:t>
            </a:r>
            <a:endParaRPr lang="ru-RU" sz="1600" dirty="0" smtClean="0"/>
          </a:p>
          <a:p>
            <a:pPr lvl="1" algn="just">
              <a:buNone/>
            </a:pPr>
            <a:r>
              <a:rPr lang="ru-RU" sz="1600" dirty="0" smtClean="0"/>
              <a:t>     По лицензии </a:t>
            </a:r>
            <a:r>
              <a:rPr lang="ru-RU" sz="1600" dirty="0" err="1" smtClean="0"/>
              <a:t>Windows</a:t>
            </a:r>
            <a:r>
              <a:rPr lang="ru-RU" sz="1600" dirty="0" smtClean="0"/>
              <a:t> 7 </a:t>
            </a:r>
            <a:r>
              <a:rPr lang="ru-RU" sz="1600" dirty="0" err="1" smtClean="0"/>
              <a:t>Enterprise</a:t>
            </a:r>
            <a:r>
              <a:rPr lang="ru-RU" sz="1600" dirty="0" smtClean="0"/>
              <a:t> клиенты получат возможность запускать несколько экземпляров (копий) операционной системы на одном компьютере: один экземпляр в физической среде и до четырёх экземпляров в виртуальных операционных средах на одном ПК. </a:t>
            </a:r>
          </a:p>
          <a:p>
            <a:pPr lvl="1" algn="just">
              <a:buNone/>
            </a:pPr>
            <a:r>
              <a:rPr lang="ru-RU" sz="1600" dirty="0" smtClean="0"/>
              <a:t>     Разрешается использовать любую редакцию </a:t>
            </a:r>
            <a:r>
              <a:rPr lang="ru-RU" sz="1600" dirty="0" err="1" smtClean="0"/>
              <a:t>Windows</a:t>
            </a:r>
            <a:r>
              <a:rPr lang="ru-RU" sz="1600" dirty="0" smtClean="0"/>
              <a:t> 7 (</a:t>
            </a:r>
            <a:r>
              <a:rPr lang="ru-RU" sz="1600" dirty="0" err="1" smtClean="0"/>
              <a:t>Professional</a:t>
            </a:r>
            <a:r>
              <a:rPr lang="ru-RU" sz="1600" dirty="0" smtClean="0"/>
              <a:t> или </a:t>
            </a:r>
            <a:r>
              <a:rPr lang="ru-RU" sz="1600" dirty="0" err="1" smtClean="0"/>
              <a:t>Enterprise</a:t>
            </a:r>
            <a:r>
              <a:rPr lang="ru-RU" sz="1600" dirty="0" smtClean="0"/>
              <a:t>) </a:t>
            </a:r>
            <a:r>
              <a:rPr lang="ru-RU" sz="1600" dirty="0" err="1" smtClean="0"/>
              <a:t>или</a:t>
            </a:r>
            <a:r>
              <a:rPr lang="ru-RU" sz="1600" dirty="0" smtClean="0"/>
              <a:t> их предыдущую версию вместо любой из дополнительных копий, а также вместо копии, запущенной в физической операционной среде. </a:t>
            </a:r>
          </a:p>
          <a:p>
            <a:pPr lvl="1"/>
            <a:endParaRPr lang="en-US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pPr lvl="1">
              <a:buNone/>
            </a:pPr>
            <a:endParaRPr lang="ru-RU" sz="2400" dirty="0" smtClean="0"/>
          </a:p>
        </p:txBody>
      </p:sp>
      <p:grpSp>
        <p:nvGrpSpPr>
          <p:cNvPr id="2" name="Группа 7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pic>
        <p:nvPicPr>
          <p:cNvPr id="8" name="Picture 7" descr="PUR_Diagrams_English_FINAL_v03_Figure0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3571876"/>
            <a:ext cx="457203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229600" cy="7858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Windows 7 Enterprise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Многоязычный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пользовательский интерфейс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(MUI)</a:t>
            </a:r>
            <a:endParaRPr lang="ru-RU" sz="2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8466" name="Rectangle 3"/>
          <p:cNvSpPr>
            <a:spLocks noGrp="1" noChangeArrowheads="1"/>
          </p:cNvSpPr>
          <p:nvPr>
            <p:ph idx="1"/>
          </p:nvPr>
        </p:nvSpPr>
        <p:spPr>
          <a:xfrm>
            <a:off x="571473" y="1071545"/>
            <a:ext cx="7575982" cy="4748341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ts val="2500"/>
              </a:lnSpc>
            </a:pPr>
            <a:r>
              <a:rPr lang="ru-RU" dirty="0" smtClean="0"/>
              <a:t>Создание единого образа со всеми языками интерфейса</a:t>
            </a:r>
          </a:p>
          <a:p>
            <a:pPr eaLnBrk="1" hangingPunct="1">
              <a:lnSpc>
                <a:spcPts val="2500"/>
              </a:lnSpc>
            </a:pPr>
            <a:r>
              <a:rPr lang="ru-RU" dirty="0" smtClean="0"/>
              <a:t>Использование этого образа для развертывания операционной системы на любых ПК (настольных, персональных, планшетных)</a:t>
            </a:r>
          </a:p>
          <a:p>
            <a:pPr eaLnBrk="1" hangingPunct="1">
              <a:lnSpc>
                <a:spcPts val="2500"/>
              </a:lnSpc>
            </a:pPr>
            <a:r>
              <a:rPr lang="ru-RU" dirty="0" smtClean="0"/>
              <a:t>Позволяет сократить расходы на поддержание образов </a:t>
            </a:r>
            <a:br>
              <a:rPr lang="ru-RU" dirty="0" smtClean="0"/>
            </a:br>
            <a:r>
              <a:rPr lang="ru-RU" dirty="0" smtClean="0"/>
              <a:t>и развертывание ОС</a:t>
            </a:r>
          </a:p>
          <a:p>
            <a:pPr eaLnBrk="1" hangingPunct="1">
              <a:lnSpc>
                <a:spcPts val="2500"/>
              </a:lnSpc>
            </a:pPr>
            <a:r>
              <a:rPr lang="ru-RU" dirty="0" smtClean="0"/>
              <a:t>Возможность переключения языковой версии </a:t>
            </a:r>
            <a:br>
              <a:rPr lang="ru-RU" dirty="0" smtClean="0"/>
            </a:br>
            <a:r>
              <a:rPr lang="ru-RU" dirty="0" smtClean="0"/>
              <a:t>для уже установленной ОС</a:t>
            </a:r>
          </a:p>
          <a:p>
            <a:pPr eaLnBrk="1" hangingPunct="1">
              <a:lnSpc>
                <a:spcPts val="2500"/>
              </a:lnSpc>
            </a:pPr>
            <a:r>
              <a:rPr lang="ru-RU" dirty="0" smtClean="0"/>
              <a:t>Приобретение </a:t>
            </a:r>
            <a:r>
              <a:rPr lang="en-US" dirty="0" smtClean="0"/>
              <a:t>SA </a:t>
            </a:r>
            <a:r>
              <a:rPr lang="ru-RU" dirty="0" smtClean="0"/>
              <a:t>для ОС</a:t>
            </a:r>
            <a:r>
              <a:rPr lang="en-US" dirty="0" smtClean="0"/>
              <a:t> </a:t>
            </a:r>
            <a:r>
              <a:rPr lang="ru-RU" dirty="0" smtClean="0"/>
              <a:t>– единственная возможность получить </a:t>
            </a:r>
            <a:r>
              <a:rPr lang="en-US" dirty="0" smtClean="0"/>
              <a:t>MUI</a:t>
            </a:r>
            <a:r>
              <a:rPr lang="ru-RU" dirty="0" smtClean="0"/>
              <a:t> для корпоративных заказчиков</a:t>
            </a:r>
            <a:endParaRPr lang="en-US" dirty="0" smtClean="0"/>
          </a:p>
          <a:p>
            <a:pPr lvl="1" eaLnBrk="1" hangingPunct="1">
              <a:lnSpc>
                <a:spcPts val="2500"/>
              </a:lnSpc>
            </a:pPr>
            <a:r>
              <a:rPr lang="ru-RU" dirty="0" smtClean="0"/>
              <a:t>Разрешается использовать предыдущие версии ОС в языковой версии </a:t>
            </a:r>
            <a:r>
              <a:rPr lang="en-US" dirty="0" smtClean="0"/>
              <a:t>English/Multilanguage </a:t>
            </a:r>
            <a:r>
              <a:rPr lang="ru-RU" dirty="0" smtClean="0"/>
              <a:t>по праву </a:t>
            </a:r>
            <a:r>
              <a:rPr lang="en-US" dirty="0" smtClean="0"/>
              <a:t>downgrade</a:t>
            </a:r>
            <a:endParaRPr lang="ru-RU" dirty="0" smtClean="0"/>
          </a:p>
        </p:txBody>
      </p:sp>
      <p:grpSp>
        <p:nvGrpSpPr>
          <p:cNvPr id="2" name="Группа 7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Windows 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Enterprise</a:t>
            </a:r>
            <a:endParaRPr lang="ru-RU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2800" b="1" dirty="0" smtClean="0"/>
              <a:t>Преимущества, доступные пользователям </a:t>
            </a:r>
            <a:r>
              <a:rPr lang="ru-RU" sz="2800" b="1" dirty="0" err="1" smtClean="0"/>
              <a:t>Windows</a:t>
            </a:r>
            <a:r>
              <a:rPr lang="ru-RU" sz="2800" b="1" dirty="0" smtClean="0"/>
              <a:t> 7 </a:t>
            </a:r>
            <a:r>
              <a:rPr lang="ru-RU" sz="2800" b="1" dirty="0" err="1" smtClean="0"/>
              <a:t>Enterprise</a:t>
            </a:r>
            <a:r>
              <a:rPr lang="ru-RU" sz="2800" b="1" dirty="0" smtClean="0"/>
              <a:t> на условиях дополнительной подписки</a:t>
            </a:r>
            <a:endParaRPr lang="en-US" sz="2800" b="1" dirty="0" smtClean="0"/>
          </a:p>
          <a:p>
            <a:r>
              <a:rPr lang="ru-RU" sz="2800" b="1" dirty="0" smtClean="0"/>
              <a:t>Microsoft </a:t>
            </a:r>
            <a:r>
              <a:rPr lang="ru-RU" sz="2800" b="1" dirty="0" err="1" smtClean="0"/>
              <a:t>Desktop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Optimization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Pack</a:t>
            </a:r>
            <a:r>
              <a:rPr lang="ru-RU" sz="2800" b="1" dirty="0" smtClean="0"/>
              <a:t> для </a:t>
            </a:r>
            <a:r>
              <a:rPr lang="ru-RU" sz="2800" b="1" dirty="0" err="1" smtClean="0"/>
              <a:t>Software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Assurance</a:t>
            </a:r>
            <a:r>
              <a:rPr lang="ru-RU" sz="2800" b="1" dirty="0" smtClean="0"/>
              <a:t> </a:t>
            </a:r>
            <a:r>
              <a:rPr lang="en-US" sz="2800" b="1" dirty="0" smtClean="0"/>
              <a:t>(MDOP)</a:t>
            </a:r>
            <a:r>
              <a:rPr lang="ru-RU" sz="2800" dirty="0" smtClean="0"/>
              <a:t>- динамическое решение для настольных компьютеров доступное только для клиентов </a:t>
            </a:r>
            <a:r>
              <a:rPr lang="ru-RU" sz="2800" dirty="0" err="1" smtClean="0"/>
              <a:t>Windows</a:t>
            </a:r>
            <a:r>
              <a:rPr lang="ru-RU" sz="2800" dirty="0" smtClean="0"/>
              <a:t> SA на условиях дополнительной подписки. Пакет MDOP – это пакет из 6 технологий:</a:t>
            </a:r>
          </a:p>
          <a:p>
            <a:r>
              <a:rPr lang="ru-RU" sz="1800" b="1" dirty="0" smtClean="0"/>
              <a:t>Microsoft </a:t>
            </a:r>
            <a:r>
              <a:rPr lang="ru-RU" sz="1800" b="1" dirty="0" err="1" smtClean="0"/>
              <a:t>Application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Virtualization</a:t>
            </a:r>
            <a:r>
              <a:rPr lang="ru-RU" sz="1800" dirty="0" smtClean="0"/>
              <a:t> (прежнее название – </a:t>
            </a:r>
            <a:r>
              <a:rPr lang="ru-RU" sz="1800" dirty="0" err="1" smtClean="0"/>
              <a:t>SoftGrid</a:t>
            </a:r>
            <a:r>
              <a:rPr lang="ru-RU" sz="1800" dirty="0" smtClean="0"/>
              <a:t> </a:t>
            </a:r>
            <a:r>
              <a:rPr lang="ru-RU" sz="1800" dirty="0" err="1" smtClean="0"/>
              <a:t>Application</a:t>
            </a:r>
            <a:r>
              <a:rPr lang="ru-RU" sz="1800" dirty="0" smtClean="0"/>
              <a:t> </a:t>
            </a:r>
            <a:r>
              <a:rPr lang="ru-RU" sz="1800" dirty="0" err="1" smtClean="0"/>
              <a:t>Virtualization</a:t>
            </a:r>
            <a:r>
              <a:rPr lang="ru-RU" sz="1800" dirty="0" smtClean="0"/>
              <a:t>)</a:t>
            </a:r>
          </a:p>
          <a:p>
            <a:r>
              <a:rPr lang="ru-RU" sz="1800" b="1" dirty="0" smtClean="0"/>
              <a:t>Microsoft </a:t>
            </a:r>
            <a:r>
              <a:rPr lang="ru-RU" sz="1800" b="1" dirty="0" err="1" smtClean="0"/>
              <a:t>Enterprise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Desktop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Virtualization</a:t>
            </a:r>
            <a:endParaRPr lang="ru-RU" sz="1800" dirty="0" smtClean="0"/>
          </a:p>
          <a:p>
            <a:r>
              <a:rPr lang="ru-RU" sz="1800" b="1" dirty="0" smtClean="0"/>
              <a:t>Microsoft </a:t>
            </a:r>
            <a:r>
              <a:rPr lang="ru-RU" sz="1800" b="1" dirty="0" err="1" smtClean="0"/>
              <a:t>Asset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Inventory</a:t>
            </a:r>
            <a:r>
              <a:rPr lang="ru-RU" sz="1800" b="1" dirty="0" smtClean="0"/>
              <a:t> Services</a:t>
            </a:r>
            <a:endParaRPr lang="ru-RU" sz="1800" dirty="0" smtClean="0"/>
          </a:p>
          <a:p>
            <a:r>
              <a:rPr lang="ru-RU" sz="1800" b="1" dirty="0" smtClean="0"/>
              <a:t>Microsoft </a:t>
            </a:r>
            <a:r>
              <a:rPr lang="ru-RU" sz="1800" b="1" dirty="0" err="1" smtClean="0"/>
              <a:t>Diagnostic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and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Recovery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Toolset</a:t>
            </a:r>
            <a:r>
              <a:rPr lang="ru-RU" sz="1800" dirty="0" smtClean="0"/>
              <a:t> </a:t>
            </a:r>
          </a:p>
          <a:p>
            <a:r>
              <a:rPr lang="ru-RU" sz="1800" dirty="0" smtClean="0"/>
              <a:t>Средство </a:t>
            </a:r>
            <a:r>
              <a:rPr lang="ru-RU" sz="1800" b="1" dirty="0" smtClean="0"/>
              <a:t>Microsoft </a:t>
            </a:r>
            <a:r>
              <a:rPr lang="ru-RU" sz="1800" b="1" dirty="0" err="1" smtClean="0"/>
              <a:t>Advanced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Group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Policy</a:t>
            </a:r>
            <a:r>
              <a:rPr lang="ru-RU" sz="1800" b="1" dirty="0" smtClean="0"/>
              <a:t> Management</a:t>
            </a:r>
            <a:r>
              <a:rPr lang="ru-RU" sz="1800" dirty="0" smtClean="0"/>
              <a:t>. </a:t>
            </a:r>
          </a:p>
          <a:p>
            <a:r>
              <a:rPr lang="ru-RU" sz="1800" b="1" dirty="0" smtClean="0"/>
              <a:t>Microsoft </a:t>
            </a:r>
            <a:r>
              <a:rPr lang="ru-RU" sz="1800" b="1" dirty="0" err="1" smtClean="0"/>
              <a:t>System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Center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Desktop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Error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Monitoring</a:t>
            </a:r>
            <a:endParaRPr lang="ru-RU" sz="1800" dirty="0" smtClean="0"/>
          </a:p>
          <a:p>
            <a:r>
              <a:rPr lang="en-US" sz="2900" b="1" dirty="0" smtClean="0"/>
              <a:t>Windows Virtual Enterprise Centralized Desktop </a:t>
            </a:r>
            <a:r>
              <a:rPr lang="en-US" sz="2900" b="1" dirty="0" err="1" smtClean="0"/>
              <a:t>для</a:t>
            </a:r>
            <a:r>
              <a:rPr lang="en-US" sz="2900" b="1" dirty="0" smtClean="0"/>
              <a:t> Software Assurance</a:t>
            </a:r>
            <a:r>
              <a:rPr lang="ru-RU" sz="2900" b="1" dirty="0" smtClean="0"/>
              <a:t> (</a:t>
            </a:r>
            <a:r>
              <a:rPr lang="en-US" sz="2900" b="1" dirty="0" smtClean="0"/>
              <a:t>VECD) </a:t>
            </a:r>
            <a:r>
              <a:rPr lang="ru-RU" sz="2900" dirty="0" smtClean="0"/>
              <a:t>- решение для использования операционных систем в виртуальных средах на серверах сети, к которым осуществляется удаленный доступ с ПК.</a:t>
            </a:r>
            <a:endParaRPr lang="en-US" sz="2900" dirty="0" smtClean="0"/>
          </a:p>
          <a:p>
            <a:endParaRPr lang="ru-RU" sz="2900" dirty="0" smtClean="0"/>
          </a:p>
          <a:p>
            <a:pPr marL="0">
              <a:spcBef>
                <a:spcPct val="0"/>
              </a:spcBef>
              <a:buNone/>
            </a:pPr>
            <a:r>
              <a:rPr lang="en-US" sz="1800" b="1" cap="small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  <a:hlinkClick r:id="rId3"/>
              </a:rPr>
              <a:t>http://www.microsoft.com/rus/licensing/volume/softwareassurance/advantagesoverview/7.aspx</a:t>
            </a:r>
            <a:endParaRPr lang="ru-RU" sz="1800" b="1" cap="small" dirty="0">
              <a:solidFill>
                <a:schemeClr val="tx2"/>
              </a:solidFill>
              <a:latin typeface="Calibri" pitchFamily="34" charset="0"/>
              <a:ea typeface="+mj-ea"/>
              <a:cs typeface="Calibri" pitchFamily="34" charset="0"/>
              <a:hlinkClick r:id="rId3"/>
            </a:endParaRPr>
          </a:p>
        </p:txBody>
      </p:sp>
      <p:grpSp>
        <p:nvGrpSpPr>
          <p:cNvPr id="4" name="Группа 7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9796" y="6179747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969"/>
            <a:ext cx="8244673" cy="54351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  <a:ea typeface="+mn-ea"/>
                <a:cs typeface="+mn-cs"/>
              </a:rPr>
              <a:t>Microsoft Desktop Optimization Pack</a:t>
            </a:r>
            <a:endParaRPr lang="ru-RU" sz="2400" b="1" dirty="0">
              <a:latin typeface="+mn-lt"/>
              <a:ea typeface="+mn-ea"/>
              <a:cs typeface="+mn-cs"/>
            </a:endParaRPr>
          </a:p>
        </p:txBody>
      </p:sp>
      <p:grpSp>
        <p:nvGrpSpPr>
          <p:cNvPr id="2" name="Группа 12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49796" y="6179747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  <p:graphicFrame>
        <p:nvGraphicFramePr>
          <p:cNvPr id="10" name="Diagram 9"/>
          <p:cNvGraphicFramePr/>
          <p:nvPr/>
        </p:nvGraphicFramePr>
        <p:xfrm>
          <a:off x="142844" y="500042"/>
          <a:ext cx="8572560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3"/>
          <p:cNvSpPr txBox="1">
            <a:spLocks/>
          </p:cNvSpPr>
          <p:nvPr/>
        </p:nvSpPr>
        <p:spPr>
          <a:xfrm>
            <a:off x="214283" y="6000768"/>
            <a:ext cx="8929718" cy="285752"/>
          </a:xfrm>
          <a:prstGeom prst="rect">
            <a:avLst/>
          </a:prstGeom>
        </p:spPr>
        <p:txBody>
          <a:bodyPr vert="horz" anchor="b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2200" b="1" cap="small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  <a:hlinkClick r:id="rId7"/>
              </a:rPr>
              <a:t>http://www.microsoft.com/rus/licensing/afterbuying/softwareassurance/desktop/default.aspx</a:t>
            </a:r>
            <a:endParaRPr lang="en-US" sz="2200" b="1" cap="small" dirty="0" smtClean="0">
              <a:solidFill>
                <a:schemeClr val="tx2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 lvl="0">
              <a:spcBef>
                <a:spcPct val="0"/>
              </a:spcBef>
            </a:pPr>
            <a:endParaRPr kumimoji="0" lang="ru-RU" sz="3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42910" y="3143248"/>
            <a:ext cx="8244673" cy="571504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720" y="2857496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Windows Virtual Enterprise Centralized Desktop </a:t>
            </a:r>
            <a:endParaRPr lang="ru-RU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7" name="Diagram 16"/>
          <p:cNvGraphicFramePr/>
          <p:nvPr/>
        </p:nvGraphicFramePr>
        <p:xfrm>
          <a:off x="357158" y="3429000"/>
          <a:ext cx="8215370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12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b="1" dirty="0" smtClean="0">
                <a:effectLst/>
                <a:latin typeface="Calibri" pitchFamily="34" charset="0"/>
                <a:cs typeface="Calibri" pitchFamily="34" charset="0"/>
              </a:rPr>
              <a:t>Windows </a:t>
            </a:r>
            <a:r>
              <a:rPr lang="ru-RU" b="1" dirty="0" smtClean="0">
                <a:effectLst/>
                <a:latin typeface="Calibri" pitchFamily="34" charset="0"/>
                <a:cs typeface="Calibri" pitchFamily="34" charset="0"/>
              </a:rPr>
              <a:t>7 </a:t>
            </a:r>
            <a:r>
              <a:rPr lang="en-US" b="1" dirty="0" smtClean="0">
                <a:effectLst/>
                <a:latin typeface="Calibri" pitchFamily="34" charset="0"/>
                <a:cs typeface="Calibri" pitchFamily="34" charset="0"/>
              </a:rPr>
              <a:t>Enterprise</a:t>
            </a:r>
            <a:endParaRPr lang="ru-RU" b="1" dirty="0"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73A0A-746D-4E8B-8CD3-69701A551DB9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graphicFrame>
        <p:nvGraphicFramePr>
          <p:cNvPr id="5" name="Diagram 4"/>
          <p:cNvGraphicFramePr/>
          <p:nvPr/>
        </p:nvGraphicFramePr>
        <p:xfrm>
          <a:off x="654875" y="1166648"/>
          <a:ext cx="7756635" cy="499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00"/>
            <a:ext cx="8229600" cy="47124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Консультации по внедрению</a:t>
            </a:r>
            <a:endParaRPr lang="ru-RU" b="1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1785926"/>
            <a:ext cx="7663834" cy="85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Снижение затрат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уменьшение рисков при внедрении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sz="1600" i="0" noProof="0" dirty="0" smtClean="0">
                <a:solidFill>
                  <a:schemeClr val="tx1"/>
                </a:solidFill>
                <a:latin typeface="+mn-lt"/>
                <a:cs typeface="+mn-cs"/>
              </a:rPr>
              <a:t>Рекомендации по наиболее полному </a:t>
            </a:r>
            <a:r>
              <a:rPr lang="ru-RU" sz="1600" i="0" dirty="0" smtClean="0">
                <a:solidFill>
                  <a:schemeClr val="tx1"/>
                </a:solidFill>
                <a:latin typeface="+mn-lt"/>
                <a:cs typeface="+mn-cs"/>
              </a:rPr>
              <a:t>использованию возможностей продуктов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Ориентирование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внедрения на решение конкретных </a:t>
            </a:r>
            <a:r>
              <a:rPr kumimoji="0" lang="ru-RU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бизнес-задач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57158" y="1357298"/>
            <a:ext cx="7633253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800" b="1" i="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Преимущества для клиента</a:t>
            </a:r>
            <a:endParaRPr lang="en-US" sz="2800" b="1" i="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08624" y="2500307"/>
            <a:ext cx="754952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800" i="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Преимущества для партнера</a:t>
            </a:r>
            <a:endParaRPr lang="en-US" sz="2800" i="0" dirty="0"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9680" y="3500438"/>
            <a:ext cx="8569570" cy="2757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ru-RU" sz="1600" i="0" dirty="0" smtClean="0">
                <a:solidFill>
                  <a:schemeClr val="tx1"/>
                </a:solidFill>
                <a:latin typeface="+mn-lt"/>
                <a:cs typeface="+mn-cs"/>
              </a:rPr>
              <a:t>Снижение затрат по выходу на рынок услуг по внедрению, благодаря бесплатным материалам, методикам и шаблонам</a:t>
            </a:r>
            <a:endParaRPr lang="en-US" sz="16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ru-RU" sz="1600" i="0" dirty="0" smtClean="0">
                <a:solidFill>
                  <a:schemeClr val="tx1"/>
                </a:solidFill>
                <a:latin typeface="+mn-lt"/>
                <a:cs typeface="+mn-cs"/>
              </a:rPr>
              <a:t>Расширение набора услуг – конкурентное преимущество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ru-RU" sz="1600" i="0" dirty="0" smtClean="0">
                <a:solidFill>
                  <a:schemeClr val="tx1"/>
                </a:solidFill>
                <a:latin typeface="+mn-lt"/>
                <a:cs typeface="+mn-cs"/>
              </a:rPr>
              <a:t>Установление длительных взаимоотношений с существующими заказчиками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ru-RU" sz="1600" i="0" dirty="0" smtClean="0">
                <a:solidFill>
                  <a:schemeClr val="tx1"/>
                </a:solidFill>
                <a:latin typeface="+mn-lt"/>
                <a:cs typeface="+mn-cs"/>
              </a:rPr>
              <a:t>Денежная компенсация от </a:t>
            </a:r>
            <a:r>
              <a:rPr lang="en-US" sz="1600" i="0" dirty="0" smtClean="0">
                <a:solidFill>
                  <a:schemeClr val="tx1"/>
                </a:solidFill>
                <a:latin typeface="+mn-lt"/>
                <a:cs typeface="+mn-cs"/>
              </a:rPr>
              <a:t>Microsoft</a:t>
            </a:r>
            <a:endParaRPr lang="ru-RU" sz="16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endParaRPr lang="ru-RU" sz="1600" dirty="0" smtClean="0">
              <a:hlinkClick r:id="rId2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1600" b="1" dirty="0" smtClean="0">
                <a:hlinkClick r:id="rId2"/>
              </a:rPr>
              <a:t>http://www.microsoft.com/rus/licensing/volume/softwareassurance/advantagesoverview/packaged.aspx</a:t>
            </a:r>
            <a:endParaRPr lang="ru-RU" sz="1600" b="1" dirty="0" smtClean="0"/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endParaRPr lang="ru-RU" sz="1600" i="0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  <p:grpSp>
        <p:nvGrpSpPr>
          <p:cNvPr id="3" name="Группа 12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734588" y="6172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-142907" y="3071810"/>
            <a:ext cx="89949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ru-RU" b="1" i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Предсказуемый результат = удовлетворенность клиента = последующие продажи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3643" y="500043"/>
            <a:ext cx="8074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0" dirty="0" smtClean="0">
                <a:solidFill>
                  <a:schemeClr val="accent3">
                    <a:lumMod val="50000"/>
                  </a:schemeClr>
                </a:solidFill>
              </a:rPr>
              <a:t>Консультации партнеров  и разработка плана внедрения </a:t>
            </a:r>
            <a:r>
              <a:rPr lang="en-US" sz="2000" i="0" dirty="0" smtClean="0">
                <a:solidFill>
                  <a:schemeClr val="accent3">
                    <a:lumMod val="50000"/>
                  </a:schemeClr>
                </a:solidFill>
              </a:rPr>
              <a:t>Windows + Office (DDPS), SharePoint Server (SDPS) </a:t>
            </a:r>
            <a:r>
              <a:rPr lang="ru-RU" sz="2000" i="0" dirty="0" smtClean="0">
                <a:solidFill>
                  <a:schemeClr val="accent3">
                    <a:lumMod val="50000"/>
                  </a:schemeClr>
                </a:solidFill>
              </a:rPr>
              <a:t>или </a:t>
            </a:r>
            <a:r>
              <a:rPr lang="en-US" sz="2000" i="0" dirty="0" smtClean="0">
                <a:solidFill>
                  <a:schemeClr val="accent3">
                    <a:lumMod val="50000"/>
                  </a:schemeClr>
                </a:solidFill>
              </a:rPr>
              <a:t>Exchange Server (EDPS)</a:t>
            </a:r>
          </a:p>
          <a:p>
            <a:endParaRPr lang="ru-RU" sz="2000" i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Alternate Process 21"/>
          <p:cNvSpPr/>
          <p:nvPr/>
        </p:nvSpPr>
        <p:spPr bwMode="auto">
          <a:xfrm>
            <a:off x="6143636" y="642918"/>
            <a:ext cx="3000364" cy="471490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86512" y="3071810"/>
            <a:ext cx="2714644" cy="200026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785818"/>
          </a:xfrm>
        </p:spPr>
        <p:txBody>
          <a:bodyPr/>
          <a:lstStyle/>
          <a:p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Сколько дней </a:t>
            </a:r>
            <a:r>
              <a:rPr lang="ru-RU" sz="2400" b="1" dirty="0" err="1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х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DPS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 есть у заказчика?</a:t>
            </a:r>
            <a:endParaRPr lang="ru-RU" sz="2400" b="1" dirty="0">
              <a:solidFill>
                <a:schemeClr val="accent2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1928802"/>
            <a:ext cx="2714644" cy="92333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Лицензии </a:t>
            </a:r>
            <a:r>
              <a:rPr lang="en-US" dirty="0" smtClean="0"/>
              <a:t>Office</a:t>
            </a:r>
            <a:r>
              <a:rPr lang="ru-RU" dirty="0" smtClean="0"/>
              <a:t>- </a:t>
            </a:r>
            <a:r>
              <a:rPr lang="en-US" dirty="0" smtClean="0"/>
              <a:t>1 </a:t>
            </a:r>
            <a:r>
              <a:rPr lang="ru-RU" dirty="0" smtClean="0"/>
              <a:t>балл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14678" y="1928802"/>
            <a:ext cx="2786082" cy="1200329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ru-RU" sz="900" dirty="0" smtClean="0"/>
          </a:p>
          <a:p>
            <a:pPr algn="ctr"/>
            <a:r>
              <a:rPr lang="en-US" dirty="0" smtClean="0"/>
              <a:t>Core CAL - 1 </a:t>
            </a:r>
            <a:r>
              <a:rPr lang="ru-RU" dirty="0" smtClean="0"/>
              <a:t>балл</a:t>
            </a:r>
          </a:p>
          <a:p>
            <a:pPr algn="ctr"/>
            <a:r>
              <a:rPr lang="en-US" dirty="0" smtClean="0"/>
              <a:t>Enterprise CAL- 2 </a:t>
            </a:r>
            <a:r>
              <a:rPr lang="ru-RU" dirty="0" smtClean="0"/>
              <a:t>балла</a:t>
            </a:r>
          </a:p>
          <a:p>
            <a:pPr algn="ctr"/>
            <a:endParaRPr lang="ru-RU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1934166"/>
            <a:ext cx="2714644" cy="92333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ru-RU" dirty="0" smtClean="0"/>
              <a:t>Дни обучения</a:t>
            </a:r>
            <a:br>
              <a:rPr lang="ru-RU" dirty="0" smtClean="0"/>
            </a:br>
            <a:r>
              <a:rPr lang="ru-RU" dirty="0" smtClean="0"/>
              <a:t>50 </a:t>
            </a:r>
            <a:r>
              <a:rPr lang="en-US" dirty="0" smtClean="0"/>
              <a:t>Windows- 1 </a:t>
            </a:r>
            <a:r>
              <a:rPr lang="ru-RU" dirty="0" smtClean="0"/>
              <a:t>день</a:t>
            </a:r>
            <a:br>
              <a:rPr lang="ru-RU" dirty="0" smtClean="0"/>
            </a:br>
            <a:r>
              <a:rPr lang="ru-RU" dirty="0" smtClean="0"/>
              <a:t>50 </a:t>
            </a:r>
            <a:r>
              <a:rPr lang="en-US" dirty="0" smtClean="0"/>
              <a:t>Office- 2 </a:t>
            </a:r>
            <a:r>
              <a:rPr lang="ru-RU" dirty="0" smtClean="0"/>
              <a:t>дня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44" y="3088474"/>
          <a:ext cx="2714644" cy="1983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785950"/>
                <a:gridCol w="928694"/>
              </a:tblGrid>
              <a:tr h="18575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Баллы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dirty="0" smtClean="0"/>
                        <a:t>Office</a:t>
                      </a:r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Дни</a:t>
                      </a:r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86761" marR="86761" marT="43380" marB="43380"/>
                </a:tc>
              </a:tr>
              <a:tr h="1857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200-499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ru-RU" sz="1600"/>
                    </a:p>
                  </a:txBody>
                  <a:tcPr marL="86761" marR="86761" marT="43380" marB="43380"/>
                </a:tc>
              </a:tr>
              <a:tr h="185751">
                <a:tc>
                  <a:txBody>
                    <a:bodyPr/>
                    <a:lstStyle/>
                    <a:p>
                      <a:r>
                        <a:rPr lang="en-US" sz="1600" smtClean="0"/>
                        <a:t>500-1999</a:t>
                      </a:r>
                      <a:endParaRPr lang="ru-RU" sz="1600"/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</a:tr>
              <a:tr h="185751">
                <a:tc>
                  <a:txBody>
                    <a:bodyPr/>
                    <a:lstStyle/>
                    <a:p>
                      <a:r>
                        <a:rPr lang="en-US" sz="1600" smtClean="0"/>
                        <a:t>2000-3999</a:t>
                      </a:r>
                      <a:endParaRPr lang="ru-RU" sz="1600"/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ru-RU" sz="1600"/>
                    </a:p>
                  </a:txBody>
                  <a:tcPr marL="86761" marR="86761" marT="43380" marB="43380"/>
                </a:tc>
              </a:tr>
              <a:tr h="1857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4000-29999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</a:tr>
              <a:tr h="1857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30000-49999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14678" y="3071810"/>
          <a:ext cx="2786082" cy="2227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084627"/>
                <a:gridCol w="701455"/>
              </a:tblGrid>
              <a:tr h="18894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Баллы </a:t>
                      </a:r>
                      <a:r>
                        <a:rPr lang="en-US" sz="1600" dirty="0" smtClean="0"/>
                        <a:t>CAL Suites</a:t>
                      </a:r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Дни</a:t>
                      </a:r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86761" marR="86761" marT="43380" marB="43380"/>
                </a:tc>
              </a:tr>
              <a:tr h="1972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200-3999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</a:tr>
              <a:tr h="1972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4000-9999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</a:tr>
              <a:tr h="197284">
                <a:tc>
                  <a:txBody>
                    <a:bodyPr/>
                    <a:lstStyle/>
                    <a:p>
                      <a:r>
                        <a:rPr lang="en-US" sz="1600" smtClean="0"/>
                        <a:t>10000-99999</a:t>
                      </a:r>
                      <a:endParaRPr lang="ru-RU" sz="1600"/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ru-RU" sz="1600"/>
                    </a:p>
                  </a:txBody>
                  <a:tcPr marL="86761" marR="86761" marT="43380" marB="43380"/>
                </a:tc>
              </a:tr>
              <a:tr h="197284">
                <a:tc>
                  <a:txBody>
                    <a:bodyPr/>
                    <a:lstStyle/>
                    <a:p>
                      <a:r>
                        <a:rPr lang="en-US" sz="1600" smtClean="0"/>
                        <a:t>100000-299999</a:t>
                      </a:r>
                      <a:endParaRPr lang="ru-RU" sz="1600"/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ru-RU" sz="1600"/>
                    </a:p>
                  </a:txBody>
                  <a:tcPr marL="86761" marR="86761" marT="43380" marB="43380"/>
                </a:tc>
              </a:tr>
              <a:tr h="1972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300000-599999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ru-RU" sz="1600" dirty="0"/>
                    </a:p>
                  </a:txBody>
                  <a:tcPr marL="86761" marR="86761" marT="43380" marB="4338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57950" y="3131106"/>
            <a:ext cx="257176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3 дня обучения</a:t>
            </a:r>
            <a:endParaRPr lang="ru-RU" dirty="0"/>
          </a:p>
        </p:txBody>
      </p:sp>
      <p:sp>
        <p:nvSpPr>
          <p:cNvPr id="13" name="Down Arrow 12"/>
          <p:cNvSpPr/>
          <p:nvPr/>
        </p:nvSpPr>
        <p:spPr bwMode="auto">
          <a:xfrm>
            <a:off x="7429520" y="3786190"/>
            <a:ext cx="357190" cy="50006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7950" y="4357694"/>
            <a:ext cx="257176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ru-RU" dirty="0" smtClean="0"/>
              <a:t>день консультаций </a:t>
            </a:r>
            <a:r>
              <a:rPr lang="en-US" dirty="0" err="1" smtClean="0"/>
              <a:t>xDPS</a:t>
            </a:r>
            <a:endParaRPr lang="ru-RU" dirty="0"/>
          </a:p>
        </p:txBody>
      </p:sp>
      <p:sp>
        <p:nvSpPr>
          <p:cNvPr id="19" name="Plus 18"/>
          <p:cNvSpPr/>
          <p:nvPr/>
        </p:nvSpPr>
        <p:spPr bwMode="auto">
          <a:xfrm>
            <a:off x="2632969" y="3732611"/>
            <a:ext cx="796023" cy="696521"/>
          </a:xfrm>
          <a:prstGeom prst="mathPlus">
            <a:avLst/>
          </a:prstGeom>
          <a:solidFill>
            <a:srgbClr val="FF000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0826" y="782405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Конвертация по желанию заказчика</a:t>
            </a:r>
            <a:endParaRPr lang="ru-RU" dirty="0"/>
          </a:p>
        </p:txBody>
      </p:sp>
      <p:sp>
        <p:nvSpPr>
          <p:cNvPr id="24" name="Plus 23"/>
          <p:cNvSpPr/>
          <p:nvPr/>
        </p:nvSpPr>
        <p:spPr bwMode="auto">
          <a:xfrm>
            <a:off x="5715008" y="3732611"/>
            <a:ext cx="796023" cy="696521"/>
          </a:xfrm>
          <a:prstGeom prst="mathPlus">
            <a:avLst/>
          </a:prstGeom>
          <a:solidFill>
            <a:srgbClr val="FF000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grpSp>
        <p:nvGrpSpPr>
          <p:cNvPr id="17" name="Группа 12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734588" y="6172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О чем будем говорить?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7467600" cy="5688158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Продление соглашений </a:t>
            </a:r>
            <a:r>
              <a:rPr lang="en-US" b="1" dirty="0" smtClean="0"/>
              <a:t>OV(OVS</a:t>
            </a:r>
            <a:r>
              <a:rPr lang="en-US" b="1" dirty="0" smtClean="0"/>
              <a:t>)/</a:t>
            </a:r>
            <a:endParaRPr lang="ru-RU" b="1" dirty="0" smtClean="0"/>
          </a:p>
          <a:p>
            <a:r>
              <a:rPr lang="ru-RU" sz="2000" dirty="0" smtClean="0"/>
              <a:t>Зачем </a:t>
            </a:r>
            <a:r>
              <a:rPr lang="ru-RU" sz="2000" dirty="0" smtClean="0"/>
              <a:t>это нужно клиенту?</a:t>
            </a:r>
          </a:p>
          <a:p>
            <a:pPr>
              <a:buFont typeface="Wingdings" pitchFamily="2" charset="2"/>
              <a:buChar char="v"/>
            </a:pPr>
            <a:r>
              <a:rPr lang="ru-RU" sz="2000" dirty="0" smtClean="0"/>
              <a:t>Зачем это нужно партнеру?</a:t>
            </a:r>
          </a:p>
          <a:p>
            <a:pPr>
              <a:buFont typeface="Wingdings" pitchFamily="2" charset="2"/>
              <a:buChar char="v"/>
            </a:pPr>
            <a:r>
              <a:rPr lang="ru-RU" sz="2000" dirty="0" smtClean="0"/>
              <a:t>Процедура продления соглашения</a:t>
            </a:r>
          </a:p>
          <a:p>
            <a:r>
              <a:rPr lang="ru-RU" dirty="0" smtClean="0"/>
              <a:t> </a:t>
            </a:r>
            <a:r>
              <a:rPr lang="en-US" b="1" dirty="0" smtClean="0"/>
              <a:t>Software Assurance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ru-RU" sz="2000" dirty="0" smtClean="0"/>
              <a:t>что это?</a:t>
            </a:r>
          </a:p>
          <a:p>
            <a:pPr>
              <a:buFont typeface="Wingdings" pitchFamily="2" charset="2"/>
              <a:buChar char="v"/>
            </a:pPr>
            <a:r>
              <a:rPr lang="ru-RU" sz="2000" dirty="0" smtClean="0"/>
              <a:t>Преимущества</a:t>
            </a:r>
            <a:r>
              <a:rPr lang="en-US" sz="2000" dirty="0" smtClean="0"/>
              <a:t> </a:t>
            </a:r>
            <a:r>
              <a:rPr lang="ru-RU" sz="2000" dirty="0" smtClean="0"/>
              <a:t>и их активация</a:t>
            </a:r>
          </a:p>
          <a:p>
            <a:pPr>
              <a:buFont typeface="Wingdings" pitchFamily="2" charset="2"/>
              <a:buChar char="v"/>
            </a:pPr>
            <a:r>
              <a:rPr lang="ru-RU" sz="2000" dirty="0" smtClean="0"/>
              <a:t>Как приобрести</a:t>
            </a:r>
          </a:p>
          <a:p>
            <a:pPr>
              <a:buFont typeface="Wingdings" pitchFamily="2" charset="2"/>
              <a:buChar char="v"/>
            </a:pPr>
            <a:r>
              <a:rPr lang="ru-RU" sz="2000" dirty="0" smtClean="0"/>
              <a:t>Куда обращаться, если активировать не получается (или возникают другие проблемы с </a:t>
            </a:r>
            <a:r>
              <a:rPr lang="en-US" sz="2000" dirty="0" smtClean="0"/>
              <a:t>SA)</a:t>
            </a:r>
            <a:endParaRPr lang="ru-RU" sz="2000" dirty="0" smtClean="0"/>
          </a:p>
          <a:p>
            <a:pPr>
              <a:buFont typeface="Wingdings" pitchFamily="2" charset="2"/>
              <a:buChar char="v"/>
            </a:pPr>
            <a:r>
              <a:rPr lang="ru-RU" sz="2000" dirty="0" smtClean="0"/>
              <a:t>Источники информации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0"/>
            <a:ext cx="8686800" cy="78581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  <a:latin typeface="Calibri" pitchFamily="34" charset="0"/>
                <a:cs typeface="Calibri" pitchFamily="34" charset="0"/>
              </a:rPr>
              <a:t>Консультации по внедрению: получение и использование</a:t>
            </a:r>
            <a:endParaRPr lang="ru-RU" sz="2800" b="1" dirty="0"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Группа 12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734588" y="6172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 dirty="0"/>
          </a:p>
        </p:txBody>
      </p:sp>
      <p:graphicFrame>
        <p:nvGraphicFramePr>
          <p:cNvPr id="17" name="Diagram 16"/>
          <p:cNvGraphicFramePr/>
          <p:nvPr/>
        </p:nvGraphicFramePr>
        <p:xfrm>
          <a:off x="714348" y="928670"/>
          <a:ext cx="7715304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sz="3200" dirty="0" smtClean="0"/>
              <a:t>Длительность консультаций (</a:t>
            </a:r>
            <a:r>
              <a:rPr lang="en-US" sz="3200" dirty="0" smtClean="0"/>
              <a:t>EDPS)</a:t>
            </a:r>
            <a:endParaRPr lang="en-US" sz="32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-762000" y="1828800"/>
          <a:ext cx="6629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5072066" y="5357826"/>
            <a:ext cx="3643338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87"/>
              <a:gd name="adj6" fmla="val -58551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Обзор возможностей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Exchange 2007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в соответствии со стратегией компании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Разработка на высоком уровне решения, удовлетворяющего потребности заказчика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1" name="Line Callout 2 10"/>
          <p:cNvSpPr/>
          <p:nvPr/>
        </p:nvSpPr>
        <p:spPr bwMode="auto">
          <a:xfrm>
            <a:off x="5072066" y="4500570"/>
            <a:ext cx="3643338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87"/>
              <a:gd name="adj6" fmla="val -58551"/>
            </a:avLst>
          </a:prstGeom>
          <a:gradFill flip="none" rotWithShape="1">
            <a:gsLst>
              <a:gs pos="0">
                <a:srgbClr val="EFF0B6">
                  <a:shade val="30000"/>
                  <a:satMod val="115000"/>
                </a:srgbClr>
              </a:gs>
              <a:gs pos="50000">
                <a:srgbClr val="EFF0B6">
                  <a:shade val="67500"/>
                  <a:satMod val="115000"/>
                </a:srgbClr>
              </a:gs>
              <a:gs pos="100000">
                <a:srgbClr val="EFF0B6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Сессия архитектурного планирования (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ADS)-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интерактивная встреча, в ходе которой детально анализируется бизнес заказчика. Разрабатывается план внедрения.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072066" y="3643314"/>
            <a:ext cx="3643338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87"/>
              <a:gd name="adj6" fmla="val -58551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3 дневная </a:t>
            </a:r>
            <a:r>
              <a:rPr lang="ru-RU" sz="1200" dirty="0" err="1" smtClean="0">
                <a:latin typeface="Arial" pitchFamily="34" charset="0"/>
                <a:cs typeface="Arial" pitchFamily="34" charset="0"/>
              </a:rPr>
              <a:t>консультация+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дня детального разбора отдельной возможности в ходе лабораторной работы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Exchange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или связанной технологии (например,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OCS)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5072066" y="2786058"/>
            <a:ext cx="3643338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87"/>
              <a:gd name="adj6" fmla="val -58551"/>
            </a:avLst>
          </a:prstGeom>
          <a:gradFill flip="none" rotWithShape="1">
            <a:gsLst>
              <a:gs pos="0">
                <a:srgbClr val="75D3A2">
                  <a:tint val="66000"/>
                  <a:satMod val="160000"/>
                </a:srgbClr>
              </a:gs>
              <a:gs pos="50000">
                <a:srgbClr val="75D3A2">
                  <a:tint val="44500"/>
                  <a:satMod val="160000"/>
                </a:srgbClr>
              </a:gs>
              <a:gs pos="100000">
                <a:srgbClr val="75D3A2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5-дневная консультация + детальная проработка проекта внедрения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Exchange</a:t>
            </a:r>
          </a:p>
        </p:txBody>
      </p:sp>
      <p:sp>
        <p:nvSpPr>
          <p:cNvPr id="14" name="Line Callout 2 13"/>
          <p:cNvSpPr/>
          <p:nvPr/>
        </p:nvSpPr>
        <p:spPr bwMode="auto">
          <a:xfrm>
            <a:off x="5072066" y="1928802"/>
            <a:ext cx="3643338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395"/>
              <a:gd name="adj6" fmla="val -58551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5-дневная консультация + детальная проработка проекта внедрения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Exchange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sz="3200" dirty="0" smtClean="0"/>
              <a:t>Длительность консультаций (</a:t>
            </a:r>
            <a:r>
              <a:rPr lang="en-US" sz="3200" dirty="0" smtClean="0"/>
              <a:t>SDPS)</a:t>
            </a:r>
            <a:endParaRPr lang="en-US" sz="32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-762000" y="1828800"/>
          <a:ext cx="6629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5072066" y="5357826"/>
            <a:ext cx="3643338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87"/>
              <a:gd name="adj6" fmla="val -58551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Обзор возможностей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SharePoint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в соответствии со стратегией компании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Разработка на высоком уровне решения, удовлетворяющего потребности заказчика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1" name="Line Callout 2 10"/>
          <p:cNvSpPr/>
          <p:nvPr/>
        </p:nvSpPr>
        <p:spPr bwMode="auto">
          <a:xfrm>
            <a:off x="5072066" y="4500570"/>
            <a:ext cx="3643338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87"/>
              <a:gd name="adj6" fmla="val -58551"/>
            </a:avLst>
          </a:prstGeom>
          <a:gradFill flip="none" rotWithShape="1">
            <a:gsLst>
              <a:gs pos="0">
                <a:srgbClr val="EFF0B6">
                  <a:shade val="30000"/>
                  <a:satMod val="115000"/>
                </a:srgbClr>
              </a:gs>
              <a:gs pos="50000">
                <a:srgbClr val="EFF0B6">
                  <a:shade val="67500"/>
                  <a:satMod val="115000"/>
                </a:srgbClr>
              </a:gs>
              <a:gs pos="100000">
                <a:srgbClr val="EFF0B6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1-дневная </a:t>
            </a:r>
            <a:r>
              <a:rPr lang="ru-RU" sz="1200" dirty="0" err="1" smtClean="0">
                <a:latin typeface="Arial" pitchFamily="34" charset="0"/>
                <a:cs typeface="Arial" pitchFamily="34" charset="0"/>
              </a:rPr>
              <a:t>консультация+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Сессия архитектурного планирования (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ADS)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 вникания в особенности бизнеса заказчика, и создания детального плана внедрения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072066" y="3643314"/>
            <a:ext cx="3643338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87"/>
              <a:gd name="adj6" fmla="val -58551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3 дневная </a:t>
            </a:r>
            <a:r>
              <a:rPr lang="ru-RU" sz="1200" dirty="0" err="1" smtClean="0">
                <a:latin typeface="Arial" pitchFamily="34" charset="0"/>
                <a:cs typeface="Arial" pitchFamily="34" charset="0"/>
              </a:rPr>
              <a:t>консультация+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дня детального разбора отдельной возможности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SharePoint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5072066" y="2786058"/>
            <a:ext cx="3643338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87"/>
              <a:gd name="adj6" fmla="val -58551"/>
            </a:avLst>
          </a:prstGeom>
          <a:gradFill flip="none" rotWithShape="1">
            <a:gsLst>
              <a:gs pos="0">
                <a:srgbClr val="75D3A2">
                  <a:tint val="66000"/>
                  <a:satMod val="160000"/>
                </a:srgbClr>
              </a:gs>
              <a:gs pos="50000">
                <a:srgbClr val="75D3A2">
                  <a:tint val="44500"/>
                  <a:satMod val="160000"/>
                </a:srgbClr>
              </a:gs>
              <a:gs pos="100000">
                <a:srgbClr val="75D3A2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5-дневная консультация + выполнение 5-дневного </a:t>
            </a:r>
            <a:r>
              <a:rPr lang="ru-RU" sz="1200" dirty="0" err="1" smtClean="0">
                <a:latin typeface="Arial" pitchFamily="34" charset="0"/>
                <a:cs typeface="Arial" pitchFamily="34" charset="0"/>
              </a:rPr>
              <a:t>пилотного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внедрения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5072066" y="1928802"/>
            <a:ext cx="3643338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395"/>
              <a:gd name="adj6" fmla="val -58551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39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5-дневная консультация + выполнение 10-дневного </a:t>
            </a:r>
            <a:r>
              <a:rPr lang="ru-RU" sz="1200" dirty="0" err="1" smtClean="0">
                <a:latin typeface="Arial" pitchFamily="34" charset="0"/>
                <a:cs typeface="Arial" pitchFamily="34" charset="0"/>
              </a:rPr>
              <a:t>пилотного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внедрения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Ваучеры на обучение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62708" y="2571744"/>
            <a:ext cx="7543800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Уменьшение затрат на обучение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Подготовка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специалистов к внедрению новых продуктов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Повышение квалификации сотрудников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отдела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Тема обучения не ограничена лицензированными продуктами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74785" y="1928802"/>
            <a:ext cx="740312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800" b="1" i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Преимущества для клиента</a:t>
            </a:r>
            <a:endParaRPr lang="en-US" sz="2800" b="1"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779585" y="4143142"/>
            <a:ext cx="7010400" cy="70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800" b="1" i="0" dirty="0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Преимущества для партнера</a:t>
            </a:r>
            <a:endParaRPr lang="en-US" sz="2800" b="1" i="0" dirty="0">
              <a:solidFill>
                <a:srgbClr val="FF99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92015" y="4848712"/>
            <a:ext cx="7532077" cy="19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Обращение новых клиентов в учебные центры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Возможность продажи продуктов при обучении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Возможность продажи дополнительных курсов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олучение оплаты курсов от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Microsoft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954" y="928671"/>
            <a:ext cx="8105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Обучение сотрудников организаций в сертифицированных учебных центрах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</a:rPr>
              <a:t> (CPLS)</a:t>
            </a:r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</a:rPr>
              <a:t>Microsoft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8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7467600" cy="64294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Ваучеры на обучение в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CPLS</a:t>
            </a:r>
            <a:b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  <a:hlinkClick r:id="rId2"/>
              </a:rPr>
              <a:t>http://www.microsoft.com/rus/licensing/volume/softwareassurance/advantagesoverview/cpls.aspx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ru-RU" sz="20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92926" y="1022711"/>
          <a:ext cx="8426062" cy="46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49796" y="6179747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  <p:pic>
        <p:nvPicPr>
          <p:cNvPr id="11" name="Picture 73" descr="C:\Users\pierrew\AppData\Local\Microsoft\Windows\Temporary Internet Files\Content.IE5\E3FNLPI1\MCj0434750000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4429132"/>
            <a:ext cx="329390" cy="3568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Онлайн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обучение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57158" y="2500306"/>
            <a:ext cx="774935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Обучение всего персонала в удобное время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Использование лицензированного ПО на максимум возможностей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Большинство курсов по </a:t>
            </a:r>
            <a:r>
              <a:rPr lang="en-US" sz="2000" i="0" dirty="0" smtClean="0">
                <a:solidFill>
                  <a:schemeClr val="tx1"/>
                </a:solidFill>
                <a:latin typeface="+mn-lt"/>
                <a:cs typeface="+mn-cs"/>
              </a:rPr>
              <a:t>Office </a:t>
            </a: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и </a:t>
            </a:r>
            <a:r>
              <a:rPr lang="en-US" sz="2000" i="0" dirty="0" smtClean="0">
                <a:solidFill>
                  <a:schemeClr val="tx1"/>
                </a:solidFill>
                <a:latin typeface="+mn-lt"/>
                <a:cs typeface="+mn-cs"/>
              </a:rPr>
              <a:t>Windows </a:t>
            </a: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переведены на русский</a:t>
            </a:r>
            <a:r>
              <a:rPr lang="en-US" sz="2000" i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язык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Администратор может отслеживать статус обучения сотрудников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ru-RU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dirty="0" smtClean="0">
                <a:hlinkClick r:id="rId2"/>
              </a:rPr>
              <a:t>http://www.microsoft.com/rus/licensing/volume/softwareassurance/advantagesoverview/ELearning.aspx</a:t>
            </a:r>
            <a:endParaRPr lang="en-US" sz="2000" b="1" dirty="0" smtClean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74785" y="1857364"/>
            <a:ext cx="740312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800" b="1" i="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rPr>
              <a:t>Преимущества для клиента</a:t>
            </a:r>
            <a:endParaRPr lang="en-US" sz="2800" b="1" i="0" dirty="0">
              <a:solidFill>
                <a:schemeClr val="accent2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779585" y="4357694"/>
            <a:ext cx="70104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endParaRPr lang="en-US" sz="2800" b="1"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92015" y="5214950"/>
            <a:ext cx="7532077" cy="162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954" y="1000108"/>
            <a:ext cx="7872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Интерактивные курсы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</a:rPr>
              <a:t> Microsoft</a:t>
            </a:r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 для широкого круга сотрудников организации</a:t>
            </a:r>
            <a:endParaRPr lang="en-US" sz="2400" i="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Группа 8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8"/>
          <p:cNvGrpSpPr/>
          <p:nvPr/>
        </p:nvGrpSpPr>
        <p:grpSpPr>
          <a:xfrm>
            <a:off x="0" y="6370637"/>
            <a:ext cx="9144000" cy="487363"/>
            <a:chOff x="0" y="5369231"/>
            <a:chExt cx="9906000" cy="487363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Онлайн-обучение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158" y="714357"/>
          <a:ext cx="8543811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Office 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на домашнем ПК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62708" y="3429000"/>
            <a:ext cx="7543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Увеличение продуктивности работы сотрудников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Дополнительная мотивация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Возможность сократить расходы, переведя часть сотрудников на работу из дома.</a:t>
            </a:r>
            <a:endParaRPr lang="en-US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 smtClean="0">
                <a:hlinkClick r:id="rId2"/>
              </a:rPr>
              <a:t>http://www.microsoft.com/rus/licensing/volume/softwareassurance/advantagesoverview/HomeUse.aspx</a:t>
            </a:r>
            <a:endParaRPr lang="en-US" sz="2000" b="1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000" b="1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ru-RU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74785" y="2389234"/>
            <a:ext cx="7403123" cy="75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3600" b="1" i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Преимущества для клиента</a:t>
            </a:r>
            <a:endParaRPr lang="en-US" sz="3600" b="1"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92015" y="4395834"/>
            <a:ext cx="7010400" cy="70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endParaRPr lang="en-US" sz="3600" i="0" dirty="0"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92015" y="5114104"/>
            <a:ext cx="7532077" cy="19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292" y="1221304"/>
            <a:ext cx="8721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Право использования продуктов семейства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</a:rPr>
              <a:t>Office </a:t>
            </a:r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на домашнем ПК для сотрудников организации: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</a:rPr>
              <a:t>Office Enterprise 2007, Project Std 2007, Visio 2007 </a:t>
            </a:r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и другие</a:t>
            </a:r>
            <a:endParaRPr lang="en-US" sz="2400" i="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Группа 8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(CW)/OVS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73A0A-746D-4E8B-8CD3-69701A551DB9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8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(CW)/OVS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Office 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на домашнем ПК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247398" y="898635"/>
          <a:ext cx="8615249" cy="5470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effectLst/>
                <a:latin typeface="Calibri" pitchFamily="34" charset="0"/>
                <a:cs typeface="Calibri" pitchFamily="34" charset="0"/>
              </a:rPr>
              <a:t>Программа скидок для сотрудников</a:t>
            </a:r>
            <a:endParaRPr lang="ru-RU" sz="3600" b="1" dirty="0"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62708" y="3429000"/>
            <a:ext cx="7543800" cy="221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Сотрудники приобретают популярные продукты по ценам ниже рыночных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Дополнительная мотивация</a:t>
            </a:r>
            <a:r>
              <a:rPr lang="en-US" sz="2000" i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для сотрудников</a:t>
            </a:r>
            <a:endParaRPr lang="en-US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 smtClean="0">
                <a:hlinkClick r:id="rId2"/>
              </a:rPr>
              <a:t>http://www.microsoft.com/rus/licensing/volume/softwareassurance/advantagesoverview/Employee.aspx</a:t>
            </a:r>
            <a:endParaRPr lang="en-US" sz="2000" b="1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000" b="1" i="0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74785" y="2042382"/>
            <a:ext cx="7403123" cy="95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800" b="1" i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Преимущества для клиента</a:t>
            </a:r>
            <a:endParaRPr lang="en-US" sz="2800" b="1"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92015" y="4048982"/>
            <a:ext cx="7010400" cy="70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endParaRPr lang="en-US" sz="3600" i="0" dirty="0"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92015" y="4767252"/>
            <a:ext cx="7532077" cy="19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292" y="1252835"/>
            <a:ext cx="8721969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ru-RU" dirty="0" smtClean="0"/>
              <a:t>Скидки </a:t>
            </a:r>
            <a:r>
              <a:rPr lang="ru-RU" altLang="ja-JP" dirty="0" smtClean="0"/>
              <a:t>30</a:t>
            </a:r>
            <a:r>
              <a:rPr lang="en-US" altLang="ja-JP" dirty="0" smtClean="0">
                <a:ea typeface="MS PGothic" charset="-128"/>
              </a:rPr>
              <a:t>-</a:t>
            </a:r>
            <a:r>
              <a:rPr lang="ru-RU" altLang="ja-JP" dirty="0" smtClean="0"/>
              <a:t>6</a:t>
            </a:r>
            <a:r>
              <a:rPr lang="en-US" altLang="ja-JP" dirty="0" smtClean="0">
                <a:ea typeface="MS PGothic" charset="-128"/>
              </a:rPr>
              <a:t>0%</a:t>
            </a:r>
            <a:r>
              <a:rPr lang="ru-RU" altLang="ja-JP" dirty="0" smtClean="0"/>
              <a:t> </a:t>
            </a:r>
            <a:r>
              <a:rPr lang="ru-RU" dirty="0" smtClean="0"/>
              <a:t>на самые популярные продукты </a:t>
            </a:r>
            <a:r>
              <a:rPr lang="en-US" dirty="0" smtClean="0"/>
              <a:t>Microsoft</a:t>
            </a:r>
            <a:r>
              <a:rPr lang="ru-RU" dirty="0" smtClean="0"/>
              <a:t> для сотрудников организации </a:t>
            </a:r>
          </a:p>
        </p:txBody>
      </p:sp>
      <p:grpSp>
        <p:nvGrpSpPr>
          <p:cNvPr id="3" name="Группа 9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 </a:t>
              </a: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32250" y="6172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73A0A-746D-4E8B-8CD3-69701A551DB9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65562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Продление соглашений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just"/>
            <a:r>
              <a:rPr lang="ru-RU" dirty="0" smtClean="0"/>
              <a:t>Продление </a:t>
            </a:r>
            <a:r>
              <a:rPr lang="en-US" dirty="0" smtClean="0"/>
              <a:t>SA </a:t>
            </a:r>
            <a:r>
              <a:rPr lang="ru-RU" dirty="0" smtClean="0"/>
              <a:t>- это:</a:t>
            </a:r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sz="2000" dirty="0" smtClean="0"/>
              <a:t>Право перехода на новые версии</a:t>
            </a:r>
          </a:p>
          <a:p>
            <a:pPr algn="just">
              <a:buFont typeface="Wingdings" pitchFamily="2" charset="2"/>
              <a:buChar char="q"/>
            </a:pPr>
            <a:r>
              <a:rPr lang="ru-RU" sz="2000" dirty="0" err="1" smtClean="0"/>
              <a:t>Онлайн</a:t>
            </a:r>
            <a:r>
              <a:rPr lang="ru-RU" sz="2000" dirty="0" smtClean="0"/>
              <a:t> обучение</a:t>
            </a:r>
          </a:p>
          <a:p>
            <a:pPr algn="just">
              <a:buFont typeface="Wingdings" pitchFamily="2" charset="2"/>
              <a:buChar char="q"/>
            </a:pPr>
            <a:r>
              <a:rPr lang="ru-RU" sz="2000" dirty="0" smtClean="0"/>
              <a:t>Ваучеры на обучение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/>
              <a:t>Office </a:t>
            </a:r>
            <a:r>
              <a:rPr lang="ru-RU" sz="2000" dirty="0" smtClean="0"/>
              <a:t>на домашнем ПК</a:t>
            </a:r>
          </a:p>
          <a:p>
            <a:pPr algn="just">
              <a:buFont typeface="Wingdings" pitchFamily="2" charset="2"/>
              <a:buChar char="q"/>
            </a:pPr>
            <a:r>
              <a:rPr lang="ru-RU" sz="2000" dirty="0" smtClean="0"/>
              <a:t>Техническая поддержка 24</a:t>
            </a:r>
            <a:r>
              <a:rPr lang="en-US" sz="2000" dirty="0" smtClean="0"/>
              <a:t>/7</a:t>
            </a:r>
          </a:p>
          <a:p>
            <a:pPr algn="just">
              <a:buFont typeface="Wingdings" pitchFamily="2" charset="2"/>
              <a:buChar char="q"/>
            </a:pPr>
            <a:r>
              <a:rPr lang="ru-RU" dirty="0" smtClean="0"/>
              <a:t>И еще много всего полезного</a:t>
            </a:r>
          </a:p>
          <a:p>
            <a:pPr>
              <a:buFont typeface="Wingdings" pitchFamily="2" charset="2"/>
              <a:buChar char="q"/>
            </a:pP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3 </a:t>
            </a:r>
            <a:r>
              <a:rPr lang="ru-RU" dirty="0" smtClean="0"/>
              <a:t>возможности: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sz="2000" dirty="0" smtClean="0"/>
              <a:t>Продлить соглашение на 3 года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smtClean="0"/>
              <a:t>Выкупить лицензии, конвертировав их в постоянные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smtClean="0"/>
              <a:t>Удалить все ПО, использовавшееся по данному соглашению (если клиент планирует и дальше использовать это ПО, приобрести по другой программе лицензирования</a:t>
            </a:r>
            <a:endParaRPr lang="ru-RU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OV/EA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OVS/EAS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8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 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Программа скидок для сотрудников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247398" y="898635"/>
          <a:ext cx="8615249" cy="5470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73" descr="C:\Users\pierrew\AppData\Local\Microsoft\Windows\Temporary Internet Files\Content.IE5\E3FNLPI1\MCj0434750000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939" y="5738304"/>
            <a:ext cx="329390" cy="356839"/>
          </a:xfrm>
          <a:prstGeom prst="rect">
            <a:avLst/>
          </a:prstGeom>
          <a:noFill/>
        </p:spPr>
      </p:pic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732250" y="6172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Техническая поддержка 24х7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3385" y="928670"/>
            <a:ext cx="7868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Бесплатные инциденты технической поддержки по серверным продуктам на русском языке</a:t>
            </a:r>
            <a:endParaRPr lang="en-US" sz="2400" i="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62708" y="2571744"/>
            <a:ext cx="7543800" cy="400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Уникальная возможность получения бесплатной технической поддержки по серверным продуктам на русском языке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Неограниченная квалифицированная </a:t>
            </a:r>
            <a:r>
              <a:rPr lang="ru-RU" sz="2000" i="0" dirty="0" err="1" smtClean="0">
                <a:solidFill>
                  <a:schemeClr val="tx1"/>
                </a:solidFill>
                <a:latin typeface="+mn-lt"/>
                <a:cs typeface="+mn-cs"/>
              </a:rPr>
              <a:t>техподдержка</a:t>
            </a: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 по Интернет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Бесплатные инциденты поддержки эквивалентом в </a:t>
            </a:r>
            <a:r>
              <a:rPr lang="en-US" sz="2000" i="0" dirty="0" smtClean="0">
                <a:solidFill>
                  <a:schemeClr val="tx1"/>
                </a:solidFill>
                <a:latin typeface="+mn-lt"/>
                <a:cs typeface="+mn-cs"/>
              </a:rPr>
              <a:t>$149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 smtClean="0">
                <a:hlinkClick r:id="rId3"/>
              </a:rPr>
              <a:t>http://www.microsoft.com/rus/licensing/volume/softwareassurance/advantagesoverview/Support.aspx</a:t>
            </a:r>
            <a:endParaRPr lang="en-US" sz="2000" b="1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ru-RU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74785" y="2000240"/>
            <a:ext cx="740312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800" b="1" i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Преимущества для клиента</a:t>
            </a:r>
            <a:endParaRPr lang="en-US" sz="2800" b="1"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92015" y="4317004"/>
            <a:ext cx="7010400" cy="70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endParaRPr lang="en-US" sz="3600" i="0" dirty="0"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92015" y="5035274"/>
            <a:ext cx="7532077" cy="19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143D5-6F78-41B0-8CE0-C78E4C58DA8D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ru-RU" altLang="ja-JP" sz="36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Техническая поддержка по телефону или через интернет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ru-RU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247398" y="1087826"/>
          <a:ext cx="8615249" cy="5215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Группа 9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(CW)/OVS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888567" y="538034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Техническая поддержка 24х7: по телефону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 bwMode="auto">
          <a:xfrm>
            <a:off x="0" y="2374914"/>
            <a:ext cx="4773314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altLang="ja-JP" sz="1600" dirty="0" smtClean="0"/>
              <a:t>Поддержка любых лицензированных продуктов, находящихся в основной фазе поддержки</a:t>
            </a:r>
          </a:p>
          <a:p>
            <a:pPr marL="355600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altLang="ja-JP" sz="1600" dirty="0" smtClean="0"/>
              <a:t>Инциденты поддержки распределяются пропорционально рассрочке платежей за лицензию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altLang="ja-JP" sz="1600" dirty="0" smtClean="0"/>
              <a:t>Количество инцидентов зависит от объема заказа с покрытием </a:t>
            </a:r>
            <a:r>
              <a:rPr lang="en-US" altLang="ja-JP" sz="1600" dirty="0" smtClean="0"/>
              <a:t>Software Assurance</a:t>
            </a:r>
            <a:endParaRPr lang="ru-RU" altLang="ja-JP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991605" y="2422451"/>
            <a:ext cx="4152395" cy="251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 smtClean="0"/>
              <a:t>После активации преимущества и получения </a:t>
            </a:r>
            <a:r>
              <a:rPr lang="en-US" sz="1600" dirty="0" smtClean="0"/>
              <a:t>ID </a:t>
            </a:r>
            <a:r>
              <a:rPr lang="ru-RU" sz="1600" dirty="0" smtClean="0"/>
              <a:t>клиент   обращается :</a:t>
            </a:r>
          </a:p>
          <a:p>
            <a:pPr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altLang="ja-JP" sz="1600" dirty="0" smtClean="0"/>
              <a:t>в центр информационной и технической поддержки +7(495)916-7171 или 8(800)2008001</a:t>
            </a:r>
          </a:p>
          <a:p>
            <a:pPr indent="-342900">
              <a:spcBef>
                <a:spcPct val="20000"/>
              </a:spcBef>
              <a:defRPr/>
            </a:pPr>
            <a:r>
              <a:rPr lang="ru-RU" sz="1600" dirty="0" smtClean="0"/>
              <a:t>Возможен перевод инцидентов телефонной поддержки в инциденты </a:t>
            </a:r>
            <a:r>
              <a:rPr lang="en-US" sz="1600" dirty="0" smtClean="0"/>
              <a:t>Premier Support</a:t>
            </a:r>
            <a:endParaRPr lang="ru-RU" sz="1600" dirty="0" smtClean="0"/>
          </a:p>
          <a:p>
            <a:pPr marL="342900" lvl="0" indent="-342900">
              <a:spcBef>
                <a:spcPts val="600"/>
              </a:spcBef>
              <a:buBlip>
                <a:blip r:embed="rId2"/>
              </a:buBlip>
              <a:defRPr/>
            </a:pPr>
            <a:endParaRPr lang="ru-RU" i="0" kern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4880" y="4786321"/>
          <a:ext cx="3992806" cy="14011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26852"/>
                <a:gridCol w="3665954"/>
              </a:tblGrid>
              <a:tr h="486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0" dirty="0" smtClean="0">
                        <a:latin typeface="Calibri" pitchFamily="34" charset="0"/>
                        <a:ea typeface="+mn-ea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latin typeface="Calibri" pitchFamily="34" charset="0"/>
                        </a:rPr>
                        <a:t>1 </a:t>
                      </a:r>
                      <a:r>
                        <a:rPr lang="ru-RU" sz="1200" kern="0" dirty="0" smtClean="0">
                          <a:latin typeface="Calibri" pitchFamily="34" charset="0"/>
                        </a:rPr>
                        <a:t>инцидент</a:t>
                      </a:r>
                      <a:r>
                        <a:rPr lang="en-US" sz="1200" kern="0" dirty="0" smtClean="0">
                          <a:latin typeface="Calibri" pitchFamily="34" charset="0"/>
                        </a:rPr>
                        <a:t>, </a:t>
                      </a:r>
                      <a:r>
                        <a:rPr lang="ru-RU" sz="1200" kern="0" dirty="0" smtClean="0">
                          <a:latin typeface="Calibri" pitchFamily="34" charset="0"/>
                        </a:rPr>
                        <a:t>при лицензировании</a:t>
                      </a:r>
                      <a:r>
                        <a:rPr lang="ru-RU" sz="1200" kern="0" baseline="0" dirty="0" smtClean="0">
                          <a:latin typeface="Calibri" pitchFamily="34" charset="0"/>
                        </a:rPr>
                        <a:t> более </a:t>
                      </a:r>
                      <a:r>
                        <a:rPr lang="en-US" sz="1200" kern="0" dirty="0" smtClean="0">
                          <a:latin typeface="Calibri" pitchFamily="34" charset="0"/>
                        </a:rPr>
                        <a:t>1</a:t>
                      </a:r>
                      <a:r>
                        <a:rPr lang="ru-RU" sz="1200" kern="0" baseline="0" dirty="0" smtClean="0">
                          <a:latin typeface="Calibri" pitchFamily="34" charset="0"/>
                        </a:rPr>
                        <a:t> сервера с </a:t>
                      </a:r>
                      <a:r>
                        <a:rPr lang="en-US" sz="1200" kern="0" baseline="0" dirty="0" smtClean="0">
                          <a:latin typeface="Calibri" pitchFamily="34" charset="0"/>
                        </a:rPr>
                        <a:t>Software Assurance</a:t>
                      </a:r>
                      <a:r>
                        <a:rPr lang="ru-RU" sz="1200" kern="0" baseline="0" dirty="0" smtClean="0">
                          <a:latin typeface="Calibri" pitchFamily="34" charset="0"/>
                        </a:rPr>
                        <a:t> (кроме </a:t>
                      </a:r>
                      <a:r>
                        <a:rPr lang="en-US" sz="1200" kern="0" baseline="0" dirty="0" smtClean="0">
                          <a:latin typeface="Calibri" pitchFamily="34" charset="0"/>
                        </a:rPr>
                        <a:t>Open License)</a:t>
                      </a:r>
                      <a:endParaRPr lang="en-US" sz="1200" b="1" kern="0" dirty="0" smtClean="0">
                        <a:latin typeface="Calibri" pitchFamily="34" charset="0"/>
                        <a:ea typeface="+mn-ea"/>
                      </a:endParaRPr>
                    </a:p>
                  </a:txBody>
                  <a:tcPr marL="84406" marR="84406"/>
                </a:tc>
              </a:tr>
              <a:tr h="3995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0" dirty="0" smtClean="0">
                          <a:latin typeface="Calibri" pitchFamily="34" charset="0"/>
                        </a:rPr>
                        <a:t>+</a:t>
                      </a:r>
                      <a:endParaRPr lang="en-US" sz="1800" b="0" kern="0" dirty="0" smtClean="0">
                        <a:latin typeface="Calibri" pitchFamily="34" charset="0"/>
                        <a:ea typeface="+mn-ea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latin typeface="Calibri" pitchFamily="34" charset="0"/>
                        </a:rPr>
                        <a:t>1 </a:t>
                      </a:r>
                      <a:r>
                        <a:rPr lang="ru-RU" sz="1200" kern="0" dirty="0" smtClean="0">
                          <a:latin typeface="Calibri" pitchFamily="34" charset="0"/>
                        </a:rPr>
                        <a:t>инцидент за каждые </a:t>
                      </a:r>
                      <a:r>
                        <a:rPr lang="en-US" sz="1200" kern="0" dirty="0" smtClean="0">
                          <a:latin typeface="Calibri" pitchFamily="34" charset="0"/>
                        </a:rPr>
                        <a:t>$20</a:t>
                      </a:r>
                      <a:r>
                        <a:rPr lang="ru-RU" sz="1200" kern="0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sz="1200" kern="0" dirty="0" err="1" smtClean="0">
                          <a:latin typeface="Calibri" pitchFamily="34" charset="0"/>
                        </a:rPr>
                        <a:t>тыс</a:t>
                      </a:r>
                      <a:r>
                        <a:rPr lang="ru-RU" sz="1200" kern="0" dirty="0" smtClean="0">
                          <a:latin typeface="Calibri" pitchFamily="34" charset="0"/>
                        </a:rPr>
                        <a:t>, потраченные на</a:t>
                      </a:r>
                      <a:r>
                        <a:rPr lang="en-US" sz="1200" kern="0" dirty="0" smtClean="0">
                          <a:latin typeface="Calibri" pitchFamily="34" charset="0"/>
                        </a:rPr>
                        <a:t> SA </a:t>
                      </a:r>
                      <a:r>
                        <a:rPr lang="ru-RU" sz="1200" kern="0" dirty="0" smtClean="0">
                          <a:latin typeface="Calibri" pitchFamily="34" charset="0"/>
                        </a:rPr>
                        <a:t>для серверов</a:t>
                      </a:r>
                      <a:endParaRPr lang="en-US" sz="1200" b="0" kern="0" dirty="0" smtClean="0">
                        <a:latin typeface="Calibri" pitchFamily="34" charset="0"/>
                        <a:ea typeface="+mn-ea"/>
                      </a:endParaRPr>
                    </a:p>
                  </a:txBody>
                  <a:tcPr marL="84406" marR="84406"/>
                </a:tc>
              </a:tr>
              <a:tr h="3995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Calibri" pitchFamily="34" charset="0"/>
                        </a:rPr>
                        <a:t>+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latin typeface="Calibri" pitchFamily="34" charset="0"/>
                        </a:rPr>
                        <a:t>1 </a:t>
                      </a:r>
                      <a:r>
                        <a:rPr lang="ru-RU" sz="1200" kern="0" dirty="0" smtClean="0">
                          <a:latin typeface="Calibri" pitchFamily="34" charset="0"/>
                        </a:rPr>
                        <a:t>инцидент за каждые </a:t>
                      </a:r>
                      <a:r>
                        <a:rPr lang="en-US" sz="1200" kern="0" dirty="0" smtClean="0">
                          <a:latin typeface="Calibri" pitchFamily="34" charset="0"/>
                        </a:rPr>
                        <a:t>$2</a:t>
                      </a:r>
                      <a:r>
                        <a:rPr lang="ru-RU" sz="1200" kern="0" dirty="0" smtClean="0">
                          <a:latin typeface="Calibri" pitchFamily="34" charset="0"/>
                        </a:rPr>
                        <a:t>0</a:t>
                      </a:r>
                      <a:r>
                        <a:rPr lang="en-US" sz="1200" kern="0" dirty="0" smtClean="0">
                          <a:latin typeface="Calibri" pitchFamily="34" charset="0"/>
                        </a:rPr>
                        <a:t>0</a:t>
                      </a:r>
                      <a:r>
                        <a:rPr lang="ru-RU" sz="1200" kern="0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sz="1200" kern="0" dirty="0" err="1" smtClean="0">
                          <a:latin typeface="Calibri" pitchFamily="34" charset="0"/>
                        </a:rPr>
                        <a:t>тыс</a:t>
                      </a:r>
                      <a:r>
                        <a:rPr lang="ru-RU" sz="1200" kern="0" dirty="0" smtClean="0">
                          <a:latin typeface="Calibri" pitchFamily="34" charset="0"/>
                        </a:rPr>
                        <a:t>, потраченные на </a:t>
                      </a:r>
                      <a:r>
                        <a:rPr lang="en-US" sz="1200" kern="0" dirty="0" smtClean="0">
                          <a:latin typeface="Calibri" pitchFamily="34" charset="0"/>
                        </a:rPr>
                        <a:t>SA</a:t>
                      </a:r>
                      <a:r>
                        <a:rPr lang="en-US" sz="1200" kern="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sz="1200" kern="0" baseline="0" dirty="0" smtClean="0">
                          <a:latin typeface="Calibri" pitchFamily="34" charset="0"/>
                        </a:rPr>
                        <a:t>для </a:t>
                      </a:r>
                      <a:r>
                        <a:rPr lang="en-US" sz="1200" kern="0" baseline="0" dirty="0" smtClean="0">
                          <a:latin typeface="Calibri" pitchFamily="34" charset="0"/>
                        </a:rPr>
                        <a:t>Office </a:t>
                      </a:r>
                      <a:r>
                        <a:rPr lang="ru-RU" sz="1200" kern="0" baseline="0" dirty="0" smtClean="0">
                          <a:latin typeface="Calibri" pitchFamily="34" charset="0"/>
                        </a:rPr>
                        <a:t>и</a:t>
                      </a:r>
                      <a:r>
                        <a:rPr lang="en-US" sz="1200" kern="0" baseline="0" dirty="0" smtClean="0">
                          <a:latin typeface="Calibri" pitchFamily="34" charset="0"/>
                        </a:rPr>
                        <a:t> Windows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22031" y="1643051"/>
            <a:ext cx="372940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400" i="0" kern="0" dirty="0" smtClean="0">
                <a:solidFill>
                  <a:srgbClr val="FF0000"/>
                </a:solidFill>
                <a:latin typeface="Calibri" pitchFamily="34" charset="0"/>
                <a:ea typeface="+mn-ea"/>
              </a:rPr>
              <a:t>Правила получения</a:t>
            </a:r>
            <a:endParaRPr lang="en-US" sz="2400" i="0" kern="0" dirty="0">
              <a:solidFill>
                <a:srgbClr val="FF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4714876" y="1714489"/>
            <a:ext cx="397339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400" i="0" kern="0" dirty="0" smtClean="0">
                <a:solidFill>
                  <a:srgbClr val="FF0000"/>
                </a:solidFill>
                <a:latin typeface="Calibri" pitchFamily="34" charset="0"/>
                <a:ea typeface="+mn-ea"/>
              </a:rPr>
              <a:t>Активация и использование</a:t>
            </a:r>
            <a:endParaRPr lang="en-US" sz="2400" i="0" kern="0" dirty="0">
              <a:solidFill>
                <a:srgbClr val="FF0000"/>
              </a:solidFill>
              <a:latin typeface="Calibri" pitchFamily="34" charset="0"/>
              <a:ea typeface="+mn-ea"/>
            </a:endParaRPr>
          </a:p>
        </p:txBody>
      </p:sp>
      <p:grpSp>
        <p:nvGrpSpPr>
          <p:cNvPr id="4" name="Группа 8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73520" y="785795"/>
            <a:ext cx="8299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u-RU" altLang="ja-JP" sz="2400" i="0" dirty="0" smtClean="0">
                <a:solidFill>
                  <a:schemeClr val="accent3">
                    <a:lumMod val="50000"/>
                  </a:schemeClr>
                </a:solidFill>
              </a:rPr>
              <a:t>Поддержка в режиме 24х7 для решения критических для бизнеса проблем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effectLst/>
                <a:latin typeface="Calibri" pitchFamily="34" charset="0"/>
                <a:cs typeface="Calibri" pitchFamily="34" charset="0"/>
              </a:rPr>
              <a:t>Техническая поддержка 24х7: через Интернет</a:t>
            </a:r>
            <a:endParaRPr lang="ru-RU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8862" y="2273639"/>
            <a:ext cx="7362092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eaLnBrk="1" hangingPunct="1">
              <a:lnSpc>
                <a:spcPct val="11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ru-RU" altLang="ja-JP" dirty="0" smtClean="0"/>
              <a:t>Неограниченное количество обращений</a:t>
            </a:r>
          </a:p>
          <a:p>
            <a:pPr marL="355600" indent="-342900" eaLnBrk="1" hangingPunct="1">
              <a:lnSpc>
                <a:spcPct val="11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ru-RU" altLang="ja-JP" dirty="0" smtClean="0"/>
              <a:t>Поддержка серверов с </a:t>
            </a:r>
            <a:r>
              <a:rPr lang="en-US" altLang="ja-JP" dirty="0" smtClean="0"/>
              <a:t>Software Assurance</a:t>
            </a:r>
          </a:p>
          <a:p>
            <a:pPr marL="355600" indent="-342900" eaLnBrk="1" hangingPunct="1">
              <a:lnSpc>
                <a:spcPct val="11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ru-RU" altLang="ja-JP" dirty="0" smtClean="0"/>
              <a:t>Решение проблем средней сложности</a:t>
            </a:r>
          </a:p>
          <a:p>
            <a:pPr marL="355600" indent="-342900" eaLnBrk="1" hangingPunct="1">
              <a:lnSpc>
                <a:spcPct val="11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ru-RU" altLang="ja-JP" dirty="0" smtClean="0"/>
              <a:t>Поддержка в рабочие часы</a:t>
            </a:r>
          </a:p>
          <a:p>
            <a:pPr marL="355600" indent="-342900" eaLnBrk="1" hangingPunct="1">
              <a:lnSpc>
                <a:spcPct val="11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ru-RU" altLang="ja-JP" dirty="0" smtClean="0"/>
              <a:t>Не предлагается для </a:t>
            </a:r>
            <a:r>
              <a:rPr lang="en-US" altLang="ja-JP" dirty="0" smtClean="0"/>
              <a:t>Open License</a:t>
            </a:r>
            <a:endParaRPr lang="ru-RU" altLang="ja-JP" dirty="0" smtClean="0"/>
          </a:p>
          <a:p>
            <a:pPr marL="355600" indent="-342900" eaLnBrk="1" hangingPunct="1">
              <a:lnSpc>
                <a:spcPct val="11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ru-RU" altLang="ja-JP" dirty="0" smtClean="0"/>
              <a:t>Максимальное время ожидания ответа – 24 часа</a:t>
            </a:r>
          </a:p>
        </p:txBody>
      </p:sp>
      <p:grpSp>
        <p:nvGrpSpPr>
          <p:cNvPr id="4" name="Группа 8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1735" y="6172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422031" y="1592264"/>
            <a:ext cx="691661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20000"/>
              </a:spcBef>
              <a:defRPr/>
            </a:pPr>
            <a:r>
              <a:rPr lang="ru-RU" sz="2400" b="1" i="0" kern="0" dirty="0" smtClean="0">
                <a:solidFill>
                  <a:schemeClr val="accent3"/>
                </a:solidFill>
                <a:latin typeface="Calibri" pitchFamily="34" charset="0"/>
                <a:ea typeface="+mn-ea"/>
              </a:rPr>
              <a:t>Правила получения </a:t>
            </a:r>
            <a:r>
              <a:rPr lang="ru-RU" sz="2400" b="1" i="0" kern="0" dirty="0" smtClean="0">
                <a:solidFill>
                  <a:schemeClr val="accent3"/>
                </a:solidFill>
                <a:latin typeface="Calibri" pitchFamily="34" charset="0"/>
              </a:rPr>
              <a:t>и использования</a:t>
            </a:r>
            <a:endParaRPr lang="en-US" sz="2400" b="1" i="0" kern="0" dirty="0">
              <a:solidFill>
                <a:schemeClr val="accent3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0166" y="4857760"/>
            <a:ext cx="5214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dirty="0" smtClean="0"/>
              <a:t>После активации преимущества и получения </a:t>
            </a:r>
            <a:r>
              <a:rPr lang="en-US" dirty="0" smtClean="0"/>
              <a:t>ID </a:t>
            </a:r>
            <a:r>
              <a:rPr lang="ru-RU" dirty="0" smtClean="0"/>
              <a:t>клиент   обращается </a:t>
            </a:r>
            <a:r>
              <a:rPr lang="ru-RU" altLang="ja-JP" dirty="0" smtClean="0"/>
              <a:t>на сайт  </a:t>
            </a:r>
            <a:r>
              <a:rPr lang="en-US" dirty="0" smtClean="0">
                <a:hlinkClick r:id="rId3"/>
              </a:rPr>
              <a:t>http://support.microsoft.com/gp/sasupport/ru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Подписка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TechNet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3385" y="1367136"/>
            <a:ext cx="7526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u-RU" altLang="ja-JP" sz="2400" i="0" dirty="0" smtClean="0">
                <a:solidFill>
                  <a:schemeClr val="accent3">
                    <a:lumMod val="50000"/>
                  </a:schemeClr>
                </a:solidFill>
              </a:rPr>
              <a:t>Доступ к платному информационному </a:t>
            </a:r>
            <a:r>
              <a:rPr lang="en-US" altLang="ja-JP" sz="2400" i="0" dirty="0" smtClean="0">
                <a:solidFill>
                  <a:schemeClr val="accent3">
                    <a:lumMod val="50000"/>
                  </a:schemeClr>
                </a:solidFill>
              </a:rPr>
              <a:t>IT-</a:t>
            </a:r>
            <a:r>
              <a:rPr lang="ru-RU" altLang="ja-JP" sz="2400" i="0" dirty="0" smtClean="0">
                <a:solidFill>
                  <a:schemeClr val="accent3">
                    <a:lumMod val="50000"/>
                  </a:schemeClr>
                </a:solidFill>
              </a:rPr>
              <a:t>ресурсу </a:t>
            </a:r>
            <a:r>
              <a:rPr lang="en-US" altLang="ja-JP" sz="2400" i="0" dirty="0" smtClean="0">
                <a:solidFill>
                  <a:schemeClr val="accent3">
                    <a:lumMod val="50000"/>
                  </a:schemeClr>
                </a:solidFill>
              </a:rPr>
              <a:t>TechNet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14282" y="3143248"/>
            <a:ext cx="8501122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Доступ к форумам </a:t>
            </a:r>
            <a:r>
              <a:rPr lang="en-US" sz="2000" i="0" dirty="0" smtClean="0">
                <a:solidFill>
                  <a:schemeClr val="tx1"/>
                </a:solidFill>
                <a:latin typeface="+mn-lt"/>
                <a:cs typeface="+mn-cs"/>
              </a:rPr>
              <a:t>TechNet</a:t>
            </a: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 и базе знаний </a:t>
            </a:r>
            <a:r>
              <a:rPr lang="en-US" sz="2000" i="0" dirty="0" smtClean="0">
                <a:solidFill>
                  <a:schemeClr val="tx1"/>
                </a:solidFill>
                <a:latin typeface="+mn-lt"/>
                <a:cs typeface="+mn-cs"/>
              </a:rPr>
              <a:t>Microsoft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Возможность загрузки ознакомительных и полнофункциональных версий программ, бета-версий, патчей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2 дополнительных инцидента технической поддержки ежегодно</a:t>
            </a:r>
            <a:endParaRPr lang="en-US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 smtClean="0">
                <a:hlinkClick r:id="rId2"/>
              </a:rPr>
              <a:t>http://www.microsoft.com/rus/licensing/volume/softwareassurance/advantagesoverview/technetplussubscription.aspx</a:t>
            </a:r>
            <a:endParaRPr lang="en-US" sz="2000" b="1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000" b="1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ru-RU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74785" y="2499596"/>
            <a:ext cx="7403123" cy="52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800" b="1" i="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Преимущества для клиента</a:t>
            </a:r>
            <a:endParaRPr lang="en-US" sz="2800" b="1" i="0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92015" y="4506196"/>
            <a:ext cx="7010400" cy="70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endParaRPr lang="en-US" sz="3600" i="0" dirty="0"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92015" y="5224466"/>
            <a:ext cx="7532077" cy="19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8585" y="55537"/>
            <a:ext cx="8413750" cy="750888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Подписка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TechNet</a:t>
            </a:r>
            <a:endParaRPr lang="ru-RU" sz="3200" dirty="0" smtClean="0"/>
          </a:p>
        </p:txBody>
      </p:sp>
      <p:graphicFrame>
        <p:nvGraphicFramePr>
          <p:cNvPr id="514101" name="Group 53"/>
          <p:cNvGraphicFramePr>
            <a:graphicFrameLocks noGrp="1"/>
          </p:cNvGraphicFramePr>
          <p:nvPr>
            <p:ph idx="4294967295"/>
          </p:nvPr>
        </p:nvGraphicFramePr>
        <p:xfrm>
          <a:off x="296344" y="793609"/>
          <a:ext cx="8419060" cy="5369163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6219976"/>
                <a:gridCol w="1076179"/>
                <a:gridCol w="1122905"/>
              </a:tblGrid>
              <a:tr h="992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Возможности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TechNet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TechNet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TechNet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Plus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Direct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31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Online Concierge Chat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помощь в поиске информации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541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Поддерживаемые форумы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: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ответы от ИТ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профессионалов в течение 24 часов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992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ПО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Microsoft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для целей ознакомления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: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полные версии продуктов </a:t>
                      </a:r>
                      <a:b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(без ограничений по времени, функционалу и техническим возможностям)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36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Бета-версии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: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автоматический доступ к бета-версиям ПО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b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541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Инциденты технической поддержки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: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 бесплатных инцидента технической поддержки ежегодно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b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992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Ресурсы технической информации для продуктов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Microsoft: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доступ к базе знаний, обновлениям по безопасности, драйверам, сервисным пакетам, техническому обучению, документации по продуктам и т. д.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b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581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Файлы для загрузки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: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все перечисленные возможности в мгновенном доступе на сайте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Microsoft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pSp>
        <p:nvGrpSpPr>
          <p:cNvPr id="2" name="Группа 9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OV/OVS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41735" y="6172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714356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Состоит из двух уровней доступа:</a:t>
            </a:r>
          </a:p>
          <a:p>
            <a:r>
              <a:rPr lang="ru-RU" b="1" dirty="0" smtClean="0"/>
              <a:t>Служба подписки </a:t>
            </a:r>
            <a:r>
              <a:rPr lang="en-US" b="1" dirty="0" smtClean="0"/>
              <a:t>TechNet SA </a:t>
            </a:r>
            <a:r>
              <a:rPr lang="ru-RU" dirty="0" smtClean="0"/>
              <a:t>- доступ к форумам и чатам</a:t>
            </a:r>
          </a:p>
          <a:p>
            <a:r>
              <a:rPr lang="ru-RU" b="1" dirty="0" err="1" smtClean="0"/>
              <a:t>TechNet</a:t>
            </a:r>
            <a:r>
              <a:rPr lang="ru-RU" b="1" dirty="0" smtClean="0"/>
              <a:t> </a:t>
            </a:r>
            <a:r>
              <a:rPr lang="ru-RU" b="1" dirty="0" err="1" smtClean="0"/>
              <a:t>Plus</a:t>
            </a:r>
            <a:r>
              <a:rPr lang="ru-RU" b="1" dirty="0" smtClean="0"/>
              <a:t> </a:t>
            </a:r>
            <a:r>
              <a:rPr lang="ru-RU" b="1" dirty="0" err="1" smtClean="0"/>
              <a:t>Direct</a:t>
            </a:r>
            <a:r>
              <a:rPr lang="ru-RU" dirty="0" smtClean="0"/>
              <a:t> – доступ к файлам для загрузки и базе знаний Microsoft. </a:t>
            </a:r>
            <a:endParaRPr lang="ru-RU" dirty="0"/>
          </a:p>
          <a:p>
            <a:r>
              <a:rPr lang="ru-RU" dirty="0" smtClean="0"/>
              <a:t>Как рассчитывается:</a:t>
            </a:r>
            <a:r>
              <a:rPr lang="en-US" dirty="0" smtClean="0"/>
              <a:t>        </a:t>
            </a:r>
            <a:r>
              <a:rPr lang="ru-RU" b="1" dirty="0" smtClean="0"/>
              <a:t>Доступ к форумам и чатам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1472" y="0"/>
            <a:ext cx="8305800" cy="79608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Подписка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TechNet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Группа 8"/>
          <p:cNvGrpSpPr/>
          <p:nvPr/>
        </p:nvGrpSpPr>
        <p:grpSpPr>
          <a:xfrm>
            <a:off x="0" y="6370637"/>
            <a:ext cx="9144000" cy="487363"/>
            <a:chOff x="0" y="5369231"/>
            <a:chExt cx="9906000" cy="487363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476483" y="5369231"/>
              <a:ext cx="38295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6268650" y="5369231"/>
              <a:ext cx="3637350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9796" y="6179747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44" y="2357431"/>
          <a:ext cx="8715435" cy="164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37433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OVS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EA/EAS</a:t>
                      </a:r>
                      <a:endParaRPr lang="ru-RU" dirty="0"/>
                    </a:p>
                  </a:txBody>
                  <a:tcPr/>
                </a:tc>
              </a:tr>
              <a:tr h="8422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ru-RU" b="1" dirty="0" err="1" smtClean="0"/>
                        <a:t>ерверы</a:t>
                      </a:r>
                      <a:r>
                        <a:rPr lang="ru-RU" b="1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ID 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 каждую лицензию с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 ( 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мин 5 лицензий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1 </a:t>
                      </a:r>
                      <a:r>
                        <a:rPr lang="en-US" sz="1600" b="0" dirty="0" smtClean="0"/>
                        <a:t>User ID </a:t>
                      </a:r>
                      <a:r>
                        <a:rPr lang="ru-RU" sz="1600" b="0" dirty="0" smtClean="0"/>
                        <a:t>за каждую </a:t>
                      </a:r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лицензию</a:t>
                      </a:r>
                      <a:r>
                        <a:rPr lang="ru-RU" sz="1600" b="0" dirty="0" smtClean="0"/>
                        <a:t> с </a:t>
                      </a:r>
                      <a:r>
                        <a:rPr lang="en-US" sz="1600" b="0" dirty="0" smtClean="0"/>
                        <a:t>SA </a:t>
                      </a:r>
                      <a:endParaRPr lang="ru-RU" sz="1600" b="0" dirty="0"/>
                    </a:p>
                  </a:txBody>
                  <a:tcPr/>
                </a:tc>
              </a:tr>
              <a:tr h="42648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ОС и приложения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1 </a:t>
                      </a:r>
                      <a:r>
                        <a:rPr lang="en-US" sz="1600" b="0" dirty="0" smtClean="0"/>
                        <a:t>User ID </a:t>
                      </a:r>
                      <a:r>
                        <a:rPr lang="ru-RU" sz="1600" b="0" dirty="0" smtClean="0"/>
                        <a:t>на соглашение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От</a:t>
                      </a:r>
                      <a:r>
                        <a:rPr lang="ru-RU" sz="1600" b="0" baseline="0" dirty="0" smtClean="0"/>
                        <a:t> 2 </a:t>
                      </a:r>
                      <a:r>
                        <a:rPr lang="en-US" sz="1600" b="0" dirty="0" smtClean="0"/>
                        <a:t>User ID </a:t>
                      </a:r>
                      <a:r>
                        <a:rPr lang="ru-RU" sz="1600" b="0" dirty="0" smtClean="0"/>
                        <a:t>на </a:t>
                      </a:r>
                      <a:r>
                        <a:rPr lang="en-US" sz="1600" b="0" dirty="0" smtClean="0"/>
                        <a:t>enrollment</a:t>
                      </a:r>
                      <a:endParaRPr lang="ru-RU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14678" y="4071942"/>
            <a:ext cx="233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TechNet</a:t>
            </a:r>
            <a:r>
              <a:rPr lang="en-US" b="1" dirty="0" smtClean="0"/>
              <a:t>Plus Direct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4282" y="4572009"/>
          <a:ext cx="8644029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43"/>
                <a:gridCol w="2881343"/>
                <a:gridCol w="2881343"/>
              </a:tblGrid>
              <a:tr h="39565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</a:t>
                      </a:r>
                      <a:r>
                        <a:rPr lang="ru-RU" dirty="0" smtClean="0"/>
                        <a:t>/</a:t>
                      </a:r>
                      <a:r>
                        <a:rPr lang="en-US" dirty="0" smtClean="0"/>
                        <a:t>OVS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EA/EAS</a:t>
                      </a:r>
                      <a:endParaRPr lang="ru-RU" dirty="0"/>
                    </a:p>
                  </a:txBody>
                  <a:tcPr/>
                </a:tc>
              </a:tr>
              <a:tr h="89022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ru-RU" b="1" dirty="0" err="1" smtClean="0"/>
                        <a:t>ерверы</a:t>
                      </a:r>
                      <a:r>
                        <a:rPr lang="ru-RU" b="1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подписка на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соглашение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мин 5 серверных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лицензий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1 подписка на </a:t>
                      </a:r>
                      <a:r>
                        <a:rPr lang="en-US" sz="1600" b="0" dirty="0" smtClean="0"/>
                        <a:t>enrollment</a:t>
                      </a:r>
                      <a:endParaRPr lang="ru-RU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Сервер холодного резервирования</a:t>
            </a:r>
            <a:endParaRPr lang="ru-RU" b="1" dirty="0">
              <a:solidFill>
                <a:schemeClr val="accent2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609" y="1367136"/>
            <a:ext cx="8838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Право на бесплатную установку второй копии серверного продукта на сервер холодного резервирования для аварийного восстановления</a:t>
            </a:r>
            <a:endParaRPr lang="en-US" sz="2400" i="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62708" y="3500438"/>
            <a:ext cx="7543800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Снижает риски и время простоя в непредвиденных ситуациях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Экономия на количестве лицензий при резервировании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ru-RU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92015" y="4301238"/>
            <a:ext cx="7010400" cy="70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endParaRPr lang="en-US" sz="3600" i="0" dirty="0"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92015" y="5019508"/>
            <a:ext cx="7532077" cy="19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dirty="0" smtClean="0">
                <a:hlinkClick r:id="rId2"/>
              </a:rPr>
              <a:t>http://www.microsoft.com/rus/licensing/volume/softwareassurance/advantagesoverview/cbs.aspx</a:t>
            </a:r>
            <a:endParaRPr lang="en-US" sz="2000" b="1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474785" y="2578426"/>
            <a:ext cx="7403123" cy="52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800" b="1" i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Преимущества для клиента</a:t>
            </a:r>
            <a:endParaRPr lang="en-US" sz="2800" b="1"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8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(CW)/OVS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EA/EAS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Сервер холодного резервирования</a:t>
            </a:r>
            <a:endParaRPr lang="ru-RU" b="1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785918" y="1071546"/>
          <a:ext cx="6096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Продление соглашения –зачем это нужно клиенту?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Преимущества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SA,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 которых будем говорить подробнее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100" dirty="0" smtClean="0">
                <a:latin typeface="Calibri" pitchFamily="34" charset="0"/>
                <a:cs typeface="Calibri" pitchFamily="34" charset="0"/>
              </a:rPr>
              <a:t>Возможность обновления версий продуктов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Уменьшение размера единовременного платежа (оплачивается только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SA)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 Упрощенный процесс планирования бюджета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Упрощенный процесс отслеживания соответствия используемого ПО приобретенным лицензиям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Фиксация цен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OV (EA)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1434" y="1382901"/>
            <a:ext cx="8086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</a:rPr>
              <a:t>“Software Assurance Step-up” - </a:t>
            </a:r>
            <a:r>
              <a:rPr lang="ru-RU" sz="2400" i="0" dirty="0" smtClean="0">
                <a:solidFill>
                  <a:schemeClr val="accent3">
                    <a:lumMod val="50000"/>
                  </a:schemeClr>
                </a:solidFill>
              </a:rPr>
              <a:t>льготный переход со стандартных редакций приложений и серверов на редакции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</a:rPr>
              <a:t>Professional/Enterprise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62708" y="3389982"/>
            <a:ext cx="7543800" cy="296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ru-RU" sz="2000" i="0" dirty="0" smtClean="0">
                <a:solidFill>
                  <a:schemeClr val="tx1"/>
                </a:solidFill>
                <a:latin typeface="+mn-lt"/>
                <a:cs typeface="+mn-cs"/>
              </a:rPr>
              <a:t>Значительная экономия при покупке более совершенной версии</a:t>
            </a:r>
            <a:endParaRPr lang="en-US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 smtClean="0">
                <a:hlinkClick r:id="rId3"/>
              </a:rPr>
              <a:t>http://www.microsoft.com/rus/licensing/volume/softwareassurance/advantagesoverview/stepup.aspx</a:t>
            </a:r>
            <a:endParaRPr lang="en-US" sz="2000" b="1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ru-RU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ru-RU" sz="2000" i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74785" y="2862214"/>
            <a:ext cx="7403123" cy="52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r>
              <a:rPr lang="ru-RU" sz="2800" b="1" i="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Преимущества для клиента</a:t>
            </a:r>
            <a:endParaRPr lang="en-US" sz="2800" b="1" i="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92015" y="4048982"/>
            <a:ext cx="7010400" cy="70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defRPr/>
            </a:pPr>
            <a:endParaRPr lang="en-US" sz="3600" i="0" dirty="0"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92015" y="4767252"/>
            <a:ext cx="7532077" cy="19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85720" y="214290"/>
            <a:ext cx="8229600" cy="78581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Переход на версии </a:t>
            </a: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Professional/Enterprise</a:t>
            </a:r>
            <a:endParaRPr kumimoji="0" lang="ru-RU" sz="3000" b="1" i="0" u="none" strike="noStrike" kern="1200" cap="small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grpSp>
        <p:nvGrpSpPr>
          <p:cNvPr id="10" name="Группа 8"/>
          <p:cNvGrpSpPr/>
          <p:nvPr/>
        </p:nvGrpSpPr>
        <p:grpSpPr>
          <a:xfrm>
            <a:off x="0" y="6370640"/>
            <a:ext cx="9144000" cy="487363"/>
            <a:chOff x="0" y="5369231"/>
            <a:chExt cx="9906000" cy="487363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0" y="5369231"/>
              <a:ext cx="2457582" cy="48736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Open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202582" y="5369231"/>
              <a:ext cx="410342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 </a:t>
              </a:r>
              <a:r>
                <a:rPr lang="ru-RU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  </a:t>
              </a:r>
              <a:r>
                <a:rPr lang="en-US" b="1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Arial" pitchFamily="34" charset="0"/>
                </a:rPr>
                <a:t>OVS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888567" y="5369231"/>
              <a:ext cx="4017433" cy="4762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</a:t>
              </a:r>
              <a:r>
                <a:rPr lang="ru-R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  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EAS</a:t>
              </a:r>
              <a:endParaRPr lang="ru-RU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49796" y="6179747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929058" y="6172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7143768" y="6172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143D5-6F78-41B0-8CE0-C78E4C58DA8D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Переход на версии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Professional/Enterprise</a:t>
            </a:r>
            <a:endParaRPr lang="ru-RU" b="1" dirty="0">
              <a:solidFill>
                <a:schemeClr val="accent2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61950" y="1087821"/>
          <a:ext cx="8673461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40062" y="4796982"/>
          <a:ext cx="8025283" cy="166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Почему нужно чтобы клиент использовал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SA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98941" y="1447800"/>
            <a:ext cx="8874151" cy="464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588" marR="0" lvl="0" indent="206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Calibri" pitchFamily="34" charset="0"/>
              </a:rPr>
              <a:t>Пользователи, которые хоть раз использовали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Calibri" pitchFamily="34" charset="0"/>
              </a:rPr>
              <a:t>Software Assurance</a:t>
            </a:r>
            <a:r>
              <a:rPr lang="en-US" sz="3200" i="0" kern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</a:t>
            </a:r>
            <a:r>
              <a:rPr lang="ru-RU" sz="3200" i="0" kern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с большей вероятностью 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Calibri" pitchFamily="34" charset="0"/>
              </a:rPr>
              <a:t>продлят соглашение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Calibri" pitchFamily="34" charset="0"/>
              </a:rPr>
              <a:t>Клиенты не знают что у них есть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Calibri" pitchFamily="34" charset="0"/>
              </a:rPr>
              <a:t>Software Assurance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Calibri" pitchFamily="34" charset="0"/>
              </a:rPr>
              <a:t>…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Calibri" pitchFamily="34" charset="0"/>
              </a:rPr>
              <a:t>… или не знают как его использовать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7D912026-A348-4AAD-8A4D-1514AC926C6F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58" y="-139386"/>
            <a:ext cx="8259194" cy="1496683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Как помочь клиенту использовать преимущества?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Понять, какие имеются преимущества</a:t>
            </a:r>
          </a:p>
          <a:p>
            <a:r>
              <a:rPr lang="ru-RU" sz="2800" dirty="0" smtClean="0"/>
              <a:t>Активировать преимущества</a:t>
            </a:r>
          </a:p>
          <a:p>
            <a:r>
              <a:rPr lang="ru-RU" sz="2800" dirty="0" smtClean="0"/>
              <a:t>Сделать так, чтобы заинтересованные лица их использовали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7D912026-A348-4AAD-8A4D-1514AC926C6F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467600" cy="50004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Как активировать преимущества 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154562" cy="6000791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eOpen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ru-RU" sz="2000" dirty="0" smtClean="0"/>
              <a:t>зарегистрироваться на портале </a:t>
            </a:r>
            <a:r>
              <a:rPr lang="ru-RU" sz="2000" dirty="0" err="1" smtClean="0">
                <a:hlinkClick r:id="rId2"/>
              </a:rPr>
              <a:t>eOpen</a:t>
            </a:r>
            <a:r>
              <a:rPr lang="ru-RU" sz="2000" dirty="0" smtClean="0"/>
              <a:t>, используя </a:t>
            </a:r>
            <a:r>
              <a:rPr lang="ru-RU" sz="2000" dirty="0" err="1" smtClean="0">
                <a:hlinkClick r:id="rId3"/>
              </a:rPr>
              <a:t>Windows</a:t>
            </a:r>
            <a:r>
              <a:rPr lang="ru-RU" sz="2000" dirty="0" smtClean="0">
                <a:hlinkClick r:id="rId3"/>
              </a:rPr>
              <a:t> </a:t>
            </a:r>
            <a:r>
              <a:rPr lang="ru-RU" sz="2000" dirty="0" err="1" smtClean="0">
                <a:hlinkClick r:id="rId3"/>
              </a:rPr>
              <a:t>Live</a:t>
            </a:r>
            <a:r>
              <a:rPr lang="ru-RU" sz="2000" dirty="0" smtClean="0">
                <a:hlinkClick r:id="rId3"/>
              </a:rPr>
              <a:t> ID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Заполнить профиль пользователя </a:t>
            </a:r>
          </a:p>
          <a:p>
            <a:r>
              <a:rPr lang="ru-RU" sz="2000" dirty="0" smtClean="0"/>
              <a:t>По ссылке «Добавить соглашение» ввести </a:t>
            </a:r>
            <a:r>
              <a:rPr lang="ru-RU" sz="2000" dirty="0" err="1" smtClean="0"/>
              <a:t>авторизационный</a:t>
            </a:r>
            <a:r>
              <a:rPr lang="ru-RU" sz="2000" dirty="0" smtClean="0"/>
              <a:t> номер лицензиата и номер лицензии, доступные на бумажном сертификате </a:t>
            </a:r>
            <a:r>
              <a:rPr lang="ru-RU" sz="2000" dirty="0" err="1" smtClean="0"/>
              <a:t>Open</a:t>
            </a:r>
            <a:r>
              <a:rPr lang="ru-RU" sz="2000" dirty="0" smtClean="0"/>
              <a:t> </a:t>
            </a:r>
            <a:r>
              <a:rPr lang="ru-RU" sz="2000" dirty="0" err="1" smtClean="0"/>
              <a:t>License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Нажать на номер лицензии. </a:t>
            </a:r>
          </a:p>
          <a:p>
            <a:r>
              <a:rPr lang="ru-RU" sz="2000" dirty="0" smtClean="0"/>
              <a:t>Войти в раздел «Получение преимуществ </a:t>
            </a:r>
            <a:r>
              <a:rPr lang="en-US" sz="2000" dirty="0" smtClean="0"/>
              <a:t>Software Assurance </a:t>
            </a:r>
            <a:r>
              <a:rPr lang="ru-RU" sz="2000" dirty="0" smtClean="0"/>
              <a:t>и управление ими». </a:t>
            </a:r>
          </a:p>
          <a:p>
            <a:r>
              <a:rPr lang="ru-RU" sz="2000" dirty="0" smtClean="0"/>
              <a:t>Перейти по ссылке «</a:t>
            </a:r>
            <a:r>
              <a:rPr lang="en-US" sz="2000" dirty="0" smtClean="0"/>
              <a:t>Software Assurance Benefits Administration Tool». </a:t>
            </a:r>
          </a:p>
          <a:p>
            <a:r>
              <a:rPr lang="ru-RU" sz="2000" dirty="0" smtClean="0"/>
              <a:t>В появившемся окне – список доступных преимуществ </a:t>
            </a:r>
            <a:r>
              <a:rPr lang="en-US" sz="2000" dirty="0" smtClean="0"/>
              <a:t>Software Assurance </a:t>
            </a:r>
          </a:p>
          <a:p>
            <a:pPr lvl="0">
              <a:buNone/>
            </a:pPr>
            <a:r>
              <a:rPr lang="en-US" dirty="0" smtClean="0">
                <a:latin typeface="Calibri" pitchFamily="34" charset="0"/>
              </a:rPr>
              <a:t>    c 6</a:t>
            </a:r>
            <a:r>
              <a:rPr lang="ru-RU" dirty="0" smtClean="0">
                <a:latin typeface="Calibri" pitchFamily="34" charset="0"/>
              </a:rPr>
              <a:t>.12.2009 </a:t>
            </a:r>
            <a:r>
              <a:rPr lang="en-US" dirty="0" smtClean="0">
                <a:latin typeface="Calibri" pitchFamily="34" charset="0"/>
              </a:rPr>
              <a:t>MVLS </a:t>
            </a:r>
            <a:r>
              <a:rPr lang="ru-RU" dirty="0" smtClean="0">
                <a:latin typeface="Calibri" pitchFamily="34" charset="0"/>
              </a:rPr>
              <a:t>и </a:t>
            </a:r>
            <a:r>
              <a:rPr lang="en-US" dirty="0" err="1" smtClean="0">
                <a:latin typeface="Calibri" pitchFamily="34" charset="0"/>
              </a:rPr>
              <a:t>eOpen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заменит единый портал </a:t>
            </a:r>
            <a:r>
              <a:rPr lang="en-US" dirty="0" smtClean="0">
                <a:latin typeface="Calibri" pitchFamily="34" charset="0"/>
              </a:rPr>
              <a:t>VLSC</a:t>
            </a:r>
            <a:r>
              <a:rPr lang="ru-RU" dirty="0" smtClean="0">
                <a:latin typeface="Calibri" pitchFamily="34" charset="0"/>
              </a:rPr>
              <a:t>, на который клиенты будут автоматически перенаправлены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73A0A-746D-4E8B-8CD3-69701A551DB9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2910" y="92867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License</a:t>
            </a:r>
            <a:endParaRPr lang="ru-RU" dirty="0"/>
          </a:p>
        </p:txBody>
      </p:sp>
      <p:pic>
        <p:nvPicPr>
          <p:cNvPr id="7" name="Picture 73" descr="C:\Users\pierrew\AppData\Local\Microsoft\Windows\Temporary Internet Files\Content.IE5\E3FNLPI1\MCj0434750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715016"/>
            <a:ext cx="329390" cy="3568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42862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Как активировать преимущества</a:t>
            </a:r>
            <a:endParaRPr lang="ru-RU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7467600" cy="597391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MVLS: </a:t>
            </a:r>
            <a:r>
              <a:rPr lang="ru-RU" sz="2000" dirty="0" smtClean="0"/>
              <a:t>Основное контактное лицо по соглашению получает </a:t>
            </a:r>
            <a:r>
              <a:rPr lang="ru-RU" sz="2000" dirty="0" err="1" smtClean="0"/>
              <a:t>e-mail</a:t>
            </a:r>
            <a:r>
              <a:rPr lang="ru-RU" sz="2000" dirty="0" smtClean="0"/>
              <a:t> с </a:t>
            </a:r>
            <a:r>
              <a:rPr lang="ru-RU" sz="2000" dirty="0" smtClean="0">
                <a:hlinkClick r:id="rId2"/>
              </a:rPr>
              <a:t>приглашением</a:t>
            </a:r>
            <a:r>
              <a:rPr lang="ru-RU" sz="2000" dirty="0" smtClean="0"/>
              <a:t> на </a:t>
            </a:r>
            <a:r>
              <a:rPr lang="ru-RU" sz="2000" dirty="0" smtClean="0">
                <a:hlinkClick r:id="rId3"/>
              </a:rPr>
              <a:t>MVLS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Регистрируется на сайте MVLS с использованием </a:t>
            </a:r>
            <a:r>
              <a:rPr lang="ru-RU" sz="2000" dirty="0" err="1" smtClean="0"/>
              <a:t>Windows</a:t>
            </a:r>
            <a:r>
              <a:rPr lang="ru-RU" sz="2000" dirty="0" smtClean="0"/>
              <a:t> </a:t>
            </a:r>
            <a:r>
              <a:rPr lang="ru-RU" sz="2000" dirty="0" err="1" smtClean="0"/>
              <a:t>Live</a:t>
            </a:r>
            <a:r>
              <a:rPr lang="ru-RU" sz="2000" dirty="0" smtClean="0"/>
              <a:t> ID, </a:t>
            </a:r>
          </a:p>
          <a:p>
            <a:r>
              <a:rPr lang="ru-RU" sz="2000" dirty="0" smtClean="0"/>
              <a:t>Создает учетную запись MVLS, указав свои контактные данные, </a:t>
            </a:r>
          </a:p>
          <a:p>
            <a:r>
              <a:rPr lang="ru-RU" sz="2000" dirty="0" smtClean="0"/>
              <a:t>Переходит по ссылке «Запрос доступа», </a:t>
            </a:r>
          </a:p>
          <a:p>
            <a:r>
              <a:rPr lang="ru-RU" sz="2000" dirty="0" smtClean="0"/>
              <a:t>Вводит код, указанный в </a:t>
            </a:r>
            <a:r>
              <a:rPr lang="ru-RU" sz="2000" dirty="0" err="1" smtClean="0"/>
              <a:t>е-mail</a:t>
            </a:r>
            <a:r>
              <a:rPr lang="ru-RU" sz="2000" dirty="0" smtClean="0"/>
              <a:t> с приглашением. </a:t>
            </a:r>
          </a:p>
          <a:p>
            <a:r>
              <a:rPr lang="ru-RU" sz="2000" dirty="0" smtClean="0"/>
              <a:t>Если у него нет кода, вводит номер соглашения и фамилию основного контактного лица на английском языке, как она была указана в соглашении. </a:t>
            </a:r>
            <a:endParaRPr lang="en-US" sz="2000" dirty="0" smtClean="0"/>
          </a:p>
          <a:p>
            <a:r>
              <a:rPr lang="ru-RU" sz="2000" dirty="0" smtClean="0"/>
              <a:t>Входит в раздел «Преимущества </a:t>
            </a:r>
            <a:r>
              <a:rPr lang="ru-RU" sz="2000" dirty="0" err="1" smtClean="0"/>
              <a:t>Software</a:t>
            </a:r>
            <a:r>
              <a:rPr lang="ru-RU" sz="2000" dirty="0" smtClean="0"/>
              <a:t> Assurance» </a:t>
            </a:r>
          </a:p>
          <a:p>
            <a:r>
              <a:rPr lang="ru-RU" sz="2000" dirty="0" smtClean="0"/>
              <a:t>Выбирает преимущество из списка доступных </a:t>
            </a:r>
          </a:p>
          <a:p>
            <a:pPr>
              <a:buNone/>
            </a:pPr>
            <a:r>
              <a:rPr lang="en-US" sz="2000" b="1" dirty="0" smtClean="0">
                <a:hlinkClick r:id="rId4"/>
              </a:rPr>
              <a:t>http://www.microsoft.com/rus/licensing/afterbuying/running/activation/default.aspx</a:t>
            </a:r>
            <a:endParaRPr lang="ru-RU" sz="2000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Font typeface="Wingdings" pitchFamily="2" charset="2"/>
              <a:buChar char="§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642918"/>
            <a:ext cx="648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Value/Open Value Subscription</a:t>
            </a:r>
          </a:p>
          <a:p>
            <a:r>
              <a:rPr lang="en-US" dirty="0" smtClean="0"/>
              <a:t>Enterprise Agreement/ Enterprise Agreement Subscription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87492"/>
            <a:ext cx="7772400" cy="8732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>
                <a:sym typeface="Arial" pitchFamily="34" charset="0"/>
              </a:rPr>
              <a:t>Кого заинтересовать?</a:t>
            </a:r>
          </a:p>
        </p:txBody>
      </p:sp>
      <p:graphicFrame>
        <p:nvGraphicFramePr>
          <p:cNvPr id="15428" name="Group 68"/>
          <p:cNvGraphicFramePr>
            <a:graphicFrameLocks noGrp="1"/>
          </p:cNvGraphicFramePr>
          <p:nvPr>
            <p:ph idx="1"/>
          </p:nvPr>
        </p:nvGraphicFramePr>
        <p:xfrm>
          <a:off x="214282" y="857232"/>
          <a:ext cx="8501123" cy="5857912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928945"/>
                <a:gridCol w="1831217"/>
                <a:gridCol w="1923111"/>
                <a:gridCol w="1817850"/>
              </a:tblGrid>
              <a:tr h="736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egoe-Semibold"/>
                        <a:cs typeface="Segoe-Semibold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Arial" pitchFamily="34" charset="0"/>
                        </a:rPr>
                        <a:t>Руководство </a:t>
                      </a:r>
                      <a:b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Arial" pitchFamily="34" charset="0"/>
                        </a:rPr>
                      </a:b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Arial" pitchFamily="34" charset="0"/>
                        </a:rPr>
                        <a:t>компании</a:t>
                      </a:r>
                      <a:endParaRPr kumimoji="0" lang="en-US" sz="1600" u="none" strike="noStrike" cap="none" normalizeH="0" baseline="0" dirty="0" smtClean="0">
                        <a:ln>
                          <a:noFill/>
                        </a:ln>
                        <a:effectLst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sym typeface="Arial" pitchFamily="34" charset="0"/>
                        </a:rPr>
                        <a:t>Руководители </a:t>
                      </a:r>
                      <a:b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sym typeface="Arial" pitchFamily="34" charset="0"/>
                        </a:rPr>
                      </a:b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sym typeface="Arial" pitchFamily="34" charset="0"/>
                        </a:rPr>
                        <a:t>технических служб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Arial" pitchFamily="34" charset="0"/>
                        </a:rPr>
                        <a:t>ИТ-специалисты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368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Права на новые версии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  <a:tr h="368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Рассрочка платежей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  <a:tr h="368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Консультации по внедрению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  <a:tr h="368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Windows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 </a:t>
                      </a:r>
                      <a:r>
                        <a:rPr kumimoji="0" 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Vista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 </a:t>
                      </a:r>
                      <a:r>
                        <a:rPr kumimoji="0" 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Enterprise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  <a:tr h="4525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Microsoft </a:t>
                      </a:r>
                      <a:r>
                        <a:rPr kumimoji="0" 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Desktop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 </a:t>
                      </a:r>
                      <a:r>
                        <a:rPr kumimoji="0" 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Optimization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 </a:t>
                      </a:r>
                      <a:r>
                        <a:rPr kumimoji="0" 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Pac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k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  <a:tr h="368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Ваучеры на обучение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  <a:tr h="368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Онлайн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 обучение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  <a:tr h="368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Office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 на домашних ПК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egoe-Semibold"/>
                        <a:cs typeface="Calibri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egoe-Semibold"/>
                        <a:cs typeface="Calibri" pitchFamily="34" charset="0"/>
                      </a:endParaRPr>
                    </a:p>
                  </a:txBody>
                  <a:tcPr marL="68580" marR="68580" marT="0" marB="0" horzOverflow="overflow"/>
                </a:tc>
              </a:tr>
              <a:tr h="368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Скидки для сотрудников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egoe-Semibold"/>
                        <a:cs typeface="Calibri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egoe-Semibold"/>
                        <a:cs typeface="Calibri" pitchFamily="34" charset="0"/>
                      </a:endParaRPr>
                    </a:p>
                  </a:txBody>
                  <a:tcPr marL="68580" marR="68580" marT="0" marB="0" horzOverflow="overflow"/>
                </a:tc>
              </a:tr>
              <a:tr h="4234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Техническая поддержка 24х7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egoe-Semibold"/>
                        <a:cs typeface="Calibri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  <a:tr h="4525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Сервер холодного резервирования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egoe-Semibold"/>
                        <a:cs typeface="Calibri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  <a:tr h="4234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Подписка </a:t>
                      </a:r>
                      <a:r>
                        <a:rPr kumimoji="0" 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TechNet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egoe-Semibold"/>
                        <a:cs typeface="Calibri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  <a:tr h="4234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Arial" pitchFamily="34" charset="0"/>
                        </a:rPr>
                        <a:t>Поддержка в продленной фазе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egoe-Semibold"/>
                        <a:cs typeface="Calibri" pitchFamily="34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  <a:sym typeface="Wingdings 2" pitchFamily="18" charset="2"/>
                        </a:rPr>
                        <a:t>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51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Arial Unicode MS" pitchFamily="34" charset="-128"/>
                        <a:cs typeface="Calibri" pitchFamily="34" charset="0"/>
                        <a:sym typeface="Wingdings 2" pitchFamily="18" charset="2"/>
                      </a:endParaRPr>
                    </a:p>
                  </a:txBody>
                  <a:tcPr marL="68580" marR="6858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Как получить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Software Assurance?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429684" cy="441584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Получить вместе с лицензиями по</a:t>
            </a:r>
            <a:r>
              <a:rPr lang="en-US" dirty="0" smtClean="0"/>
              <a:t> </a:t>
            </a:r>
            <a:r>
              <a:rPr lang="ru-RU" dirty="0" smtClean="0"/>
              <a:t>программам корпоративного лицензирования:</a:t>
            </a:r>
          </a:p>
          <a:p>
            <a:pPr lvl="1"/>
            <a:r>
              <a:rPr lang="en-US" dirty="0" smtClean="0"/>
              <a:t>Open Value</a:t>
            </a:r>
            <a:endParaRPr lang="ru-RU" dirty="0" smtClean="0"/>
          </a:p>
          <a:p>
            <a:pPr lvl="1"/>
            <a:r>
              <a:rPr lang="en-US" dirty="0" smtClean="0"/>
              <a:t>Open Value Subscription</a:t>
            </a:r>
            <a:endParaRPr lang="ru-RU" dirty="0" smtClean="0"/>
          </a:p>
          <a:p>
            <a:r>
              <a:rPr lang="ru-RU" dirty="0" smtClean="0"/>
              <a:t>Докупить </a:t>
            </a:r>
            <a:r>
              <a:rPr lang="ru-RU" dirty="0" smtClean="0"/>
              <a:t>к коробке, </a:t>
            </a:r>
            <a:r>
              <a:rPr lang="en-US" dirty="0" smtClean="0"/>
              <a:t>OEM </a:t>
            </a:r>
            <a:r>
              <a:rPr lang="ru-RU" dirty="0" smtClean="0"/>
              <a:t>или легализации</a:t>
            </a:r>
          </a:p>
          <a:p>
            <a:pPr lvl="0"/>
            <a:r>
              <a:rPr lang="ru-RU" dirty="0" smtClean="0"/>
              <a:t>Купить вместе с </a:t>
            </a:r>
            <a:r>
              <a:rPr lang="en-US" dirty="0" smtClean="0"/>
              <a:t>Open License</a:t>
            </a:r>
            <a:endParaRPr lang="ru-RU" dirty="0" smtClean="0"/>
          </a:p>
          <a:p>
            <a:pPr lvl="0"/>
            <a:r>
              <a:rPr lang="ru-RU" dirty="0" smtClean="0"/>
              <a:t>Продлить истекшую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подписку</a:t>
            </a:r>
            <a:r>
              <a:rPr lang="en-US" dirty="0" smtClean="0"/>
              <a:t> SA</a:t>
            </a:r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5689" y="4572009"/>
            <a:ext cx="81495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0" dirty="0" smtClean="0">
                <a:latin typeface="Calibri" pitchFamily="34" charset="0"/>
                <a:cs typeface="Calibri" pitchFamily="34" charset="0"/>
              </a:rPr>
              <a:t>Чтобы получить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SA</a:t>
            </a:r>
            <a:r>
              <a:rPr lang="ru-RU" sz="2800" i="0" dirty="0" smtClean="0">
                <a:latin typeface="Calibri" pitchFamily="34" charset="0"/>
                <a:cs typeface="Calibri" pitchFamily="34" charset="0"/>
              </a:rPr>
              <a:t> при наличии корпоративной лицензии без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SA</a:t>
            </a:r>
            <a:r>
              <a:rPr lang="ru-RU" sz="2800" i="0" dirty="0" smtClean="0">
                <a:latin typeface="Calibri" pitchFamily="34" charset="0"/>
                <a:cs typeface="Calibri" pitchFamily="34" charset="0"/>
              </a:rPr>
              <a:t> нужно заново купить лицензию</a:t>
            </a:r>
          </a:p>
          <a:p>
            <a:endParaRPr lang="ru-RU" sz="2800" i="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  <a:hlinkClick r:id="rId2"/>
              </a:rPr>
              <a:t>http://www.microsoft.com/rus/licensing/volume/SoftwareAssurance/HowToBuy/Default.aspx</a:t>
            </a:r>
            <a:endParaRPr lang="ru-RU" sz="2400" b="1" dirty="0" smtClean="0">
              <a:latin typeface="Calibri" pitchFamily="34" charset="0"/>
              <a:cs typeface="Calibri" pitchFamily="34" charset="0"/>
            </a:endParaRPr>
          </a:p>
          <a:p>
            <a:endParaRPr lang="ru-RU" sz="2400" i="0" dirty="0" smtClean="0">
              <a:latin typeface="Calibri" pitchFamily="34" charset="0"/>
              <a:cs typeface="Calibri" pitchFamily="34" charset="0"/>
            </a:endParaRPr>
          </a:p>
          <a:p>
            <a:endParaRPr lang="ru-RU" sz="28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Как приобрести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SA</a:t>
            </a:r>
            <a:endParaRPr lang="ru-RU" sz="32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>
            <a:normAutofit/>
          </a:bodyPr>
          <a:lstStyle/>
          <a:p>
            <a:pPr marL="338138" indent="-338138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ru-RU" altLang="ja-JP" dirty="0" smtClean="0"/>
              <a:t>В течение 90 дней с даты покупки </a:t>
            </a:r>
            <a:r>
              <a:rPr lang="en-US" altLang="ja-JP" dirty="0" smtClean="0">
                <a:ea typeface="MS PGothic" charset="-128"/>
              </a:rPr>
              <a:t>FPP</a:t>
            </a:r>
            <a:r>
              <a:rPr lang="ru-RU" altLang="ja-JP" dirty="0" smtClean="0">
                <a:ea typeface="MS PGothic" charset="-128"/>
              </a:rPr>
              <a:t>-</a:t>
            </a:r>
            <a:r>
              <a:rPr lang="en-US" altLang="ja-JP" dirty="0" smtClean="0">
                <a:ea typeface="MS PGothic" charset="-128"/>
              </a:rPr>
              <a:t> </a:t>
            </a:r>
            <a:r>
              <a:rPr lang="ru-RU" altLang="ja-JP" dirty="0" smtClean="0"/>
              <a:t>или </a:t>
            </a:r>
            <a:r>
              <a:rPr lang="en-US" altLang="ja-JP" dirty="0" smtClean="0">
                <a:ea typeface="MS PGothic" charset="-128"/>
              </a:rPr>
              <a:t>OEM-</a:t>
            </a:r>
            <a:r>
              <a:rPr lang="ru-RU" altLang="ja-JP" dirty="0" smtClean="0"/>
              <a:t>версий </a:t>
            </a:r>
            <a:r>
              <a:rPr lang="ru-RU" altLang="ja-JP" dirty="0" err="1" smtClean="0"/>
              <a:t>бизнес-ОС</a:t>
            </a:r>
            <a:r>
              <a:rPr lang="ru-RU" altLang="ja-JP" dirty="0" smtClean="0"/>
              <a:t> или серверных продуктов, а также </a:t>
            </a:r>
            <a:r>
              <a:rPr lang="en-US" altLang="ja-JP" dirty="0" smtClean="0">
                <a:ea typeface="MS PGothic" charset="-128"/>
              </a:rPr>
              <a:t>OEM-</a:t>
            </a:r>
            <a:r>
              <a:rPr lang="ru-RU" altLang="ja-JP" dirty="0" smtClean="0"/>
              <a:t>версий некоторых продуктов семейства </a:t>
            </a:r>
            <a:r>
              <a:rPr lang="en-US" altLang="ja-JP" dirty="0" smtClean="0">
                <a:ea typeface="MS PGothic" charset="-128"/>
              </a:rPr>
              <a:t>Office</a:t>
            </a:r>
            <a:endParaRPr lang="ru-RU" altLang="ja-JP" dirty="0" smtClean="0"/>
          </a:p>
          <a:p>
            <a:pPr marL="854075" lvl="1" indent="-344488">
              <a:buClr>
                <a:srgbClr val="FF0000"/>
              </a:buClr>
              <a:buSzPct val="120000"/>
              <a:buFontTx/>
              <a:buChar char="–"/>
            </a:pPr>
            <a:r>
              <a:rPr lang="en-US" altLang="ja-JP" sz="2000" dirty="0" smtClean="0">
                <a:ea typeface="MS PGothic" charset="-128"/>
              </a:rPr>
              <a:t>Open Value Company</a:t>
            </a:r>
            <a:r>
              <a:rPr lang="ru-RU" altLang="ja-JP" sz="2000" dirty="0" smtClean="0"/>
              <a:t>-</a:t>
            </a:r>
            <a:r>
              <a:rPr lang="en-US" altLang="ja-JP" sz="2000" dirty="0" smtClean="0">
                <a:ea typeface="MS PGothic" charset="-128"/>
              </a:rPr>
              <a:t>wide</a:t>
            </a:r>
            <a:r>
              <a:rPr lang="ru-RU" altLang="ja-JP" sz="2000" dirty="0" smtClean="0"/>
              <a:t>, </a:t>
            </a:r>
            <a:r>
              <a:rPr lang="en-US" altLang="ja-JP" sz="2000" dirty="0" smtClean="0">
                <a:ea typeface="MS PGothic" charset="-128"/>
              </a:rPr>
              <a:t>Enterprise Agreement</a:t>
            </a:r>
            <a:r>
              <a:rPr lang="ru-RU" altLang="ja-JP" sz="2000" dirty="0" smtClean="0"/>
              <a:t> – приобрести </a:t>
            </a:r>
            <a:r>
              <a:rPr lang="en-US" altLang="ja-JP" sz="2000" dirty="0" smtClean="0">
                <a:ea typeface="MS PGothic" charset="-128"/>
              </a:rPr>
              <a:t>SA </a:t>
            </a:r>
            <a:r>
              <a:rPr lang="ru-RU" altLang="ja-JP" sz="2000" dirty="0" smtClean="0"/>
              <a:t>можно  только для дополнительных продуктов</a:t>
            </a:r>
            <a:endParaRPr lang="en-US" altLang="ja-JP" sz="2000" dirty="0" smtClean="0">
              <a:ea typeface="MS PGothic" charset="-128"/>
            </a:endParaRPr>
          </a:p>
          <a:p>
            <a:pPr marL="854075" lvl="1" indent="-344488">
              <a:buClr>
                <a:srgbClr val="FF0000"/>
              </a:buClr>
              <a:buSzPct val="120000"/>
              <a:buFontTx/>
              <a:buChar char="–"/>
            </a:pPr>
            <a:r>
              <a:rPr lang="en-US" altLang="ja-JP" sz="2000" dirty="0" smtClean="0">
                <a:ea typeface="MS PGothic" charset="-128"/>
              </a:rPr>
              <a:t>Open License, Open Value non company-wide – </a:t>
            </a:r>
            <a:r>
              <a:rPr lang="ru-RU" altLang="ja-JP" sz="2000" dirty="0" smtClean="0"/>
              <a:t>приобрести </a:t>
            </a:r>
            <a:r>
              <a:rPr lang="en-US" altLang="ja-JP" sz="2000" dirty="0" smtClean="0">
                <a:ea typeface="MS PGothic" charset="-128"/>
              </a:rPr>
              <a:t>SA </a:t>
            </a:r>
            <a:r>
              <a:rPr lang="ru-RU" altLang="ja-JP" sz="2000" dirty="0" smtClean="0"/>
              <a:t>можно  для любых продуктов</a:t>
            </a:r>
            <a:endParaRPr lang="en-US" altLang="ja-JP" sz="2000" dirty="0" smtClean="0">
              <a:ea typeface="MS PGothic" charset="-128"/>
            </a:endParaRPr>
          </a:p>
          <a:p>
            <a:pPr marL="338138" indent="-338138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ru-RU" altLang="ja-JP" dirty="0" smtClean="0"/>
              <a:t>Вместе с лицензией </a:t>
            </a:r>
            <a:r>
              <a:rPr lang="en-US" altLang="ja-JP" dirty="0" smtClean="0"/>
              <a:t>Open License</a:t>
            </a:r>
            <a:endParaRPr lang="ru-RU" altLang="ja-JP" dirty="0" smtClean="0"/>
          </a:p>
          <a:p>
            <a:pPr marL="338138" indent="-338138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ru-RU" altLang="ja-JP" dirty="0" smtClean="0"/>
              <a:t>Стоимость </a:t>
            </a:r>
            <a:r>
              <a:rPr lang="en-US" altLang="ja-JP" dirty="0" smtClean="0">
                <a:ea typeface="MS PGothic" charset="-128"/>
              </a:rPr>
              <a:t>Software Assurance (</a:t>
            </a:r>
            <a:r>
              <a:rPr lang="ru-RU" altLang="ja-JP" dirty="0" smtClean="0"/>
              <a:t>для </a:t>
            </a:r>
            <a:r>
              <a:rPr lang="en-US" altLang="ja-JP" dirty="0" smtClean="0">
                <a:ea typeface="MS PGothic" charset="-128"/>
              </a:rPr>
              <a:t>Open)</a:t>
            </a:r>
            <a:endParaRPr lang="ru-RU" altLang="ja-JP" dirty="0" smtClean="0"/>
          </a:p>
          <a:p>
            <a:pPr marL="854075" lvl="1" indent="-344488">
              <a:buClr>
                <a:srgbClr val="FF0000"/>
              </a:buClr>
              <a:buSzPct val="120000"/>
              <a:buFontTx/>
              <a:buChar char="–"/>
            </a:pPr>
            <a:r>
              <a:rPr lang="ru-RU" altLang="ja-JP" sz="2000" dirty="0" smtClean="0"/>
              <a:t>Системы и приложения – 29% от стоимости лицензии в год </a:t>
            </a:r>
          </a:p>
          <a:p>
            <a:pPr marL="854075" lvl="1" indent="-344488">
              <a:buClr>
                <a:srgbClr val="FF0000"/>
              </a:buClr>
              <a:buSzPct val="120000"/>
              <a:buFontTx/>
              <a:buChar char="–"/>
            </a:pPr>
            <a:r>
              <a:rPr lang="ru-RU" altLang="ja-JP" sz="2000" dirty="0" smtClean="0"/>
              <a:t>Серверы – 25% от стоимости лицензии в год </a:t>
            </a:r>
            <a:endParaRPr lang="en-US" altLang="ja-JP" sz="2000" dirty="0" smtClean="0">
              <a:ea typeface="MS PGothic" charset="-128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SA 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Windows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Можно приобрести в течение 90 дней после покупки:</a:t>
            </a:r>
          </a:p>
          <a:p>
            <a:pPr lvl="1"/>
            <a:r>
              <a:rPr lang="en-US" sz="2400" dirty="0" smtClean="0"/>
              <a:t>OEM </a:t>
            </a:r>
            <a:r>
              <a:rPr lang="ru-RU" sz="2400" dirty="0" smtClean="0"/>
              <a:t>или </a:t>
            </a:r>
            <a:r>
              <a:rPr lang="en-US" sz="2400" dirty="0" smtClean="0"/>
              <a:t>FPP-</a:t>
            </a:r>
            <a:r>
              <a:rPr lang="ru-RU" sz="2400" dirty="0" smtClean="0"/>
              <a:t>версий </a:t>
            </a:r>
            <a:r>
              <a:rPr lang="en-US" sz="2400" dirty="0" smtClean="0"/>
              <a:t>Windows 7 Pro, Windows Vista Business, Windows XP Pro</a:t>
            </a:r>
          </a:p>
          <a:p>
            <a:pPr lvl="1"/>
            <a:r>
              <a:rPr lang="en-US" sz="2400" dirty="0" smtClean="0"/>
              <a:t>GGWA</a:t>
            </a:r>
            <a:r>
              <a:rPr lang="ru-RU" sz="2400" dirty="0" smtClean="0"/>
              <a:t> для </a:t>
            </a:r>
            <a:r>
              <a:rPr lang="en-US" sz="2400" dirty="0" smtClean="0"/>
              <a:t>Windows 7 Pro; Get Genuine Kit for Windows XP Pro; Get Genuine Kit for Windows Vista Business</a:t>
            </a:r>
          </a:p>
          <a:p>
            <a:r>
              <a:rPr lang="en-US" sz="2800" dirty="0" err="1" smtClean="0"/>
              <a:t>Список</a:t>
            </a:r>
            <a:r>
              <a:rPr lang="en-US" sz="2800" dirty="0" smtClean="0"/>
              <a:t> </a:t>
            </a:r>
            <a:r>
              <a:rPr lang="en-US" sz="2800" dirty="0" err="1" smtClean="0"/>
              <a:t>операционных</a:t>
            </a:r>
            <a:r>
              <a:rPr lang="en-US" sz="2800" dirty="0" smtClean="0"/>
              <a:t> </a:t>
            </a:r>
            <a:r>
              <a:rPr lang="en-US" sz="2800" dirty="0" err="1" smtClean="0"/>
              <a:t>систем</a:t>
            </a:r>
            <a:r>
              <a:rPr lang="en-US" sz="2800" dirty="0" smtClean="0"/>
              <a:t>, </a:t>
            </a:r>
            <a:r>
              <a:rPr lang="en-US" sz="2800" dirty="0" err="1" smtClean="0"/>
              <a:t>для</a:t>
            </a:r>
            <a:r>
              <a:rPr lang="en-US" sz="2800" dirty="0" smtClean="0"/>
              <a:t> </a:t>
            </a:r>
            <a:r>
              <a:rPr lang="en-US" sz="2800" dirty="0" err="1" smtClean="0"/>
              <a:t>которых</a:t>
            </a:r>
            <a:r>
              <a:rPr lang="en-US" sz="2800" dirty="0" smtClean="0"/>
              <a:t> </a:t>
            </a:r>
            <a:r>
              <a:rPr lang="en-US" sz="2800" dirty="0" err="1" smtClean="0"/>
              <a:t>разрешается</a:t>
            </a:r>
            <a:r>
              <a:rPr lang="en-US" sz="2800" dirty="0" smtClean="0"/>
              <a:t> </a:t>
            </a:r>
            <a:r>
              <a:rPr lang="en-US" sz="2800" dirty="0" err="1" smtClean="0"/>
              <a:t>приобретение</a:t>
            </a:r>
            <a:r>
              <a:rPr lang="en-US" sz="2800" dirty="0" smtClean="0"/>
              <a:t> SA, </a:t>
            </a:r>
            <a:r>
              <a:rPr lang="en-US" sz="2800" dirty="0" err="1" smtClean="0"/>
              <a:t>доступен</a:t>
            </a:r>
            <a:r>
              <a:rPr lang="en-US" sz="2800" dirty="0" smtClean="0"/>
              <a:t> в </a:t>
            </a:r>
            <a:r>
              <a:rPr lang="en-US" sz="2800" dirty="0" err="1" smtClean="0"/>
              <a:t>ежемесячно</a:t>
            </a:r>
            <a:r>
              <a:rPr lang="en-US" sz="2800" dirty="0" smtClean="0"/>
              <a:t> </a:t>
            </a:r>
            <a:r>
              <a:rPr lang="en-US" sz="2800" dirty="0" err="1" smtClean="0"/>
              <a:t>обновляемом</a:t>
            </a:r>
            <a:r>
              <a:rPr lang="en-US" sz="2800" dirty="0" smtClean="0"/>
              <a:t> </a:t>
            </a:r>
            <a:r>
              <a:rPr lang="en-US" sz="2800" dirty="0" err="1" smtClean="0"/>
              <a:t>документе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 tooltip="http://www.microsoftvolumelicensing.com/userights/PL.aspx"/>
              </a:rPr>
              <a:t>Product List</a:t>
            </a:r>
            <a:r>
              <a:rPr lang="en-US" sz="2800" dirty="0" smtClean="0"/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Зачем это нужно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партнеру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Поддержание отношений с клиентом</a:t>
            </a:r>
          </a:p>
          <a:p>
            <a:r>
              <a:rPr lang="ru-RU" dirty="0" smtClean="0"/>
              <a:t>Дополнительный заработок</a:t>
            </a:r>
          </a:p>
          <a:p>
            <a:r>
              <a:rPr lang="ru-RU" dirty="0" smtClean="0"/>
              <a:t>Предсказуемый поток денег на три года вперед</a:t>
            </a:r>
          </a:p>
          <a:p>
            <a:pPr lvl="0"/>
            <a:r>
              <a:rPr lang="ru-RU" dirty="0" smtClean="0"/>
              <a:t>Дополнительные поводы общения с клиентом для </a:t>
            </a:r>
            <a:r>
              <a:rPr lang="ru-RU" dirty="0" err="1" smtClean="0"/>
              <a:t>допродажи</a:t>
            </a:r>
            <a:r>
              <a:rPr lang="ru-RU" dirty="0" smtClean="0"/>
              <a:t> и продажи сопутствующих продуктов и услуг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Информация о продлении соглашений на клиентском сайте по лицензированию: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http://www.microsoft.com/rus/licensing/afterbuying/running/extension/default.aspx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SA 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Microsoft Office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2400"/>
              </a:lnSpc>
            </a:pPr>
            <a:r>
              <a:rPr lang="ru-RU" sz="3400" dirty="0" smtClean="0"/>
              <a:t>Приобрести </a:t>
            </a:r>
            <a:r>
              <a:rPr lang="en-US" sz="3400" dirty="0" smtClean="0"/>
              <a:t>Software Assurance </a:t>
            </a:r>
            <a:r>
              <a:rPr lang="ru-RU" sz="3400" dirty="0" smtClean="0"/>
              <a:t>для коробочных версий </a:t>
            </a:r>
            <a:r>
              <a:rPr lang="en-US" sz="3400" dirty="0" smtClean="0"/>
              <a:t>Microsoft Office </a:t>
            </a:r>
            <a:r>
              <a:rPr lang="ru-RU" sz="3400" dirty="0" smtClean="0"/>
              <a:t>нельзя</a:t>
            </a:r>
          </a:p>
          <a:p>
            <a:pPr lvl="1">
              <a:lnSpc>
                <a:spcPts val="2400"/>
              </a:lnSpc>
            </a:pPr>
            <a:r>
              <a:rPr lang="ru-RU" dirty="0" smtClean="0"/>
              <a:t>Для коробочных версий </a:t>
            </a:r>
            <a:r>
              <a:rPr lang="en-US" dirty="0" smtClean="0"/>
              <a:t>Microsoft Office </a:t>
            </a:r>
            <a:r>
              <a:rPr lang="ru-RU" dirty="0" smtClean="0"/>
              <a:t>предлагаются коробочные обновления </a:t>
            </a:r>
            <a:r>
              <a:rPr lang="en-US" dirty="0" smtClean="0"/>
              <a:t>Version Upgrade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список версий, для которых можно приобрести такое обновление, доступен на сайте </a:t>
            </a:r>
            <a:r>
              <a:rPr lang="ru-RU" u="sng" dirty="0" smtClean="0">
                <a:hlinkClick r:id="rId2"/>
              </a:rPr>
              <a:t>http://office.microsoft.com/en-us/products/FX101754511033.aspx#1</a:t>
            </a:r>
            <a:r>
              <a:rPr lang="ru-RU" dirty="0" smtClean="0"/>
              <a:t> </a:t>
            </a:r>
          </a:p>
          <a:p>
            <a:pPr>
              <a:lnSpc>
                <a:spcPts val="2400"/>
              </a:lnSpc>
            </a:pPr>
            <a:r>
              <a:rPr lang="ru-RU" sz="3400" dirty="0" smtClean="0"/>
              <a:t>В течение 90 дней с момента приобретения ПК с </a:t>
            </a:r>
            <a:r>
              <a:rPr lang="en-US" sz="3400" dirty="0" smtClean="0"/>
              <a:t>OEM-</a:t>
            </a:r>
            <a:r>
              <a:rPr lang="ru-RU" sz="3400" dirty="0" smtClean="0"/>
              <a:t>версией </a:t>
            </a:r>
            <a:r>
              <a:rPr lang="en-US" sz="3400" dirty="0" smtClean="0"/>
              <a:t>Microsoft Office Small Business 2007 </a:t>
            </a:r>
            <a:r>
              <a:rPr lang="ru-RU" sz="3400" dirty="0" smtClean="0"/>
              <a:t>можно прибрести </a:t>
            </a:r>
            <a:r>
              <a:rPr lang="en-US" sz="3400" dirty="0" smtClean="0"/>
              <a:t>Office Small Business SA</a:t>
            </a:r>
          </a:p>
          <a:p>
            <a:pPr>
              <a:lnSpc>
                <a:spcPts val="2400"/>
              </a:lnSpc>
            </a:pPr>
            <a:r>
              <a:rPr lang="ru-RU" sz="3400" dirty="0" smtClean="0"/>
              <a:t>В течение 90 дней с момента приобретения ПК </a:t>
            </a:r>
            <a:br>
              <a:rPr lang="ru-RU" sz="3400" dirty="0" smtClean="0"/>
            </a:br>
            <a:r>
              <a:rPr lang="ru-RU" sz="3400" dirty="0" smtClean="0"/>
              <a:t>с </a:t>
            </a:r>
            <a:r>
              <a:rPr lang="en-US" sz="3400" dirty="0" smtClean="0"/>
              <a:t>OEM-</a:t>
            </a:r>
            <a:r>
              <a:rPr lang="ru-RU" sz="3400" dirty="0" smtClean="0"/>
              <a:t>версией </a:t>
            </a:r>
            <a:r>
              <a:rPr lang="en-US" sz="3400" dirty="0" smtClean="0"/>
              <a:t>Microsoft Office Professional 2007 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можно прибрести </a:t>
            </a:r>
            <a:r>
              <a:rPr lang="en-US" sz="3400" dirty="0" smtClean="0"/>
              <a:t>Office Standard SA</a:t>
            </a:r>
          </a:p>
          <a:p>
            <a:pPr>
              <a:lnSpc>
                <a:spcPts val="2400"/>
              </a:lnSpc>
            </a:pPr>
            <a:r>
              <a:rPr lang="ru-RU" sz="3400" dirty="0" smtClean="0"/>
              <a:t>Приобрести </a:t>
            </a:r>
            <a:r>
              <a:rPr lang="en-US" sz="3400" dirty="0" smtClean="0"/>
              <a:t>SA </a:t>
            </a:r>
            <a:r>
              <a:rPr lang="ru-RU" sz="3400" dirty="0" smtClean="0"/>
              <a:t>для </a:t>
            </a:r>
            <a:r>
              <a:rPr lang="en-US" sz="3400" dirty="0" smtClean="0"/>
              <a:t>Office Basic OEM </a:t>
            </a:r>
            <a:r>
              <a:rPr lang="ru-RU" sz="3400" dirty="0" smtClean="0"/>
              <a:t>нельзя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Куда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обращаться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Если возникли вопросы по активации преимуществ SA, можно получить бесплатную поддержку по телефону </a:t>
            </a:r>
            <a:br>
              <a:rPr lang="ru-RU" dirty="0" smtClean="0"/>
            </a:br>
            <a:r>
              <a:rPr lang="ru-RU" dirty="0" smtClean="0"/>
              <a:t>8 10 800 200 810 49 (бесплатный номер)</a:t>
            </a:r>
            <a:br>
              <a:rPr lang="ru-RU" dirty="0" smtClean="0"/>
            </a:br>
            <a:r>
              <a:rPr lang="ru-RU" dirty="0" smtClean="0"/>
              <a:t>Или по электронной почте </a:t>
            </a:r>
            <a:r>
              <a:rPr lang="ru-RU" dirty="0" err="1" smtClean="0"/>
              <a:t>MVLSHELPE@msdirectservices.com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ru-RU" b="1" dirty="0" smtClean="0"/>
              <a:t>Источники информации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http://www.microsoft.com/rus/licensing/volume/SoftwareAssurance/Default.aspx</a:t>
            </a:r>
            <a:r>
              <a:rPr lang="ru-RU" dirty="0" smtClean="0"/>
              <a:t> </a:t>
            </a:r>
          </a:p>
          <a:p>
            <a:r>
              <a:rPr lang="ru-RU" dirty="0" smtClean="0"/>
              <a:t>Калькулятор преимуществ: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http://www.microsoft.com/licensing/sabcalculator/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Product List, Product Use Rights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Процедура продления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OV (EA)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 - </a:t>
            </a:r>
            <a:r>
              <a:rPr lang="ru-RU" dirty="0" smtClean="0"/>
              <a:t>партнером создается новое соглашение на сайте </a:t>
            </a:r>
            <a:r>
              <a:rPr lang="en-US" dirty="0" err="1" smtClean="0"/>
              <a:t>eAgreements</a:t>
            </a:r>
            <a:r>
              <a:rPr lang="en-US" dirty="0" smtClean="0"/>
              <a:t>, </a:t>
            </a:r>
            <a:r>
              <a:rPr lang="ru-RU" dirty="0" smtClean="0"/>
              <a:t>при этом указывается номер предыдущего соглашения</a:t>
            </a:r>
          </a:p>
          <a:p>
            <a:r>
              <a:rPr lang="ru-RU" dirty="0" smtClean="0"/>
              <a:t>Оплачивается </a:t>
            </a:r>
            <a:r>
              <a:rPr lang="ru-RU" dirty="0" smtClean="0"/>
              <a:t>только </a:t>
            </a:r>
            <a:r>
              <a:rPr lang="en-US" dirty="0" smtClean="0"/>
              <a:t>SA</a:t>
            </a:r>
          </a:p>
          <a:p>
            <a:r>
              <a:rPr lang="ru-RU" dirty="0" smtClean="0"/>
              <a:t>Оплата по текущему прайс-листу</a:t>
            </a:r>
          </a:p>
          <a:p>
            <a:r>
              <a:rPr lang="ru-RU" dirty="0" smtClean="0"/>
              <a:t>Продлить можно в течение 30 дней с даты окончания предыдущего соглашения</a:t>
            </a:r>
            <a:r>
              <a:rPr lang="en-US" dirty="0" smtClean="0"/>
              <a:t>. 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    В соглашениях </a:t>
            </a:r>
            <a:r>
              <a:rPr lang="en-US" dirty="0" smtClean="0"/>
              <a:t>v.2009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OV </a:t>
            </a:r>
            <a:r>
              <a:rPr lang="en-US" dirty="0" smtClean="0"/>
              <a:t>– c 1.12.2009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отменен 30-дневный период – продлять соглашения нужно сразу после окончания.</a:t>
            </a:r>
            <a:endParaRPr lang="ru-RU" dirty="0"/>
          </a:p>
        </p:txBody>
      </p:sp>
      <p:pic>
        <p:nvPicPr>
          <p:cNvPr id="4" name="Picture 73" descr="C:\Users\pierrew\AppData\Local\Microsoft\Windows\Temporary Internet Files\Content.IE5\E3FNLPI1\MCj043475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72074"/>
            <a:ext cx="329390" cy="356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Процедура продления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OVS (EAS)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142984"/>
            <a:ext cx="7467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OVS - </a:t>
            </a:r>
            <a:r>
              <a:rPr lang="ru-RU" dirty="0" smtClean="0"/>
              <a:t>создается новое соглашение на сайте </a:t>
            </a:r>
            <a:r>
              <a:rPr lang="en-US" dirty="0" err="1" smtClean="0"/>
              <a:t>eAgreements</a:t>
            </a:r>
            <a:r>
              <a:rPr lang="ru-RU" dirty="0" smtClean="0"/>
              <a:t>, при этом указывается номер предыдущего соглашения</a:t>
            </a:r>
          </a:p>
          <a:p>
            <a:r>
              <a:rPr lang="ru-RU" dirty="0" smtClean="0"/>
              <a:t>необходимо </a:t>
            </a:r>
            <a:r>
              <a:rPr lang="ru-RU" dirty="0" smtClean="0"/>
              <a:t>включить все лицензированные базовые продукты для текущего на дату продления количества ПК, а также те дополнительные продукты, которые клиент намерен продолжать использовать. </a:t>
            </a:r>
            <a:endParaRPr lang="en-US" dirty="0" smtClean="0"/>
          </a:p>
          <a:p>
            <a:r>
              <a:rPr lang="ru-RU" dirty="0" smtClean="0"/>
              <a:t>Оплата по текущему </a:t>
            </a:r>
            <a:r>
              <a:rPr lang="ru-RU" dirty="0" err="1" smtClean="0"/>
              <a:t>прайс</a:t>
            </a:r>
            <a:r>
              <a:rPr lang="en-US" dirty="0" smtClean="0"/>
              <a:t>-</a:t>
            </a:r>
            <a:r>
              <a:rPr lang="ru-RU" dirty="0" smtClean="0"/>
              <a:t>листу</a:t>
            </a:r>
          </a:p>
          <a:p>
            <a:r>
              <a:rPr lang="ru-RU" dirty="0" smtClean="0"/>
              <a:t>Продлить можно в течение 30 дней с даты окончания предыдущего соглашения. </a:t>
            </a:r>
          </a:p>
          <a:p>
            <a:pPr>
              <a:buNone/>
            </a:pPr>
            <a:r>
              <a:rPr lang="ru-RU" dirty="0" smtClean="0"/>
              <a:t>    В соглашениях </a:t>
            </a:r>
            <a:r>
              <a:rPr lang="en-US" dirty="0" smtClean="0"/>
              <a:t>v.2009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OVS</a:t>
            </a:r>
            <a:r>
              <a:rPr lang="en-US" dirty="0" smtClean="0"/>
              <a:t>– c 1.12.2009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отменен 30-дневный период – продлять соглашения нужно сразу после окончания.</a:t>
            </a:r>
          </a:p>
          <a:p>
            <a:pPr>
              <a:buNone/>
            </a:pP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73" descr="C:\Users\pierrew\AppData\Local\Microsoft\Windows\Temporary Internet Files\Content.IE5\E3FNLPI1\MCj043475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572008"/>
            <a:ext cx="329390" cy="356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Software Assurance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ru-RU" altLang="ja-JP" sz="2000" b="1" dirty="0" smtClean="0"/>
              <a:t>Программа поддержки</a:t>
            </a:r>
            <a:r>
              <a:rPr lang="en-US" altLang="ja-JP" sz="2000" dirty="0" smtClean="0">
                <a:ea typeface="MS PGothic" charset="-128"/>
              </a:rPr>
              <a:t>, </a:t>
            </a:r>
            <a:r>
              <a:rPr lang="ru-RU" altLang="ja-JP" sz="2000" dirty="0" smtClean="0"/>
              <a:t>которая призвана помочь организациям </a:t>
            </a:r>
            <a:r>
              <a:rPr lang="en-US" altLang="ja-JP" sz="2000" dirty="0" smtClean="0"/>
              <a:t> </a:t>
            </a:r>
            <a:r>
              <a:rPr lang="ru-RU" altLang="ja-JP" sz="2000" dirty="0" smtClean="0"/>
              <a:t>извлечь максимальную выгоду из инвестиций в ПО</a:t>
            </a:r>
            <a:endParaRPr lang="en-US" altLang="ja-JP" sz="2000" dirty="0" smtClean="0">
              <a:ea typeface="MS PGothic" charset="-128"/>
            </a:endParaRPr>
          </a:p>
          <a:p>
            <a:pPr marL="338138" indent="-338138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ru-RU" altLang="ja-JP" sz="2000" b="1" dirty="0" smtClean="0"/>
              <a:t>Набор преимуществ</a:t>
            </a:r>
            <a:r>
              <a:rPr lang="ru-RU" altLang="ja-JP" sz="2000" dirty="0" smtClean="0"/>
              <a:t>, позволяющих внедрять и пользоваться новейшими версиями ПО, получать техническую поддержку, обучать персонал</a:t>
            </a:r>
          </a:p>
          <a:p>
            <a:pPr marL="338138" indent="-338138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ru-RU" altLang="ja-JP" sz="2000" dirty="0" smtClean="0"/>
              <a:t>Право перехода на новые версии и использование последних технологий дают возможность:</a:t>
            </a:r>
          </a:p>
          <a:p>
            <a:pPr marL="720725" lvl="2" indent="-344488">
              <a:lnSpc>
                <a:spcPts val="1800"/>
              </a:lnSpc>
              <a:buClr>
                <a:srgbClr val="FF0000"/>
              </a:buClr>
              <a:buSzPct val="120000"/>
              <a:buFontTx/>
              <a:buChar char="•"/>
            </a:pPr>
            <a:r>
              <a:rPr lang="ru-RU" altLang="ja-JP" sz="2000" dirty="0" smtClean="0"/>
              <a:t>Сделать переход на новые версии плавным</a:t>
            </a:r>
          </a:p>
          <a:p>
            <a:pPr marL="720725" lvl="2" indent="-344488">
              <a:lnSpc>
                <a:spcPts val="1800"/>
              </a:lnSpc>
              <a:buClr>
                <a:srgbClr val="FF0000"/>
              </a:buClr>
              <a:buSzPct val="120000"/>
              <a:buFontTx/>
              <a:buChar char="•"/>
            </a:pPr>
            <a:r>
              <a:rPr lang="ru-RU" altLang="ja-JP" sz="2000" dirty="0" smtClean="0"/>
              <a:t>Сократить количество сбоев и обеспечить необходимую поддержку</a:t>
            </a:r>
          </a:p>
          <a:p>
            <a:pPr marL="720725" lvl="2" indent="-344488">
              <a:lnSpc>
                <a:spcPts val="1800"/>
              </a:lnSpc>
              <a:buClr>
                <a:srgbClr val="FF0000"/>
              </a:buClr>
              <a:buSzPct val="120000"/>
              <a:buFontTx/>
              <a:buChar char="•"/>
            </a:pPr>
            <a:r>
              <a:rPr lang="ru-RU" altLang="ja-JP" sz="2000" dirty="0" smtClean="0"/>
              <a:t>Эффективно планировать и контролировать бюджет 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ru-RU" altLang="ja-JP" sz="2000" dirty="0" smtClean="0"/>
              <a:t>на приобретение и использование ПО</a:t>
            </a:r>
          </a:p>
          <a:p>
            <a:pPr marL="720725" lvl="2" indent="-344488">
              <a:lnSpc>
                <a:spcPts val="1800"/>
              </a:lnSpc>
              <a:buClr>
                <a:srgbClr val="FF0000"/>
              </a:buClr>
              <a:buSzPct val="120000"/>
              <a:buFontTx/>
              <a:buChar char="•"/>
            </a:pPr>
            <a:r>
              <a:rPr lang="ru-RU" altLang="ja-JP" sz="2000" dirty="0" smtClean="0"/>
              <a:t>Увеличить продуктивность сотрудников организации</a:t>
            </a:r>
            <a:endParaRPr lang="en-US" altLang="ja-JP" sz="2000" dirty="0" smtClean="0">
              <a:ea typeface="MS PGothic" charset="-128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SA –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важная часть решения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00438"/>
            <a:ext cx="7467600" cy="2973514"/>
          </a:xfrm>
        </p:spPr>
        <p:txBody>
          <a:bodyPr/>
          <a:lstStyle/>
          <a:p>
            <a:r>
              <a:rPr lang="ru-RU" dirty="0" smtClean="0"/>
              <a:t>Решение принимается во время покупки корпоративных лицензий, </a:t>
            </a:r>
            <a:r>
              <a:rPr lang="ru-RU" altLang="ja-JP" dirty="0" smtClean="0"/>
              <a:t>использовать преимущества можно в течение всего действия соглашения.</a:t>
            </a:r>
            <a:endParaRPr lang="ru-RU" dirty="0" smtClean="0"/>
          </a:p>
          <a:p>
            <a:r>
              <a:rPr lang="ru-RU" dirty="0" smtClean="0"/>
              <a:t>Заказчик получает отдачу от инвестиций в ПО на протяжении всего срока действия соглашения</a:t>
            </a:r>
          </a:p>
          <a:p>
            <a:endParaRPr lang="ru-R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42845" y="1714488"/>
          <a:ext cx="8501121" cy="1470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08EAE64919CC4CBAEF209835F82E8A" ma:contentTypeVersion="0" ma:contentTypeDescription="Create a new document." ma:contentTypeScope="" ma:versionID="6ca906813724c44ea30f5bb2701ea38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5C0DA87-2706-4273-92A3-7DD5A99E2E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996F4B-705E-4362-973F-78BDF789AB8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F31808E-4517-4760-8317-1BFC4EF2F1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1093</TotalTime>
  <Words>4096</Words>
  <Application>Microsoft Office PowerPoint</Application>
  <PresentationFormat>Экран (4:3)</PresentationFormat>
  <Paragraphs>717</Paragraphs>
  <Slides>52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Oriel</vt:lpstr>
      <vt:lpstr>Renewal &amp; SA</vt:lpstr>
      <vt:lpstr>О чем будем говорить?</vt:lpstr>
      <vt:lpstr>Продление соглашений</vt:lpstr>
      <vt:lpstr>Продление соглашения –зачем это нужно клиенту?</vt:lpstr>
      <vt:lpstr>Зачем это нужно партнеру</vt:lpstr>
      <vt:lpstr>Процедура продления OV (EA)</vt:lpstr>
      <vt:lpstr>Процедура продления OVS (EAS)</vt:lpstr>
      <vt:lpstr>Software Assurance</vt:lpstr>
      <vt:lpstr>SA – важная часть решения</vt:lpstr>
      <vt:lpstr>Презентация PowerPoint</vt:lpstr>
      <vt:lpstr>Право перехода на новые версии</vt:lpstr>
      <vt:lpstr>Право перехода на новые версии</vt:lpstr>
      <vt:lpstr>Windows 7 Enterprise</vt:lpstr>
      <vt:lpstr>Windows 7 Enterprise  Многоязычный пользовательский интерфейс (MUI)</vt:lpstr>
      <vt:lpstr>Windows 7 Enterprise</vt:lpstr>
      <vt:lpstr>Microsoft Desktop Optimization Pack</vt:lpstr>
      <vt:lpstr>Windows 7 Enterprise</vt:lpstr>
      <vt:lpstr>Консультации по внедрению</vt:lpstr>
      <vt:lpstr>Сколько дней хDPS есть у заказчика?</vt:lpstr>
      <vt:lpstr>Консультации по внедрению: получение и использование</vt:lpstr>
      <vt:lpstr>Длительность консультаций (EDPS)</vt:lpstr>
      <vt:lpstr>Длительность консультаций (SDPS)</vt:lpstr>
      <vt:lpstr>Ваучеры на обучение</vt:lpstr>
      <vt:lpstr>Ваучеры на обучение в CPLS http://www.microsoft.com/rus/licensing/volume/softwareassurance/advantagesoverview/cpls.aspx </vt:lpstr>
      <vt:lpstr>Онлайн обучение</vt:lpstr>
      <vt:lpstr>Онлайн-обучение</vt:lpstr>
      <vt:lpstr>Office на домашнем ПК</vt:lpstr>
      <vt:lpstr>Office на домашнем ПК</vt:lpstr>
      <vt:lpstr>Программа скидок для сотрудников</vt:lpstr>
      <vt:lpstr>Программа скидок для сотрудников</vt:lpstr>
      <vt:lpstr>Техническая поддержка 24х7</vt:lpstr>
      <vt:lpstr>Техническая поддержка по телефону или через интернет </vt:lpstr>
      <vt:lpstr>Техническая поддержка 24х7: по телефону</vt:lpstr>
      <vt:lpstr>Техническая поддержка 24х7: через Интернет</vt:lpstr>
      <vt:lpstr>Подписка TechNet</vt:lpstr>
      <vt:lpstr>Подписка TechNet</vt:lpstr>
      <vt:lpstr>Презентация PowerPoint</vt:lpstr>
      <vt:lpstr>Сервер холодного резервирования</vt:lpstr>
      <vt:lpstr>Сервер холодного резервирования</vt:lpstr>
      <vt:lpstr>Презентация PowerPoint</vt:lpstr>
      <vt:lpstr>Переход на версии Professional/Enterprise</vt:lpstr>
      <vt:lpstr>Почему нужно чтобы клиент использовал SA?</vt:lpstr>
      <vt:lpstr>Как помочь клиенту использовать преимущества?</vt:lpstr>
      <vt:lpstr>Как активировать преимущества </vt:lpstr>
      <vt:lpstr>Как активировать преимущества</vt:lpstr>
      <vt:lpstr>Кого заинтересовать?</vt:lpstr>
      <vt:lpstr>Как получить Software Assurance?</vt:lpstr>
      <vt:lpstr>Как приобрести SA</vt:lpstr>
      <vt:lpstr>SA для Windows</vt:lpstr>
      <vt:lpstr>SA для Microsoft Office</vt:lpstr>
      <vt:lpstr>Куда обращаться</vt:lpstr>
      <vt:lpstr>Источники информации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Renewal &amp; SA</dc:title>
  <dc:creator>Alexandra Vovchenko (ManPower)</dc:creator>
  <cp:lastModifiedBy>MM ASBIS MSK Ekaterina Kubatina</cp:lastModifiedBy>
  <cp:revision>75</cp:revision>
  <dcterms:created xsi:type="dcterms:W3CDTF">2009-06-16T11:50:48Z</dcterms:created>
  <dcterms:modified xsi:type="dcterms:W3CDTF">2012-02-07T10:18:13Z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0x0101000408EAE64919CC4CBAEF209835F82E8A</vt:lpwstr>
  </property>
</Properties>
</file>