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96" r:id="rId13"/>
    <p:sldId id="267" r:id="rId14"/>
    <p:sldId id="268" r:id="rId15"/>
    <p:sldId id="297" r:id="rId16"/>
    <p:sldId id="269" r:id="rId17"/>
    <p:sldId id="270" r:id="rId18"/>
    <p:sldId id="271" r:id="rId19"/>
    <p:sldId id="272" r:id="rId20"/>
    <p:sldId id="273" r:id="rId21"/>
    <p:sldId id="274" r:id="rId22"/>
    <p:sldId id="275" r:id="rId23"/>
    <p:sldId id="298"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00" r:id="rId41"/>
    <p:sldId id="292" r:id="rId42"/>
    <p:sldId id="301" r:id="rId43"/>
    <p:sldId id="293" r:id="rId44"/>
    <p:sldId id="294" r:id="rId45"/>
    <p:sldId id="295" r:id="rId46"/>
  </p:sldIdLst>
  <p:sldSz cx="9144000" cy="6858000" type="screen4x3"/>
  <p:notesSz cx="6858000" cy="9144000"/>
  <p:embeddedFontLst>
    <p:embeddedFont>
      <p:font typeface="Segoe Light" pitchFamily="34" charset="0"/>
      <p:regular r:id="rId48"/>
      <p:italic r:id="rId49"/>
    </p:embeddedFont>
    <p:embeddedFont>
      <p:font typeface="Mangal" pitchFamily="18" charset="0"/>
      <p:regular r:id="rId50"/>
      <p:bold r:id="rId51"/>
    </p:embeddedFont>
    <p:embeddedFont>
      <p:font typeface="Calibri" pitchFamily="34" charset="0"/>
      <p:regular r:id="rId52"/>
      <p:bold r:id="rId53"/>
      <p:italic r:id="rId54"/>
      <p:boldItalic r:id="rId55"/>
    </p:embeddedFont>
    <p:embeddedFont>
      <p:font typeface="Verdana" pitchFamily="34" charset="0"/>
      <p:regular r:id="rId56"/>
      <p:bold r:id="rId57"/>
      <p:italic r:id="rId58"/>
      <p:boldItalic r:id="rId59"/>
    </p:embeddedFont>
    <p:embeddedFont>
      <p:font typeface="Segoe UI" pitchFamily="34" charset="0"/>
      <p:regular r:id="rId60"/>
      <p:bold r:id="rId61"/>
      <p:italic r:id="rId62"/>
      <p:boldItalic r:id="rId63"/>
    </p:embeddedFont>
    <p:embeddedFont>
      <p:font typeface="Segoe UI Light" pitchFamily="34" charset="0"/>
      <p:regular r:id="rId64"/>
    </p:embeddedFont>
    <p:embeddedFont>
      <p:font typeface="Consolas" pitchFamily="49" charset="0"/>
      <p:regular r:id="rId65"/>
      <p:bold r:id="rId66"/>
      <p:italic r:id="rId67"/>
      <p:boldItalic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68" y="-90"/>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13384-C4FB-4CF7-970C-E0447CD6B19D}" type="datetimeFigureOut">
              <a:rPr lang="en-US" smtClean="0"/>
              <a:t>7/1/2013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23392-1071-457E-89D3-02DD32F17EEA}" type="slidenum">
              <a:rPr lang="en-US" smtClean="0"/>
              <a:t>‹#›</a:t>
            </a:fld>
            <a:endParaRPr lang="en-US"/>
          </a:p>
        </p:txBody>
      </p:sp>
    </p:spTree>
    <p:extLst>
      <p:ext uri="{BB962C8B-B14F-4D97-AF65-F5344CB8AC3E}">
        <p14:creationId xmlns:p14="http://schemas.microsoft.com/office/powerpoint/2010/main" val="59814366"/>
      </p:ext>
    </p:extLst>
  </p:cSld>
  <p:clrMap bg1="lt1" tx1="dk1" bg2="lt2" tx2="dk2" accent1="accent1" accent2="accent2" accent3="accent3" accent4="accent4" accent5="accent5" accent6="accent6" hlink="hlink" folHlink="folHlink"/>
  <p:notesStyle>
    <a:lvl1pPr marL="0" algn="l" defTabSz="914400" rtl="0" eaLnBrk="1" latinLnBrk="0" hangingPunct="1">
      <a:tabLst>
        <a:tab pos="346075" algn="l"/>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Presentation</a:t>
            </a:r>
            <a:r>
              <a:rPr lang="en-US" sz="1000" b="1">
                <a:latin typeface="Arial"/>
                <a:ea typeface="Calibri"/>
                <a:cs typeface="Segoe UI"/>
              </a:rPr>
              <a:t>: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Demonstrations</a:t>
            </a:r>
            <a:r>
              <a:rPr lang="en-US" sz="1000" b="1">
                <a:latin typeface="Arial"/>
                <a:ea typeface="Calibri"/>
                <a:cs typeface="Segoe UI"/>
              </a:rPr>
              <a:t>: 30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Lab</a:t>
            </a:r>
            <a:r>
              <a:rPr lang="en-US" sz="1000" b="1">
                <a:latin typeface="Arial"/>
                <a:ea typeface="Calibri"/>
                <a:cs typeface="Segoe UI"/>
              </a:rPr>
              <a:t>: 60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Segoe UI"/>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To teach this module, you need the Microsoft</a:t>
            </a:r>
            <a:r>
              <a:rPr lang="en-US" sz="1000" baseline="30000">
                <a:latin typeface="Arial"/>
                <a:ea typeface="Calibri"/>
                <a:cs typeface="Segoe UI"/>
              </a:rPr>
              <a:t>®</a:t>
            </a:r>
            <a:r>
              <a:rPr lang="en-US" sz="1000">
                <a:latin typeface="Arial"/>
                <a:ea typeface="Calibri"/>
                <a:cs typeface="Segoe UI"/>
              </a:rPr>
              <a:t> PowerPoint</a:t>
            </a:r>
            <a:r>
              <a:rPr lang="en-US" sz="1000" baseline="30000">
                <a:latin typeface="Arial"/>
                <a:ea typeface="Calibri"/>
                <a:cs typeface="Segoe UI"/>
              </a:rPr>
              <a:t>®</a:t>
            </a:r>
            <a:r>
              <a:rPr lang="en-US" sz="1000">
                <a:latin typeface="Arial"/>
                <a:ea typeface="Calibri"/>
                <a:cs typeface="Segoe UI"/>
              </a:rPr>
              <a:t> file 10961B_01.pptx.</a:t>
            </a:r>
            <a:endParaRPr lang="en-US" sz="1000">
              <a:latin typeface="Arial"/>
              <a:ea typeface="Calibri"/>
              <a:cs typeface="Times New Roman"/>
            </a:endParaRPr>
          </a:p>
          <a:p>
            <a:pPr>
              <a:lnSpc>
                <a:spcPct val="115000"/>
              </a:lnSpc>
              <a:spcAft>
                <a:spcPts val="1000"/>
              </a:spcAft>
            </a:pPr>
            <a:r>
              <a:rPr lang="en-US" sz="1000" b="1">
                <a:latin typeface="Arial"/>
                <a:ea typeface="Calibri"/>
                <a:cs typeface="Segoe UI"/>
              </a:rPr>
              <a:t>Important</a:t>
            </a:r>
            <a:r>
              <a:rPr lang="en-US" sz="1000">
                <a:latin typeface="Arial"/>
                <a:ea typeface="Calibri"/>
                <a:cs typeface="Segoe UI"/>
              </a:rPr>
              <a:t>: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Segoe UI"/>
              </a:rPr>
              <a:t>some</a:t>
            </a:r>
            <a:r>
              <a:rPr lang="en-US" sz="1000">
                <a:latin typeface="Arial"/>
                <a:ea typeface="Calibri"/>
                <a:cs typeface="Segoe UI"/>
              </a:rPr>
              <a:t> of the features of the slides might not display 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Segoe UI"/>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To prepare for this module:</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latin typeface="Arial"/>
                <a:ea typeface="Calibri"/>
                <a:cs typeface="Segoe UI"/>
              </a:rPr>
              <a:t>Read all of the materials for this module. </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latin typeface="Arial"/>
                <a:ea typeface="Calibri"/>
                <a:cs typeface="Segoe UI"/>
              </a:rPr>
              <a:t>Practice performing the demonstrations.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latin typeface="Arial"/>
                <a:ea typeface="Calibri"/>
                <a:cs typeface="Segoe UI"/>
              </a:rPr>
              <a:t>Practice performing the labs.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Work through the “Module Review and Takeaways” section, and determine how you will use this section to reinforce student learning and promote knowledge transfer to on-the-job performance.</a:t>
            </a:r>
            <a:endParaRPr lang="en-US" sz="1000">
              <a:latin typeface="Arial"/>
              <a:ea typeface="Calibri"/>
              <a:cs typeface="Times New Roman"/>
            </a:endParaRPr>
          </a:p>
          <a:p>
            <a:pPr>
              <a:lnSpc>
                <a:spcPct val="115000"/>
              </a:lnSpc>
              <a:spcAft>
                <a:spcPts val="1000"/>
              </a:spcAft>
            </a:pPr>
            <a:r>
              <a:rPr lang="en-CA" sz="1000">
                <a:latin typeface="Arial"/>
                <a:ea typeface="Calibri"/>
                <a:cs typeface="Segoe UI"/>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423392-1071-457E-89D3-02DD32F17EE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395838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will perform these in your demonstration, and students will do so in the lab. These may seem like nitpicks, but failing to configure these frequently results in confusion for less experienced administrators. Therefore, it is wise to catch it now and give them the best opportunity to succeed.</a:t>
            </a:r>
          </a:p>
        </p:txBody>
      </p:sp>
      <p:sp>
        <p:nvSpPr>
          <p:cNvPr id="4" name="Slide Number Placeholder 3"/>
          <p:cNvSpPr>
            <a:spLocks noGrp="1"/>
          </p:cNvSpPr>
          <p:nvPr>
            <p:ph type="sldNum" sz="quarter" idx="10"/>
          </p:nvPr>
        </p:nvSpPr>
        <p:spPr/>
        <p:txBody>
          <a:bodyPr/>
          <a:lstStyle/>
          <a:p>
            <a:fld id="{27423392-1071-457E-89D3-02DD32F17EE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194063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Many people do not realize that the console supports copy and paste, so this is a good time to point that out to them. Use the mouse to highlight text, press Enter to copy, and right-click the mouse to paste. Point out that you can select blocks of text. This means that you may sometimes have to select a portion, or all of, the Windows PowerShell </a:t>
            </a:r>
            <a:r>
              <a:rPr lang="en-US" sz="1000" b="1" dirty="0">
                <a:latin typeface="Arial"/>
                <a:ea typeface="Calibri"/>
                <a:cs typeface="Times New Roman"/>
              </a:rPr>
              <a:t>PS C:\&gt;</a:t>
            </a:r>
            <a:r>
              <a:rPr lang="en-US" sz="1000" dirty="0">
                <a:latin typeface="Arial"/>
                <a:ea typeface="Calibri"/>
                <a:cs typeface="Times New Roman"/>
              </a:rPr>
              <a:t> prompt to select the complete text of a multiline command.</a:t>
            </a:r>
          </a:p>
          <a:p>
            <a:pPr>
              <a:lnSpc>
                <a:spcPct val="115000"/>
              </a:lnSpc>
              <a:spcAft>
                <a:spcPts val="1000"/>
              </a:spcAft>
            </a:pPr>
            <a:r>
              <a:rPr lang="en-US" sz="1000" dirty="0">
                <a:latin typeface="Arial"/>
                <a:ea typeface="Calibri"/>
                <a:cs typeface="Times New Roman"/>
              </a:rPr>
              <a:t>There is no specific requirement to do this at this point. However, you can also point out how to use the arrow keys and F7 to access the console’s command history. There will be later opportunities to do this also.</a:t>
            </a:r>
          </a:p>
          <a:p>
            <a:pPr>
              <a:lnSpc>
                <a:spcPct val="115000"/>
              </a:lnSpc>
              <a:spcAft>
                <a:spcPts val="1000"/>
              </a:spcAft>
            </a:pPr>
            <a:r>
              <a:rPr lang="en-US" sz="1000" dirty="0">
                <a:latin typeface="Arial"/>
                <a:ea typeface="Calibri"/>
                <a:cs typeface="Times New Roman"/>
              </a:rPr>
              <a:t>Notice that the command history shown by pressing the F7 key and by the arrow keys is stored by the host application. Windows PowerShell stores its own, separate history of commands that it has run. That history can be viewed by running </a:t>
            </a:r>
            <a:r>
              <a:rPr lang="en-US" sz="1000" b="1" dirty="0">
                <a:latin typeface="Arial"/>
                <a:ea typeface="Calibri"/>
                <a:cs typeface="Times New Roman"/>
              </a:rPr>
              <a:t>Get-History</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a:t>
            </a:r>
            <a:r>
              <a:rPr lang="ga-IE" sz="1000" b="1" dirty="0">
                <a:latin typeface="Arial"/>
                <a:ea typeface="Calibri"/>
                <a:cs typeface="Times New Roman"/>
              </a:rPr>
              <a:t> </a:t>
            </a:r>
            <a:r>
              <a:rPr lang="ga-IE" sz="1000" dirty="0">
                <a:latin typeface="Arial"/>
                <a:ea typeface="Calibri"/>
                <a:cs typeface="Times New Roman"/>
              </a:rPr>
              <a:t>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a:t>
            </a:r>
            <a:r>
              <a:rPr lang="en-US" sz="1000" dirty="0">
                <a:latin typeface="Arial"/>
                <a:ea typeface="Calibri"/>
                <a:cs typeface="Times New Roman"/>
              </a:rPr>
              <a:t>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Press the Windows key to display the Start screen. Then, type </a:t>
            </a:r>
            <a:r>
              <a:rPr lang="en-US" sz="1000" b="1" dirty="0" err="1" smtClean="0">
                <a:effectLst/>
                <a:latin typeface="Arial"/>
                <a:ea typeface="Times New Roman"/>
                <a:cs typeface="Times New Roman"/>
              </a:rPr>
              <a:t>powersh</a:t>
            </a:r>
            <a:r>
              <a:rPr lang="en-US" sz="1000" dirty="0" smtClean="0">
                <a:effectLst/>
                <a:latin typeface="Arial"/>
                <a:ea typeface="Times New Roman"/>
                <a:cs typeface="Times New Roman"/>
              </a:rPr>
              <a:t> to display the Windows PowerShell icon. Right-click it, and then select </a:t>
            </a:r>
            <a:r>
              <a:rPr lang="en-US" sz="1000" b="1" dirty="0" smtClean="0">
                <a:effectLst/>
                <a:latin typeface="Arial"/>
                <a:ea typeface="Times New Roman"/>
                <a:cs typeface="Times New Roman"/>
              </a:rPr>
              <a:t>Run as administrator.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As soon as Windows PowerShell is running, right-click the icon on the taskbar and select </a:t>
            </a:r>
            <a:r>
              <a:rPr lang="en-US" sz="1000" b="1" dirty="0" smtClean="0">
                <a:effectLst/>
                <a:latin typeface="Arial"/>
                <a:ea typeface="Times New Roman"/>
                <a:cs typeface="Times New Roman"/>
              </a:rPr>
              <a:t>Pin this program to </a:t>
            </a:r>
            <a:r>
              <a:rPr lang="en-US" sz="1000" b="1" dirty="0" smtClean="0">
                <a:effectLst/>
                <a:latin typeface="Arial"/>
                <a:ea typeface="Times New Roman"/>
                <a:cs typeface="Times New Roman"/>
              </a:rPr>
              <a:t>taskbar.</a:t>
            </a:r>
            <a:endParaRPr lang="en-US" sz="1000" dirty="0">
              <a:latin typeface="Arial"/>
              <a:ea typeface="Times New Roman"/>
              <a:cs typeface="Times New Roman"/>
            </a:endParaRPr>
          </a:p>
          <a:p>
            <a:pPr marR="0" lvl="0">
              <a:lnSpc>
                <a:spcPct val="115000"/>
              </a:lnSpc>
              <a:spcBef>
                <a:spcPts val="0"/>
              </a:spcBef>
              <a:spcAft>
                <a:spcPts val="995"/>
              </a:spcAft>
            </a:pPr>
            <a:r>
              <a:rPr lang="en-US" sz="1000" b="1" dirty="0" smtClean="0">
                <a:effectLst/>
                <a:latin typeface="Arial"/>
                <a:ea typeface="Times New Roman"/>
                <a:cs typeface="Times New Roman"/>
              </a:rPr>
              <a:t>Note: </a:t>
            </a:r>
            <a:r>
              <a:rPr lang="en-US" sz="1000" dirty="0" smtClean="0">
                <a:effectLst/>
                <a:latin typeface="Arial"/>
                <a:ea typeface="Times New Roman"/>
                <a:cs typeface="Times New Roman"/>
              </a:rPr>
              <a:t>Ensure </a:t>
            </a:r>
            <a:r>
              <a:rPr lang="en-US" sz="1000" dirty="0" smtClean="0">
                <a:effectLst/>
                <a:latin typeface="Arial"/>
                <a:ea typeface="Times New Roman"/>
                <a:cs typeface="Times New Roman"/>
              </a:rPr>
              <a:t>that the window title bar says </a:t>
            </a:r>
            <a:r>
              <a:rPr lang="en-US" sz="1000" b="1" dirty="0" smtClean="0">
                <a:effectLst/>
                <a:latin typeface="Arial"/>
                <a:ea typeface="Times New Roman"/>
                <a:cs typeface="Times New Roman"/>
              </a:rPr>
              <a:t>Administrator</a:t>
            </a:r>
            <a:r>
              <a:rPr lang="en-US" sz="1000" dirty="0" smtClean="0">
                <a:effectLst/>
                <a:latin typeface="Arial"/>
                <a:ea typeface="Times New Roman"/>
                <a:cs typeface="Times New Roman"/>
              </a:rPr>
              <a:t> and that it does not say </a:t>
            </a:r>
            <a:r>
              <a:rPr lang="en-US" sz="1000" b="1" dirty="0" smtClean="0">
                <a:effectLst/>
                <a:latin typeface="Arial"/>
                <a:ea typeface="Times New Roman"/>
                <a:cs typeface="Times New Roman"/>
              </a:rPr>
              <a:t>(x86)</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startAt="3"/>
            </a:pPr>
            <a:r>
              <a:rPr lang="en-US" sz="1000" dirty="0" smtClean="0">
                <a:solidFill>
                  <a:srgbClr val="000000"/>
                </a:solidFill>
                <a:effectLst/>
                <a:latin typeface="Arial"/>
                <a:ea typeface="Times New Roman"/>
                <a:cs typeface="Times New Roman"/>
              </a:rPr>
              <a:t>Click the control box in the upper-left corner of the console application window, and then select </a:t>
            </a:r>
            <a:r>
              <a:rPr lang="en-US" sz="1000" b="1" dirty="0" smtClean="0">
                <a:effectLst/>
                <a:latin typeface="Arial"/>
                <a:ea typeface="Times New Roman"/>
                <a:cs typeface="Times New Roman"/>
              </a:rPr>
              <a:t>Properties</a:t>
            </a:r>
            <a:r>
              <a:rPr lang="en-US" sz="1000" dirty="0" smtClean="0">
                <a:solidFill>
                  <a:srgbClr val="000000"/>
                </a:solidFill>
                <a:effectLst/>
                <a:latin typeface="Arial"/>
                <a:ea typeface="Times New Roman"/>
                <a:cs typeface="Times New Roman"/>
              </a:rPr>
              <a:t> from the pop-up menu.</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startAt="3"/>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Font</a:t>
            </a:r>
            <a:r>
              <a:rPr lang="en-US" sz="1000" dirty="0" smtClean="0">
                <a:effectLst/>
                <a:latin typeface="Arial"/>
                <a:ea typeface="Times New Roman"/>
                <a:cs typeface="Times New Roman"/>
              </a:rPr>
              <a:t> tab, select </a:t>
            </a:r>
            <a:r>
              <a:rPr lang="en-US" sz="1000" b="1" dirty="0" smtClean="0">
                <a:effectLst/>
                <a:latin typeface="Arial"/>
                <a:ea typeface="Times New Roman"/>
                <a:cs typeface="Times New Roman"/>
              </a:rPr>
              <a:t>Consolas</a:t>
            </a:r>
            <a:r>
              <a:rPr lang="en-US" sz="1000" dirty="0" smtClean="0">
                <a:effectLst/>
                <a:latin typeface="Arial"/>
                <a:ea typeface="Times New Roman"/>
                <a:cs typeface="Times New Roman"/>
              </a:rPr>
              <a:t>, and select an appropriate font size.</a:t>
            </a:r>
            <a:r>
              <a:rPr lang="ga-IE" sz="1000" dirty="0" smtClean="0">
                <a:effectLst/>
                <a:latin typeface="Arial"/>
                <a:ea typeface="Times New Roman"/>
                <a:cs typeface="Times New Roman"/>
              </a:rPr>
              <a:t> (</a:t>
            </a:r>
            <a:r>
              <a:rPr lang="en-US" sz="1000" dirty="0" smtClean="0">
                <a:effectLst/>
                <a:latin typeface="Arial"/>
                <a:ea typeface="Times New Roman"/>
                <a:cs typeface="Times New Roman"/>
              </a:rPr>
              <a:t>A font size of </a:t>
            </a:r>
            <a:r>
              <a:rPr lang="ga-IE" sz="1000" dirty="0" smtClean="0">
                <a:effectLst/>
                <a:latin typeface="Arial"/>
                <a:ea typeface="Times New Roman"/>
                <a:cs typeface="Times New Roman"/>
              </a:rPr>
              <a:t>between </a:t>
            </a:r>
            <a:r>
              <a:rPr lang="en-US" sz="1000" dirty="0" smtClean="0">
                <a:effectLst/>
                <a:latin typeface="Arial"/>
                <a:ea typeface="Times New Roman"/>
                <a:cs typeface="Times New Roman"/>
              </a:rPr>
              <a:t>20</a:t>
            </a:r>
            <a:r>
              <a:rPr lang="ga-IE" sz="1000" dirty="0" smtClean="0">
                <a:effectLst/>
                <a:latin typeface="Arial"/>
                <a:ea typeface="Times New Roman"/>
                <a:cs typeface="Times New Roman"/>
              </a:rPr>
              <a:t> </a:t>
            </a:r>
            <a:r>
              <a:rPr lang="ga-IE" sz="1000" dirty="0" smtClean="0">
                <a:effectLst/>
                <a:latin typeface="Arial"/>
                <a:ea typeface="Times New Roman"/>
                <a:cs typeface="Times New Roman"/>
              </a:rPr>
              <a:t>to</a:t>
            </a:r>
            <a:r>
              <a:rPr lang="en-US" sz="1000" dirty="0" smtClean="0">
                <a:effectLst/>
                <a:latin typeface="Arial"/>
                <a:ea typeface="Times New Roman"/>
                <a:cs typeface="Times New Roman"/>
              </a:rPr>
              <a:t> </a:t>
            </a:r>
            <a:r>
              <a:rPr lang="en-US" sz="1000" dirty="0">
                <a:solidFill>
                  <a:prstClr val="black"/>
                </a:solidFill>
                <a:latin typeface="Arial"/>
                <a:ea typeface="Times New Roman"/>
                <a:cs typeface="Times New Roman"/>
              </a:rPr>
              <a:t>28 points is usually appropriate for a display on a projector in front of the class.</a:t>
            </a:r>
            <a:r>
              <a:rPr lang="ga-IE"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423392-1071-457E-89D3-02DD32F17EE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051095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5"/>
            </a:pPr>
            <a:r>
              <a:rPr lang="en-US" sz="1000" dirty="0" smtClean="0">
                <a:solidFill>
                  <a:srgbClr val="000000"/>
                </a:solidFill>
                <a:latin typeface="Arial"/>
                <a:ea typeface="Times New Roman"/>
                <a:cs typeface="Times New Roman"/>
              </a:rPr>
              <a:t>On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Layout</a:t>
            </a:r>
            <a:r>
              <a:rPr lang="en-US" sz="1000" dirty="0">
                <a:solidFill>
                  <a:srgbClr val="000000"/>
                </a:solidFill>
                <a:latin typeface="Arial"/>
                <a:ea typeface="Times New Roman"/>
                <a:cs typeface="Times New Roman"/>
              </a:rPr>
              <a:t> tab, change the </a:t>
            </a:r>
            <a:r>
              <a:rPr lang="en-US" sz="1000" b="1" dirty="0">
                <a:solidFill>
                  <a:prstClr val="black"/>
                </a:solidFill>
                <a:latin typeface="Arial"/>
                <a:ea typeface="Times New Roman"/>
                <a:cs typeface="Times New Roman"/>
              </a:rPr>
              <a:t>Window Size</a:t>
            </a:r>
            <a:r>
              <a:rPr lang="en-US" sz="1000" dirty="0">
                <a:solidFill>
                  <a:srgbClr val="000000"/>
                </a:solidFill>
                <a:latin typeface="Arial"/>
                <a:ea typeface="Times New Roman"/>
                <a:cs typeface="Times New Roman"/>
              </a:rPr>
              <a:t> area’s </a:t>
            </a:r>
            <a:r>
              <a:rPr lang="en-US" sz="1000" b="1" dirty="0">
                <a:solidFill>
                  <a:prstClr val="black"/>
                </a:solidFill>
                <a:latin typeface="Arial"/>
                <a:ea typeface="Times New Roman"/>
                <a:cs typeface="Times New Roman"/>
              </a:rPr>
              <a:t>Width</a:t>
            </a:r>
            <a:r>
              <a:rPr lang="en-US" sz="1000" dirty="0">
                <a:solidFill>
                  <a:srgbClr val="000000"/>
                </a:solidFill>
                <a:latin typeface="Arial"/>
                <a:ea typeface="Times New Roman"/>
                <a:cs typeface="Times New Roman"/>
              </a:rPr>
              <a:t> and </a:t>
            </a:r>
            <a:r>
              <a:rPr lang="en-US" sz="1000" b="1" dirty="0">
                <a:solidFill>
                  <a:prstClr val="black"/>
                </a:solidFill>
                <a:latin typeface="Arial"/>
                <a:ea typeface="Times New Roman"/>
                <a:cs typeface="Times New Roman"/>
              </a:rPr>
              <a:t>Height</a:t>
            </a:r>
            <a:r>
              <a:rPr lang="en-US" sz="1000" dirty="0">
                <a:solidFill>
                  <a:srgbClr val="000000"/>
                </a:solidFill>
                <a:latin typeface="Arial"/>
                <a:ea typeface="Times New Roman"/>
                <a:cs typeface="Times New Roman"/>
              </a:rPr>
              <a:t> values so that the whole window fits on the screen.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After you do this, set the </a:t>
            </a:r>
            <a:r>
              <a:rPr lang="en-US" sz="1000" b="1" dirty="0">
                <a:solidFill>
                  <a:prstClr val="black"/>
                </a:solidFill>
                <a:latin typeface="Arial"/>
                <a:ea typeface="Times New Roman"/>
                <a:cs typeface="Times New Roman"/>
              </a:rPr>
              <a:t>Screen Buffer</a:t>
            </a:r>
            <a:r>
              <a:rPr lang="en-US" sz="1000" dirty="0">
                <a:solidFill>
                  <a:srgbClr val="000000"/>
                </a:solidFill>
                <a:latin typeface="Arial"/>
                <a:ea typeface="Times New Roman"/>
                <a:cs typeface="Times New Roman"/>
              </a:rPr>
              <a:t> area’s </a:t>
            </a:r>
            <a:r>
              <a:rPr lang="en-US" sz="1000" b="1" dirty="0">
                <a:solidFill>
                  <a:prstClr val="black"/>
                </a:solidFill>
                <a:latin typeface="Arial"/>
                <a:ea typeface="Times New Roman"/>
                <a:cs typeface="Times New Roman"/>
              </a:rPr>
              <a:t>Width</a:t>
            </a:r>
            <a:r>
              <a:rPr lang="en-US" sz="1000" dirty="0">
                <a:solidFill>
                  <a:srgbClr val="000000"/>
                </a:solidFill>
                <a:latin typeface="Arial"/>
                <a:ea typeface="Times New Roman"/>
                <a:cs typeface="Times New Roman"/>
              </a:rPr>
              <a:t> value to be the same as the </a:t>
            </a:r>
            <a:r>
              <a:rPr lang="en-US" sz="1000" b="1" dirty="0">
                <a:solidFill>
                  <a:prstClr val="black"/>
                </a:solidFill>
                <a:latin typeface="Arial"/>
                <a:ea typeface="Times New Roman"/>
                <a:cs typeface="Times New Roman"/>
              </a:rPr>
              <a:t>Window Size Width</a:t>
            </a:r>
            <a:r>
              <a:rPr lang="en-US" sz="1000" dirty="0">
                <a:solidFill>
                  <a:srgbClr val="000000"/>
                </a:solidFill>
                <a:latin typeface="Arial"/>
                <a:ea typeface="Times New Roman"/>
                <a:cs typeface="Times New Roman"/>
              </a:rPr>
              <a:t> value. Be aware that the horizontal scroll bar is not displayed at the bottom of the window. Click </a:t>
            </a:r>
            <a:r>
              <a:rPr lang="en-US" sz="1000" b="1" dirty="0">
                <a:solidFill>
                  <a:srgbClr val="000000"/>
                </a:solidFill>
                <a:latin typeface="Arial"/>
                <a:ea typeface="Times New Roman"/>
                <a:cs typeface="Times New Roman"/>
              </a:rPr>
              <a:t>OK</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To start a transcript, run:</a:t>
            </a:r>
          </a:p>
          <a:p>
            <a:pPr lvl="0">
              <a:lnSpc>
                <a:spcPct val="115000"/>
              </a:lnSpc>
              <a:spcBef>
                <a:spcPts val="600"/>
              </a:spcBef>
              <a:spcAft>
                <a:spcPts val="995"/>
              </a:spcAft>
              <a:tabLst>
                <a:tab pos="346075" algn="l"/>
              </a:tabLst>
            </a:pPr>
            <a:r>
              <a:rPr lang="en-US" sz="1000"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Start-Transcript </a:t>
            </a:r>
            <a:r>
              <a:rPr lang="en-US" sz="1000" b="1" dirty="0">
                <a:solidFill>
                  <a:prstClr val="black"/>
                </a:solidFill>
                <a:latin typeface="Arial"/>
                <a:ea typeface="Times New Roman"/>
                <a:cs typeface="Times New Roman"/>
              </a:rPr>
              <a:t>C:\Day1.txt</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Be aware that the transcript will be active only for this Windows PowerShell window, and only for as long as this window is open.</a:t>
            </a:r>
            <a:endParaRPr lang="en-US" dirty="0"/>
          </a:p>
        </p:txBody>
      </p:sp>
      <p:sp>
        <p:nvSpPr>
          <p:cNvPr id="4" name="Slide Number Placeholder 3"/>
          <p:cNvSpPr>
            <a:spLocks noGrp="1"/>
          </p:cNvSpPr>
          <p:nvPr>
            <p:ph type="sldNum" sz="quarter" idx="10"/>
          </p:nvPr>
        </p:nvSpPr>
        <p:spPr/>
        <p:txBody>
          <a:bodyPr/>
          <a:lstStyle/>
          <a:p>
            <a:fld id="{27423392-1071-457E-89D3-02DD32F17EE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28590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612360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are welcome to encourage students to use the ISE console instead of the regular console. Be aware that there are some functional differences, and just be prepared to help students work through those if it is necessary. The main difference between the console and the ISE is that the ISE does not support the </a:t>
            </a:r>
            <a:r>
              <a:rPr lang="en-US" sz="1000" b="1">
                <a:latin typeface="Arial"/>
                <a:ea typeface="Calibri"/>
                <a:cs typeface="Times New Roman"/>
              </a:rPr>
              <a:t>Start-Transcript</a:t>
            </a:r>
            <a:r>
              <a:rPr lang="en-US" sz="1000">
                <a:latin typeface="Arial"/>
                <a:ea typeface="Calibri"/>
                <a:cs typeface="Times New Roman"/>
              </a:rPr>
              <a:t> and </a:t>
            </a:r>
            <a:r>
              <a:rPr lang="en-US" sz="1000" b="1">
                <a:latin typeface="Arial"/>
                <a:ea typeface="Calibri"/>
                <a:cs typeface="Times New Roman"/>
              </a:rPr>
              <a:t>Stop-Transcript</a:t>
            </a:r>
            <a:r>
              <a:rPr lang="en-US" sz="1000">
                <a:latin typeface="Arial"/>
                <a:ea typeface="Calibri"/>
                <a:cs typeface="Times New Roman"/>
              </a:rPr>
              <a:t> commands.</a:t>
            </a:r>
          </a:p>
          <a:p>
            <a:pPr>
              <a:lnSpc>
                <a:spcPct val="115000"/>
              </a:lnSpc>
              <a:spcAft>
                <a:spcPts val="1000"/>
              </a:spcAft>
            </a:pPr>
            <a:r>
              <a:rPr lang="en-US" sz="1000">
                <a:latin typeface="Arial"/>
                <a:ea typeface="Calibri"/>
                <a:cs typeface="Times New Roman"/>
              </a:rPr>
              <a:t>The ISE also does not support multiline command entry. That is, in the console, you can type </a:t>
            </a:r>
            <a:r>
              <a:rPr lang="en-US" sz="1000" b="1">
                <a:latin typeface="Arial"/>
                <a:ea typeface="Calibri"/>
                <a:cs typeface="Times New Roman"/>
              </a:rPr>
              <a:t>Get-Service |</a:t>
            </a:r>
            <a:r>
              <a:rPr lang="en-US" sz="1000">
                <a:latin typeface="Arial"/>
                <a:ea typeface="Calibri"/>
                <a:cs typeface="Times New Roman"/>
              </a:rPr>
              <a:t> and press Enter to continue typing the same command on a new physical line. The ISE does not support that technique, and requires that you type the entire command line before pressing Enter.</a:t>
            </a: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should </a:t>
            </a:r>
            <a:r>
              <a:rPr lang="ga-IE" sz="1000">
                <a:latin typeface="Arial"/>
                <a:ea typeface="Calibri"/>
                <a:cs typeface="Times New Roman"/>
              </a:rPr>
              <a:t>have completed the preparation steps in the Module Overview slide Instructor Notes</a:t>
            </a:r>
            <a:r>
              <a:rPr lang="en-US" sz="1000">
                <a:latin typeface="Arial"/>
                <a:ea typeface="Calibri"/>
                <a:cs typeface="Times New Roman"/>
              </a:rPr>
              <a:t> and </a:t>
            </a:r>
            <a:r>
              <a:rPr lang="ga-IE" sz="1000">
                <a:latin typeface="Arial"/>
                <a:ea typeface="Calibri"/>
                <a:cs typeface="Times New Roman"/>
              </a:rPr>
              <a:t>be logged on to the 10961B-LON-DC1 and 10961B-LON-CL1 virtual machines as Adatum\administrator with password Pa$$w0rd</a:t>
            </a:r>
            <a:r>
              <a:rPr lang="en-US" sz="1000">
                <a:latin typeface="Arial"/>
                <a:ea typeface="Calibri"/>
                <a:cs typeface="Times New Roman"/>
              </a:rPr>
              <a:t>.</a:t>
            </a:r>
          </a:p>
          <a:p>
            <a:pPr>
              <a:lnSpc>
                <a:spcPct val="115000"/>
              </a:lnSpc>
              <a:spcAft>
                <a:spcPts val="1000"/>
              </a:spcAft>
            </a:pPr>
            <a:r>
              <a:rPr lang="ga-IE" sz="1000">
                <a:latin typeface="Arial"/>
                <a:ea typeface="Calibri"/>
                <a:cs typeface="Times New Roman"/>
              </a:rPr>
              <a:t>On the 10961B-LON-CL1 virtual machine</a:t>
            </a:r>
            <a:r>
              <a:rPr lang="en-US" sz="1000">
                <a:latin typeface="Arial"/>
                <a:ea typeface="Calibri"/>
                <a:cs typeface="Times New Roman"/>
              </a:rPr>
              <a:t>, </a:t>
            </a:r>
            <a:r>
              <a:rPr lang="ga-IE" sz="1000">
                <a:latin typeface="Arial"/>
                <a:ea typeface="Calibri"/>
                <a:cs typeface="Times New Roman"/>
              </a:rPr>
              <a:t>o</a:t>
            </a:r>
            <a:r>
              <a:rPr lang="en-US" sz="1000">
                <a:latin typeface="Arial"/>
                <a:ea typeface="Calibri"/>
                <a:cs typeface="Times New Roman"/>
              </a:rPr>
              <a:t>pen the 64-bit Windows PowerShell console application (which should already be running from the previous demonstration).</a:t>
            </a: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Right-click the Windows PowerShell taskbar icon and select </a:t>
            </a:r>
            <a:r>
              <a:rPr lang="en-US" sz="1000" b="1" smtClean="0">
                <a:effectLst/>
                <a:latin typeface="Arial"/>
                <a:ea typeface="Times New Roman"/>
                <a:cs typeface="Times New Roman"/>
              </a:rPr>
              <a:t>Run ISE as Administrator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As soon as the ISE is open, close it.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Windows PowerShell console, type </a:t>
            </a:r>
            <a:r>
              <a:rPr lang="en-US" sz="1000" b="1" smtClean="0">
                <a:effectLst/>
                <a:latin typeface="Arial"/>
                <a:ea typeface="Times New Roman"/>
                <a:cs typeface="Times New Roman"/>
              </a:rPr>
              <a:t>ise</a:t>
            </a:r>
            <a:r>
              <a:rPr lang="en-US" sz="1000" smtClean="0">
                <a:effectLst/>
                <a:latin typeface="Arial"/>
                <a:ea typeface="Times New Roman"/>
                <a:cs typeface="Times New Roman"/>
              </a:rPr>
              <a:t> and then press Enter.</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Use the three layout buttons on the ISE toolbar to change the layout from one-above-the-other, side-by-side, and single-pane views. Finish by switching to single-pane view.</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Use the blue arrow at the upper-right of the pane to show and hide the Script Pane, toggling between the script and console panes.</a:t>
            </a: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Times New Roman"/>
              </a:rPr>
              <a:t>Use the rightmost two toolbar buttons in the ISE to show and hide the docked and floating Command Panes.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Times New Roman"/>
              </a:rPr>
              <a:t>Use the slider in the lower-right corner of the window to adjust the font size</a:t>
            </a:r>
            <a:r>
              <a:rPr lang="ga-IE" sz="1000" smtClean="0">
                <a:solidFill>
                  <a:srgbClr val="000000"/>
                </a:solidFill>
                <a:effectLst/>
                <a:latin typeface="Arial"/>
                <a:ea typeface="Times New Roman"/>
                <a:cs typeface="Times New Roman"/>
              </a:rPr>
              <a:t> in the console and the </a:t>
            </a:r>
            <a:r>
              <a:rPr lang="en-US" sz="1000" smtClean="0">
                <a:solidFill>
                  <a:srgbClr val="000000"/>
                </a:solidFill>
                <a:effectLst/>
                <a:latin typeface="Arial"/>
                <a:ea typeface="Times New Roman"/>
                <a:cs typeface="Times New Roman"/>
              </a:rPr>
              <a:t>S</a:t>
            </a:r>
            <a:r>
              <a:rPr lang="ga-IE" sz="1000" smtClean="0">
                <a:solidFill>
                  <a:srgbClr val="000000"/>
                </a:solidFill>
                <a:effectLst/>
                <a:latin typeface="Arial"/>
                <a:ea typeface="Times New Roman"/>
                <a:cs typeface="Times New Roman"/>
              </a:rPr>
              <a:t>cript </a:t>
            </a:r>
            <a:r>
              <a:rPr lang="en-US" sz="1000" smtClean="0">
                <a:solidFill>
                  <a:srgbClr val="000000"/>
                </a:solidFill>
                <a:effectLst/>
                <a:latin typeface="Arial"/>
                <a:ea typeface="Times New Roman"/>
                <a:cs typeface="Times New Roman"/>
              </a:rPr>
              <a:t>P</a:t>
            </a:r>
            <a:r>
              <a:rPr lang="ga-IE" sz="1000" smtClean="0">
                <a:solidFill>
                  <a:srgbClr val="000000"/>
                </a:solidFill>
                <a:effectLst/>
                <a:latin typeface="Arial"/>
                <a:ea typeface="Times New Roman"/>
                <a:cs typeface="Times New Roman"/>
              </a:rPr>
              <a:t>anes</a:t>
            </a:r>
            <a:r>
              <a:rPr lang="en-US" sz="1000" smtClean="0">
                <a:solidFill>
                  <a:srgbClr val="000000"/>
                </a:solidFill>
                <a:effectLst/>
                <a:latin typeface="Arial"/>
                <a:ea typeface="Times New Roman"/>
                <a:cs typeface="Times New Roman"/>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423392-1071-457E-89D3-02DD32F17EE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210471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buAutoNum type="arabicPeriod" startAt="8"/>
            </a:pPr>
            <a:r>
              <a:rPr lang="en-US" sz="1000">
                <a:solidFill>
                  <a:prstClr val="black"/>
                </a:solidFill>
                <a:latin typeface="Arial"/>
                <a:ea typeface="Times New Roman"/>
                <a:cs typeface="Times New Roman"/>
              </a:rPr>
              <a:t>On the </a:t>
            </a:r>
            <a:r>
              <a:rPr lang="en-US" sz="1000" b="1">
                <a:solidFill>
                  <a:prstClr val="black"/>
                </a:solidFill>
                <a:latin typeface="Arial"/>
                <a:ea typeface="Times New Roman"/>
                <a:cs typeface="Times New Roman"/>
              </a:rPr>
              <a:t>Tools</a:t>
            </a:r>
            <a:r>
              <a:rPr lang="en-US" sz="1000">
                <a:solidFill>
                  <a:prstClr val="black"/>
                </a:solidFill>
                <a:latin typeface="Arial"/>
                <a:ea typeface="Times New Roman"/>
                <a:cs typeface="Times New Roman"/>
              </a:rPr>
              <a:t> menu in the ISE, select </a:t>
            </a:r>
            <a:r>
              <a:rPr lang="en-US" sz="1000" b="1">
                <a:solidFill>
                  <a:prstClr val="black"/>
                </a:solidFill>
                <a:latin typeface="Arial"/>
                <a:ea typeface="Times New Roman"/>
                <a:cs typeface="Times New Roman"/>
              </a:rPr>
              <a:t>Options</a:t>
            </a:r>
            <a:r>
              <a:rPr lang="en-US" sz="1000">
                <a:solidFill>
                  <a:prstClr val="black"/>
                </a:solidFill>
                <a:latin typeface="Arial"/>
                <a:ea typeface="Times New Roman"/>
                <a:cs typeface="Times New Roman"/>
              </a:rPr>
              <a:t>.</a:t>
            </a:r>
            <a:r>
              <a:rPr lang="en-US" sz="1000" b="1">
                <a:solidFill>
                  <a:prstClr val="black"/>
                </a:solidFill>
                <a:latin typeface="Arial"/>
                <a:ea typeface="Times New Roman"/>
                <a:cs typeface="Times New Roman"/>
              </a:rPr>
              <a:t> </a:t>
            </a:r>
            <a:r>
              <a:rPr lang="en-US" sz="1000">
                <a:solidFill>
                  <a:prstClr val="black"/>
                </a:solidFill>
                <a:latin typeface="Arial"/>
                <a:ea typeface="Times New Roman"/>
                <a:cs typeface="Times New Roman"/>
              </a:rPr>
              <a:t>Click </a:t>
            </a:r>
            <a:r>
              <a:rPr lang="en-US" sz="1000" b="1">
                <a:solidFill>
                  <a:prstClr val="black"/>
                </a:solidFill>
                <a:latin typeface="Arial"/>
                <a:ea typeface="Times New Roman"/>
                <a:cs typeface="Times New Roman"/>
              </a:rPr>
              <a:t>Manage Themes</a:t>
            </a:r>
            <a:r>
              <a:rPr lang="en-US" sz="1000">
                <a:solidFill>
                  <a:prstClr val="black"/>
                </a:solidFill>
                <a:latin typeface="Arial"/>
                <a:ea typeface="Times New Roman"/>
                <a:cs typeface="Times New Roman"/>
              </a:rPr>
              <a:t> and select a theme, such as </a:t>
            </a:r>
            <a:r>
              <a:rPr lang="en-US" sz="1000" b="1">
                <a:solidFill>
                  <a:prstClr val="black"/>
                </a:solidFill>
                <a:latin typeface="Arial"/>
                <a:ea typeface="Times New Roman"/>
                <a:cs typeface="Times New Roman"/>
              </a:rPr>
              <a:t>Presentation</a:t>
            </a:r>
            <a:r>
              <a:rPr lang="en-US" sz="1000">
                <a:solidFill>
                  <a:prstClr val="black"/>
                </a:solidFill>
                <a:latin typeface="Arial"/>
                <a:ea typeface="Times New Roman"/>
                <a:cs typeface="Times New Roman"/>
              </a:rPr>
              <a:t>.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 to close the dialog boxes.</a:t>
            </a:r>
            <a:endParaRPr lang="en-US"/>
          </a:p>
        </p:txBody>
      </p:sp>
      <p:sp>
        <p:nvSpPr>
          <p:cNvPr id="4" name="Slide Number Placeholder 3"/>
          <p:cNvSpPr>
            <a:spLocks noGrp="1"/>
          </p:cNvSpPr>
          <p:nvPr>
            <p:ph type="sldNum" sz="quarter" idx="10"/>
          </p:nvPr>
        </p:nvSpPr>
        <p:spPr/>
        <p:txBody>
          <a:bodyPr/>
          <a:lstStyle/>
          <a:p>
            <a:fld id="{27423392-1071-457E-89D3-02DD32F17EE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21703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may want to direct students to use a larger-than-normal font size to make it easier for you to read over their shoulder and help them during future labs.</a:t>
            </a:r>
          </a:p>
          <a:p>
            <a:pPr>
              <a:lnSpc>
                <a:spcPct val="115000"/>
              </a:lnSpc>
              <a:spcAft>
                <a:spcPts val="1000"/>
              </a:spcAft>
            </a:pPr>
            <a:r>
              <a:rPr lang="en-US" sz="1000" b="1" dirty="0">
                <a:latin typeface="Arial"/>
                <a:ea typeface="Calibri"/>
                <a:cs typeface="Times New Roman"/>
              </a:rPr>
              <a:t>Exercise 1: Configure the Windows PowerShell Console Application</a:t>
            </a:r>
          </a:p>
          <a:p>
            <a:pPr>
              <a:lnSpc>
                <a:spcPct val="115000"/>
              </a:lnSpc>
              <a:spcAft>
                <a:spcPts val="1000"/>
              </a:spcAft>
            </a:pPr>
            <a:r>
              <a:rPr lang="en-US" sz="1000" dirty="0">
                <a:latin typeface="Arial"/>
                <a:ea typeface="Calibri"/>
                <a:cs typeface="Times New Roman"/>
              </a:rPr>
              <a:t>In this exercise, you will open the Windows PowerShell console application and configure its appearance and layout.</a:t>
            </a:r>
          </a:p>
          <a:p>
            <a:pPr>
              <a:lnSpc>
                <a:spcPct val="115000"/>
              </a:lnSpc>
              <a:spcAft>
                <a:spcPts val="1000"/>
              </a:spcAft>
            </a:pPr>
            <a:r>
              <a:rPr lang="en-US" sz="1000" b="1" dirty="0">
                <a:latin typeface="Arial"/>
                <a:ea typeface="Calibri"/>
                <a:cs typeface="Times New Roman"/>
              </a:rPr>
              <a:t>Exercise 2: Configure the Windows PowerShell ISE Application</a:t>
            </a:r>
          </a:p>
          <a:p>
            <a:pPr>
              <a:lnSpc>
                <a:spcPct val="115000"/>
              </a:lnSpc>
              <a:spcAft>
                <a:spcPts val="1000"/>
              </a:spcAft>
            </a:pPr>
            <a:r>
              <a:rPr lang="en-US" sz="1000" dirty="0">
                <a:latin typeface="Arial"/>
                <a:ea typeface="Calibri"/>
                <a:cs typeface="Times New Roman"/>
              </a:rPr>
              <a:t>In this exercise, you will customize the appearance of the Windows PowerShell ISE application.</a:t>
            </a:r>
          </a:p>
        </p:txBody>
      </p:sp>
      <p:sp>
        <p:nvSpPr>
          <p:cNvPr id="4" name="Slide Number Placeholder 3"/>
          <p:cNvSpPr>
            <a:spLocks noGrp="1"/>
          </p:cNvSpPr>
          <p:nvPr>
            <p:ph type="sldNum" sz="quarter" idx="10"/>
          </p:nvPr>
        </p:nvSpPr>
        <p:spPr/>
        <p:txBody>
          <a:bodyPr/>
          <a:lstStyle/>
          <a:p>
            <a:fld id="{27423392-1071-457E-89D3-02DD32F17EE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368635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27423392-1071-457E-89D3-02DD32F17EE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853603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might you decide to use the console application instead of the ISE?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console application supports transcripts in addition to multiline command entry and several other Windows PowerShell features, whereas the ISE does not fully support all these features.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might you configure alternative text colors in the ISE?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Some default ISE colors can be difficult to see, such as the default light gray used for curly braces and other punctuation. Changing the colors can make these elements easier to see. This can help you avoid errors.</a:t>
            </a:r>
          </a:p>
        </p:txBody>
      </p:sp>
      <p:sp>
        <p:nvSpPr>
          <p:cNvPr id="4" name="Slide Number Placeholder 3"/>
          <p:cNvSpPr>
            <a:spLocks noGrp="1"/>
          </p:cNvSpPr>
          <p:nvPr>
            <p:ph type="sldNum" sz="quarter" idx="10"/>
          </p:nvPr>
        </p:nvSpPr>
        <p:spPr/>
        <p:txBody>
          <a:bodyPr/>
          <a:lstStyle/>
          <a:p>
            <a:fld id="{27423392-1071-457E-89D3-02DD32F17EE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435628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is possibly the single most important lesson in the whole course. Therefore, it is very important that students be able to complete it, and most important</a:t>
            </a:r>
            <a:r>
              <a:rPr lang="ga-IE" sz="1000">
                <a:latin typeface="Arial"/>
                <a:ea typeface="Calibri"/>
                <a:cs typeface="Times New Roman"/>
              </a:rPr>
              <a:t>ly</a:t>
            </a:r>
            <a:r>
              <a:rPr lang="en-US" sz="1000">
                <a:latin typeface="Arial"/>
                <a:ea typeface="Calibri"/>
                <a:cs typeface="Times New Roman"/>
              </a:rPr>
              <a:t> the lab, on their own. The skills taught in this lesson enable the students not only to work through the rest of the course, but also to use the shell effectively in a real-world production environment when they go back to work.</a:t>
            </a:r>
          </a:p>
          <a:p>
            <a:pPr>
              <a:lnSpc>
                <a:spcPct val="115000"/>
              </a:lnSpc>
              <a:spcAft>
                <a:spcPts val="1000"/>
              </a:spcAft>
            </a:pPr>
            <a:r>
              <a:rPr lang="en-US" sz="1000">
                <a:latin typeface="Arial"/>
                <a:ea typeface="Calibri"/>
                <a:cs typeface="Times New Roman"/>
              </a:rPr>
              <a:t>As you work through demonstrations, ask your class what steps that you should take along the way, and encourage them to give you direction. If you do this, it will help you spot students who have not yet grasped the key concept. This enables you to provide additional instruction and tips.</a:t>
            </a:r>
          </a:p>
          <a:p>
            <a:pPr>
              <a:lnSpc>
                <a:spcPct val="115000"/>
              </a:lnSpc>
              <a:spcAft>
                <a:spcPts val="1000"/>
              </a:spcAft>
            </a:pPr>
            <a:r>
              <a:rPr lang="en-US" sz="1000">
                <a:latin typeface="Arial"/>
                <a:ea typeface="Calibri"/>
                <a:cs typeface="Times New Roman"/>
              </a:rPr>
              <a:t>As students work through the labs, strongly encourage them not to use the Lab Answer Key as a step-by-step direction. Instead, give them tips and hints to help them move through the lab exercises and tasks.</a:t>
            </a:r>
          </a:p>
          <a:p>
            <a:pPr>
              <a:lnSpc>
                <a:spcPct val="115000"/>
              </a:lnSpc>
              <a:spcAft>
                <a:spcPts val="1000"/>
              </a:spcAft>
            </a:pPr>
            <a:r>
              <a:rPr lang="en-US" sz="1000">
                <a:latin typeface="Arial"/>
                <a:ea typeface="Calibri"/>
                <a:cs typeface="Times New Roman"/>
              </a:rPr>
              <a:t>Try not to continue until at least most of the class students are comfortable finding commands on their own, learning those commands’ basic syntax, and running those commands in at least a basic form.</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Is there a way to specify multiple keywords when you search Help?</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No. You are not technically using search keywords, you are using wildcard patterns, and only a single pattern is accepted by the </a:t>
            </a:r>
            <a:r>
              <a:rPr lang="en-US" sz="1000" b="1">
                <a:latin typeface="Arial"/>
                <a:ea typeface="Calibri"/>
                <a:cs typeface="Times New Roman"/>
              </a:rPr>
              <a:t>Help</a:t>
            </a:r>
            <a:r>
              <a:rPr lang="en-US" sz="1000">
                <a:latin typeface="Arial"/>
                <a:ea typeface="Calibri"/>
                <a:cs typeface="Times New Roman"/>
              </a:rPr>
              <a:t> command. You can use additional commands to provide additional filtering criteria, and you will learn about those commands later in this course.</a:t>
            </a:r>
          </a:p>
        </p:txBody>
      </p:sp>
      <p:sp>
        <p:nvSpPr>
          <p:cNvPr id="4" name="Slide Number Placeholder 3"/>
          <p:cNvSpPr>
            <a:spLocks noGrp="1"/>
          </p:cNvSpPr>
          <p:nvPr>
            <p:ph type="sldNum" sz="quarter" idx="10"/>
          </p:nvPr>
        </p:nvSpPr>
        <p:spPr/>
        <p:txBody>
          <a:bodyPr/>
          <a:lstStyle/>
          <a:p>
            <a:fld id="{27423392-1071-457E-89D3-02DD32F17EE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80541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module introduces important concepts and techniques which, although easily grasped by experienced administrators, may at first be confusing for newcomers or for those not accustomed to working on a command-line. The labs in this module may seem remedial in some respects, and they do not focus on exciting, real-world scenarios. However, they are an important opportunity for you to help students cement the correct technique, especially about syntax. Make sure that all students can comfortably complete the labs, on their own and without referring to the Lab Answer Key for help, before you continue with the next module. Problems or misunderstandings now will only escalate and create larger and more difficult-to-correct problems later in the course.</a:t>
            </a:r>
          </a:p>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a:t>
            </a:r>
            <a:r>
              <a:rPr lang="en-US" sz="1000">
                <a:solidFill>
                  <a:srgbClr val="000000"/>
                </a:solidFill>
                <a:latin typeface="Arial"/>
                <a:ea typeface="Calibri"/>
                <a:cs typeface="Times New Roman"/>
              </a:rPr>
              <a:t>d</a:t>
            </a:r>
            <a:r>
              <a:rPr lang="ga-IE" sz="1000">
                <a:solidFill>
                  <a:srgbClr val="000000"/>
                </a:solidFill>
                <a:latin typeface="Arial"/>
                <a:ea typeface="Calibri"/>
                <a:cs typeface="Times New Roman"/>
              </a:rPr>
              <a:t>emonstrations in each Lesson in this module. To prepare for them</a:t>
            </a:r>
            <a:r>
              <a:rPr lang="en-US" sz="100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US" sz="1000">
                <a:solidFill>
                  <a:srgbClr val="000000"/>
                </a:solidFill>
                <a:latin typeface="Arial"/>
                <a:ea typeface="Calibri"/>
                <a:cs typeface="Times New Roman"/>
              </a:rPr>
              <a: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10961B-LON-DC1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10961B-LON-CL1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r>
              <a:rPr lang="en-US" sz="1000" b="1" smtClean="0">
                <a:effectLst/>
                <a:latin typeface="Arial"/>
                <a:ea typeface="Times New Roman"/>
                <a:cs typeface="Segoe UI"/>
              </a:rPr>
              <a:t> </a:t>
            </a:r>
            <a:r>
              <a:rPr lang="ga-IE" sz="1000" smtClean="0">
                <a:effectLst/>
                <a:latin typeface="Arial"/>
                <a:ea typeface="Times New Roman"/>
                <a:cs typeface="Segoe UI"/>
              </a:rPr>
              <a:t>(Start and </a:t>
            </a:r>
            <a:r>
              <a:rPr lang="en-US" sz="1000" smtClean="0">
                <a:effectLst/>
                <a:latin typeface="Arial"/>
                <a:ea typeface="Times New Roman"/>
                <a:cs typeface="Segoe UI"/>
              </a:rPr>
              <a:t>l</a:t>
            </a:r>
            <a:r>
              <a:rPr lang="ga-IE" sz="1000" smtClean="0">
                <a:effectLst/>
                <a:latin typeface="Arial"/>
                <a:ea typeface="Times New Roman"/>
                <a:cs typeface="Segoe UI"/>
              </a:rPr>
              <a:t>og </a:t>
            </a:r>
            <a:r>
              <a:rPr lang="en-US" sz="1000" smtClean="0">
                <a:effectLst/>
                <a:latin typeface="Arial"/>
                <a:ea typeface="Times New Roman"/>
                <a:cs typeface="Segoe UI"/>
              </a:rPr>
              <a:t>on </a:t>
            </a:r>
            <a:r>
              <a:rPr lang="ga-IE" sz="1000" smtClean="0">
                <a:effectLst/>
                <a:latin typeface="Arial"/>
                <a:ea typeface="Times New Roman"/>
                <a:cs typeface="Segoe UI"/>
              </a:rPr>
              <a:t>to the </a:t>
            </a:r>
            <a:r>
              <a:rPr lang="en-US" sz="1000" b="1" smtClean="0">
                <a:effectLst/>
                <a:latin typeface="Arial"/>
                <a:ea typeface="Times New Roman"/>
                <a:cs typeface="Segoe UI"/>
              </a:rPr>
              <a:t>10961B-LON-DC1</a:t>
            </a:r>
            <a:r>
              <a:rPr lang="en-US" sz="1000" smtClean="0">
                <a:effectLst/>
                <a:latin typeface="Arial"/>
                <a:ea typeface="Times New Roman"/>
                <a:cs typeface="Segoe UI"/>
              </a:rPr>
              <a:t> virtual machine </a:t>
            </a:r>
            <a:r>
              <a:rPr lang="ga-IE" sz="1000" smtClean="0">
                <a:effectLst/>
                <a:latin typeface="Arial"/>
                <a:ea typeface="Times New Roman"/>
                <a:cs typeface="Segoe UI"/>
              </a:rPr>
              <a:t>before logging onto the </a:t>
            </a:r>
            <a:r>
              <a:rPr lang="en-US" sz="1000" b="1" smtClean="0">
                <a:effectLst/>
                <a:latin typeface="Arial"/>
                <a:ea typeface="Times New Roman"/>
                <a:cs typeface="Segoe UI"/>
              </a:rPr>
              <a:t>10961B-LON-CL1</a:t>
            </a:r>
            <a:r>
              <a:rPr lang="ga-IE" sz="1000" smtClean="0">
                <a:effectLst/>
                <a:latin typeface="Arial"/>
                <a:ea typeface="Times New Roman"/>
                <a:cs typeface="Segoe UI"/>
              </a:rPr>
              <a:t>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ga-IE" sz="1000">
                <a:latin typeface="Arial"/>
                <a:ea typeface="Calibri"/>
                <a:cs typeface="Times New Roman"/>
              </a:rPr>
              <a:t>Demo</a:t>
            </a:r>
            <a:r>
              <a:rPr lang="en-US" sz="1000">
                <a:latin typeface="Arial"/>
                <a:ea typeface="Calibri"/>
                <a:cs typeface="Times New Roman"/>
              </a:rPr>
              <a:t>n</a:t>
            </a:r>
            <a:r>
              <a:rPr lang="ga-IE" sz="1000">
                <a:latin typeface="Arial"/>
                <a:ea typeface="Calibri"/>
                <a:cs typeface="Times New Roman"/>
              </a:rPr>
              <a:t>s</a:t>
            </a:r>
            <a:r>
              <a:rPr lang="en-US" sz="1000">
                <a:latin typeface="Arial"/>
                <a:ea typeface="Calibri"/>
                <a:cs typeface="Times New Roman"/>
              </a:rPr>
              <a:t>trations </a:t>
            </a:r>
            <a:r>
              <a:rPr lang="ga-IE" sz="1000">
                <a:latin typeface="Arial"/>
                <a:ea typeface="Calibri"/>
                <a:cs typeface="Times New Roman"/>
              </a:rPr>
              <a:t>should be performed on the 10961B-LON-CL1 virtual machine in either the Windows PowerShell console or in the Windows PowerShell </a:t>
            </a:r>
            <a:r>
              <a:rPr lang="en-US" sz="1000">
                <a:latin typeface="Arial"/>
                <a:ea typeface="Calibri"/>
                <a:cs typeface="Times New Roman"/>
              </a:rPr>
              <a:t>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S</a:t>
            </a:r>
            <a:r>
              <a:rPr lang="ga-IE" sz="1000">
                <a:latin typeface="Arial"/>
                <a:ea typeface="Calibri"/>
                <a:cs typeface="Times New Roman"/>
              </a:rPr>
              <a:t>ome </a:t>
            </a:r>
            <a:r>
              <a:rPr lang="en-US" sz="1000">
                <a:latin typeface="Arial"/>
                <a:ea typeface="Calibri"/>
                <a:cs typeface="Times New Roman"/>
              </a:rPr>
              <a:t>d</a:t>
            </a:r>
            <a:r>
              <a:rPr lang="ga-IE" sz="1000">
                <a:latin typeface="Arial"/>
                <a:ea typeface="Calibri"/>
                <a:cs typeface="Times New Roman"/>
              </a:rPr>
              <a:t>emo</a:t>
            </a:r>
            <a:r>
              <a:rPr lang="en-US" sz="1000">
                <a:latin typeface="Arial"/>
                <a:ea typeface="Calibri"/>
                <a:cs typeface="Times New Roman"/>
              </a:rPr>
              <a:t>nstration</a:t>
            </a:r>
            <a:r>
              <a:rPr lang="ga-IE" sz="1000">
                <a:latin typeface="Arial"/>
                <a:ea typeface="Calibri"/>
                <a:cs typeface="Times New Roman"/>
              </a:rPr>
              <a:t>s may explicitly call out which one to use. </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 </a:t>
            </a:r>
            <a:r>
              <a:rPr lang="ga-IE" sz="1000">
                <a:latin typeface="Arial"/>
                <a:ea typeface="Calibri"/>
                <a:cs typeface="Times New Roman"/>
              </a:rPr>
              <a:t>.ps1 files </a:t>
            </a:r>
            <a:r>
              <a:rPr lang="en-US" sz="1000">
                <a:latin typeface="Arial"/>
                <a:ea typeface="Calibri"/>
                <a:cs typeface="Times New Roman"/>
              </a:rPr>
              <a:t>are </a:t>
            </a:r>
            <a:r>
              <a:rPr lang="ga-IE" sz="1000">
                <a:latin typeface="Arial"/>
                <a:ea typeface="Calibri"/>
                <a:cs typeface="Times New Roman"/>
              </a:rPr>
              <a:t>provided </a:t>
            </a:r>
            <a:r>
              <a:rPr lang="en-US" sz="1000">
                <a:latin typeface="Arial"/>
                <a:ea typeface="Calibri"/>
                <a:cs typeface="Times New Roman"/>
              </a:rPr>
              <a:t>in the </a:t>
            </a:r>
            <a:r>
              <a:rPr lang="ga-IE" sz="1000">
                <a:latin typeface="Arial"/>
                <a:ea typeface="Calibri"/>
                <a:cs typeface="Times New Roman"/>
              </a:rPr>
              <a:t>demo</a:t>
            </a:r>
            <a:r>
              <a:rPr lang="en-US" sz="1000">
                <a:latin typeface="Arial"/>
                <a:ea typeface="Calibri"/>
                <a:cs typeface="Times New Roman"/>
              </a:rPr>
              <a:t>nstration </a:t>
            </a:r>
            <a:r>
              <a:rPr lang="ga-IE" sz="1000">
                <a:latin typeface="Arial"/>
                <a:ea typeface="Calibri"/>
                <a:cs typeface="Times New Roman"/>
              </a:rPr>
              <a:t>and can be opened and used in the ISE. Where </a:t>
            </a:r>
            <a:r>
              <a:rPr lang="en-US" sz="1000">
                <a:latin typeface="Arial"/>
                <a:ea typeface="Calibri"/>
                <a:cs typeface="Times New Roman"/>
              </a:rPr>
              <a:t>files </a:t>
            </a:r>
            <a:r>
              <a:rPr lang="ga-IE" sz="1000">
                <a:latin typeface="Arial"/>
                <a:ea typeface="Calibri"/>
                <a:cs typeface="Times New Roman"/>
              </a:rPr>
              <a:t>are available</a:t>
            </a:r>
            <a:r>
              <a:rPr lang="en-US" sz="1000">
                <a:latin typeface="Arial"/>
                <a:ea typeface="Calibri"/>
                <a:cs typeface="Times New Roman"/>
              </a:rPr>
              <a:t>, files </a:t>
            </a:r>
            <a:r>
              <a:rPr lang="ga-IE" sz="1000">
                <a:latin typeface="Arial"/>
                <a:ea typeface="Calibri"/>
                <a:cs typeface="Times New Roman"/>
              </a:rPr>
              <a:t>will be called out in the demonstration Instructor Notes. They are available on the 10961B-LON-CL1 </a:t>
            </a:r>
            <a:r>
              <a:rPr lang="en-US" sz="1000">
                <a:latin typeface="Arial"/>
                <a:ea typeface="Calibri"/>
                <a:cs typeface="Times New Roman"/>
              </a:rPr>
              <a:t>virtual machine </a:t>
            </a:r>
            <a:r>
              <a:rPr lang="ga-IE" sz="1000">
                <a:latin typeface="Arial"/>
                <a:ea typeface="Calibri"/>
                <a:cs typeface="Times New Roman"/>
              </a:rPr>
              <a:t>at E:\Mod01\Democode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27423392-1071-457E-89D3-02DD32F17EE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908734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678328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720574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Encourage students to use the </a:t>
            </a:r>
            <a:r>
              <a:rPr lang="en-US" sz="1000" b="1" dirty="0">
                <a:latin typeface="Arial"/>
                <a:ea typeface="Calibri"/>
                <a:cs typeface="Times New Roman"/>
              </a:rPr>
              <a:t>–</a:t>
            </a:r>
            <a:r>
              <a:rPr lang="en-US" sz="1000" b="1" dirty="0" err="1">
                <a:latin typeface="Arial"/>
                <a:ea typeface="Calibri"/>
                <a:cs typeface="Times New Roman"/>
              </a:rPr>
              <a:t>ShowWindow</a:t>
            </a:r>
            <a:r>
              <a:rPr lang="en-US" sz="1000" dirty="0">
                <a:latin typeface="Arial"/>
                <a:ea typeface="Calibri"/>
                <a:cs typeface="Times New Roman"/>
              </a:rPr>
              <a:t> option throughout the course so that they can view Help while typing in the console.</a:t>
            </a:r>
          </a:p>
          <a:p>
            <a:pPr>
              <a:lnSpc>
                <a:spcPct val="115000"/>
              </a:lnSpc>
              <a:spcAft>
                <a:spcPts val="1000"/>
              </a:spcAft>
            </a:pPr>
            <a:r>
              <a:rPr lang="en-US" sz="1000" dirty="0">
                <a:latin typeface="Arial"/>
                <a:ea typeface="Calibri"/>
                <a:cs typeface="Times New Roman"/>
              </a:rPr>
              <a:t>However, at the time that this course was written, there was a product bug in the </a:t>
            </a:r>
            <a:r>
              <a:rPr lang="en-US" sz="1000" b="1" dirty="0">
                <a:latin typeface="Arial"/>
                <a:ea typeface="Calibri"/>
                <a:cs typeface="Times New Roman"/>
              </a:rPr>
              <a:t>–</a:t>
            </a:r>
            <a:r>
              <a:rPr lang="en-US" sz="1000" b="1" dirty="0" err="1">
                <a:latin typeface="Arial"/>
                <a:ea typeface="Calibri"/>
                <a:cs typeface="Times New Roman"/>
              </a:rPr>
              <a:t>ShowWindow</a:t>
            </a:r>
            <a:r>
              <a:rPr lang="en-US" sz="1000" dirty="0">
                <a:latin typeface="Arial"/>
                <a:ea typeface="Calibri"/>
                <a:cs typeface="Times New Roman"/>
              </a:rPr>
              <a:t> option. When using this option, you may not see the full command help. Parameter Help is limited to only the first paragraph, and other Help content may not be displayed. Students also need to be familiar with the </a:t>
            </a:r>
            <a:r>
              <a:rPr lang="en-US" sz="1000" b="1" dirty="0">
                <a:latin typeface="Arial"/>
                <a:ea typeface="Calibri"/>
                <a:cs typeface="Times New Roman"/>
              </a:rPr>
              <a:t>–Full</a:t>
            </a:r>
            <a:r>
              <a:rPr lang="en-US" sz="1000" dirty="0">
                <a:latin typeface="Arial"/>
                <a:ea typeface="Calibri"/>
                <a:cs typeface="Times New Roman"/>
              </a:rPr>
              <a:t> option, and you should demonstrate the difference to them until this bug is corrected.</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a:t>
            </a:r>
            <a:r>
              <a:rPr lang="ga-IE" sz="1000" b="1" dirty="0">
                <a:latin typeface="Arial"/>
                <a:ea typeface="Calibri"/>
                <a:cs typeface="Times New Roman"/>
              </a:rPr>
              <a:t> </a:t>
            </a:r>
            <a:r>
              <a:rPr lang="ga-IE" sz="1000" dirty="0">
                <a:latin typeface="Arial"/>
                <a:ea typeface="Calibri"/>
                <a:cs typeface="Times New Roman"/>
              </a:rPr>
              <a:t>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smtClean="0">
                <a:latin typeface="Arial"/>
                <a:ea typeface="Calibri"/>
                <a:cs typeface="Times New Roman"/>
              </a:rPr>
              <a:t>demonstration s</a:t>
            </a:r>
            <a:r>
              <a:rPr lang="ga-IE" sz="1000" dirty="0">
                <a:latin typeface="Arial"/>
                <a:ea typeface="Calibri"/>
                <a:cs typeface="Times New Roman"/>
              </a:rPr>
              <a:t>teps should be </a:t>
            </a:r>
            <a:r>
              <a:rPr lang="en-US" sz="1000" dirty="0">
                <a:latin typeface="Arial"/>
                <a:ea typeface="Calibri"/>
                <a:cs typeface="Times New Roman"/>
              </a:rPr>
              <a:t>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p>
          <a:p>
            <a:pPr>
              <a:lnSpc>
                <a:spcPts val="1300"/>
              </a:lnSpc>
            </a:pPr>
            <a:r>
              <a:rPr lang="ga-IE" sz="1000" dirty="0" smtClean="0">
                <a:effectLst/>
                <a:latin typeface="Arial"/>
                <a:ea typeface="Times New Roman"/>
                <a:cs typeface="Times New Roman"/>
              </a:rPr>
              <a:t>NOTE: The virtual machines used in the labs in this course are not set up for </a:t>
            </a:r>
            <a:r>
              <a:rPr lang="en-US" sz="1000" dirty="0" smtClean="0">
                <a:effectLst/>
                <a:latin typeface="Arial"/>
                <a:ea typeface="Times New Roman"/>
                <a:cs typeface="Times New Roman"/>
              </a:rPr>
              <a:t>I</a:t>
            </a:r>
            <a:r>
              <a:rPr lang="ga-IE" sz="1000" dirty="0" smtClean="0">
                <a:effectLst/>
                <a:latin typeface="Arial"/>
                <a:ea typeface="Times New Roman"/>
                <a:cs typeface="Times New Roman"/>
              </a:rPr>
              <a:t>nternet access</a:t>
            </a:r>
            <a:r>
              <a:rPr lang="en-US" sz="1000" dirty="0" smtClean="0">
                <a:effectLst/>
                <a:latin typeface="Arial"/>
                <a:ea typeface="Times New Roman"/>
                <a:cs typeface="Times New Roman"/>
              </a:rPr>
              <a:t>, so </a:t>
            </a:r>
            <a:r>
              <a:rPr lang="ga-IE" sz="1000" dirty="0" smtClean="0">
                <a:effectLst/>
                <a:latin typeface="Arial"/>
                <a:ea typeface="Times New Roman"/>
                <a:cs typeface="Times New Roman"/>
              </a:rPr>
              <a:t>you will not be able to complete the final step in this demonstration using the virtual machines. If</a:t>
            </a:r>
            <a:r>
              <a:rPr lang="en-US" sz="1000" dirty="0" smtClean="0">
                <a:effectLst/>
                <a:latin typeface="Arial"/>
                <a:ea typeface="Times New Roman"/>
                <a:cs typeface="Times New Roman"/>
              </a:rPr>
              <a:t>,</a:t>
            </a:r>
            <a:r>
              <a:rPr lang="ga-IE" sz="1000" dirty="0" smtClean="0">
                <a:effectLst/>
                <a:latin typeface="Arial"/>
                <a:ea typeface="Times New Roman"/>
                <a:cs typeface="Times New Roman"/>
              </a:rPr>
              <a:t> however</a:t>
            </a:r>
            <a:r>
              <a:rPr lang="en-US" sz="1000" dirty="0" smtClean="0">
                <a:effectLst/>
                <a:latin typeface="Arial"/>
                <a:ea typeface="Times New Roman"/>
                <a:cs typeface="Times New Roman"/>
              </a:rPr>
              <a:t>,</a:t>
            </a:r>
            <a:r>
              <a:rPr lang="ga-IE" sz="1000" dirty="0" smtClean="0">
                <a:effectLst/>
                <a:latin typeface="Arial"/>
                <a:ea typeface="Times New Roman"/>
                <a:cs typeface="Times New Roman"/>
              </a:rPr>
              <a:t> you have an appropriate host machine or virtual machine </a:t>
            </a:r>
            <a:r>
              <a:rPr lang="en-US" sz="1000" dirty="0" smtClean="0">
                <a:effectLst/>
                <a:latin typeface="Arial"/>
                <a:ea typeface="Times New Roman"/>
                <a:cs typeface="Times New Roman"/>
              </a:rPr>
              <a:t>running </a:t>
            </a:r>
            <a:r>
              <a:rPr lang="ga-IE" sz="1000" dirty="0" smtClean="0">
                <a:effectLst/>
                <a:latin typeface="Arial"/>
                <a:ea typeface="Times New Roman"/>
                <a:cs typeface="Times New Roman"/>
              </a:rPr>
              <a:t>Windows PowerShell 2.0 or Windows PowerShell 3</a:t>
            </a:r>
            <a:r>
              <a:rPr lang="en-US" sz="1000" dirty="0" smtClean="0">
                <a:effectLst/>
                <a:latin typeface="Arial"/>
                <a:ea typeface="Times New Roman"/>
                <a:cs typeface="Times New Roman"/>
              </a:rPr>
              <a:t>.</a:t>
            </a:r>
            <a:r>
              <a:rPr lang="ga-IE" sz="1000" dirty="0" smtClean="0">
                <a:effectLst/>
                <a:latin typeface="Arial"/>
                <a:ea typeface="Times New Roman"/>
                <a:cs typeface="Times New Roman"/>
              </a:rPr>
              <a:t>0 and Internet access</a:t>
            </a:r>
            <a:r>
              <a:rPr lang="en-US" sz="1000" dirty="0" smtClean="0">
                <a:effectLst/>
                <a:latin typeface="Arial"/>
                <a:ea typeface="Times New Roman"/>
                <a:cs typeface="Times New Roman"/>
              </a:rPr>
              <a:t>,</a:t>
            </a:r>
            <a:r>
              <a:rPr lang="ga-IE" sz="1000" dirty="0" smtClean="0">
                <a:effectLst/>
                <a:latin typeface="Arial"/>
                <a:ea typeface="Times New Roman"/>
                <a:cs typeface="Times New Roman"/>
              </a:rPr>
              <a:t> you may choose to use that</a:t>
            </a:r>
            <a:r>
              <a:rPr lang="en-US" sz="1000" dirty="0" smtClean="0">
                <a:effectLst/>
                <a:latin typeface="Arial"/>
                <a:ea typeface="Times New Roman"/>
                <a:cs typeface="Times New Roman"/>
              </a:rPr>
              <a:t> machine</a:t>
            </a:r>
            <a:r>
              <a:rPr lang="ga-IE" sz="1000" dirty="0" smtClean="0">
                <a:effectLst/>
                <a:latin typeface="Arial"/>
                <a:ea typeface="Times New Roman"/>
                <a:cs typeface="Times New Roman"/>
              </a:rPr>
              <a:t>.</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dirty="0" smtClean="0">
                <a:effectLst/>
                <a:latin typeface="Arial"/>
                <a:ea typeface="Times New Roman"/>
                <a:cs typeface="Times New Roman"/>
              </a:rPr>
              <a:t>In the Windows PowerShell console</a:t>
            </a:r>
            <a:r>
              <a:rPr lang="en-US" sz="1000" dirty="0" smtClean="0">
                <a:effectLst/>
                <a:latin typeface="Arial"/>
                <a:ea typeface="Times New Roman"/>
                <a:cs typeface="Times New Roman"/>
              </a:rPr>
              <a:t>, </a:t>
            </a:r>
            <a:r>
              <a:rPr lang="ga-IE" sz="1000" dirty="0" smtClean="0">
                <a:effectLst/>
                <a:latin typeface="Arial"/>
                <a:ea typeface="Times New Roman"/>
                <a:cs typeface="Times New Roman"/>
              </a:rPr>
              <a:t>r</a:t>
            </a:r>
            <a:r>
              <a:rPr lang="en-US" sz="1000" dirty="0" smtClean="0">
                <a:effectLst/>
                <a:latin typeface="Arial"/>
                <a:ea typeface="Times New Roman"/>
                <a:cs typeface="Times New Roman"/>
              </a:rPr>
              <a:t>un:</a:t>
            </a:r>
          </a:p>
          <a:p>
            <a:pPr>
              <a:lnSpc>
                <a:spcPct val="115000"/>
              </a:lnSpc>
              <a:spcBef>
                <a:spcPts val="600"/>
              </a:spcBef>
              <a:spcAft>
                <a:spcPts val="995"/>
              </a:spcAft>
              <a:tabLst>
                <a:tab pos="346075" algn="l"/>
              </a:tabLst>
            </a:pPr>
            <a:r>
              <a:rPr lang="en-US" sz="1000" b="1" dirty="0" smtClean="0">
                <a:effectLst/>
                <a:latin typeface="Arial"/>
                <a:ea typeface="Times New Roman"/>
                <a:cs typeface="Times New Roman"/>
              </a:rPr>
              <a:t>	help </a:t>
            </a:r>
            <a:r>
              <a:rPr lang="en-US" sz="1000" b="1" dirty="0" err="1" smtClean="0">
                <a:effectLst/>
                <a:latin typeface="Arial"/>
                <a:ea typeface="Times New Roman"/>
                <a:cs typeface="Times New Roman"/>
              </a:rPr>
              <a:t>dir</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Discuss the basic Help for the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ChildItem</a:t>
            </a:r>
            <a:r>
              <a:rPr lang="en-US" sz="1000" dirty="0" smtClean="0">
                <a:effectLst/>
                <a:latin typeface="Arial"/>
                <a:ea typeface="Times New Roman"/>
                <a:cs typeface="Times New Roman"/>
              </a:rPr>
              <a:t> command. Point out the </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recurse</a:t>
            </a:r>
            <a:r>
              <a:rPr lang="en-US" sz="1000" dirty="0" smtClean="0">
                <a:effectLst/>
                <a:latin typeface="Arial"/>
                <a:ea typeface="Times New Roman"/>
                <a:cs typeface="Times New Roman"/>
              </a:rPr>
              <a:t> switch.</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tabLst>
                <a:tab pos="346075" algn="l"/>
              </a:tabLs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Get-Help </a:t>
            </a:r>
            <a:r>
              <a:rPr lang="en-US" sz="1000" b="1" dirty="0" err="1" smtClean="0">
                <a:effectLst/>
                <a:latin typeface="Arial"/>
                <a:ea typeface="Times New Roman"/>
                <a:cs typeface="Times New Roman"/>
              </a:rPr>
              <a:t>Dir</a:t>
            </a:r>
            <a:r>
              <a:rPr lang="en-US" sz="1000" b="1" dirty="0" smtClean="0">
                <a:effectLst/>
                <a:latin typeface="Arial"/>
                <a:ea typeface="Times New Roman"/>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782251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smtClean="0">
                <a:latin typeface="Arial"/>
                <a:ea typeface="Times New Roman"/>
                <a:cs typeface="Times New Roman"/>
              </a:rPr>
              <a:t>Point </a:t>
            </a:r>
            <a:r>
              <a:rPr lang="en-US" sz="1000" dirty="0">
                <a:latin typeface="Arial"/>
                <a:ea typeface="Times New Roman"/>
                <a:cs typeface="Times New Roman"/>
              </a:rPr>
              <a:t>out the difference between this output and the paged output of Help.</a:t>
            </a:r>
            <a:r>
              <a:rPr lang="ga-IE" sz="1000" dirty="0">
                <a:latin typeface="Arial"/>
                <a:ea typeface="Times New Roman"/>
                <a:cs typeface="Times New Roman"/>
              </a:rPr>
              <a:t> You may need to </a:t>
            </a:r>
            <a:r>
              <a:rPr lang="ga-IE" sz="1000" dirty="0" smtClean="0">
                <a:latin typeface="Arial"/>
                <a:ea typeface="Times New Roman"/>
                <a:cs typeface="Times New Roman"/>
              </a:rPr>
              <a:t>reduce</a:t>
            </a:r>
            <a:r>
              <a:rPr lang="en-US" sz="1000" dirty="0" smtClean="0">
                <a:latin typeface="Arial"/>
                <a:ea typeface="Times New Roman"/>
                <a:cs typeface="Times New Roman"/>
              </a:rPr>
              <a:t> </a:t>
            </a:r>
            <a:r>
              <a:rPr lang="ga-IE" sz="1000" dirty="0" smtClean="0">
                <a:solidFill>
                  <a:prstClr val="black"/>
                </a:solidFill>
                <a:latin typeface="Arial"/>
                <a:ea typeface="Times New Roman"/>
                <a:cs typeface="Times New Roman"/>
              </a:rPr>
              <a:t>the </a:t>
            </a:r>
            <a:r>
              <a:rPr lang="ga-IE" sz="1000" dirty="0">
                <a:solidFill>
                  <a:prstClr val="black"/>
                </a:solidFill>
                <a:latin typeface="Arial"/>
                <a:ea typeface="Times New Roman"/>
                <a:cs typeface="Times New Roman"/>
              </a:rPr>
              <a:t>size of the console window to demonstrate the paging of the output</a:t>
            </a:r>
            <a:r>
              <a:rPr lang="en-US" sz="1000" dirty="0">
                <a:solidFill>
                  <a:prstClr val="black"/>
                </a:solidFill>
                <a:latin typeface="Arial"/>
                <a:ea typeface="Times New Roman"/>
                <a:cs typeface="Times New Roman"/>
              </a:rPr>
              <a:t>, because</a:t>
            </a:r>
            <a:r>
              <a:rPr lang="ga-IE" sz="1000" dirty="0">
                <a:solidFill>
                  <a:prstClr val="black"/>
                </a:solidFill>
                <a:latin typeface="Arial"/>
                <a:ea typeface="Times New Roman"/>
                <a:cs typeface="Times New Roman"/>
              </a:rPr>
              <a:t> if it is full screen</a:t>
            </a:r>
            <a:r>
              <a:rPr lang="en-US" sz="1000" dirty="0">
                <a:solidFill>
                  <a:prstClr val="black"/>
                </a:solidFill>
                <a:latin typeface="Arial"/>
                <a:ea typeface="Times New Roman"/>
                <a:cs typeface="Times New Roman"/>
              </a:rPr>
              <a:t>, the command </a:t>
            </a:r>
            <a:r>
              <a:rPr lang="ga-IE" sz="1000" dirty="0">
                <a:solidFill>
                  <a:prstClr val="black"/>
                </a:solidFill>
                <a:latin typeface="Arial"/>
                <a:ea typeface="Times New Roman"/>
                <a:cs typeface="Times New Roman"/>
              </a:rPr>
              <a:t>may display the output in the single screen </a:t>
            </a:r>
            <a:r>
              <a:rPr lang="en-US" sz="1000" dirty="0">
                <a:solidFill>
                  <a:prstClr val="black"/>
                </a:solidFill>
                <a:latin typeface="Arial"/>
                <a:ea typeface="Times New Roman"/>
                <a:cs typeface="Times New Roman"/>
              </a:rPr>
              <a:t>because </a:t>
            </a:r>
            <a:r>
              <a:rPr lang="ga-IE" sz="1000" dirty="0">
                <a:solidFill>
                  <a:prstClr val="black"/>
                </a:solidFill>
                <a:latin typeface="Arial"/>
                <a:ea typeface="Times New Roman"/>
                <a:cs typeface="Times New Roman"/>
              </a:rPr>
              <a:t>it fits</a:t>
            </a:r>
            <a:r>
              <a:rPr lang="en-US" sz="1000" dirty="0">
                <a:solidFill>
                  <a:prstClr val="black"/>
                </a:solidFill>
                <a:latin typeface="Arial"/>
                <a:ea typeface="Times New Roman"/>
                <a:cs typeface="Times New Roman"/>
              </a:rPr>
              <a:t>;</a:t>
            </a:r>
            <a:r>
              <a:rPr lang="ga-IE" sz="1000" dirty="0">
                <a:solidFill>
                  <a:prstClr val="black"/>
                </a:solidFill>
                <a:latin typeface="Arial"/>
                <a:ea typeface="Times New Roman"/>
                <a:cs typeface="Times New Roman"/>
              </a:rPr>
              <a:t> as a result</a:t>
            </a:r>
            <a:r>
              <a:rPr lang="en-US" sz="1000" dirty="0">
                <a:solidFill>
                  <a:prstClr val="black"/>
                </a:solidFill>
                <a:latin typeface="Arial"/>
                <a:ea typeface="Times New Roman"/>
                <a:cs typeface="Times New Roman"/>
              </a:rPr>
              <a:t>,</a:t>
            </a:r>
            <a:r>
              <a:rPr lang="ga-IE" sz="1000" dirty="0">
                <a:solidFill>
                  <a:prstClr val="black"/>
                </a:solidFill>
                <a:latin typeface="Arial"/>
                <a:ea typeface="Times New Roman"/>
                <a:cs typeface="Times New Roman"/>
              </a:rPr>
              <a:t> there is no paging. Also </a:t>
            </a:r>
            <a:r>
              <a:rPr lang="en-US" sz="1000" dirty="0">
                <a:solidFill>
                  <a:prstClr val="black"/>
                </a:solidFill>
                <a:latin typeface="Arial"/>
                <a:ea typeface="Times New Roman"/>
                <a:cs typeface="Times New Roman"/>
              </a:rPr>
              <a:t>be aware that the content is otherwise the same.</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Times New Roman"/>
              </a:rPr>
              <a:t>To display the floating window help, run:</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tabLst>
                <a:tab pos="346075" algn="l"/>
              </a:tabLs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help </a:t>
            </a:r>
            <a:r>
              <a:rPr lang="en-US" sz="1000" b="1" dirty="0" err="1">
                <a:solidFill>
                  <a:prstClr val="black"/>
                </a:solidFill>
                <a:latin typeface="Arial"/>
                <a:ea typeface="Times New Roman"/>
                <a:cs typeface="Times New Roman"/>
              </a:rPr>
              <a:t>dir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showwindow</a:t>
            </a:r>
            <a:endParaRPr lang="en-US" sz="1000" b="1"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To display the usage examples in the help, run:</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tabLst>
                <a:tab pos="346075" algn="l"/>
              </a:tabLs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help </a:t>
            </a:r>
            <a:r>
              <a:rPr lang="en-US" sz="1000" b="1" dirty="0" err="1">
                <a:solidFill>
                  <a:prstClr val="black"/>
                </a:solidFill>
                <a:latin typeface="Arial"/>
                <a:ea typeface="Times New Roman"/>
                <a:cs typeface="Times New Roman"/>
              </a:rPr>
              <a:t>dir</a:t>
            </a:r>
            <a:r>
              <a:rPr lang="en-US" sz="1000" b="1" dirty="0">
                <a:solidFill>
                  <a:prstClr val="black"/>
                </a:solidFill>
                <a:latin typeface="Arial"/>
                <a:ea typeface="Times New Roman"/>
                <a:cs typeface="Times New Roman"/>
              </a:rPr>
              <a:t> –example</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If you have a</a:t>
            </a:r>
            <a:r>
              <a:rPr lang="ga-IE" sz="1000" dirty="0">
                <a:solidFill>
                  <a:prstClr val="black"/>
                </a:solidFill>
                <a:latin typeface="Arial"/>
                <a:ea typeface="Times New Roman"/>
                <a:cs typeface="Times New Roman"/>
              </a:rPr>
              <a:t>n appropriate host</a:t>
            </a:r>
            <a:r>
              <a:rPr lang="en-US" sz="1000" dirty="0">
                <a:solidFill>
                  <a:prstClr val="black"/>
                </a:solidFill>
                <a:latin typeface="Arial"/>
                <a:ea typeface="Times New Roman"/>
                <a:cs typeface="Times New Roman"/>
              </a:rPr>
              <a:t> computer or virtual machine that </a:t>
            </a:r>
            <a:r>
              <a:rPr lang="ga-IE" sz="1000" dirty="0">
                <a:solidFill>
                  <a:prstClr val="black"/>
                </a:solidFill>
                <a:latin typeface="Arial"/>
                <a:ea typeface="Times New Roman"/>
                <a:cs typeface="Times New Roman"/>
              </a:rPr>
              <a:t>has </a:t>
            </a:r>
            <a:r>
              <a:rPr lang="en-US" sz="1000" dirty="0">
                <a:solidFill>
                  <a:prstClr val="black"/>
                </a:solidFill>
                <a:latin typeface="Arial"/>
                <a:ea typeface="Times New Roman"/>
                <a:cs typeface="Times New Roman"/>
              </a:rPr>
              <a:t>Internet access</a:t>
            </a:r>
            <a:r>
              <a:rPr lang="ga-IE" sz="1000" dirty="0">
                <a:solidFill>
                  <a:prstClr val="black"/>
                </a:solidFill>
                <a:latin typeface="Arial"/>
                <a:ea typeface="Times New Roman"/>
                <a:cs typeface="Times New Roman"/>
              </a:rPr>
              <a:t> as mentioned in the preparation steps</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display the online help. </a:t>
            </a:r>
            <a:endParaRPr lang="en-US" sz="1000" dirty="0">
              <a:solidFill>
                <a:prstClr val="black"/>
              </a:solidFill>
              <a:latin typeface="Arial"/>
              <a:ea typeface="Times New Roman"/>
              <a:cs typeface="Times New Roman"/>
            </a:endParaRPr>
          </a:p>
          <a:p>
            <a:pPr lvl="0">
              <a:lnSpc>
                <a:spcPct val="115000"/>
              </a:lnSpc>
              <a:spcAft>
                <a:spcPts val="995"/>
              </a:spcAft>
              <a:tabLst>
                <a:tab pos="346075" algn="l"/>
              </a:tabLst>
            </a:pP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help </a:t>
            </a:r>
            <a:r>
              <a:rPr lang="en-US" sz="1000" b="1" dirty="0" err="1">
                <a:solidFill>
                  <a:prstClr val="black"/>
                </a:solidFill>
                <a:latin typeface="Arial"/>
                <a:ea typeface="Times New Roman"/>
                <a:cs typeface="Times New Roman"/>
              </a:rPr>
              <a:t>dir</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online</a:t>
            </a:r>
            <a:endParaRPr lang="en-US" dirty="0"/>
          </a:p>
        </p:txBody>
      </p:sp>
      <p:sp>
        <p:nvSpPr>
          <p:cNvPr id="4" name="Slide Number Placeholder 3"/>
          <p:cNvSpPr>
            <a:spLocks noGrp="1"/>
          </p:cNvSpPr>
          <p:nvPr>
            <p:ph type="sldNum" sz="quarter" idx="10"/>
          </p:nvPr>
        </p:nvSpPr>
        <p:spPr/>
        <p:txBody>
          <a:bodyPr/>
          <a:lstStyle/>
          <a:p>
            <a:fld id="{27423392-1071-457E-89D3-02DD32F17EE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073399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4008171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a:t>
            </a:r>
            <a:r>
              <a:rPr lang="en-US" sz="1000" b="1" dirty="0">
                <a:latin typeface="Arial"/>
                <a:ea typeface="Calibri"/>
                <a:cs typeface="Times New Roman"/>
              </a:rPr>
              <a:t>Help</a:t>
            </a:r>
            <a:r>
              <a:rPr lang="en-US" sz="1000" dirty="0">
                <a:latin typeface="Arial"/>
                <a:ea typeface="Calibri"/>
                <a:cs typeface="Times New Roman"/>
              </a:rPr>
              <a:t>, </a:t>
            </a:r>
            <a:r>
              <a:rPr lang="en-US" sz="1000" b="1" dirty="0">
                <a:latin typeface="Arial"/>
                <a:ea typeface="Calibri"/>
                <a:cs typeface="Times New Roman"/>
              </a:rPr>
              <a:t>Get-Help</a:t>
            </a:r>
            <a:r>
              <a:rPr lang="en-US" sz="1000" dirty="0">
                <a:latin typeface="Arial"/>
                <a:ea typeface="Calibri"/>
                <a:cs typeface="Times New Roman"/>
              </a:rPr>
              <a:t>, and </a:t>
            </a:r>
            <a:r>
              <a:rPr lang="en-US" sz="1000" b="1" dirty="0">
                <a:latin typeface="Arial"/>
                <a:ea typeface="Calibri"/>
                <a:cs typeface="Times New Roman"/>
              </a:rPr>
              <a:t>Man</a:t>
            </a:r>
            <a:r>
              <a:rPr lang="en-US" sz="1000" dirty="0">
                <a:latin typeface="Arial"/>
                <a:ea typeface="Calibri"/>
                <a:cs typeface="Times New Roman"/>
              </a:rPr>
              <a:t> all return results only for Help files. In theory, a command should never exist without a Help file, but that situation can occur. </a:t>
            </a:r>
            <a:r>
              <a:rPr lang="en-US" sz="1000" b="1" dirty="0">
                <a:latin typeface="Arial"/>
                <a:ea typeface="Calibri"/>
                <a:cs typeface="Times New Roman"/>
              </a:rPr>
              <a:t>Get-Command</a:t>
            </a:r>
            <a:r>
              <a:rPr lang="en-US" sz="1000" dirty="0">
                <a:latin typeface="Arial"/>
                <a:ea typeface="Calibri"/>
                <a:cs typeface="Times New Roman"/>
              </a:rPr>
              <a:t> examines actual commands, not Help files.</a:t>
            </a:r>
          </a:p>
          <a:p>
            <a:pPr>
              <a:lnSpc>
                <a:spcPct val="115000"/>
              </a:lnSpc>
              <a:spcAft>
                <a:spcPts val="1000"/>
              </a:spcAft>
            </a:pPr>
            <a:r>
              <a:rPr lang="en-US" sz="1000" dirty="0">
                <a:latin typeface="Arial"/>
                <a:ea typeface="Calibri"/>
                <a:cs typeface="Times New Roman"/>
              </a:rPr>
              <a:t>You can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 Mod01\</a:t>
            </a:r>
            <a:r>
              <a:rPr lang="en-US" sz="1000" dirty="0" err="1">
                <a:latin typeface="Arial"/>
                <a:ea typeface="Calibri"/>
                <a:cs typeface="Times New Roman"/>
              </a:rPr>
              <a:t>DemoCode</a:t>
            </a:r>
            <a:r>
              <a:rPr lang="en-US" sz="1000" dirty="0">
                <a:latin typeface="Arial"/>
                <a:ea typeface="Calibri"/>
                <a:cs typeface="Times New Roman"/>
              </a:rPr>
              <a:t>\FindingCommands.ps1.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The demonstration s</a:t>
            </a:r>
            <a:r>
              <a:rPr lang="ga-IE" sz="1000" dirty="0">
                <a:latin typeface="Arial"/>
                <a:ea typeface="Calibri"/>
                <a:cs typeface="Times New Roman"/>
              </a:rPr>
              <a:t>teps should be </a:t>
            </a:r>
            <a:r>
              <a:rPr lang="en-US" sz="1000" dirty="0">
                <a:latin typeface="Arial"/>
                <a:ea typeface="Calibri"/>
                <a:cs typeface="Times New Roman"/>
              </a:rPr>
              <a:t>performed </a:t>
            </a:r>
            <a:r>
              <a:rPr lang="ga-IE" sz="1000" dirty="0">
                <a:latin typeface="Arial"/>
                <a:ea typeface="Calibri"/>
                <a:cs typeface="Times New Roman"/>
              </a:rPr>
              <a:t>out 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which should be open.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Run:</a:t>
            </a:r>
          </a:p>
          <a:p>
            <a:pPr>
              <a:spcBef>
                <a:spcPts val="600"/>
              </a:spcBef>
              <a:spcAft>
                <a:spcPts val="995"/>
              </a:spcAft>
              <a:tabLst>
                <a:tab pos="346075" algn="l"/>
              </a:tabLst>
            </a:pPr>
            <a:r>
              <a:rPr lang="en-US" sz="1000" dirty="0">
                <a:latin typeface="Arial"/>
                <a:ea typeface="Times New Roman"/>
                <a:cs typeface="Times New Roman"/>
              </a:rPr>
              <a:t>	</a:t>
            </a:r>
            <a:r>
              <a:rPr lang="en-US" sz="1000" b="1" dirty="0" smtClean="0">
                <a:effectLst/>
                <a:latin typeface="Arial"/>
                <a:ea typeface="Times New Roman"/>
                <a:cs typeface="Times New Roman"/>
              </a:rPr>
              <a:t>help </a:t>
            </a:r>
            <a:r>
              <a:rPr lang="en-US" sz="1000" b="1" dirty="0" smtClean="0">
                <a:effectLst/>
                <a:latin typeface="Arial"/>
                <a:ea typeface="Times New Roman"/>
                <a:cs typeface="Times New Roman"/>
              </a:rPr>
              <a:t>*html*</a:t>
            </a:r>
          </a:p>
          <a:p>
            <a:pPr marL="342900" marR="0" lvl="0" indent="-342900">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spcBef>
                <a:spcPts val="600"/>
              </a:spcBef>
              <a:spcAft>
                <a:spcPts val="995"/>
              </a:spcAft>
            </a:pPr>
            <a:r>
              <a:rPr lang="en-US" sz="1000" dirty="0">
                <a:latin typeface="Arial"/>
                <a:ea typeface="Times New Roman"/>
                <a:cs typeface="Times New Roman"/>
              </a:rPr>
              <a:t>	</a:t>
            </a:r>
            <a:r>
              <a:rPr lang="en-US" sz="1000" b="1" dirty="0" smtClean="0">
                <a:effectLst/>
                <a:latin typeface="Arial"/>
                <a:ea typeface="Times New Roman"/>
                <a:cs typeface="Times New Roman"/>
              </a:rPr>
              <a:t>Get-Command </a:t>
            </a:r>
            <a:r>
              <a:rPr lang="en-US" sz="1000" b="1" dirty="0" smtClean="0">
                <a:effectLst/>
                <a:latin typeface="Arial"/>
                <a:ea typeface="Times New Roman"/>
                <a:cs typeface="Times New Roman"/>
              </a:rPr>
              <a:t>–verb new</a:t>
            </a:r>
          </a:p>
          <a:p>
            <a:pPr marL="342900" marR="0" lvl="0" indent="-342900">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spcBef>
                <a:spcPts val="600"/>
              </a:spcBef>
              <a:spcAft>
                <a:spcPts val="995"/>
              </a:spcAft>
            </a:pPr>
            <a:r>
              <a:rPr lang="en-US" sz="1000" dirty="0">
                <a:latin typeface="Arial"/>
                <a:ea typeface="Times New Roman"/>
                <a:cs typeface="Times New Roman"/>
              </a:rPr>
              <a:t>	</a:t>
            </a:r>
            <a:r>
              <a:rPr lang="en-US" sz="1000" b="1" dirty="0" smtClean="0">
                <a:effectLst/>
                <a:latin typeface="Arial"/>
                <a:ea typeface="Times New Roman"/>
                <a:cs typeface="Times New Roman"/>
              </a:rPr>
              <a:t>help </a:t>
            </a:r>
            <a:r>
              <a:rPr lang="en-US" sz="1000" b="1" dirty="0" smtClean="0">
                <a:effectLst/>
                <a:latin typeface="Arial"/>
                <a:ea typeface="Times New Roman"/>
                <a:cs typeface="Times New Roman"/>
              </a:rPr>
              <a:t>*restart*</a:t>
            </a:r>
          </a:p>
          <a:p>
            <a:pPr marL="342900" marR="0" lvl="0" indent="-342900">
              <a:spcBef>
                <a:spcPts val="0"/>
              </a:spcBef>
              <a:spcAft>
                <a:spcPts val="995"/>
              </a:spcAft>
              <a:buFont typeface="+mj-lt"/>
              <a:buAutoNum type="arabicPeriod" startAt="4"/>
            </a:pPr>
            <a:r>
              <a:rPr lang="en-US" sz="1000" dirty="0" smtClean="0">
                <a:effectLst/>
                <a:latin typeface="Arial"/>
                <a:ea typeface="Times New Roman"/>
                <a:cs typeface="Times New Roman"/>
              </a:rPr>
              <a:t>Run:</a:t>
            </a:r>
          </a:p>
          <a:p>
            <a:pPr>
              <a:spcBef>
                <a:spcPts val="600"/>
              </a:spcBef>
              <a:spcAft>
                <a:spcPts val="995"/>
              </a:spcAft>
            </a:pPr>
            <a:r>
              <a:rPr lang="en-US" sz="1000" dirty="0">
                <a:latin typeface="Arial"/>
                <a:ea typeface="Times New Roman"/>
                <a:cs typeface="Times New Roman"/>
              </a:rPr>
              <a:t>	</a:t>
            </a:r>
            <a:r>
              <a:rPr lang="en-US" sz="1000" b="1" dirty="0" smtClean="0">
                <a:effectLst/>
                <a:latin typeface="Arial"/>
                <a:ea typeface="Times New Roman"/>
                <a:cs typeface="Times New Roman"/>
              </a:rPr>
              <a:t>Get-Command </a:t>
            </a:r>
            <a:r>
              <a:rPr lang="en-US" sz="1000" b="1" dirty="0" smtClean="0">
                <a:effectLst/>
                <a:latin typeface="Arial"/>
                <a:ea typeface="Times New Roman"/>
                <a:cs typeface="Times New Roman"/>
              </a:rPr>
              <a:t>*ipv4*</a:t>
            </a:r>
          </a:p>
          <a:p>
            <a:pPr marL="342900" marR="0" lvl="0" indent="-342900">
              <a:spcBef>
                <a:spcPts val="0"/>
              </a:spcBef>
              <a:spcAft>
                <a:spcPts val="995"/>
              </a:spcAft>
              <a:buFont typeface="+mj-lt"/>
              <a:buAutoNum type="arabicPeriod" startAt="5"/>
            </a:pPr>
            <a:r>
              <a:rPr lang="en-US" sz="1000" dirty="0" smtClean="0">
                <a:effectLst/>
                <a:latin typeface="Arial"/>
                <a:ea typeface="Times New Roman"/>
                <a:cs typeface="Times New Roman"/>
              </a:rPr>
              <a:t>Run </a:t>
            </a:r>
            <a:r>
              <a:rPr lang="en-US" sz="1000" b="1" dirty="0" smtClean="0">
                <a:effectLst/>
                <a:latin typeface="Arial"/>
                <a:ea typeface="Times New Roman"/>
                <a:cs typeface="Times New Roman"/>
              </a:rPr>
              <a:t>help *event*</a:t>
            </a:r>
            <a:r>
              <a:rPr lang="en-US" sz="1000" dirty="0" smtClean="0">
                <a:effectLst/>
                <a:latin typeface="Arial"/>
                <a:ea typeface="Times New Roman"/>
                <a:cs typeface="Times New Roman"/>
              </a:rPr>
              <a:t>, and then run either </a:t>
            </a:r>
            <a:r>
              <a:rPr lang="en-US" sz="1000" b="1" dirty="0" smtClean="0">
                <a:effectLst/>
                <a:latin typeface="Arial"/>
                <a:ea typeface="Times New Roman"/>
                <a:cs typeface="Times New Roman"/>
              </a:rPr>
              <a:t>help get-</a:t>
            </a:r>
            <a:r>
              <a:rPr lang="en-US" sz="1000" b="1" dirty="0" err="1" smtClean="0">
                <a:effectLst/>
                <a:latin typeface="Arial"/>
                <a:ea typeface="Times New Roman"/>
                <a:cs typeface="Times New Roman"/>
              </a:rPr>
              <a:t>eventlog</a:t>
            </a:r>
            <a:r>
              <a:rPr lang="en-US" sz="1000" dirty="0" smtClean="0">
                <a:effectLst/>
                <a:latin typeface="Arial"/>
                <a:ea typeface="Times New Roman"/>
                <a:cs typeface="Times New Roman"/>
              </a:rPr>
              <a:t> or </a:t>
            </a:r>
            <a:r>
              <a:rPr lang="en-US" sz="1000" b="1" dirty="0" smtClean="0">
                <a:effectLst/>
                <a:latin typeface="Arial"/>
                <a:ea typeface="Times New Roman"/>
                <a:cs typeface="Times New Roman"/>
              </a:rPr>
              <a:t>help get-</a:t>
            </a:r>
            <a:r>
              <a:rPr lang="en-US" sz="1000" b="1" dirty="0" err="1" smtClean="0">
                <a:effectLst/>
                <a:latin typeface="Arial"/>
                <a:ea typeface="Times New Roman"/>
                <a:cs typeface="Times New Roman"/>
              </a:rPr>
              <a:t>winevent</a:t>
            </a:r>
            <a:r>
              <a:rPr lang="en-US" sz="1000" dirty="0" smtClean="0">
                <a:effectLst/>
                <a:latin typeface="Arial"/>
                <a:ea typeface="Times New Roman"/>
                <a:cs typeface="Times New Roman"/>
              </a:rPr>
              <a:t>.</a:t>
            </a:r>
            <a:r>
              <a:rPr lang="en-US" sz="1000" b="1" dirty="0" smtClean="0">
                <a:effectLst/>
                <a:latin typeface="Arial"/>
                <a:ea typeface="Times New Roman"/>
                <a:cs typeface="Times New Roman"/>
              </a:rPr>
              <a:t> </a:t>
            </a:r>
            <a:r>
              <a:rPr lang="en-US" sz="1000" dirty="0" smtClean="0">
                <a:effectLst/>
                <a:latin typeface="Arial"/>
                <a:ea typeface="Times New Roman"/>
                <a:cs typeface="Times New Roman"/>
              </a:rPr>
              <a:t>Notice that the commands include a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ComputerName</a:t>
            </a:r>
            <a:r>
              <a:rPr lang="en-US" sz="1000" dirty="0" smtClean="0">
                <a:effectLst/>
                <a:latin typeface="Arial"/>
                <a:ea typeface="Times New Roman"/>
                <a:cs typeface="Times New Roman"/>
              </a:rPr>
              <a:t> parameter than enables the commands to connect to </a:t>
            </a:r>
            <a:r>
              <a:rPr lang="en-US" sz="1000" dirty="0" smtClean="0">
                <a:effectLst/>
                <a:latin typeface="Arial"/>
                <a:ea typeface="Times New Roman"/>
                <a:cs typeface="Times New Roman"/>
              </a:rPr>
              <a:t>a remote computer.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423392-1071-457E-89D3-02DD32F17EE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942302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may have an easier time pulling up this Help file in the shell and pointing to your projector screen instead of using this slide. But the slide does show the major syntactical features that you should point out.</a:t>
            </a:r>
          </a:p>
        </p:txBody>
      </p:sp>
      <p:sp>
        <p:nvSpPr>
          <p:cNvPr id="4" name="Slide Number Placeholder 3"/>
          <p:cNvSpPr>
            <a:spLocks noGrp="1"/>
          </p:cNvSpPr>
          <p:nvPr>
            <p:ph type="sldNum" sz="quarter" idx="10"/>
          </p:nvPr>
        </p:nvSpPr>
        <p:spPr/>
        <p:txBody>
          <a:bodyPr/>
          <a:lstStyle/>
          <a:p>
            <a:fld id="{27423392-1071-457E-89D3-02DD32F17EEA}"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7284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Be aware that the text specifies several </a:t>
            </a:r>
            <a:r>
              <a:rPr lang="en-US" sz="1000" b="1">
                <a:latin typeface="Arial"/>
                <a:ea typeface="Calibri"/>
                <a:cs typeface="Times New Roman"/>
              </a:rPr>
              <a:t>Update-Help</a:t>
            </a:r>
            <a:r>
              <a:rPr lang="en-US" sz="1000">
                <a:latin typeface="Arial"/>
                <a:ea typeface="Calibri"/>
                <a:cs typeface="Times New Roman"/>
              </a:rPr>
              <a:t> parameters without actually giving them. Ask your students to provide those parameter names by looking up the Help for </a:t>
            </a:r>
            <a:r>
              <a:rPr lang="en-US" sz="1000" b="1">
                <a:latin typeface="Arial"/>
                <a:ea typeface="Calibri"/>
                <a:cs typeface="Times New Roman"/>
              </a:rPr>
              <a:t>Update-Help</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27423392-1071-457E-89D3-02DD32F17EEA}"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528072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Try to emphasize the fact that these “About” files are equivalent to a Windows PowerShell user manual. Frequently, labs provide an “About” topic as a clue and require students to independently learn new techniques and skills to complete the labs. </a:t>
            </a:r>
          </a:p>
        </p:txBody>
      </p:sp>
      <p:sp>
        <p:nvSpPr>
          <p:cNvPr id="4" name="Slide Number Placeholder 3"/>
          <p:cNvSpPr>
            <a:spLocks noGrp="1"/>
          </p:cNvSpPr>
          <p:nvPr>
            <p:ph type="sldNum" sz="quarter" idx="10"/>
          </p:nvPr>
        </p:nvSpPr>
        <p:spPr/>
        <p:txBody>
          <a:bodyPr/>
          <a:lstStyle/>
          <a:p>
            <a:fld id="{27423392-1071-457E-89D3-02DD32F17EEA}"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339691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on the 10961B-LON-CL1 virtual machine E:\ Mod01\</a:t>
            </a:r>
            <a:r>
              <a:rPr lang="en-US" sz="1000" dirty="0" err="1">
                <a:latin typeface="Arial"/>
                <a:ea typeface="Calibri"/>
                <a:cs typeface="Times New Roman"/>
              </a:rPr>
              <a:t>DemoCode</a:t>
            </a:r>
            <a:r>
              <a:rPr lang="en-US" sz="1000" dirty="0">
                <a:latin typeface="Arial"/>
                <a:ea typeface="Calibri"/>
                <a:cs typeface="Times New Roman"/>
              </a:rPr>
              <a:t>\UsingAboutFiles.ps1.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smtClean="0">
                <a:latin typeface="Arial"/>
                <a:ea typeface="Calibri"/>
                <a:cs typeface="Times New Roman"/>
              </a:rPr>
              <a:t>demonstration </a:t>
            </a:r>
            <a:r>
              <a:rPr lang="en-US" sz="1000" dirty="0" smtClean="0">
                <a:latin typeface="Arial"/>
                <a:ea typeface="Calibri"/>
                <a:cs typeface="Times New Roman"/>
              </a:rPr>
              <a:t>s</a:t>
            </a:r>
            <a:r>
              <a:rPr lang="ga-IE" sz="1000" dirty="0">
                <a:latin typeface="Arial"/>
                <a:ea typeface="Calibri"/>
                <a:cs typeface="Times New Roman"/>
              </a:rPr>
              <a:t>teps should be </a:t>
            </a:r>
            <a:r>
              <a:rPr lang="en-US" sz="1000" dirty="0">
                <a:latin typeface="Arial"/>
                <a:ea typeface="Calibri"/>
                <a:cs typeface="Times New Roman"/>
              </a:rPr>
              <a:t>performed </a:t>
            </a:r>
            <a:r>
              <a:rPr lang="ga-IE" sz="1000" dirty="0">
                <a:latin typeface="Arial"/>
                <a:ea typeface="Calibri"/>
                <a:cs typeface="Times New Roman"/>
              </a:rPr>
              <a:t>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help </a:t>
            </a:r>
            <a:r>
              <a:rPr lang="en-US" sz="1000" b="1" dirty="0" smtClean="0">
                <a:effectLst/>
                <a:latin typeface="Arial"/>
                <a:ea typeface="Times New Roman"/>
                <a:cs typeface="Times New Roman"/>
              </a:rPr>
              <a:t>about*</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help </a:t>
            </a:r>
            <a:r>
              <a:rPr lang="en-US" sz="1000" b="1" dirty="0" err="1" smtClean="0">
                <a:effectLst/>
                <a:latin typeface="Arial"/>
                <a:ea typeface="Times New Roman"/>
                <a:cs typeface="Times New Roman"/>
              </a:rPr>
              <a:t>about_aliases</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help </a:t>
            </a:r>
            <a:r>
              <a:rPr lang="en-US" sz="1000" b="1" dirty="0" err="1" smtClean="0">
                <a:effectLst/>
                <a:latin typeface="Arial"/>
                <a:ea typeface="Times New Roman"/>
                <a:cs typeface="Times New Roman"/>
              </a:rPr>
              <a:t>about_eventlogs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showwindow</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Times New Roman"/>
              </a:rPr>
              <a:t>Run:</a:t>
            </a:r>
          </a:p>
          <a:p>
            <a:pPr>
              <a:lnSpc>
                <a:spcPts val="1000"/>
              </a:lnSpc>
              <a:spcBef>
                <a:spcPts val="600"/>
              </a:spcBef>
              <a:spcAft>
                <a:spcPts val="600"/>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help </a:t>
            </a:r>
            <a:r>
              <a:rPr lang="en-US" sz="1000" b="1" dirty="0" smtClean="0">
                <a:effectLst/>
                <a:latin typeface="Arial"/>
                <a:ea typeface="Times New Roman"/>
                <a:cs typeface="Times New Roman"/>
              </a:rPr>
              <a:t>*beep*</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423392-1071-457E-89D3-02DD32F17EEA}"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700293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might you decide to use the ISE over the console host?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ISE supports richer editing capabilities and can display a wider range of fonts. It is also compatible with double-byte character sets, making it compatible with a wider variety of written languages. However, the ISE does not provide the same features as the console. For example, the ISE cannot use the </a:t>
            </a:r>
            <a:r>
              <a:rPr lang="en-US" sz="1000" b="1">
                <a:latin typeface="Arial"/>
                <a:ea typeface="Calibri"/>
                <a:cs typeface="Times New Roman"/>
              </a:rPr>
              <a:t>Start-Transcript</a:t>
            </a:r>
            <a:r>
              <a:rPr lang="en-US" sz="1000">
                <a:latin typeface="Arial"/>
                <a:ea typeface="Calibri"/>
                <a:cs typeface="Times New Roman"/>
              </a:rPr>
              <a:t> command.</a:t>
            </a:r>
          </a:p>
        </p:txBody>
      </p:sp>
      <p:sp>
        <p:nvSpPr>
          <p:cNvPr id="4" name="Slide Number Placeholder 3"/>
          <p:cNvSpPr>
            <a:spLocks noGrp="1"/>
          </p:cNvSpPr>
          <p:nvPr>
            <p:ph type="sldNum" sz="quarter" idx="10"/>
          </p:nvPr>
        </p:nvSpPr>
        <p:spPr/>
        <p:txBody>
          <a:bodyPr/>
          <a:lstStyle/>
          <a:p>
            <a:fld id="{27423392-1071-457E-89D3-02DD32F17EE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092206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Are </a:t>
            </a:r>
            <a:r>
              <a:rPr lang="en-US" sz="1000" b="1">
                <a:latin typeface="Arial"/>
                <a:ea typeface="Calibri"/>
                <a:cs typeface="Times New Roman"/>
              </a:rPr>
              <a:t>–WhatIf</a:t>
            </a:r>
            <a:r>
              <a:rPr lang="en-US" sz="1000">
                <a:latin typeface="Arial"/>
                <a:ea typeface="Calibri"/>
                <a:cs typeface="Times New Roman"/>
              </a:rPr>
              <a:t> and </a:t>
            </a:r>
            <a:r>
              <a:rPr lang="en-US" sz="1000" b="1">
                <a:latin typeface="Arial"/>
                <a:ea typeface="Calibri"/>
                <a:cs typeface="Times New Roman"/>
              </a:rPr>
              <a:t>–Confirm</a:t>
            </a:r>
            <a:r>
              <a:rPr lang="en-US" sz="1000">
                <a:latin typeface="Arial"/>
                <a:ea typeface="Calibri"/>
                <a:cs typeface="Times New Roman"/>
              </a:rPr>
              <a:t> supported by all commands that modify the system state or configuration in some way?</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No. Microsoft recommends that command authors support these parameters, but does not enforce that support. Examine each command’s Help file to verify support for these parameters.</a:t>
            </a:r>
          </a:p>
        </p:txBody>
      </p:sp>
      <p:sp>
        <p:nvSpPr>
          <p:cNvPr id="4" name="Slide Number Placeholder 3"/>
          <p:cNvSpPr>
            <a:spLocks noGrp="1"/>
          </p:cNvSpPr>
          <p:nvPr>
            <p:ph type="sldNum" sz="quarter" idx="10"/>
          </p:nvPr>
        </p:nvSpPr>
        <p:spPr/>
        <p:txBody>
          <a:bodyPr/>
          <a:lstStyle/>
          <a:p>
            <a:fld id="{27423392-1071-457E-89D3-02DD32F17EEA}"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143604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408882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444889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do not have to delve into parenthetical commands or variables unless your class is up for it. An example explanation you could use is as follows:</a:t>
            </a:r>
          </a:p>
          <a:p>
            <a:pPr>
              <a:lnSpc>
                <a:spcPct val="115000"/>
              </a:lnSpc>
              <a:spcAft>
                <a:spcPts val="1000"/>
              </a:spcAft>
            </a:pPr>
            <a:r>
              <a:rPr lang="en-US" sz="1000">
                <a:latin typeface="Arial"/>
                <a:ea typeface="Calibri"/>
                <a:cs typeface="Times New Roman"/>
              </a:rPr>
              <a:t>Parenthetical commands work exactly as parentheses in algebra: they tell the shell to “do this first.” Whatever is inside the parentheses executes first, proceeding down the command-line from left to right. The result of the parenthetical command is then passed to the parameter; in other words, the results of the command become the parameter value. </a:t>
            </a:r>
          </a:p>
          <a:p>
            <a:pPr>
              <a:lnSpc>
                <a:spcPct val="115000"/>
              </a:lnSpc>
              <a:spcAft>
                <a:spcPts val="1000"/>
              </a:spcAft>
            </a:pPr>
            <a:r>
              <a:rPr lang="en-US" sz="1000">
                <a:latin typeface="Arial"/>
                <a:ea typeface="Calibri"/>
                <a:cs typeface="Times New Roman"/>
              </a:rPr>
              <a:t>Variables act as temporary, named locations in memory where the shell can store data. When a variable appears on the left side of an equal sign, whatever is on the right side will be executed, and its results stored in the variable. You can see the contents of a variable by typing it on a blank command line and pressing Enter. When a variable is used as a parameter value, the contents of the variable are passed to the parameter.</a:t>
            </a:r>
          </a:p>
          <a:p>
            <a:pPr>
              <a:lnSpc>
                <a:spcPct val="115000"/>
              </a:lnSpc>
              <a:spcAft>
                <a:spcPts val="1000"/>
              </a:spcAft>
            </a:pPr>
            <a:r>
              <a:rPr lang="en-US" sz="1000">
                <a:latin typeface="Arial"/>
                <a:ea typeface="Calibri"/>
                <a:cs typeface="Times New Roman"/>
              </a:rPr>
              <a:t>Both concepts will be explored in more detail throughout this course.</a:t>
            </a:r>
          </a:p>
        </p:txBody>
      </p:sp>
      <p:sp>
        <p:nvSpPr>
          <p:cNvPr id="4" name="Slide Number Placeholder 3"/>
          <p:cNvSpPr>
            <a:spLocks noGrp="1"/>
          </p:cNvSpPr>
          <p:nvPr>
            <p:ph type="sldNum" sz="quarter" idx="10"/>
          </p:nvPr>
        </p:nvSpPr>
        <p:spPr/>
        <p:txBody>
          <a:bodyPr/>
          <a:lstStyle/>
          <a:p>
            <a:fld id="{27423392-1071-457E-89D3-02DD32F17EEA}"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256589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917042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If you notice students having problems with syntax later in this course, consider giving them several examples to walk through on their own, having them convert shortened syntax into the full syntax and vice-versa. Although most students understand this material easily enough, some do struggle with the syntax variations. It is obviously important, even if they decide not to use the short form themselves, because they will experience it in the real world.</a:t>
            </a:r>
          </a:p>
        </p:txBody>
      </p:sp>
      <p:sp>
        <p:nvSpPr>
          <p:cNvPr id="4" name="Slide Number Placeholder 3"/>
          <p:cNvSpPr>
            <a:spLocks noGrp="1"/>
          </p:cNvSpPr>
          <p:nvPr>
            <p:ph type="sldNum" sz="quarter" idx="10"/>
          </p:nvPr>
        </p:nvSpPr>
        <p:spPr/>
        <p:txBody>
          <a:bodyPr/>
          <a:lstStyle/>
          <a:p>
            <a:fld id="{27423392-1071-457E-89D3-02DD32F17EEA}"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984379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Emphasize that </a:t>
            </a:r>
            <a:r>
              <a:rPr lang="en-US" sz="1000" b="1">
                <a:latin typeface="Arial"/>
                <a:ea typeface="Calibri"/>
                <a:cs typeface="Times New Roman"/>
              </a:rPr>
              <a:t>Show-Command</a:t>
            </a:r>
            <a:r>
              <a:rPr lang="en-US" sz="1000">
                <a:latin typeface="Arial"/>
                <a:ea typeface="Calibri"/>
                <a:cs typeface="Times New Roman"/>
              </a:rPr>
              <a:t> can accept only a single command name to display. It cannot accept complex multicommand command lines. Also emphasize that this is a “crutch” tool, or “training wheels.” It is meant to help users who have problems with command-line syntax, but it does not provide a permanent alternative to actually learning the syntax.</a:t>
            </a:r>
          </a:p>
        </p:txBody>
      </p:sp>
      <p:sp>
        <p:nvSpPr>
          <p:cNvPr id="4" name="Slide Number Placeholder 3"/>
          <p:cNvSpPr>
            <a:spLocks noGrp="1"/>
          </p:cNvSpPr>
          <p:nvPr>
            <p:ph type="sldNum" sz="quarter" idx="10"/>
          </p:nvPr>
        </p:nvSpPr>
        <p:spPr/>
        <p:txBody>
          <a:bodyPr/>
          <a:lstStyle/>
          <a:p>
            <a:fld id="{27423392-1071-457E-89D3-02DD32F17EEA}"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000424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a:t>
            </a:r>
            <a:r>
              <a:rPr lang="en-US" sz="1000" dirty="0">
                <a:latin typeface="Arial"/>
                <a:ea typeface="Calibri"/>
                <a:cs typeface="Times New Roman"/>
              </a:rPr>
              <a:t>performed </a:t>
            </a:r>
            <a:r>
              <a:rPr lang="ga-IE" sz="1000" dirty="0">
                <a:latin typeface="Arial"/>
                <a:ea typeface="Calibri"/>
                <a:cs typeface="Times New Roman"/>
              </a:rPr>
              <a:t>out 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which should be open.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Show-Command </a:t>
            </a:r>
            <a:r>
              <a:rPr lang="en-US" sz="1000" b="1" dirty="0" smtClean="0">
                <a:effectLst/>
                <a:latin typeface="Arial"/>
                <a:ea typeface="Times New Roman"/>
                <a:cs typeface="Times New Roman"/>
              </a:rPr>
              <a:t>Get-Service</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Default</a:t>
            </a:r>
            <a:r>
              <a:rPr lang="en-US" sz="1000" dirty="0" smtClean="0">
                <a:effectLst/>
                <a:latin typeface="Arial"/>
                <a:ea typeface="Times New Roman"/>
                <a:cs typeface="Times New Roman"/>
              </a:rPr>
              <a:t> tab, enter </a:t>
            </a:r>
            <a:r>
              <a:rPr lang="en-US" sz="1000" b="1" dirty="0" smtClean="0">
                <a:effectLst/>
                <a:latin typeface="Arial"/>
                <a:ea typeface="Times New Roman"/>
                <a:cs typeface="Times New Roman"/>
              </a:rPr>
              <a:t>BITS </a:t>
            </a:r>
            <a:r>
              <a:rPr lang="en-US" sz="1000" dirty="0" smtClean="0">
                <a:effectLst/>
                <a:latin typeface="Arial"/>
                <a:ea typeface="Times New Roman"/>
                <a:cs typeface="Times New Roman"/>
              </a:rPr>
              <a:t>into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field.</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Enter </a:t>
            </a:r>
            <a:r>
              <a:rPr lang="en-US" sz="1000" b="1" dirty="0" smtClean="0">
                <a:effectLst/>
                <a:latin typeface="Arial"/>
                <a:ea typeface="Times New Roman"/>
                <a:cs typeface="Times New Roman"/>
              </a:rPr>
              <a:t>LON-DC1</a:t>
            </a:r>
            <a:r>
              <a:rPr lang="en-US" sz="1000" dirty="0" smtClean="0">
                <a:effectLst/>
                <a:latin typeface="Arial"/>
                <a:ea typeface="Times New Roman"/>
                <a:cs typeface="Times New Roman"/>
              </a:rPr>
              <a:t> into the </a:t>
            </a:r>
            <a:r>
              <a:rPr lang="en-US" sz="1000" b="1" dirty="0" err="1" smtClean="0">
                <a:effectLst/>
                <a:latin typeface="Arial"/>
                <a:ea typeface="Times New Roman"/>
                <a:cs typeface="Times New Roman"/>
              </a:rPr>
              <a:t>ComputerName</a:t>
            </a:r>
            <a:r>
              <a:rPr lang="en-US" sz="1000" dirty="0" smtClean="0">
                <a:effectLst/>
                <a:latin typeface="Arial"/>
                <a:ea typeface="Times New Roman"/>
                <a:cs typeface="Times New Roman"/>
              </a:rPr>
              <a:t> field.</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Copy</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Close</a:t>
            </a:r>
            <a:r>
              <a:rPr lang="en-US" sz="1000" dirty="0" smtClean="0">
                <a:effectLst/>
                <a:latin typeface="Arial"/>
                <a:ea typeface="Times New Roman"/>
                <a:cs typeface="Times New Roman"/>
              </a:rPr>
              <a:t>. In the Windows PowerShell console application, right-click to paste the command.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423392-1071-457E-89D3-02DD32F17EEA}"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155039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We have not worked up to multiple command pipelines yet—that comes in the next module—but be aware that </a:t>
            </a:r>
            <a:r>
              <a:rPr lang="en-US" sz="1000" b="1">
                <a:latin typeface="Arial"/>
                <a:ea typeface="Calibri"/>
                <a:cs typeface="Times New Roman"/>
              </a:rPr>
              <a:t>–WhatIf</a:t>
            </a:r>
            <a:r>
              <a:rPr lang="en-US" sz="1000">
                <a:latin typeface="Arial"/>
                <a:ea typeface="Calibri"/>
                <a:cs typeface="Times New Roman"/>
              </a:rPr>
              <a:t> is meaningful only on the last command in the pipeline. </a:t>
            </a:r>
            <a:r>
              <a:rPr lang="en-US" sz="1000" b="1">
                <a:latin typeface="Arial"/>
                <a:ea typeface="Calibri"/>
                <a:cs typeface="Times New Roman"/>
              </a:rPr>
              <a:t>–Confirm</a:t>
            </a:r>
            <a:r>
              <a:rPr lang="en-US" sz="1000">
                <a:latin typeface="Arial"/>
                <a:ea typeface="Calibri"/>
                <a:cs typeface="Times New Roman"/>
              </a:rPr>
              <a:t> can be useful mid-pipeline, provided that you answer “yes” to at least one prompt so that objects can go into the pipeline for the next command to process.</a:t>
            </a:r>
          </a:p>
        </p:txBody>
      </p:sp>
      <p:sp>
        <p:nvSpPr>
          <p:cNvPr id="4" name="Slide Number Placeholder 3"/>
          <p:cNvSpPr>
            <a:spLocks noGrp="1"/>
          </p:cNvSpPr>
          <p:nvPr>
            <p:ph type="sldNum" sz="quarter" idx="10"/>
          </p:nvPr>
        </p:nvSpPr>
        <p:spPr/>
        <p:txBody>
          <a:bodyPr/>
          <a:lstStyle/>
          <a:p>
            <a:fld id="{27423392-1071-457E-89D3-02DD32F17EEA}"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1899042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E:\Mod01\DemoCode\UsingWhatIfConfirm.ps1.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smtClean="0">
                <a:latin typeface="Arial"/>
                <a:ea typeface="Calibri"/>
                <a:cs typeface="Times New Roman"/>
              </a:rPr>
              <a:t>demonstration s</a:t>
            </a:r>
            <a:r>
              <a:rPr lang="ga-IE" sz="1000" dirty="0">
                <a:latin typeface="Arial"/>
                <a:ea typeface="Calibri"/>
                <a:cs typeface="Times New Roman"/>
              </a:rPr>
              <a:t>teps should be </a:t>
            </a:r>
            <a:r>
              <a:rPr lang="en-US" sz="1000" dirty="0">
                <a:latin typeface="Arial"/>
                <a:ea typeface="Calibri"/>
                <a:cs typeface="Times New Roman"/>
              </a:rPr>
              <a:t>performed </a:t>
            </a:r>
            <a:r>
              <a:rPr lang="ga-IE" sz="1000" dirty="0">
                <a:latin typeface="Arial"/>
                <a:ea typeface="Calibri"/>
                <a:cs typeface="Times New Roman"/>
              </a:rPr>
              <a:t>out on the 10961B-LON-CL1 virtual machine </a:t>
            </a:r>
            <a:r>
              <a:rPr lang="en-US" sz="1000" dirty="0">
                <a:latin typeface="Arial"/>
                <a:ea typeface="Calibri"/>
                <a:cs typeface="Times New Roman"/>
              </a:rPr>
              <a:t>in the Windows PowerShell console application</a:t>
            </a:r>
            <a:r>
              <a:rPr lang="ga-IE" sz="1000" dirty="0">
                <a:latin typeface="Arial"/>
                <a:ea typeface="Calibri"/>
                <a:cs typeface="Times New Roman"/>
              </a:rPr>
              <a:t>, which should be open.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To demonstrate a single object, run: </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Stop-Service </a:t>
            </a:r>
            <a:r>
              <a:rPr lang="en-US" sz="1000" b="1" dirty="0" smtClean="0">
                <a:effectLst/>
                <a:latin typeface="Arial"/>
                <a:ea typeface="Times New Roman"/>
                <a:cs typeface="Times New Roman"/>
              </a:rPr>
              <a:t>–Name BITS –</a:t>
            </a:r>
            <a:r>
              <a:rPr lang="en-US" sz="1000" b="1" dirty="0" err="1" smtClean="0">
                <a:effectLst/>
                <a:latin typeface="Arial"/>
                <a:ea typeface="Times New Roman"/>
                <a:cs typeface="Times New Roman"/>
              </a:rPr>
              <a:t>WhatIf</a:t>
            </a:r>
            <a:r>
              <a:rPr lang="en-US" sz="1000" b="1" dirty="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To demonstrate multiple objects, 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Stop-Service </a:t>
            </a:r>
            <a:r>
              <a:rPr lang="en-US" sz="1000" b="1" dirty="0" smtClean="0">
                <a:effectLst/>
                <a:latin typeface="Arial"/>
                <a:ea typeface="Times New Roman"/>
                <a:cs typeface="Times New Roman"/>
              </a:rPr>
              <a:t>–Name * -</a:t>
            </a:r>
            <a:r>
              <a:rPr lang="en-US" sz="1000" b="1" dirty="0" err="1" smtClean="0">
                <a:effectLst/>
                <a:latin typeface="Arial"/>
                <a:ea typeface="Times New Roman"/>
                <a:cs typeface="Times New Roman"/>
              </a:rPr>
              <a:t>WhatIf</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Open </a:t>
            </a:r>
            <a:r>
              <a:rPr lang="en-US" sz="1000" b="1" dirty="0" smtClean="0">
                <a:effectLst/>
                <a:latin typeface="Arial"/>
                <a:ea typeface="Times New Roman"/>
                <a:cs typeface="Times New Roman"/>
              </a:rPr>
              <a:t>Notepad</a:t>
            </a:r>
            <a:r>
              <a:rPr lang="en-US" sz="1000" dirty="0">
                <a:latin typeface="Arial"/>
                <a:ea typeface="Times New Roman"/>
                <a:cs typeface="Times New Roman"/>
              </a:rPr>
              <a:t> </a:t>
            </a:r>
            <a:r>
              <a:rPr lang="en-US" sz="1000" dirty="0" smtClean="0">
                <a:latin typeface="Arial"/>
                <a:ea typeface="Times New Roman"/>
                <a:cs typeface="Times New Roman"/>
              </a:rPr>
              <a:t>and Run: </a:t>
            </a:r>
            <a:endParaRPr lang="en-US" sz="1000" dirty="0" smtClean="0">
              <a:effectLst/>
              <a:latin typeface="Arial"/>
              <a:ea typeface="Times New Roman"/>
              <a:cs typeface="Times New Roman"/>
            </a:endParaRP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Stop-Process </a:t>
            </a:r>
            <a:r>
              <a:rPr lang="en-US" sz="1000" b="1" dirty="0" smtClean="0">
                <a:effectLst/>
                <a:latin typeface="Arial"/>
                <a:ea typeface="Times New Roman"/>
                <a:cs typeface="Times New Roman"/>
              </a:rPr>
              <a:t>–Name Notepad –Confirm </a:t>
            </a: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Times New Roman"/>
              </a:rPr>
              <a:t>Answer yes to the prompt. Confirm that Notepad is no longer running.</a:t>
            </a: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Times New Roman"/>
              </a:rPr>
              <a:t>To demonstrate multiple object confirmation, 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Stop-Process </a:t>
            </a:r>
            <a:r>
              <a:rPr lang="en-US" sz="1000" b="1" dirty="0" smtClean="0">
                <a:effectLst/>
                <a:latin typeface="Arial"/>
                <a:ea typeface="Times New Roman"/>
                <a:cs typeface="Times New Roman"/>
              </a:rPr>
              <a:t>–Name * -Confirm </a:t>
            </a:r>
          </a:p>
          <a:p>
            <a:pPr marL="342900" indent="-342900">
              <a:lnSpc>
                <a:spcPct val="115000"/>
              </a:lnSpc>
              <a:spcAft>
                <a:spcPts val="995"/>
              </a:spcAft>
              <a:buFont typeface="+mj-lt"/>
              <a:buAutoNum type="arabicPeriod" startAt="6"/>
            </a:pPr>
            <a:r>
              <a:rPr lang="en-US" sz="1000" dirty="0" smtClean="0">
                <a:effectLst/>
                <a:latin typeface="Arial"/>
                <a:ea typeface="Times New Roman"/>
                <a:cs typeface="Times New Roman"/>
              </a:rPr>
              <a:t>Answer No to the first two prompts </a:t>
            </a:r>
            <a:r>
              <a:rPr lang="ga-IE" sz="1000" dirty="0" smtClean="0">
                <a:effectLst/>
                <a:latin typeface="Arial"/>
                <a:ea typeface="Times New Roman"/>
                <a:cs typeface="Times New Roman"/>
              </a:rPr>
              <a:t>by typing </a:t>
            </a:r>
            <a:r>
              <a:rPr lang="en-US" sz="1000" b="1" dirty="0" smtClean="0">
                <a:effectLst/>
                <a:latin typeface="Arial"/>
                <a:ea typeface="Times New Roman"/>
                <a:cs typeface="Times New Roman"/>
              </a:rPr>
              <a:t>N</a:t>
            </a:r>
            <a:r>
              <a:rPr lang="ga-IE" sz="1000" dirty="0" smtClean="0">
                <a:effectLst/>
                <a:latin typeface="Arial"/>
                <a:ea typeface="Times New Roman"/>
                <a:cs typeface="Times New Roman"/>
              </a:rPr>
              <a:t> and pressing Enter </a:t>
            </a:r>
            <a:r>
              <a:rPr lang="en-US" sz="1000" dirty="0" smtClean="0">
                <a:effectLst/>
                <a:latin typeface="Arial"/>
                <a:ea typeface="Times New Roman"/>
                <a:cs typeface="Times New Roman"/>
              </a:rPr>
              <a:t>(the default is Yes, so do not </a:t>
            </a:r>
            <a:r>
              <a:rPr lang="en-US" sz="1000" dirty="0" smtClean="0">
                <a:effectLst/>
                <a:latin typeface="Arial"/>
                <a:ea typeface="Times New Roman"/>
                <a:cs typeface="Times New Roman"/>
              </a:rPr>
              <a:t>just </a:t>
            </a:r>
            <a:r>
              <a:rPr lang="en-US" sz="1000" dirty="0">
                <a:solidFill>
                  <a:prstClr val="black"/>
                </a:solidFill>
                <a:latin typeface="Arial"/>
                <a:ea typeface="Times New Roman"/>
                <a:cs typeface="Times New Roman"/>
              </a:rPr>
              <a:t>press Enter), and then answer No To All to halt the command</a:t>
            </a:r>
            <a:r>
              <a:rPr lang="ga-IE" sz="1000" dirty="0">
                <a:solidFill>
                  <a:prstClr val="black"/>
                </a:solidFill>
                <a:latin typeface="Arial"/>
                <a:ea typeface="Times New Roman"/>
                <a:cs typeface="Times New Roman"/>
              </a:rPr>
              <a:t> by typing </a:t>
            </a:r>
            <a:r>
              <a:rPr lang="en-US" sz="1000" b="1" dirty="0">
                <a:solidFill>
                  <a:prstClr val="black"/>
                </a:solidFill>
                <a:latin typeface="Arial"/>
                <a:ea typeface="Times New Roman"/>
                <a:cs typeface="Times New Roman"/>
              </a:rPr>
              <a:t>L</a:t>
            </a:r>
            <a:r>
              <a:rPr lang="ga-IE" sz="1000" dirty="0">
                <a:solidFill>
                  <a:prstClr val="black"/>
                </a:solidFill>
                <a:latin typeface="Arial"/>
                <a:ea typeface="Times New Roman"/>
                <a:cs typeface="Times New Roman"/>
              </a:rPr>
              <a:t> and pressing Enter</a:t>
            </a:r>
            <a:r>
              <a:rPr lang="en-US"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7423392-1071-457E-89D3-02DD32F17EEA}"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275903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most important point is that </a:t>
            </a:r>
            <a:r>
              <a:rPr lang="en-US" sz="1000" i="1">
                <a:latin typeface="Arial"/>
                <a:ea typeface="Calibri"/>
                <a:cs typeface="Times New Roman"/>
              </a:rPr>
              <a:t>command</a:t>
            </a:r>
            <a:r>
              <a:rPr lang="en-US" sz="1000">
                <a:latin typeface="Arial"/>
                <a:ea typeface="Calibri"/>
                <a:cs typeface="Times New Roman"/>
              </a:rPr>
              <a:t> is a generic term referring to several different kinds of functional units. This includes cmdlets, functions, workflows, and more. External applications, such as Ping.exe or Ipconfig.exe, are also considered commands.</a:t>
            </a:r>
          </a:p>
        </p:txBody>
      </p:sp>
      <p:sp>
        <p:nvSpPr>
          <p:cNvPr id="4" name="Slide Number Placeholder 3"/>
          <p:cNvSpPr>
            <a:spLocks noGrp="1"/>
          </p:cNvSpPr>
          <p:nvPr>
            <p:ph type="sldNum" sz="quarter" idx="10"/>
          </p:nvPr>
        </p:nvSpPr>
        <p:spPr/>
        <p:txBody>
          <a:bodyPr/>
          <a:lstStyle/>
          <a:p>
            <a:fld id="{27423392-1071-457E-89D3-02DD32F17EE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834036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7"/>
            </a:pPr>
            <a:r>
              <a:rPr lang="en-US" sz="100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ConfirmPreference</a:t>
            </a:r>
            <a:r>
              <a:rPr lang="en-US" sz="1000" b="1" dirty="0">
                <a:solidFill>
                  <a:prstClr val="black"/>
                </a:solidFill>
                <a:latin typeface="Arial"/>
                <a:ea typeface="Times New Roman"/>
                <a:cs typeface="Times New Roman"/>
              </a:rPr>
              <a:t> = 'Low'</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Run:</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Start-Service </a:t>
            </a:r>
            <a:r>
              <a:rPr lang="en-US" sz="1000" b="1" dirty="0">
                <a:solidFill>
                  <a:prstClr val="black"/>
                </a:solidFill>
                <a:latin typeface="Arial"/>
                <a:ea typeface="Times New Roman"/>
                <a:cs typeface="Times New Roman"/>
              </a:rPr>
              <a:t>–Name </a:t>
            </a:r>
            <a:r>
              <a:rPr lang="en-US" sz="1000" b="1" dirty="0" smtClean="0">
                <a:solidFill>
                  <a:prstClr val="black"/>
                </a:solidFill>
                <a:latin typeface="Arial"/>
                <a:ea typeface="Times New Roman"/>
                <a:cs typeface="Times New Roman"/>
              </a:rPr>
              <a:t>BITS</a:t>
            </a:r>
          </a:p>
          <a:p>
            <a:pPr marL="228600" indent="-228600">
              <a:lnSpc>
                <a:spcPct val="115000"/>
              </a:lnSpc>
              <a:spcBef>
                <a:spcPts val="600"/>
              </a:spcBef>
              <a:spcAft>
                <a:spcPts val="995"/>
              </a:spcAft>
              <a:buFont typeface="+mj-lt"/>
              <a:buAutoNum type="arabicPeriod" startAt="9"/>
            </a:pPr>
            <a:r>
              <a:rPr lang="en-US" sz="1000" dirty="0" smtClean="0">
                <a:solidFill>
                  <a:prstClr val="black"/>
                </a:solidFill>
                <a:latin typeface="Arial"/>
                <a:ea typeface="Times New Roman"/>
                <a:cs typeface="Times New Roman"/>
              </a:rPr>
              <a:t>   Notice</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that confirmation is now automatic. Answer No by typing </a:t>
            </a:r>
            <a:r>
              <a:rPr lang="en-US" sz="1000" b="1" dirty="0">
                <a:solidFill>
                  <a:prstClr val="black"/>
                </a:solidFill>
                <a:latin typeface="Arial"/>
                <a:ea typeface="Times New Roman"/>
                <a:cs typeface="Times New Roman"/>
              </a:rPr>
              <a:t>N </a:t>
            </a:r>
            <a:r>
              <a:rPr lang="en-US" sz="1000" dirty="0">
                <a:solidFill>
                  <a:prstClr val="black"/>
                </a:solidFill>
                <a:latin typeface="Arial"/>
                <a:ea typeface="Times New Roman"/>
                <a:cs typeface="Times New Roman"/>
              </a:rPr>
              <a:t>at the prompt.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Run:</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Start-Service </a:t>
            </a:r>
            <a:r>
              <a:rPr lang="en-US" sz="1000" b="1" dirty="0">
                <a:solidFill>
                  <a:prstClr val="black"/>
                </a:solidFill>
                <a:latin typeface="Arial"/>
                <a:ea typeface="Times New Roman"/>
                <a:cs typeface="Times New Roman"/>
              </a:rPr>
              <a:t>–Name BITS –confirm:$</a:t>
            </a:r>
            <a:r>
              <a:rPr lang="en-US" sz="1000" b="1" dirty="0" smtClean="0">
                <a:solidFill>
                  <a:prstClr val="black"/>
                </a:solidFill>
                <a:latin typeface="Arial"/>
                <a:ea typeface="Times New Roman"/>
                <a:cs typeface="Times New Roman"/>
              </a:rPr>
              <a:t>false</a:t>
            </a:r>
          </a:p>
          <a:p>
            <a:pPr marL="228600" lvl="0" indent="-228600">
              <a:lnSpc>
                <a:spcPct val="115000"/>
              </a:lnSpc>
              <a:spcBef>
                <a:spcPts val="600"/>
              </a:spcBef>
              <a:spcAft>
                <a:spcPts val="995"/>
              </a:spcAft>
              <a:buFont typeface="+mj-lt"/>
              <a:buAutoNum type="arabicPeriod" startAt="11"/>
            </a:pPr>
            <a:r>
              <a:rPr lang="en-US" sz="1000" dirty="0" smtClean="0">
                <a:solidFill>
                  <a:prstClr val="black"/>
                </a:solidFill>
                <a:latin typeface="Arial"/>
                <a:ea typeface="Times New Roman"/>
                <a:cs typeface="Times New Roman"/>
              </a:rPr>
              <a:t>   Notice </a:t>
            </a:r>
            <a:r>
              <a:rPr lang="en-US" sz="1000" dirty="0">
                <a:solidFill>
                  <a:prstClr val="black"/>
                </a:solidFill>
                <a:latin typeface="Arial"/>
                <a:ea typeface="Times New Roman"/>
                <a:cs typeface="Times New Roman"/>
              </a:rPr>
              <a:t>that confirmation is suppressed.</a:t>
            </a:r>
          </a:p>
          <a:p>
            <a:pPr marL="342900" lvl="0" indent="-342900">
              <a:lnSpc>
                <a:spcPct val="115000"/>
              </a:lnSpc>
              <a:spcAft>
                <a:spcPts val="995"/>
              </a:spcAft>
              <a:buFont typeface="+mj-lt"/>
              <a:buAutoNum type="arabicPeriod" startAt="12"/>
            </a:pPr>
            <a:r>
              <a:rPr lang="ga-IE" sz="1000" dirty="0">
                <a:solidFill>
                  <a:prstClr val="black"/>
                </a:solidFill>
                <a:latin typeface="Arial"/>
                <a:ea typeface="Times New Roman"/>
                <a:cs typeface="Times New Roman"/>
              </a:rPr>
              <a:t>To confirm that the BITS service is now running, run</a:t>
            </a:r>
            <a:r>
              <a:rPr lang="en-US" sz="1000" dirty="0">
                <a:solidFill>
                  <a:prstClr val="black"/>
                </a:solidFill>
                <a:latin typeface="Arial"/>
                <a:ea typeface="Times New Roman"/>
                <a:cs typeface="Times New Roman"/>
              </a:rPr>
              <a:t>:</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ga-IE" sz="1000" b="1" dirty="0" smtClean="0">
                <a:solidFill>
                  <a:prstClr val="black"/>
                </a:solidFill>
                <a:latin typeface="Arial"/>
                <a:ea typeface="Times New Roman"/>
                <a:cs typeface="Times New Roman"/>
              </a:rPr>
              <a:t>Get-Service </a:t>
            </a:r>
            <a:r>
              <a:rPr lang="ga-IE" sz="1000" b="1" dirty="0">
                <a:solidFill>
                  <a:prstClr val="black"/>
                </a:solidFill>
                <a:latin typeface="Arial"/>
                <a:ea typeface="Times New Roman"/>
                <a:cs typeface="Times New Roman"/>
              </a:rPr>
              <a:t>–Name BITS</a:t>
            </a:r>
            <a:endParaRPr lang="en-US" sz="1000" b="1"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To return the setting to its default value, run:</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ConfirmPreference</a:t>
            </a:r>
            <a:r>
              <a:rPr lang="en-US" sz="1000" b="1" dirty="0">
                <a:solidFill>
                  <a:prstClr val="black"/>
                </a:solidFill>
                <a:latin typeface="Arial"/>
                <a:ea typeface="Times New Roman"/>
                <a:cs typeface="Times New Roman"/>
              </a:rPr>
              <a:t> = 'High'</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Run:</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help </a:t>
            </a:r>
            <a:r>
              <a:rPr lang="en-US" sz="1000" b="1" dirty="0">
                <a:solidFill>
                  <a:prstClr val="black"/>
                </a:solidFill>
                <a:latin typeface="Arial"/>
                <a:ea typeface="Times New Roman"/>
                <a:cs typeface="Times New Roman"/>
              </a:rPr>
              <a:t>Clear-</a:t>
            </a:r>
            <a:r>
              <a:rPr lang="en-US" sz="1000" b="1" dirty="0" err="1">
                <a:solidFill>
                  <a:prstClr val="black"/>
                </a:solidFill>
                <a:latin typeface="Arial"/>
                <a:ea typeface="Times New Roman"/>
                <a:cs typeface="Times New Roman"/>
              </a:rPr>
              <a:t>EventLog</a:t>
            </a:r>
            <a:endParaRPr lang="en-US" sz="1000" b="1"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Point out the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WhatIf</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–Confirm</a:t>
            </a:r>
            <a:r>
              <a:rPr lang="en-US" sz="1000" dirty="0">
                <a:solidFill>
                  <a:prstClr val="black"/>
                </a:solidFill>
                <a:latin typeface="Arial"/>
                <a:ea typeface="Times New Roman"/>
                <a:cs typeface="Times New Roman"/>
              </a:rPr>
              <a:t> parameters in the Syntax part of the Help.</a:t>
            </a:r>
            <a:endParaRPr lang="en-US" dirty="0"/>
          </a:p>
        </p:txBody>
      </p:sp>
      <p:sp>
        <p:nvSpPr>
          <p:cNvPr id="4" name="Slide Number Placeholder 3"/>
          <p:cNvSpPr>
            <a:spLocks noGrp="1"/>
          </p:cNvSpPr>
          <p:nvPr>
            <p:ph type="sldNum" sz="quarter" idx="10"/>
          </p:nvPr>
        </p:nvSpPr>
        <p:spPr/>
        <p:txBody>
          <a:bodyPr/>
          <a:lstStyle/>
          <a:p>
            <a:fld id="{27423392-1071-457E-89D3-02DD32F17EEA}" type="slidenum">
              <a:rPr lang="en-US" smtClean="0"/>
              <a:t>40</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6692116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is your primary opportunity to make sure students are ready to continue. Their ability to correctly assemble Windows PowerShell command syntax and to discover new commands on their own will be extremely important going forward; make sure students can complete at least half of the tasks in each lab exercise before you enable them to continue. Students who are lost at this point will have great difficulty catching up. </a:t>
            </a:r>
          </a:p>
          <a:p>
            <a:pPr>
              <a:lnSpc>
                <a:spcPct val="115000"/>
              </a:lnSpc>
              <a:spcAft>
                <a:spcPts val="1000"/>
              </a:spcAft>
            </a:pPr>
            <a:r>
              <a:rPr lang="en-US" sz="1000" dirty="0">
                <a:latin typeface="Arial"/>
                <a:ea typeface="Calibri"/>
                <a:cs typeface="Times New Roman"/>
              </a:rPr>
              <a:t>For students who are already comfortable with these techniques, have them complete the lab anyway just to verify their technique. This is a good time for them to take a morning break if they complete the lab quickly.</a:t>
            </a:r>
          </a:p>
          <a:p>
            <a:pPr>
              <a:lnSpc>
                <a:spcPct val="115000"/>
              </a:lnSpc>
              <a:spcAft>
                <a:spcPts val="1000"/>
              </a:spcAft>
            </a:pPr>
            <a:r>
              <a:rPr lang="en-US" sz="1000" dirty="0">
                <a:latin typeface="Arial"/>
                <a:ea typeface="Calibri"/>
                <a:cs typeface="Times New Roman"/>
              </a:rPr>
              <a:t>Some students will not have time to complete all of the exercises. That is acceptable, as there are a number of tasks that reinforce the same skills. Encourage students to spend no more than approximately 15 minutes per exercise, so that they will have time to practice each of the three main skills that this lab covers.</a:t>
            </a:r>
          </a:p>
          <a:p>
            <a:pPr>
              <a:lnSpc>
                <a:spcPct val="115000"/>
              </a:lnSpc>
              <a:spcAft>
                <a:spcPts val="1000"/>
              </a:spcAft>
            </a:pPr>
            <a:r>
              <a:rPr lang="en-US" sz="1000" b="1" dirty="0">
                <a:solidFill>
                  <a:srgbClr val="000000"/>
                </a:solidFill>
                <a:latin typeface="Arial"/>
                <a:ea typeface="Calibri"/>
                <a:cs typeface="Times New Roman"/>
              </a:rPr>
              <a:t>Exercise 1: Finding </a:t>
            </a:r>
            <a:r>
              <a:rPr lang="en-US" sz="1000" b="1" dirty="0" smtClean="0">
                <a:solidFill>
                  <a:srgbClr val="000000"/>
                </a:solidFill>
                <a:latin typeface="Arial"/>
                <a:ea typeface="Calibri"/>
                <a:cs typeface="Times New Roman"/>
              </a:rPr>
              <a:t>Commands. </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use Windows PowerShell’s </a:t>
            </a:r>
            <a:r>
              <a:rPr lang="en-US" sz="1000" b="1" dirty="0">
                <a:latin typeface="Arial"/>
                <a:ea typeface="Calibri"/>
                <a:cs typeface="Times New Roman"/>
              </a:rPr>
              <a:t>Help</a:t>
            </a:r>
            <a:r>
              <a:rPr lang="en-US" sz="1000" dirty="0">
                <a:latin typeface="Arial"/>
                <a:ea typeface="Calibri"/>
                <a:cs typeface="Times New Roman"/>
              </a:rPr>
              <a:t> (or </a:t>
            </a:r>
            <a:r>
              <a:rPr lang="en-US" sz="1000" b="1" dirty="0">
                <a:latin typeface="Arial"/>
                <a:ea typeface="Calibri"/>
                <a:cs typeface="Times New Roman"/>
              </a:rPr>
              <a:t>Get-Help</a:t>
            </a:r>
            <a:r>
              <a:rPr lang="en-US" sz="1000" dirty="0">
                <a:latin typeface="Arial"/>
                <a:ea typeface="Calibri"/>
                <a:cs typeface="Times New Roman"/>
              </a:rPr>
              <a:t>)</a:t>
            </a:r>
            <a:r>
              <a:rPr lang="en-US" sz="1000" b="1" dirty="0">
                <a:latin typeface="Arial"/>
                <a:ea typeface="Calibri"/>
                <a:cs typeface="Times New Roman"/>
              </a:rPr>
              <a:t> </a:t>
            </a:r>
            <a:r>
              <a:rPr lang="en-US" sz="1000" dirty="0">
                <a:latin typeface="Arial"/>
                <a:ea typeface="Calibri"/>
                <a:cs typeface="Times New Roman"/>
              </a:rPr>
              <a:t>and </a:t>
            </a:r>
            <a:r>
              <a:rPr lang="en-US" sz="1000" b="1" dirty="0">
                <a:latin typeface="Arial"/>
                <a:ea typeface="Calibri"/>
                <a:cs typeface="Times New Roman"/>
              </a:rPr>
              <a:t>Get-Command</a:t>
            </a:r>
            <a:r>
              <a:rPr lang="en-US" sz="1000" dirty="0">
                <a:latin typeface="Arial"/>
                <a:ea typeface="Calibri"/>
                <a:cs typeface="Times New Roman"/>
              </a:rPr>
              <a:t> commands to discover new commands capable of completing specific tasks within the shell.</a:t>
            </a:r>
          </a:p>
          <a:p>
            <a:pPr>
              <a:lnSpc>
                <a:spcPct val="115000"/>
              </a:lnSpc>
              <a:spcAft>
                <a:spcPts val="1000"/>
              </a:spcAft>
            </a:pPr>
            <a:r>
              <a:rPr lang="en-US" sz="1000" dirty="0">
                <a:latin typeface="Arial"/>
                <a:ea typeface="Calibri"/>
                <a:cs typeface="Times New Roman"/>
              </a:rPr>
              <a:t>In your tasks, </a:t>
            </a:r>
            <a:r>
              <a:rPr lang="en-US" sz="1000" i="1" dirty="0">
                <a:latin typeface="Arial"/>
                <a:ea typeface="Calibri"/>
                <a:cs typeface="Times New Roman"/>
              </a:rPr>
              <a:t>italicized</a:t>
            </a:r>
            <a:r>
              <a:rPr lang="en-US" sz="1000" dirty="0">
                <a:latin typeface="Arial"/>
                <a:ea typeface="Calibri"/>
                <a:cs typeface="Times New Roman"/>
              </a:rPr>
              <a:t> terms are intended to be keyword clues to help you complete the task.</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It is especially important that students use the lab, and not the Lab Answer Key, to complete this lab. The answers to the lab questions are not important. What is important is students’ ability to find these answers on their own. If a student cannot think of a way to answer a particular question, tell them to ask you for clues or hints instead of turning to the lab answer key.</a:t>
            </a:r>
          </a:p>
          <a:p>
            <a:pPr>
              <a:lnSpc>
                <a:spcPct val="115000"/>
              </a:lnSpc>
              <a:spcAft>
                <a:spcPts val="1000"/>
              </a:spcAft>
            </a:pPr>
            <a:r>
              <a:rPr lang="en-US" sz="1000" b="1" dirty="0">
                <a:solidFill>
                  <a:srgbClr val="000000"/>
                </a:solidFill>
                <a:latin typeface="Arial"/>
                <a:ea typeface="Calibri"/>
                <a:cs typeface="Times New Roman"/>
              </a:rPr>
              <a:t>Exercise 2: Finding and Running </a:t>
            </a:r>
            <a:r>
              <a:rPr lang="en-US" sz="1000" b="1" dirty="0" smtClean="0">
                <a:solidFill>
                  <a:srgbClr val="000000"/>
                </a:solidFill>
                <a:latin typeface="Arial"/>
                <a:ea typeface="Calibri"/>
                <a:cs typeface="Times New Roman"/>
              </a:rPr>
              <a:t>Commands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run several basic Windows PowerShell commands. In some instances, you may have to find the commands that you will use to complete the task.</a:t>
            </a:r>
          </a:p>
          <a:p>
            <a:pPr>
              <a:lnSpc>
                <a:spcPct val="115000"/>
              </a:lnSpc>
              <a:spcAft>
                <a:spcPts val="1000"/>
              </a:spcAft>
            </a:pPr>
            <a:r>
              <a:rPr lang="en-US" sz="1000" b="1" dirty="0">
                <a:latin typeface="Arial"/>
                <a:ea typeface="Calibri"/>
                <a:cs typeface="Times New Roman"/>
              </a:rPr>
              <a:t>Instructor Note: </a:t>
            </a:r>
            <a:r>
              <a:rPr lang="en-US" sz="1000" dirty="0">
                <a:latin typeface="Arial"/>
                <a:ea typeface="Calibri"/>
                <a:cs typeface="Times New Roman"/>
              </a:rPr>
              <a:t>If students get confused by the syntax, remind them that </a:t>
            </a:r>
            <a:r>
              <a:rPr lang="en-US" sz="1000" b="1" dirty="0">
                <a:latin typeface="Arial"/>
                <a:ea typeface="Calibri"/>
                <a:cs typeface="Times New Roman"/>
              </a:rPr>
              <a:t>Show-Command</a:t>
            </a:r>
            <a:r>
              <a:rPr lang="en-US" sz="1000" dirty="0">
                <a:latin typeface="Arial"/>
                <a:ea typeface="Calibri"/>
                <a:cs typeface="Times New Roman"/>
              </a:rPr>
              <a:t> is available to help them learn it Encourage use of this instead of helping them too much yourself so that they can develop a sense of self-reliance for this process</a:t>
            </a:r>
            <a:r>
              <a:rPr lang="en-US" sz="1000" dirty="0" smtClean="0">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423392-1071-457E-89D3-02DD32F17EEA}"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215544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Exercise 2 (continued)</a:t>
            </a:r>
          </a:p>
          <a:p>
            <a:pPr>
              <a:lnSpc>
                <a:spcPct val="115000"/>
              </a:lnSpc>
              <a:spcAft>
                <a:spcPts val="1000"/>
              </a:spcAft>
            </a:pPr>
            <a:r>
              <a:rPr lang="en-US" sz="1000" dirty="0" smtClean="0">
                <a:latin typeface="Arial"/>
                <a:ea typeface="Calibri"/>
                <a:cs typeface="Times New Roman"/>
              </a:rPr>
              <a:t>Be </a:t>
            </a:r>
            <a:r>
              <a:rPr lang="en-US" sz="1000" dirty="0">
                <a:latin typeface="Arial"/>
                <a:ea typeface="Calibri"/>
                <a:cs typeface="Times New Roman"/>
              </a:rPr>
              <a:t>aware that the lab answer key does not include the steps for finding the commands. It includes only the final commands that do each task. Make sure that students are still using Help, </a:t>
            </a:r>
            <a:r>
              <a:rPr lang="en-US" sz="1000" b="1" dirty="0">
                <a:latin typeface="Arial"/>
                <a:ea typeface="Calibri"/>
                <a:cs typeface="Times New Roman"/>
              </a:rPr>
              <a:t>Get-Command</a:t>
            </a:r>
            <a:r>
              <a:rPr lang="en-US" sz="1000" dirty="0">
                <a:latin typeface="Arial"/>
                <a:ea typeface="Calibri"/>
                <a:cs typeface="Times New Roman"/>
              </a:rPr>
              <a:t>, and </a:t>
            </a:r>
            <a:r>
              <a:rPr lang="en-US" sz="1000" dirty="0">
                <a:solidFill>
                  <a:prstClr val="black"/>
                </a:solidFill>
                <a:latin typeface="Arial"/>
                <a:ea typeface="Calibri"/>
                <a:cs typeface="Times New Roman"/>
              </a:rPr>
              <a:t>wildcard characters to discover the necessary commands.</a:t>
            </a:r>
          </a:p>
          <a:p>
            <a:pPr lvl="0">
              <a:lnSpc>
                <a:spcPct val="115000"/>
              </a:lnSpc>
              <a:spcAft>
                <a:spcPts val="1000"/>
              </a:spcAft>
            </a:pPr>
            <a:r>
              <a:rPr lang="en-US" sz="1000" b="1" dirty="0" smtClean="0">
                <a:solidFill>
                  <a:srgbClr val="000000"/>
                </a:solidFill>
                <a:latin typeface="Arial"/>
                <a:ea typeface="Calibri"/>
                <a:cs typeface="Times New Roman"/>
              </a:rPr>
              <a:t>Exercise </a:t>
            </a:r>
            <a:r>
              <a:rPr lang="en-US" sz="1000" b="1" dirty="0">
                <a:solidFill>
                  <a:srgbClr val="000000"/>
                </a:solidFill>
                <a:latin typeface="Arial"/>
                <a:ea typeface="Calibri"/>
                <a:cs typeface="Times New Roman"/>
              </a:rPr>
              <a:t>3: Using "About" </a:t>
            </a:r>
            <a:r>
              <a:rPr lang="en-US" sz="1000" b="1" dirty="0" smtClean="0">
                <a:solidFill>
                  <a:srgbClr val="000000"/>
                </a:solidFill>
                <a:latin typeface="Arial"/>
                <a:ea typeface="Calibri"/>
                <a:cs typeface="Times New Roman"/>
              </a:rPr>
              <a:t>Files</a:t>
            </a: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 use Help discovery techniques to find content in “About” files, and use that content to answer questions about global Windows PowerShell functionality.</a:t>
            </a:r>
          </a:p>
          <a:p>
            <a:pPr lvl="0">
              <a:lnSpc>
                <a:spcPct val="115000"/>
              </a:lnSpc>
              <a:spcAft>
                <a:spcPts val="1000"/>
              </a:spcAft>
            </a:pPr>
            <a:r>
              <a:rPr lang="en-US" sz="1000" dirty="0">
                <a:solidFill>
                  <a:prstClr val="black"/>
                </a:solidFill>
                <a:latin typeface="Arial"/>
                <a:ea typeface="Calibri"/>
                <a:cs typeface="Times New Roman"/>
              </a:rPr>
              <a:t>Words in italic are intended as clues. Remember that you have to use </a:t>
            </a:r>
            <a:r>
              <a:rPr lang="en-US" sz="1000" b="1" dirty="0">
                <a:solidFill>
                  <a:prstClr val="black"/>
                </a:solidFill>
                <a:latin typeface="Arial"/>
                <a:ea typeface="Calibri"/>
                <a:cs typeface="Times New Roman"/>
              </a:rPr>
              <a:t>Help</a:t>
            </a:r>
            <a:r>
              <a:rPr lang="en-US" sz="1000" dirty="0">
                <a:solidFill>
                  <a:prstClr val="black"/>
                </a:solidFill>
                <a:latin typeface="Arial"/>
                <a:ea typeface="Calibri"/>
                <a:cs typeface="Times New Roman"/>
              </a:rPr>
              <a:t> (or </a:t>
            </a:r>
            <a:r>
              <a:rPr lang="en-US" sz="1000" b="1" dirty="0">
                <a:solidFill>
                  <a:prstClr val="black"/>
                </a:solidFill>
                <a:latin typeface="Arial"/>
                <a:ea typeface="Calibri"/>
                <a:cs typeface="Times New Roman"/>
              </a:rPr>
              <a:t>Get-Help</a:t>
            </a:r>
            <a:r>
              <a:rPr lang="en-US" sz="1000" dirty="0">
                <a:solidFill>
                  <a:prstClr val="black"/>
                </a:solidFill>
                <a:latin typeface="Arial"/>
                <a:ea typeface="Calibri"/>
                <a:cs typeface="Times New Roman"/>
              </a:rPr>
              <a:t>) and wildcard characters. Because “About” files are not commands, </a:t>
            </a:r>
            <a:r>
              <a:rPr lang="en-US" sz="1000" b="1" dirty="0">
                <a:solidFill>
                  <a:prstClr val="black"/>
                </a:solidFill>
                <a:latin typeface="Arial"/>
                <a:ea typeface="Calibri"/>
                <a:cs typeface="Times New Roman"/>
              </a:rPr>
              <a:t>Get-Command</a:t>
            </a:r>
            <a:r>
              <a:rPr lang="en-US" sz="1000" dirty="0">
                <a:solidFill>
                  <a:prstClr val="black"/>
                </a:solidFill>
                <a:latin typeface="Arial"/>
                <a:ea typeface="Calibri"/>
                <a:cs typeface="Times New Roman"/>
              </a:rPr>
              <a:t> will not be useful in this exercise.</a:t>
            </a:r>
          </a:p>
          <a:p>
            <a:pPr lvl="0">
              <a:lnSpc>
                <a:spcPct val="115000"/>
              </a:lnSpc>
              <a:spcAft>
                <a:spcPts val="1000"/>
              </a:spcAft>
            </a:pPr>
            <a:r>
              <a:rPr lang="en-US" sz="1000" b="1" dirty="0">
                <a:solidFill>
                  <a:prstClr val="black"/>
                </a:solidFill>
                <a:latin typeface="Arial"/>
                <a:ea typeface="Calibri"/>
                <a:cs typeface="Times New Roman"/>
              </a:rPr>
              <a:t>Instructor Note: </a:t>
            </a:r>
            <a:r>
              <a:rPr lang="en-US" sz="1000" dirty="0">
                <a:solidFill>
                  <a:prstClr val="black"/>
                </a:solidFill>
                <a:latin typeface="Arial"/>
                <a:ea typeface="Calibri"/>
                <a:cs typeface="Times New Roman"/>
              </a:rPr>
              <a:t>This lab is constructed as a simple question and answer series, and the lab answer key provides the answers. But the real skill here is finding the answers. Try to monitor students for cheating—this is not the place where we want them helping one another or skipping to the answers. It is the process that is important here.</a:t>
            </a:r>
            <a:endParaRPr lang="en-US" dirty="0"/>
          </a:p>
        </p:txBody>
      </p:sp>
      <p:sp>
        <p:nvSpPr>
          <p:cNvPr id="4" name="Slide Number Placeholder 3"/>
          <p:cNvSpPr>
            <a:spLocks noGrp="1"/>
          </p:cNvSpPr>
          <p:nvPr>
            <p:ph type="sldNum" sz="quarter" idx="10"/>
          </p:nvPr>
        </p:nvSpPr>
        <p:spPr/>
        <p:txBody>
          <a:bodyPr/>
          <a:lstStyle/>
          <a:p>
            <a:fld id="{27423392-1071-457E-89D3-02DD32F17EEA}"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5123667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27423392-1071-457E-89D3-02DD32F17EEA}"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804604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main difference between </a:t>
            </a:r>
            <a:r>
              <a:rPr lang="en-US" sz="1000" b="1">
                <a:latin typeface="Arial"/>
                <a:ea typeface="Calibri"/>
                <a:cs typeface="Times New Roman"/>
              </a:rPr>
              <a:t>Get-Help</a:t>
            </a:r>
            <a:r>
              <a:rPr lang="en-US" sz="1000">
                <a:latin typeface="Arial"/>
                <a:ea typeface="Calibri"/>
                <a:cs typeface="Times New Roman"/>
              </a:rPr>
              <a:t> and </a:t>
            </a:r>
            <a:r>
              <a:rPr lang="en-US" sz="1000" b="1">
                <a:latin typeface="Arial"/>
                <a:ea typeface="Calibri"/>
                <a:cs typeface="Times New Roman"/>
              </a:rPr>
              <a:t>Get-Command</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Get-Help</a:t>
            </a:r>
            <a:r>
              <a:rPr lang="en-US" sz="1000">
                <a:latin typeface="Arial"/>
                <a:ea typeface="Calibri"/>
                <a:cs typeface="Times New Roman"/>
              </a:rPr>
              <a:t> searches for Help files, whereas </a:t>
            </a:r>
            <a:r>
              <a:rPr lang="en-US" sz="1000" b="1">
                <a:latin typeface="Arial"/>
                <a:ea typeface="Calibri"/>
                <a:cs typeface="Times New Roman"/>
              </a:rPr>
              <a:t>Get-Command</a:t>
            </a:r>
            <a:r>
              <a:rPr lang="en-US" sz="1000">
                <a:latin typeface="Arial"/>
                <a:ea typeface="Calibri"/>
                <a:cs typeface="Times New Roman"/>
              </a:rPr>
              <a:t> searches for commands. There is frequently overlap between the two, but not every command will always have a Help file. Also, there are Help files (the “About” files among them) that do not relate to a command.</a:t>
            </a:r>
          </a:p>
        </p:txBody>
      </p:sp>
      <p:sp>
        <p:nvSpPr>
          <p:cNvPr id="4" name="Slide Number Placeholder 3"/>
          <p:cNvSpPr>
            <a:spLocks noGrp="1"/>
          </p:cNvSpPr>
          <p:nvPr>
            <p:ph type="sldNum" sz="quarter" idx="10"/>
          </p:nvPr>
        </p:nvSpPr>
        <p:spPr/>
        <p:txBody>
          <a:bodyPr/>
          <a:lstStyle/>
          <a:p>
            <a:fld id="{27423392-1071-457E-89D3-02DD32F17EEA}" type="slidenum">
              <a:rPr lang="en-US" smtClean="0"/>
              <a:t>44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935025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Best Practice: </a:t>
            </a:r>
            <a:r>
              <a:rPr lang="en-US" sz="1000">
                <a:latin typeface="Arial"/>
                <a:ea typeface="Calibri"/>
                <a:cs typeface="Times New Roman"/>
              </a:rPr>
              <a:t>When you discover a new command, either by using </a:t>
            </a:r>
            <a:r>
              <a:rPr lang="en-US" sz="1000" b="1">
                <a:latin typeface="Arial"/>
                <a:ea typeface="Calibri"/>
                <a:cs typeface="Times New Roman"/>
              </a:rPr>
              <a:t>Help</a:t>
            </a:r>
            <a:r>
              <a:rPr lang="en-US" sz="1000">
                <a:latin typeface="Arial"/>
                <a:ea typeface="Calibri"/>
                <a:cs typeface="Times New Roman"/>
              </a:rPr>
              <a:t> or </a:t>
            </a:r>
            <a:r>
              <a:rPr lang="en-US" sz="1000" b="1">
                <a:latin typeface="Arial"/>
                <a:ea typeface="Calibri"/>
                <a:cs typeface="Times New Roman"/>
              </a:rPr>
              <a:t>Get-Command</a:t>
            </a:r>
            <a:r>
              <a:rPr lang="en-US" sz="1000">
                <a:latin typeface="Arial"/>
                <a:ea typeface="Calibri"/>
                <a:cs typeface="Times New Roman"/>
              </a:rPr>
              <a:t>, or by reading about the command someplace, always take a moment to read the command’s Help file and learn a bit about its additional capabilities.</a:t>
            </a:r>
          </a:p>
          <a:p>
            <a:pPr>
              <a:lnSpc>
                <a:spcPct val="115000"/>
              </a:lnSpc>
              <a:spcAft>
                <a:spcPts val="1000"/>
              </a:spcAft>
            </a:pPr>
            <a:r>
              <a:rPr lang="en-US" sz="1000" b="1">
                <a:latin typeface="Arial"/>
                <a:ea typeface="Calibri"/>
                <a:cs typeface="Times New Roman"/>
              </a:rPr>
              <a:t>Best Practice: </a:t>
            </a:r>
            <a:r>
              <a:rPr lang="en-US" sz="1000">
                <a:latin typeface="Arial"/>
                <a:ea typeface="Calibri"/>
                <a:cs typeface="Times New Roman"/>
              </a:rPr>
              <a:t>Even familiar commands can gain new functionality in new versions of Windows PowerShell. Take several minutes to read the Help files even of commands that you already know well from earlier versions, to see what new features may exist.</a:t>
            </a:r>
          </a:p>
          <a:p>
            <a:pPr>
              <a:lnSpc>
                <a:spcPct val="115000"/>
              </a:lnSpc>
              <a:spcAft>
                <a:spcPts val="1000"/>
              </a:spcAft>
            </a:pPr>
            <a:r>
              <a:rPr lang="en-US" sz="1000" b="1">
                <a:latin typeface="Arial"/>
                <a:ea typeface="Calibri"/>
                <a:cs typeface="Times New Roman"/>
              </a:rPr>
              <a:t>Common Issues and Troubleshooting Tips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Common Issue: </a:t>
            </a:r>
            <a:r>
              <a:rPr lang="en-US" sz="1000">
                <a:latin typeface="Arial"/>
                <a:ea typeface="Calibri"/>
                <a:cs typeface="Times New Roman"/>
              </a:rPr>
              <a:t>Help files contain only syntax section—no description or examples.</a:t>
            </a:r>
          </a:p>
          <a:p>
            <a:pPr>
              <a:lnSpc>
                <a:spcPct val="115000"/>
              </a:lnSpc>
              <a:spcAft>
                <a:spcPts val="1000"/>
              </a:spcAft>
            </a:pPr>
            <a:r>
              <a:rPr lang="en-US" sz="1000" b="1">
                <a:latin typeface="Arial"/>
                <a:ea typeface="Calibri"/>
                <a:cs typeface="Times New Roman"/>
              </a:rPr>
              <a:t>Troubleshooting Tip: </a:t>
            </a:r>
            <a:r>
              <a:rPr lang="en-US" sz="1000">
                <a:latin typeface="Arial"/>
                <a:ea typeface="Calibri"/>
                <a:cs typeface="Times New Roman"/>
              </a:rPr>
              <a:t>Run </a:t>
            </a:r>
            <a:r>
              <a:rPr lang="en-US" sz="1000" b="1">
                <a:latin typeface="Arial"/>
                <a:ea typeface="Calibri"/>
                <a:cs typeface="Times New Roman"/>
              </a:rPr>
              <a:t>Update-Help</a:t>
            </a:r>
            <a:r>
              <a:rPr lang="en-US" sz="1000">
                <a:latin typeface="Arial"/>
                <a:ea typeface="Calibri"/>
                <a:cs typeface="Times New Roman"/>
              </a:rPr>
              <a:t> to download the complete Help file content.</a:t>
            </a:r>
          </a:p>
          <a:p>
            <a:pPr>
              <a:lnSpc>
                <a:spcPct val="115000"/>
              </a:lnSpc>
              <a:spcAft>
                <a:spcPts val="1000"/>
              </a:spcAft>
            </a:pPr>
            <a:r>
              <a:rPr lang="en-US" sz="1000" b="1">
                <a:latin typeface="Arial"/>
                <a:ea typeface="Calibri"/>
                <a:cs typeface="Times New Roman"/>
              </a:rPr>
              <a:t>Common Issue: </a:t>
            </a:r>
            <a:r>
              <a:rPr lang="en-US" sz="1000">
                <a:latin typeface="Arial"/>
                <a:ea typeface="Calibri"/>
                <a:cs typeface="Times New Roman"/>
              </a:rPr>
              <a:t>Cannot use </a:t>
            </a:r>
            <a:r>
              <a:rPr lang="en-US" sz="1000" b="1">
                <a:latin typeface="Arial"/>
                <a:ea typeface="Calibri"/>
                <a:cs typeface="Times New Roman"/>
              </a:rPr>
              <a:t>Update-Help</a:t>
            </a:r>
            <a:r>
              <a:rPr lang="en-US" sz="1000">
                <a:latin typeface="Arial"/>
                <a:ea typeface="Calibri"/>
                <a:cs typeface="Times New Roman"/>
              </a:rPr>
              <a:t> with computers not connected to the Internet.</a:t>
            </a:r>
          </a:p>
          <a:p>
            <a:pPr>
              <a:lnSpc>
                <a:spcPct val="115000"/>
              </a:lnSpc>
              <a:spcAft>
                <a:spcPts val="1000"/>
              </a:spcAft>
            </a:pPr>
            <a:r>
              <a:rPr lang="en-US" sz="1000" b="1">
                <a:latin typeface="Arial"/>
                <a:ea typeface="Calibri"/>
                <a:cs typeface="Times New Roman"/>
              </a:rPr>
              <a:t>Troubleshooting Tip: </a:t>
            </a:r>
            <a:r>
              <a:rPr lang="en-US" sz="1000">
                <a:latin typeface="Arial"/>
                <a:ea typeface="Calibri"/>
                <a:cs typeface="Times New Roman"/>
              </a:rPr>
              <a:t>From an Internet-connected computer, use </a:t>
            </a:r>
            <a:r>
              <a:rPr lang="en-US" sz="1000" b="1">
                <a:latin typeface="Arial"/>
                <a:ea typeface="Calibri"/>
                <a:cs typeface="Times New Roman"/>
              </a:rPr>
              <a:t>Save-Help</a:t>
            </a:r>
            <a:r>
              <a:rPr lang="en-US" sz="1000">
                <a:latin typeface="Arial"/>
                <a:ea typeface="Calibri"/>
                <a:cs typeface="Times New Roman"/>
              </a:rPr>
              <a:t> to download Help content to a file share or removable storage. On the unconnected computer, run </a:t>
            </a:r>
            <a:r>
              <a:rPr lang="en-US" sz="1000" b="1">
                <a:latin typeface="Arial"/>
                <a:ea typeface="Calibri"/>
                <a:cs typeface="Times New Roman"/>
              </a:rPr>
              <a:t>Update-Help</a:t>
            </a:r>
            <a:r>
              <a:rPr lang="en-US" sz="1000">
                <a:latin typeface="Arial"/>
                <a:ea typeface="Calibri"/>
                <a:cs typeface="Times New Roman"/>
              </a:rPr>
              <a:t> and then specify the file share or removable storage by using the </a:t>
            </a:r>
            <a:r>
              <a:rPr lang="en-US" sz="1000" b="1">
                <a:latin typeface="Arial"/>
                <a:ea typeface="Calibri"/>
                <a:cs typeface="Times New Roman"/>
              </a:rPr>
              <a:t>–Source</a:t>
            </a:r>
            <a:r>
              <a:rPr lang="en-US" sz="1000">
                <a:latin typeface="Arial"/>
                <a:ea typeface="Calibri"/>
                <a:cs typeface="Times New Roman"/>
              </a:rPr>
              <a:t> parameter.</a:t>
            </a:r>
          </a:p>
          <a:p>
            <a:pPr>
              <a:lnSpc>
                <a:spcPct val="115000"/>
              </a:lnSpc>
              <a:spcAft>
                <a:spcPts val="1000"/>
              </a:spcAft>
            </a:pPr>
            <a:r>
              <a:rPr lang="en-US" sz="1000" b="1">
                <a:latin typeface="Arial"/>
                <a:ea typeface="Calibri"/>
                <a:cs typeface="Times New Roman"/>
              </a:rPr>
              <a:t>Common Issue: Update-Help</a:t>
            </a:r>
            <a:r>
              <a:rPr lang="en-US" sz="1000">
                <a:latin typeface="Arial"/>
                <a:ea typeface="Calibri"/>
                <a:cs typeface="Times New Roman"/>
              </a:rPr>
              <a:t> did not download all Help.</a:t>
            </a:r>
          </a:p>
          <a:p>
            <a:pPr>
              <a:lnSpc>
                <a:spcPct val="115000"/>
              </a:lnSpc>
              <a:spcAft>
                <a:spcPts val="1000"/>
              </a:spcAft>
            </a:pPr>
            <a:r>
              <a:rPr lang="en-US" sz="1000" b="1">
                <a:latin typeface="Arial"/>
                <a:ea typeface="Calibri"/>
                <a:cs typeface="Times New Roman"/>
              </a:rPr>
              <a:t>Troubleshooting Tip: Update-Help</a:t>
            </a:r>
            <a:r>
              <a:rPr lang="en-US" sz="1000">
                <a:latin typeface="Arial"/>
                <a:ea typeface="Calibri"/>
                <a:cs typeface="Times New Roman"/>
              </a:rPr>
              <a:t> will download Help only for modules that are located on your computer, in a path that is listed in the </a:t>
            </a:r>
            <a:r>
              <a:rPr lang="en-US" sz="1000" b="1">
                <a:latin typeface="Arial"/>
                <a:ea typeface="Calibri"/>
                <a:cs typeface="Times New Roman"/>
              </a:rPr>
              <a:t>PSModulePath</a:t>
            </a:r>
            <a:r>
              <a:rPr lang="en-US" sz="1000">
                <a:latin typeface="Arial"/>
                <a:ea typeface="Calibri"/>
                <a:cs typeface="Times New Roman"/>
              </a:rPr>
              <a:t> environment variable, and only if the module has the necessary metadata to tell </a:t>
            </a:r>
            <a:r>
              <a:rPr lang="en-US" sz="1000" b="1">
                <a:latin typeface="Arial"/>
                <a:ea typeface="Calibri"/>
                <a:cs typeface="Times New Roman"/>
              </a:rPr>
              <a:t>Update-Help</a:t>
            </a:r>
            <a:r>
              <a:rPr lang="en-US" sz="1000">
                <a:latin typeface="Arial"/>
                <a:ea typeface="Calibri"/>
                <a:cs typeface="Times New Roman"/>
              </a:rPr>
              <a:t> where updated Help files can be located online. Not all Help may be available in all languages, and Windows PowerShell will resort to en-US (US English) Help files if necessary.</a:t>
            </a:r>
          </a:p>
        </p:txBody>
      </p:sp>
      <p:sp>
        <p:nvSpPr>
          <p:cNvPr id="4" name="Slide Number Placeholder 3"/>
          <p:cNvSpPr>
            <a:spLocks noGrp="1"/>
          </p:cNvSpPr>
          <p:nvPr>
            <p:ph type="sldNum" sz="quarter" idx="10"/>
          </p:nvPr>
        </p:nvSpPr>
        <p:spPr/>
        <p:txBody>
          <a:bodyPr/>
          <a:lstStyle/>
          <a:p>
            <a:fld id="{27423392-1071-457E-89D3-02DD32F17EEA}" type="slidenum">
              <a:rPr lang="en-US" smtClean="0"/>
              <a:t>45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66561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ga-IE" sz="1000">
                <a:latin typeface="Arial"/>
                <a:ea typeface="Calibri"/>
                <a:cs typeface="Times New Roman"/>
              </a:rPr>
              <a:t>The table in this slide call</a:t>
            </a:r>
            <a:r>
              <a:rPr lang="en-US" sz="1000">
                <a:latin typeface="Arial"/>
                <a:ea typeface="Calibri"/>
                <a:cs typeface="Times New Roman"/>
              </a:rPr>
              <a:t>s</a:t>
            </a:r>
            <a:r>
              <a:rPr lang="ga-IE" sz="1000">
                <a:latin typeface="Arial"/>
                <a:ea typeface="Calibri"/>
                <a:cs typeface="Times New Roman"/>
              </a:rPr>
              <a:t> out </a:t>
            </a:r>
            <a:r>
              <a:rPr lang="en-US" sz="1000">
                <a:latin typeface="Arial"/>
                <a:ea typeface="Calibri"/>
                <a:cs typeface="Times New Roman"/>
              </a:rPr>
              <a:t>whether </a:t>
            </a:r>
            <a:r>
              <a:rPr lang="ga-IE" sz="1000">
                <a:latin typeface="Arial"/>
                <a:ea typeface="Calibri"/>
                <a:cs typeface="Times New Roman"/>
              </a:rPr>
              <a:t>the version is or is not available for that particular operating system or </a:t>
            </a:r>
            <a:r>
              <a:rPr lang="en-US" sz="1000">
                <a:latin typeface="Arial"/>
                <a:ea typeface="Calibri"/>
                <a:cs typeface="Times New Roman"/>
              </a:rPr>
              <a:t>whether</a:t>
            </a:r>
            <a:r>
              <a:rPr lang="ga-IE" sz="1000">
                <a:latin typeface="Arial"/>
                <a:ea typeface="Calibri"/>
                <a:cs typeface="Times New Roman"/>
              </a:rPr>
              <a:t> it is installed as part of the operating system installation.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Make sure students understand that Windows PowerShell 3.0 should be completely backward-compatible with Windows PowerShell 2.0, and that it can be deployed to any computer that it supports.</a:t>
            </a:r>
          </a:p>
        </p:txBody>
      </p:sp>
      <p:sp>
        <p:nvSpPr>
          <p:cNvPr id="4" name="Slide Number Placeholder 3"/>
          <p:cNvSpPr>
            <a:spLocks noGrp="1"/>
          </p:cNvSpPr>
          <p:nvPr>
            <p:ph type="sldNum" sz="quarter" idx="10"/>
          </p:nvPr>
        </p:nvSpPr>
        <p:spPr/>
        <p:txBody>
          <a:bodyPr/>
          <a:lstStyle/>
          <a:p>
            <a:fld id="{27423392-1071-457E-89D3-02DD32F17EE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227241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There can be confusion with some students who come to class and see things running on Windows 8. They think they can then go home, install Windows PowerShell 3 on their Windows 7 system, and access the same capabilities. The intent of this slide is to prevent that confusion. Reassure students that Windows PowerShell does contain capabilities covered later in this course that can help an older client operating system consume commands from a newer server or client operating system on the network. Those capabilities can help reduce problems that would otherwise arise in mixed-version environments.</a:t>
            </a:r>
          </a:p>
        </p:txBody>
      </p:sp>
      <p:sp>
        <p:nvSpPr>
          <p:cNvPr id="4" name="Slide Number Placeholder 3"/>
          <p:cNvSpPr>
            <a:spLocks noGrp="1"/>
          </p:cNvSpPr>
          <p:nvPr>
            <p:ph type="sldNum" sz="quarter" idx="10"/>
          </p:nvPr>
        </p:nvSpPr>
        <p:spPr/>
        <p:txBody>
          <a:bodyPr/>
          <a:lstStyle/>
          <a:p>
            <a:fld id="{27423392-1071-457E-89D3-02DD32F17EE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51639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Encourage students to begin in the basic console, and move to the ISE after they have developed some comfort with the console. If you have experience with any third-party editors, feel free to share your experiences with the class.</a:t>
            </a:r>
          </a:p>
          <a:p>
            <a:pPr>
              <a:lnSpc>
                <a:spcPct val="115000"/>
              </a:lnSpc>
              <a:spcAft>
                <a:spcPts val="1000"/>
              </a:spcAft>
            </a:pPr>
            <a:r>
              <a:rPr lang="ga-IE" sz="1000">
                <a:solidFill>
                  <a:srgbClr val="000000"/>
                </a:solidFill>
                <a:latin typeface="Arial"/>
                <a:ea typeface="Calibri"/>
                <a:cs typeface="Times New Roman"/>
              </a:rPr>
              <a:t>We will also use the </a:t>
            </a:r>
            <a:r>
              <a:rPr lang="en-US" sz="1000" b="1">
                <a:latin typeface="Arial"/>
                <a:ea typeface="Calibri"/>
                <a:cs typeface="Times New Roman"/>
              </a:rPr>
              <a:t>Start-Transcript</a:t>
            </a:r>
            <a:r>
              <a:rPr lang="ga-IE" sz="1000">
                <a:solidFill>
                  <a:srgbClr val="000000"/>
                </a:solidFill>
                <a:latin typeface="Arial"/>
                <a:ea typeface="Calibri"/>
                <a:cs typeface="Times New Roman"/>
              </a:rPr>
              <a:t> cmdlet in the first demo later in this lesson, so you could also call out here what that is if you </a:t>
            </a:r>
            <a:r>
              <a:rPr lang="en-US" sz="1000">
                <a:solidFill>
                  <a:srgbClr val="000000"/>
                </a:solidFill>
                <a:latin typeface="Arial"/>
                <a:ea typeface="Calibri"/>
                <a:cs typeface="Times New Roman"/>
              </a:rPr>
              <a:t>want </a:t>
            </a:r>
            <a:r>
              <a:rPr lang="ga-IE" sz="1000">
                <a:solidFill>
                  <a:srgbClr val="000000"/>
                </a:solidFill>
                <a:latin typeface="Arial"/>
                <a:ea typeface="Calibri"/>
                <a:cs typeface="Times New Roman"/>
              </a:rPr>
              <a:t>as a lead into its use there</a:t>
            </a:r>
            <a:r>
              <a:rPr lang="en-US" sz="1000">
                <a:solidFill>
                  <a:srgbClr val="000000"/>
                </a:solidFill>
                <a:latin typeface="Arial"/>
                <a:ea typeface="Calibri"/>
                <a:cs typeface="Times New Roman"/>
              </a:rPr>
              <a:t>.</a:t>
            </a: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325865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423392-1071-457E-89D3-02DD32F17EE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99701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Both points frequently cause confusion for new users, so make sure that you point these out when you move into the demonstrations.</a:t>
            </a:r>
          </a:p>
        </p:txBody>
      </p:sp>
      <p:sp>
        <p:nvSpPr>
          <p:cNvPr id="4" name="Slide Number Placeholder 3"/>
          <p:cNvSpPr>
            <a:spLocks noGrp="1"/>
          </p:cNvSpPr>
          <p:nvPr>
            <p:ph type="sldNum" sz="quarter" idx="10"/>
          </p:nvPr>
        </p:nvSpPr>
        <p:spPr/>
        <p:txBody>
          <a:bodyPr/>
          <a:lstStyle/>
          <a:p>
            <a:fld id="{27423392-1071-457E-89D3-02DD32F17EE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Getting Started with Windows PowerShell</a:t>
            </a:r>
            <a:endParaRPr lang="en-US" sz="1200" b="1">
              <a:solidFill>
                <a:srgbClr val="336699"/>
              </a:solidFill>
              <a:latin typeface="Arial"/>
            </a:endParaRPr>
          </a:p>
        </p:txBody>
      </p:sp>
    </p:spTree>
    <p:extLst>
      <p:ext uri="{BB962C8B-B14F-4D97-AF65-F5344CB8AC3E}">
        <p14:creationId xmlns:p14="http://schemas.microsoft.com/office/powerpoint/2010/main" val="9769245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524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Module01</a:t>
            </a:r>
            <a:endParaRPr lang="en-US" sz="2600"/>
          </a:p>
        </p:txBody>
      </p:sp>
      <p:sp>
        <p:nvSpPr>
          <p:cNvPr id="3" name="Subtitle 2"/>
          <p:cNvSpPr>
            <a:spLocks noGrp="1"/>
          </p:cNvSpPr>
          <p:nvPr>
            <p:ph type="subTitle" sz="quarter" idx="1"/>
          </p:nvPr>
        </p:nvSpPr>
        <p:spPr/>
        <p:txBody>
          <a:bodyPr/>
          <a:lstStyle/>
          <a:p>
            <a:r>
              <a:rPr lang="en-US" smtClean="0"/>
              <a:t>Getting Started with Windows PowerShell
</a:t>
            </a:r>
            <a:endParaRPr lang="en-US"/>
          </a:p>
        </p:txBody>
      </p:sp>
    </p:spTree>
    <p:extLst>
      <p:ext uri="{BB962C8B-B14F-4D97-AF65-F5344CB8AC3E}">
        <p14:creationId xmlns:p14="http://schemas.microsoft.com/office/powerpoint/2010/main" val="1591757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d90776ac-3554-4a40-b90f-4de5a50692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Console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Select a font that enables easy differentiation between often-confused characters:</a:t>
            </a:r>
            <a:br>
              <a:rPr lang="en-US" dirty="0" smtClean="0"/>
            </a:br>
            <a:r>
              <a:rPr lang="en-US" dirty="0" smtClean="0"/>
              <a:t/>
            </a:r>
            <a:br>
              <a:rPr lang="en-US" dirty="0" smtClean="0"/>
            </a:br>
            <a:r>
              <a:rPr lang="en-US" dirty="0" smtClean="0"/>
              <a:t>` ' ( { [ &lt;</a:t>
            </a:r>
            <a:br>
              <a:rPr lang="en-US" dirty="0" smtClean="0"/>
            </a:br>
            <a:endParaRPr lang="en-US" dirty="0" smtClean="0"/>
          </a:p>
          <a:p>
            <a:r>
              <a:rPr lang="en-US" dirty="0" smtClean="0"/>
              <a:t>Modify window layout to fit the entire window on-screen and remove the horizontal scroll bar</a:t>
            </a:r>
          </a:p>
          <a:p>
            <a:r>
              <a:rPr lang="en-US" dirty="0" smtClean="0"/>
              <a:t>Select an alternate color combination for primary text, if desired</a:t>
            </a:r>
            <a:endParaRPr lang="en-US" dirty="0"/>
          </a:p>
        </p:txBody>
      </p:sp>
    </p:spTree>
    <p:extLst>
      <p:ext uri="{BB962C8B-B14F-4D97-AF65-F5344CB8AC3E}">
        <p14:creationId xmlns:p14="http://schemas.microsoft.com/office/powerpoint/2010/main" val="350865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5094b8de-90a5-40a4-9ad5-b3b1eac3fa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the Console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open the 64-bit console as </a:t>
            </a:r>
            <a:r>
              <a:rPr lang="en-US" dirty="0" smtClean="0"/>
              <a:t>Administrator </a:t>
            </a:r>
            <a:r>
              <a:rPr lang="en-US" dirty="0"/>
              <a:t>and how to configure the font and layout properties of the console </a:t>
            </a:r>
            <a:r>
              <a:rPr lang="en-US" dirty="0" smtClean="0"/>
              <a:t>host</a:t>
            </a:r>
          </a:p>
          <a:p>
            <a:pPr lvl="1"/>
            <a:r>
              <a:rPr lang="en-US" dirty="0" smtClean="0"/>
              <a:t>Run the 64-bit console as Administrator</a:t>
            </a:r>
          </a:p>
          <a:p>
            <a:pPr lvl="1"/>
            <a:r>
              <a:rPr lang="en-US" dirty="0" smtClean="0"/>
              <a:t>Set font family</a:t>
            </a:r>
          </a:p>
          <a:p>
            <a:pPr lvl="1"/>
            <a:r>
              <a:rPr lang="en-US" dirty="0" smtClean="0"/>
              <a:t>Set console layout</a:t>
            </a:r>
          </a:p>
          <a:p>
            <a:pPr lvl="1"/>
            <a:r>
              <a:rPr lang="en-US" dirty="0" smtClean="0"/>
              <a:t>Start a transcript</a:t>
            </a:r>
            <a:endParaRPr lang="en-US" dirty="0"/>
          </a:p>
        </p:txBody>
      </p:sp>
    </p:spTree>
    <p:extLst>
      <p:ext uri="{BB962C8B-B14F-4D97-AF65-F5344CB8AC3E}">
        <p14:creationId xmlns:p14="http://schemas.microsoft.com/office/powerpoint/2010/main" val="1802832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57380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23b8018e-3207-4afc-9a44-d693d9b9f3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ISE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Two panes: Script and console</a:t>
            </a:r>
            <a:endParaRPr lang="en-US" dirty="0"/>
          </a:p>
          <a:p>
            <a:r>
              <a:rPr lang="en-US" dirty="0" smtClean="0"/>
              <a:t>One-pane and two-pane view options</a:t>
            </a:r>
          </a:p>
          <a:p>
            <a:r>
              <a:rPr lang="en-US" dirty="0" smtClean="0"/>
              <a:t>Command Pane can be docked or floated</a:t>
            </a:r>
          </a:p>
          <a:p>
            <a:r>
              <a:rPr lang="en-US" dirty="0" smtClean="0"/>
              <a:t>Customization of font selection, size, and colors</a:t>
            </a:r>
          </a:p>
          <a:p>
            <a:r>
              <a:rPr lang="en-US" dirty="0" smtClean="0"/>
              <a:t>Bundling of color selections into themes</a:t>
            </a:r>
          </a:p>
          <a:p>
            <a:endParaRPr lang="en-US" dirty="0"/>
          </a:p>
          <a:p>
            <a:r>
              <a:rPr lang="en-US" dirty="0" smtClean="0"/>
              <a:t>Additional features include snippets, add-ins, and debugging, and more</a:t>
            </a:r>
          </a:p>
        </p:txBody>
      </p:sp>
    </p:spTree>
    <p:extLst>
      <p:ext uri="{BB962C8B-B14F-4D97-AF65-F5344CB8AC3E}">
        <p14:creationId xmlns:p14="http://schemas.microsoft.com/office/powerpoint/2010/main" val="1057311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761ab30d-0b1c-4ded-952a-0ccdd5893d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the ISE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open the ISE, arrange its user interface elements, and customize its </a:t>
            </a:r>
            <a:r>
              <a:rPr lang="en-US" dirty="0" smtClean="0"/>
              <a:t>appearance</a:t>
            </a:r>
            <a:endParaRPr lang="en-US" dirty="0"/>
          </a:p>
          <a:p>
            <a:pPr lvl="1"/>
            <a:r>
              <a:rPr lang="en-US" dirty="0" smtClean="0"/>
              <a:t>Run the ISE as Administrator</a:t>
            </a:r>
          </a:p>
          <a:p>
            <a:pPr lvl="1"/>
            <a:r>
              <a:rPr lang="en-US" dirty="0" smtClean="0"/>
              <a:t>Configure the pane layout</a:t>
            </a:r>
          </a:p>
          <a:p>
            <a:pPr lvl="1"/>
            <a:r>
              <a:rPr lang="en-US" dirty="0" smtClean="0"/>
              <a:t>Dock and undock the command pane</a:t>
            </a:r>
          </a:p>
          <a:p>
            <a:pPr lvl="1"/>
            <a:r>
              <a:rPr lang="en-US" dirty="0" smtClean="0"/>
              <a:t>Configure the font size</a:t>
            </a:r>
          </a:p>
          <a:p>
            <a:pPr lvl="1"/>
            <a:r>
              <a:rPr lang="en-US" dirty="0" smtClean="0"/>
              <a:t>Select a color theme</a:t>
            </a:r>
            <a:endParaRPr lang="en-US" dirty="0"/>
          </a:p>
        </p:txBody>
      </p:sp>
    </p:spTree>
    <p:extLst>
      <p:ext uri="{BB962C8B-B14F-4D97-AF65-F5344CB8AC3E}">
        <p14:creationId xmlns:p14="http://schemas.microsoft.com/office/powerpoint/2010/main" val="1422963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38944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Configuring Windows PowerShell</a:t>
            </a:r>
            <a:endParaRPr lang="en-US"/>
          </a:p>
        </p:txBody>
      </p:sp>
      <p:sp>
        <p:nvSpPr>
          <p:cNvPr id="3" name="Text Placeholder 2"/>
          <p:cNvSpPr>
            <a:spLocks noGrp="1"/>
          </p:cNvSpPr>
          <p:nvPr>
            <p:ph type="body" idx="1"/>
          </p:nvPr>
        </p:nvSpPr>
        <p:spPr/>
        <p:txBody>
          <a:bodyPr/>
          <a:lstStyle/>
          <a:p>
            <a:r>
              <a:rPr lang="en-US" smtClean="0"/>
              <a:t>Exercise 1: Configure the Windows PowerShell Console Application
Exercise 2: Configure the Windows PowerShell ISE Application</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15 minutes</a:t>
            </a:r>
            <a:endParaRPr lang="en-US" sz="2800">
              <a:latin typeface="Segoe UI"/>
            </a:endParaRPr>
          </a:p>
        </p:txBody>
      </p:sp>
    </p:spTree>
    <p:extLst>
      <p:ext uri="{BB962C8B-B14F-4D97-AF65-F5344CB8AC3E}">
        <p14:creationId xmlns:p14="http://schemas.microsoft.com/office/powerpoint/2010/main" val="3441450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Lab Scenario12034335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4142160"/>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are an administrator who will begin to use Windows PowerShell to automate many administrative tasks. You must make sure that you can successfully start the correct Windows PowerShell host applications, and you want to configure those applications for future use by customizing their appearance.</a:t>
            </a:r>
          </a:p>
          <a:p>
            <a:pPr>
              <a:lnSpc>
                <a:spcPct val="115000"/>
              </a:lnSpc>
              <a:spcAft>
                <a:spcPts val="1000"/>
              </a:spcAft>
            </a:pPr>
            <a:r>
              <a:rPr lang="en-US" sz="2800" smtClean="0">
                <a:effectLst/>
                <a:latin typeface="Segoe UI"/>
                <a:ea typeface="Times New Roman"/>
                <a:cs typeface="Mangal"/>
              </a:rPr>
              <a:t> </a:t>
            </a:r>
            <a:endParaRPr lang="en-US" sz="2800">
              <a:effectLst/>
              <a:latin typeface="Segoe UI"/>
              <a:ea typeface="Times New Roman"/>
              <a:cs typeface="Mangal"/>
            </a:endParaRPr>
          </a:p>
        </p:txBody>
      </p:sp>
    </p:spTree>
    <p:extLst>
      <p:ext uri="{BB962C8B-B14F-4D97-AF65-F5344CB8AC3E}">
        <p14:creationId xmlns:p14="http://schemas.microsoft.com/office/powerpoint/2010/main" val="2032197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might you decide to use the console application instead of the ISE?
Why might you configure alternative text colors in the ISE?</a:t>
            </a:r>
            <a:endParaRPr lang="en-US"/>
          </a:p>
        </p:txBody>
      </p:sp>
    </p:spTree>
    <p:extLst>
      <p:ext uri="{BB962C8B-B14F-4D97-AF65-F5344CB8AC3E}">
        <p14:creationId xmlns:p14="http://schemas.microsoft.com/office/powerpoint/2010/main" val="1221000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Finding and Learning Commands</a:t>
            </a:r>
            <a:endParaRPr lang="en-US"/>
          </a:p>
        </p:txBody>
      </p:sp>
      <p:sp>
        <p:nvSpPr>
          <p:cNvPr id="3" name="Text Placeholder 2"/>
          <p:cNvSpPr>
            <a:spLocks noGrp="1"/>
          </p:cNvSpPr>
          <p:nvPr>
            <p:ph type="body" idx="1"/>
          </p:nvPr>
        </p:nvSpPr>
        <p:spPr/>
        <p:txBody>
          <a:bodyPr/>
          <a:lstStyle/>
          <a:p>
            <a:r>
              <a:rPr lang="en-US" smtClean="0"/>
              <a:t>Familiar-Seeming Commands
Learning Command Syntax
Demonstration: Viewing Help
Finding Commands
Demonstration: Finding Commands
Interpreting the Help
Updating Help
"About" Files
Demonstration: Using “About” Files</a:t>
            </a:r>
            <a:endParaRPr lang="en-US"/>
          </a:p>
        </p:txBody>
      </p:sp>
    </p:spTree>
    <p:extLst>
      <p:ext uri="{BB962C8B-B14F-4D97-AF65-F5344CB8AC3E}">
        <p14:creationId xmlns:p14="http://schemas.microsoft.com/office/powerpoint/2010/main" val="2024214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Overview and Background
Finding and Learning Commands
Running Commands</a:t>
            </a:r>
            <a:endParaRPr lang="en-US"/>
          </a:p>
        </p:txBody>
      </p:sp>
    </p:spTree>
    <p:extLst>
      <p:ext uri="{BB962C8B-B14F-4D97-AF65-F5344CB8AC3E}">
        <p14:creationId xmlns:p14="http://schemas.microsoft.com/office/powerpoint/2010/main" val="574482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Familiar-Seeming Commands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Familiar-seeming commands</a:t>
            </a:r>
          </a:p>
          <a:p>
            <a:pPr lvl="1"/>
            <a:r>
              <a:rPr lang="en-US" b="1" dirty="0" err="1" smtClean="0"/>
              <a:t>Dir</a:t>
            </a:r>
            <a:endParaRPr lang="en-US" b="1" dirty="0" smtClean="0"/>
          </a:p>
          <a:p>
            <a:pPr lvl="1"/>
            <a:r>
              <a:rPr lang="en-US" b="1" dirty="0" smtClean="0"/>
              <a:t>Cd</a:t>
            </a:r>
          </a:p>
          <a:p>
            <a:pPr lvl="1"/>
            <a:r>
              <a:rPr lang="en-US" b="1" dirty="0" err="1" smtClean="0"/>
              <a:t>Mkdir</a:t>
            </a:r>
            <a:endParaRPr lang="en-US" b="1" dirty="0" smtClean="0"/>
          </a:p>
          <a:p>
            <a:pPr lvl="1"/>
            <a:r>
              <a:rPr lang="en-US" b="1" dirty="0" smtClean="0"/>
              <a:t>Type</a:t>
            </a:r>
          </a:p>
          <a:p>
            <a:r>
              <a:rPr lang="en-US" dirty="0" smtClean="0"/>
              <a:t>These are really </a:t>
            </a:r>
            <a:r>
              <a:rPr lang="en-US" i="1" dirty="0" smtClean="0"/>
              <a:t>aliases</a:t>
            </a:r>
            <a:r>
              <a:rPr lang="en-US" dirty="0" smtClean="0"/>
              <a:t> to PowerShell commands</a:t>
            </a:r>
          </a:p>
          <a:p>
            <a:r>
              <a:rPr lang="en-US" dirty="0" smtClean="0"/>
              <a:t>External commands like Ping.exe and Ipconfig.exe all work as usual</a:t>
            </a:r>
          </a:p>
          <a:p>
            <a:r>
              <a:rPr lang="en-US" dirty="0" smtClean="0"/>
              <a:t>PowerShell commands often have a different syntax, even if accessed by an alias that matches an older command name</a:t>
            </a:r>
            <a:endParaRPr lang="en-US" dirty="0"/>
          </a:p>
        </p:txBody>
      </p:sp>
    </p:spTree>
    <p:extLst>
      <p:ext uri="{BB962C8B-B14F-4D97-AF65-F5344CB8AC3E}">
        <p14:creationId xmlns:p14="http://schemas.microsoft.com/office/powerpoint/2010/main" val="36494029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Command Syntax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Get-Help</a:t>
            </a:r>
            <a:r>
              <a:rPr lang="en-US" dirty="0" smtClean="0"/>
              <a:t> (or </a:t>
            </a:r>
            <a:r>
              <a:rPr lang="en-US" b="1" dirty="0" smtClean="0"/>
              <a:t>Help</a:t>
            </a:r>
            <a:r>
              <a:rPr lang="en-US" dirty="0" smtClean="0"/>
              <a:t> or </a:t>
            </a:r>
            <a:r>
              <a:rPr lang="en-US" b="1" dirty="0" smtClean="0"/>
              <a:t>Man</a:t>
            </a:r>
            <a:r>
              <a:rPr lang="en-US" dirty="0" smtClean="0"/>
              <a:t>) provides quick access to syntax help for PowerShell commands</a:t>
            </a:r>
          </a:p>
          <a:p>
            <a:r>
              <a:rPr lang="en-US" dirty="0" smtClean="0"/>
              <a:t>Asking for help on an alias displays the help for the underlying command</a:t>
            </a:r>
          </a:p>
          <a:p>
            <a:r>
              <a:rPr lang="en-US" dirty="0" smtClean="0"/>
              <a:t>Use </a:t>
            </a:r>
            <a:r>
              <a:rPr lang="en-US" b="1" dirty="0" smtClean="0"/>
              <a:t>–</a:t>
            </a:r>
            <a:r>
              <a:rPr lang="en-US" b="1" dirty="0" err="1" smtClean="0"/>
              <a:t>ShowWindow</a:t>
            </a:r>
            <a:r>
              <a:rPr lang="en-US" b="1" dirty="0" smtClean="0"/>
              <a:t> </a:t>
            </a:r>
            <a:r>
              <a:rPr lang="en-US" dirty="0" smtClean="0"/>
              <a:t>to display help in a floating window</a:t>
            </a:r>
          </a:p>
          <a:p>
            <a:r>
              <a:rPr lang="en-US" dirty="0" smtClean="0"/>
              <a:t>Use </a:t>
            </a:r>
            <a:r>
              <a:rPr lang="en-US" b="1" dirty="0" smtClean="0"/>
              <a:t>–Example </a:t>
            </a:r>
            <a:r>
              <a:rPr lang="en-US" dirty="0" smtClean="0"/>
              <a:t>to quickly jump to usage examples</a:t>
            </a:r>
          </a:p>
          <a:p>
            <a:r>
              <a:rPr lang="en-US" dirty="0" smtClean="0"/>
              <a:t>Use </a:t>
            </a:r>
            <a:r>
              <a:rPr lang="en-US" b="1" dirty="0" smtClean="0"/>
              <a:t>–Online </a:t>
            </a:r>
            <a:r>
              <a:rPr lang="en-US" dirty="0" smtClean="0"/>
              <a:t>to display web-based version of help in your system’s default web browser</a:t>
            </a:r>
            <a:endParaRPr lang="en-US" dirty="0"/>
          </a:p>
        </p:txBody>
      </p:sp>
    </p:spTree>
    <p:extLst>
      <p:ext uri="{BB962C8B-B14F-4D97-AF65-F5344CB8AC3E}">
        <p14:creationId xmlns:p14="http://schemas.microsoft.com/office/powerpoint/2010/main" val="54424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c75e8564-873e-4f62-b8f2-8c56f17f56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Viewing Help</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various options of the </a:t>
            </a:r>
            <a:r>
              <a:rPr lang="en-US" dirty="0" smtClean="0"/>
              <a:t>Help system</a:t>
            </a:r>
            <a:endParaRPr lang="en-US" dirty="0"/>
          </a:p>
          <a:p>
            <a:pPr lvl="1"/>
            <a:r>
              <a:rPr lang="en-US" b="1" dirty="0" smtClean="0"/>
              <a:t>Help</a:t>
            </a:r>
            <a:r>
              <a:rPr lang="en-US" dirty="0" smtClean="0"/>
              <a:t> vs. </a:t>
            </a:r>
            <a:r>
              <a:rPr lang="en-US" b="1" dirty="0" smtClean="0"/>
              <a:t>Get-Help</a:t>
            </a:r>
          </a:p>
          <a:p>
            <a:pPr lvl="1"/>
            <a:r>
              <a:rPr lang="en-US" b="1" dirty="0" smtClean="0"/>
              <a:t>–</a:t>
            </a:r>
            <a:r>
              <a:rPr lang="en-US" b="1" dirty="0" err="1" smtClean="0"/>
              <a:t>ShowWindow</a:t>
            </a:r>
            <a:endParaRPr lang="en-US" b="1" dirty="0" smtClean="0"/>
          </a:p>
          <a:p>
            <a:pPr lvl="1"/>
            <a:r>
              <a:rPr lang="en-US" b="1" dirty="0" smtClean="0"/>
              <a:t>–Example</a:t>
            </a:r>
          </a:p>
          <a:p>
            <a:pPr lvl="1"/>
            <a:r>
              <a:rPr lang="en-US" b="1" dirty="0" smtClean="0"/>
              <a:t>–Online</a:t>
            </a:r>
            <a:endParaRPr lang="en-US" b="1" dirty="0"/>
          </a:p>
        </p:txBody>
      </p:sp>
    </p:spTree>
    <p:extLst>
      <p:ext uri="{BB962C8B-B14F-4D97-AF65-F5344CB8AC3E}">
        <p14:creationId xmlns:p14="http://schemas.microsoft.com/office/powerpoint/2010/main" val="488836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1330398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Commands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Command naming convention: </a:t>
            </a:r>
            <a:r>
              <a:rPr lang="en-US" sz="2400" i="1" dirty="0" smtClean="0"/>
              <a:t>Verb-</a:t>
            </a:r>
            <a:r>
              <a:rPr lang="en-US" sz="2400" i="1" dirty="0" err="1" smtClean="0"/>
              <a:t>SingularNoun</a:t>
            </a:r>
            <a:endParaRPr lang="en-US" sz="2400" i="1" dirty="0" smtClean="0"/>
          </a:p>
          <a:p>
            <a:r>
              <a:rPr lang="en-US" sz="2400" dirty="0" smtClean="0"/>
              <a:t>Given the naming convention and some experience, you can begin guessing command names</a:t>
            </a:r>
          </a:p>
          <a:p>
            <a:r>
              <a:rPr lang="en-US" sz="2400" dirty="0" smtClean="0"/>
              <a:t>Use </a:t>
            </a:r>
            <a:r>
              <a:rPr lang="en-US" sz="2400" b="1" dirty="0" smtClean="0"/>
              <a:t>Help</a:t>
            </a:r>
            <a:r>
              <a:rPr lang="en-US" sz="2400" dirty="0" smtClean="0"/>
              <a:t> and </a:t>
            </a:r>
            <a:r>
              <a:rPr lang="en-US" sz="2400" b="1" dirty="0" smtClean="0"/>
              <a:t>Get-Command</a:t>
            </a:r>
            <a:r>
              <a:rPr lang="en-US" sz="2400" dirty="0" smtClean="0"/>
              <a:t> with wildcards to validate your guesses and find commands</a:t>
            </a:r>
          </a:p>
          <a:p>
            <a:r>
              <a:rPr lang="en-US" sz="2400" dirty="0" smtClean="0"/>
              <a:t>After you find a command that looks like it will do what you need, read its complete help to learn how to use it</a:t>
            </a:r>
          </a:p>
          <a:p>
            <a:r>
              <a:rPr lang="en-US" sz="2400" dirty="0" smtClean="0"/>
              <a:t>No match using a </a:t>
            </a:r>
            <a:r>
              <a:rPr lang="en-US" sz="2400" b="1" dirty="0" smtClean="0"/>
              <a:t>*</a:t>
            </a:r>
            <a:r>
              <a:rPr lang="en-US" sz="2400" b="1" i="1" dirty="0" smtClean="0"/>
              <a:t>wildcard</a:t>
            </a:r>
            <a:r>
              <a:rPr lang="en-US" sz="2400" b="1" dirty="0" smtClean="0"/>
              <a:t>* </a:t>
            </a:r>
            <a:r>
              <a:rPr lang="en-US" sz="2400" dirty="0" smtClean="0"/>
              <a:t>search? Help will do a full-text search of selected Help file content</a:t>
            </a:r>
          </a:p>
          <a:p>
            <a:r>
              <a:rPr lang="en-US" sz="2400" dirty="0" smtClean="0"/>
              <a:t>You can also list the commands from a particular add-in module</a:t>
            </a:r>
          </a:p>
          <a:p>
            <a:endParaRPr lang="en-US" dirty="0"/>
          </a:p>
        </p:txBody>
      </p:sp>
    </p:spTree>
    <p:extLst>
      <p:ext uri="{BB962C8B-B14F-4D97-AF65-F5344CB8AC3E}">
        <p14:creationId xmlns:p14="http://schemas.microsoft.com/office/powerpoint/2010/main" val="704572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aa09f4fb-c49f-41a7-a1a8-5fadde218d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Finding Commands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several techniques that can be used to discover new </a:t>
            </a:r>
            <a:r>
              <a:rPr lang="en-US" dirty="0" smtClean="0"/>
              <a:t>commands</a:t>
            </a:r>
          </a:p>
          <a:p>
            <a:pPr lvl="1"/>
            <a:r>
              <a:rPr lang="en-US" dirty="0" smtClean="0"/>
              <a:t>Find new commands using a variety of techniques</a:t>
            </a:r>
          </a:p>
          <a:p>
            <a:pPr lvl="1"/>
            <a:r>
              <a:rPr lang="en-US" dirty="0" smtClean="0"/>
              <a:t>Remember that a guess is usually the starting point, and wildcards help you validate the guess</a:t>
            </a:r>
            <a:endParaRPr lang="en-US" dirty="0"/>
          </a:p>
        </p:txBody>
      </p:sp>
    </p:spTree>
    <p:extLst>
      <p:ext uri="{BB962C8B-B14F-4D97-AF65-F5344CB8AC3E}">
        <p14:creationId xmlns:p14="http://schemas.microsoft.com/office/powerpoint/2010/main" val="3347503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767e1421-d653-4c84-a9a8-93b7b10610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Interpreting the Help</a:t>
            </a:r>
            <a:endParaRPr lang="en-US"/>
          </a:p>
        </p:txBody>
      </p:sp>
      <p:pic>
        <p:nvPicPr>
          <p:cNvPr id="4" name="Picture 3" descr="This slide shows Help for the Get-EventLog command, showing parameter sets, mandatory parameters, positional parameters, and optional parameters.&#10;&#10;"/>
          <p:cNvPicPr>
            <a:picLocks noChangeAspect="1" noChangeArrowheads="1"/>
          </p:cNvPicPr>
          <p:nvPr/>
        </p:nvPicPr>
        <p:blipFill rotWithShape="1">
          <a:blip r:embed="rId3">
            <a:extLst>
              <a:ext uri="{28A0092B-C50C-407E-A947-70E740481C1C}">
                <a14:useLocalDpi xmlns:a14="http://schemas.microsoft.com/office/drawing/2010/main" val="0"/>
              </a:ext>
            </a:extLst>
          </a:blip>
          <a:srcRect r="42287"/>
          <a:stretch/>
        </p:blipFill>
        <p:spPr bwMode="auto">
          <a:xfrm>
            <a:off x="175098" y="1761576"/>
            <a:ext cx="8703431" cy="3355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bwMode="auto">
          <a:xfrm>
            <a:off x="4079140" y="1599126"/>
            <a:ext cx="0" cy="1840036"/>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none" w="med" len="med"/>
          </a:ln>
          <a:effectLst>
            <a:outerShdw dist="35921" dir="2700000" algn="ctr" rotWithShape="0">
              <a:srgbClr val="AFAFAF"/>
            </a:outerShdw>
          </a:effectLst>
        </p:spPr>
      </p:cxnSp>
      <p:sp>
        <p:nvSpPr>
          <p:cNvPr id="6" name="TextBox 9"/>
          <p:cNvSpPr txBox="1"/>
          <p:nvPr/>
        </p:nvSpPr>
        <p:spPr>
          <a:xfrm>
            <a:off x="175098" y="1228725"/>
            <a:ext cx="341471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Parameter Set</a:t>
            </a:r>
            <a:endParaRPr lang="en-US" dirty="0">
              <a:solidFill>
                <a:srgbClr val="FF0000"/>
              </a:solidFill>
            </a:endParaRPr>
          </a:p>
        </p:txBody>
      </p:sp>
      <p:cxnSp>
        <p:nvCxnSpPr>
          <p:cNvPr id="7" name="Straight Arrow Connector 6"/>
          <p:cNvCxnSpPr/>
          <p:nvPr/>
        </p:nvCxnSpPr>
        <p:spPr bwMode="auto">
          <a:xfrm flipV="1">
            <a:off x="6143625" y="4153540"/>
            <a:ext cx="728663" cy="1137599"/>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8" name="Line Callout 3 (Accent Bar) 7"/>
          <p:cNvSpPr/>
          <p:nvPr/>
        </p:nvSpPr>
        <p:spPr bwMode="auto">
          <a:xfrm>
            <a:off x="803746" y="3524890"/>
            <a:ext cx="1467965" cy="628650"/>
          </a:xfrm>
          <a:prstGeom prst="accentCallout3">
            <a:avLst>
              <a:gd name="adj1" fmla="val 57386"/>
              <a:gd name="adj2" fmla="val -8333"/>
              <a:gd name="adj3" fmla="val 18750"/>
              <a:gd name="adj4" fmla="val -23480"/>
              <a:gd name="adj5" fmla="val -97728"/>
              <a:gd name="adj6" fmla="val -33213"/>
              <a:gd name="adj7" fmla="val -307492"/>
              <a:gd name="adj8" fmla="val -31691"/>
            </a:avLst>
          </a:prstGeom>
          <a:noFill/>
          <a:ln w="571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9" name="TextBox 17"/>
          <p:cNvSpPr txBox="1"/>
          <p:nvPr/>
        </p:nvSpPr>
        <p:spPr>
          <a:xfrm>
            <a:off x="2607468" y="1229794"/>
            <a:ext cx="341471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Mandatory Parameter</a:t>
            </a:r>
            <a:endParaRPr lang="en-US" dirty="0">
              <a:solidFill>
                <a:srgbClr val="FF0000"/>
              </a:solidFill>
            </a:endParaRPr>
          </a:p>
        </p:txBody>
      </p:sp>
      <p:sp>
        <p:nvSpPr>
          <p:cNvPr id="10" name="TextBox 20"/>
          <p:cNvSpPr txBox="1"/>
          <p:nvPr/>
        </p:nvSpPr>
        <p:spPr>
          <a:xfrm>
            <a:off x="327498" y="5300663"/>
            <a:ext cx="341471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Positional Parameter</a:t>
            </a:r>
            <a:endParaRPr lang="en-US" dirty="0">
              <a:solidFill>
                <a:srgbClr val="FF0000"/>
              </a:solidFill>
            </a:endParaRPr>
          </a:p>
        </p:txBody>
      </p:sp>
      <p:sp>
        <p:nvSpPr>
          <p:cNvPr id="11" name="TextBox 21"/>
          <p:cNvSpPr txBox="1"/>
          <p:nvPr/>
        </p:nvSpPr>
        <p:spPr>
          <a:xfrm>
            <a:off x="5463817" y="5291138"/>
            <a:ext cx="341471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Optional Parameter</a:t>
            </a:r>
            <a:endParaRPr lang="en-US" dirty="0">
              <a:solidFill>
                <a:srgbClr val="FF0000"/>
              </a:solidFill>
            </a:endParaRPr>
          </a:p>
        </p:txBody>
      </p:sp>
      <p:cxnSp>
        <p:nvCxnSpPr>
          <p:cNvPr id="12" name="Straight Arrow Connector 11"/>
          <p:cNvCxnSpPr/>
          <p:nvPr/>
        </p:nvCxnSpPr>
        <p:spPr bwMode="auto">
          <a:xfrm flipV="1">
            <a:off x="1795461" y="3729038"/>
            <a:ext cx="1404939" cy="1507653"/>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3" name="Straight Connector 12"/>
          <p:cNvCxnSpPr/>
          <p:nvPr/>
        </p:nvCxnSpPr>
        <p:spPr bwMode="auto">
          <a:xfrm>
            <a:off x="2497930" y="3439162"/>
            <a:ext cx="2265139" cy="0"/>
          </a:xfrm>
          <a:prstGeom prst="line">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195324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605b1421-c1b0-4344-9879-3ba27b3b11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Updating Help</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No Help content is distributed with PowerShell</a:t>
            </a:r>
          </a:p>
          <a:p>
            <a:r>
              <a:rPr lang="en-US" b="1" dirty="0" smtClean="0"/>
              <a:t>Update-Help</a:t>
            </a:r>
            <a:r>
              <a:rPr lang="en-US" dirty="0" smtClean="0"/>
              <a:t> utilizes downloadable help content to update your local Help</a:t>
            </a:r>
          </a:p>
          <a:p>
            <a:r>
              <a:rPr lang="en-US" dirty="0" smtClean="0"/>
              <a:t>Checks no more than once every 24 hours by default</a:t>
            </a:r>
          </a:p>
          <a:p>
            <a:r>
              <a:rPr lang="en-US" b="1" dirty="0" smtClean="0"/>
              <a:t>Save-Help</a:t>
            </a:r>
            <a:r>
              <a:rPr lang="en-US" dirty="0" smtClean="0"/>
              <a:t> enables you to download Help and save it to an alternate location accessible to computers that are not connected to the Internet</a:t>
            </a:r>
            <a:endParaRPr lang="en-US" dirty="0"/>
          </a:p>
        </p:txBody>
      </p:sp>
    </p:spTree>
    <p:extLst>
      <p:ext uri="{BB962C8B-B14F-4D97-AF65-F5344CB8AC3E}">
        <p14:creationId xmlns:p14="http://schemas.microsoft.com/office/powerpoint/2010/main" val="442870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352ca504-eba5-4276-8655-d66d296580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Files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Provide documentation for global shell techniques, concepts, and features</a:t>
            </a:r>
          </a:p>
          <a:p>
            <a:r>
              <a:rPr lang="en-US" dirty="0" smtClean="0"/>
              <a:t>Start with </a:t>
            </a:r>
            <a:r>
              <a:rPr lang="en-US" b="1" dirty="0" smtClean="0"/>
              <a:t>about_</a:t>
            </a:r>
          </a:p>
          <a:p>
            <a:r>
              <a:rPr lang="en-US" dirty="0" smtClean="0"/>
              <a:t>View list by running </a:t>
            </a:r>
            <a:r>
              <a:rPr lang="en-US" b="1" dirty="0" smtClean="0"/>
              <a:t>help about*</a:t>
            </a:r>
          </a:p>
          <a:p>
            <a:endParaRPr lang="en-US" dirty="0"/>
          </a:p>
          <a:p>
            <a:r>
              <a:rPr lang="en-US" dirty="0" smtClean="0"/>
              <a:t>Keep these in mind: </a:t>
            </a:r>
            <a:r>
              <a:rPr lang="en-US" dirty="0"/>
              <a:t>y</a:t>
            </a:r>
            <a:r>
              <a:rPr lang="en-US" dirty="0" smtClean="0"/>
              <a:t>ou will need to read many of these files to complete several upcoming lab exercises</a:t>
            </a:r>
            <a:endParaRPr lang="en-US" dirty="0"/>
          </a:p>
        </p:txBody>
      </p:sp>
    </p:spTree>
    <p:extLst>
      <p:ext uri="{BB962C8B-B14F-4D97-AF65-F5344CB8AC3E}">
        <p14:creationId xmlns:p14="http://schemas.microsoft.com/office/powerpoint/2010/main" val="4142393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32542f61-2675-4a6a-9abd-bf5ece8111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“About” Files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a:t>
            </a:r>
            <a:r>
              <a:rPr lang="en-US" dirty="0" smtClean="0"/>
              <a:t>“About” </a:t>
            </a:r>
            <a:r>
              <a:rPr lang="en-US" dirty="0"/>
              <a:t>Help file topics</a:t>
            </a:r>
            <a:endParaRPr lang="en-US" dirty="0" smtClean="0"/>
          </a:p>
          <a:p>
            <a:pPr lvl="1"/>
            <a:r>
              <a:rPr lang="en-US" dirty="0" smtClean="0"/>
              <a:t>View a list of “About” topics</a:t>
            </a:r>
          </a:p>
          <a:p>
            <a:pPr lvl="1"/>
            <a:r>
              <a:rPr lang="en-US" dirty="0" smtClean="0"/>
              <a:t>View an “About” topic</a:t>
            </a:r>
            <a:endParaRPr lang="en-US" dirty="0"/>
          </a:p>
        </p:txBody>
      </p:sp>
    </p:spTree>
    <p:extLst>
      <p:ext uri="{BB962C8B-B14F-4D97-AF65-F5344CB8AC3E}">
        <p14:creationId xmlns:p14="http://schemas.microsoft.com/office/powerpoint/2010/main" val="4270309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Overview and Background</a:t>
            </a:r>
            <a:endParaRPr lang="en-US"/>
          </a:p>
        </p:txBody>
      </p:sp>
      <p:sp>
        <p:nvSpPr>
          <p:cNvPr id="3" name="Text Placeholder 2"/>
          <p:cNvSpPr>
            <a:spLocks noGrp="1"/>
          </p:cNvSpPr>
          <p:nvPr>
            <p:ph type="body" idx="1"/>
          </p:nvPr>
        </p:nvSpPr>
        <p:spPr/>
        <p:txBody>
          <a:bodyPr/>
          <a:lstStyle/>
          <a:p>
            <a:r>
              <a:rPr lang="en-US" smtClean="0"/>
              <a:t>Windows PowerShell Overview
Windows PowerShell Versions
Windows PowerShell vs. Operating System
Two Host Applications
What Version Are You Running?
Precautions When Opening the Shell
Configuring the Console
Demonstration: Configuring the Console
Configuring the ISE
Demonstration: Configuring the ISE</a:t>
            </a:r>
            <a:endParaRPr lang="en-US"/>
          </a:p>
        </p:txBody>
      </p:sp>
    </p:spTree>
    <p:extLst>
      <p:ext uri="{BB962C8B-B14F-4D97-AF65-F5344CB8AC3E}">
        <p14:creationId xmlns:p14="http://schemas.microsoft.com/office/powerpoint/2010/main" val="3673550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301a7406-ca59-4f80-a1d0-6bc4dc35f7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Running Commands</a:t>
            </a:r>
            <a:endParaRPr lang="en-US"/>
          </a:p>
        </p:txBody>
      </p:sp>
      <p:sp>
        <p:nvSpPr>
          <p:cNvPr id="3" name="Text Placeholder 2"/>
          <p:cNvSpPr>
            <a:spLocks noGrp="1"/>
          </p:cNvSpPr>
          <p:nvPr>
            <p:ph type="body" idx="1"/>
          </p:nvPr>
        </p:nvSpPr>
        <p:spPr/>
        <p:txBody>
          <a:bodyPr/>
          <a:lstStyle/>
          <a:p>
            <a:r>
              <a:rPr lang="en-US" smtClean="0"/>
              <a:t>Full Command Syntax
Specifying Multiple Parameter Values
Shortened Command Syntax
Show-Command
Demonstration: Using Show-Command
Commands that Modify the System
Demonstration: Using -WhatIf and -Confirm</a:t>
            </a:r>
            <a:endParaRPr lang="en-US"/>
          </a:p>
        </p:txBody>
      </p:sp>
    </p:spTree>
    <p:extLst>
      <p:ext uri="{BB962C8B-B14F-4D97-AF65-F5344CB8AC3E}">
        <p14:creationId xmlns:p14="http://schemas.microsoft.com/office/powerpoint/2010/main" val="8174009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ee901657-62d6-43a0-8c4c-6f30a561b1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Full Command Syntax</a:t>
            </a:r>
            <a:endParaRPr lang="en-US"/>
          </a:p>
        </p:txBody>
      </p:sp>
      <p:sp>
        <p:nvSpPr>
          <p:cNvPr id="4" name="TextBox 3"/>
          <p:cNvSpPr txBox="1"/>
          <p:nvPr/>
        </p:nvSpPr>
        <p:spPr>
          <a:xfrm>
            <a:off x="408562" y="2704289"/>
            <a:ext cx="8404698"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smtClean="0">
                <a:latin typeface="Consolas" pitchFamily="49" charset="0"/>
                <a:cs typeface="Consolas" pitchFamily="49" charset="0"/>
              </a:rPr>
              <a:t>Get-</a:t>
            </a:r>
            <a:r>
              <a:rPr lang="en-US" sz="2400" dirty="0" err="1" smtClean="0">
                <a:latin typeface="Consolas" pitchFamily="49" charset="0"/>
                <a:cs typeface="Consolas" pitchFamily="49" charset="0"/>
              </a:rPr>
              <a:t>EventLog</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LogName</a:t>
            </a:r>
            <a:r>
              <a:rPr lang="en-US" sz="2400" dirty="0" smtClean="0">
                <a:latin typeface="Consolas" pitchFamily="49" charset="0"/>
                <a:cs typeface="Consolas" pitchFamily="49" charset="0"/>
              </a:rPr>
              <a:t> Application –Newest 10</a:t>
            </a:r>
            <a:endParaRPr lang="en-US" sz="2400" dirty="0">
              <a:latin typeface="Consolas" pitchFamily="49" charset="0"/>
              <a:cs typeface="Consolas" pitchFamily="49" charset="0"/>
            </a:endParaRPr>
          </a:p>
        </p:txBody>
      </p:sp>
      <p:sp>
        <p:nvSpPr>
          <p:cNvPr id="5" name="Line Callout 1 (Accent Bar) 4"/>
          <p:cNvSpPr/>
          <p:nvPr/>
        </p:nvSpPr>
        <p:spPr bwMode="auto">
          <a:xfrm rot="16200000">
            <a:off x="1422474" y="1614388"/>
            <a:ext cx="1067405" cy="2040975"/>
          </a:xfrm>
          <a:prstGeom prst="accentCallout1">
            <a:avLst>
              <a:gd name="adj1" fmla="val 18750"/>
              <a:gd name="adj2" fmla="val -8333"/>
              <a:gd name="adj3" fmla="val 26640"/>
              <a:gd name="adj4" fmla="val -65124"/>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6" name="Line Callout 1 (Accent Bar) 5"/>
          <p:cNvSpPr/>
          <p:nvPr/>
        </p:nvSpPr>
        <p:spPr bwMode="auto">
          <a:xfrm rot="16200000">
            <a:off x="4250685" y="979550"/>
            <a:ext cx="1067405" cy="3310647"/>
          </a:xfrm>
          <a:prstGeom prst="accentCallout1">
            <a:avLst>
              <a:gd name="adj1" fmla="val 18750"/>
              <a:gd name="adj2" fmla="val -8333"/>
              <a:gd name="adj3" fmla="val 54260"/>
              <a:gd name="adj4" fmla="val -83351"/>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7" name="Line Callout 1 (Accent Bar) 6"/>
          <p:cNvSpPr/>
          <p:nvPr/>
        </p:nvSpPr>
        <p:spPr bwMode="auto">
          <a:xfrm rot="16200000">
            <a:off x="6926708" y="1787864"/>
            <a:ext cx="1067405" cy="1694022"/>
          </a:xfrm>
          <a:prstGeom prst="accentCallout1">
            <a:avLst>
              <a:gd name="adj1" fmla="val 18750"/>
              <a:gd name="adj2" fmla="val -8333"/>
              <a:gd name="adj3" fmla="val -4369"/>
              <a:gd name="adj4" fmla="val -83351"/>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8" name="Line Callout 1 (Accent Bar) 7"/>
          <p:cNvSpPr/>
          <p:nvPr/>
        </p:nvSpPr>
        <p:spPr bwMode="auto">
          <a:xfrm rot="5400000">
            <a:off x="3229280" y="2604073"/>
            <a:ext cx="1067405" cy="1267838"/>
          </a:xfrm>
          <a:prstGeom prst="accentCallout1">
            <a:avLst>
              <a:gd name="adj1" fmla="val 18750"/>
              <a:gd name="adj2" fmla="val -8333"/>
              <a:gd name="adj3" fmla="val 26640"/>
              <a:gd name="adj4" fmla="val -65124"/>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9" name="Line Callout 1 (Accent Bar) 8"/>
          <p:cNvSpPr/>
          <p:nvPr/>
        </p:nvSpPr>
        <p:spPr bwMode="auto">
          <a:xfrm rot="5400000">
            <a:off x="4991608" y="2323593"/>
            <a:ext cx="1067405" cy="1828800"/>
          </a:xfrm>
          <a:prstGeom prst="accentCallout1">
            <a:avLst>
              <a:gd name="adj1" fmla="val 18750"/>
              <a:gd name="adj2" fmla="val -8333"/>
              <a:gd name="adj3" fmla="val 26640"/>
              <a:gd name="adj4" fmla="val -65124"/>
            </a:avLst>
          </a:prstGeom>
          <a:noFill/>
          <a:ln w="571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0" name="TextBox 9"/>
          <p:cNvSpPr txBox="1"/>
          <p:nvPr/>
        </p:nvSpPr>
        <p:spPr>
          <a:xfrm>
            <a:off x="935689" y="3868971"/>
            <a:ext cx="2040975"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Command Name</a:t>
            </a:r>
            <a:endParaRPr lang="en-US" dirty="0">
              <a:solidFill>
                <a:srgbClr val="FF0000"/>
              </a:solidFill>
            </a:endParaRPr>
          </a:p>
        </p:txBody>
      </p:sp>
      <p:sp>
        <p:nvSpPr>
          <p:cNvPr id="11" name="TextBox 10"/>
          <p:cNvSpPr txBox="1"/>
          <p:nvPr/>
        </p:nvSpPr>
        <p:spPr>
          <a:xfrm>
            <a:off x="3129064" y="3868971"/>
            <a:ext cx="517835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Parameters</a:t>
            </a:r>
            <a:endParaRPr lang="en-US" dirty="0">
              <a:solidFill>
                <a:srgbClr val="FF0000"/>
              </a:solidFill>
            </a:endParaRPr>
          </a:p>
        </p:txBody>
      </p:sp>
      <p:sp>
        <p:nvSpPr>
          <p:cNvPr id="12" name="TextBox 11"/>
          <p:cNvSpPr txBox="1"/>
          <p:nvPr/>
        </p:nvSpPr>
        <p:spPr>
          <a:xfrm>
            <a:off x="2569936" y="1364498"/>
            <a:ext cx="2040975"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Parameter</a:t>
            </a:r>
          </a:p>
          <a:p>
            <a:pPr algn="ctr"/>
            <a:r>
              <a:rPr lang="en-US" dirty="0" smtClean="0">
                <a:solidFill>
                  <a:srgbClr val="FF0000"/>
                </a:solidFill>
              </a:rPr>
              <a:t>Name</a:t>
            </a:r>
            <a:endParaRPr lang="en-US" dirty="0">
              <a:solidFill>
                <a:srgbClr val="FF0000"/>
              </a:solidFill>
            </a:endParaRPr>
          </a:p>
        </p:txBody>
      </p:sp>
      <p:sp>
        <p:nvSpPr>
          <p:cNvPr id="13" name="TextBox 12"/>
          <p:cNvSpPr txBox="1"/>
          <p:nvPr/>
        </p:nvSpPr>
        <p:spPr>
          <a:xfrm>
            <a:off x="4572424" y="1348444"/>
            <a:ext cx="2040975"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Parameter</a:t>
            </a:r>
          </a:p>
          <a:p>
            <a:pPr algn="ctr"/>
            <a:r>
              <a:rPr lang="en-US" dirty="0" smtClean="0">
                <a:solidFill>
                  <a:srgbClr val="FF0000"/>
                </a:solidFill>
              </a:rPr>
              <a:t>Value</a:t>
            </a:r>
            <a:endParaRPr lang="en-US" dirty="0">
              <a:solidFill>
                <a:srgbClr val="FF0000"/>
              </a:solidFill>
            </a:endParaRPr>
          </a:p>
        </p:txBody>
      </p:sp>
    </p:spTree>
    <p:extLst>
      <p:ext uri="{BB962C8B-B14F-4D97-AF65-F5344CB8AC3E}">
        <p14:creationId xmlns:p14="http://schemas.microsoft.com/office/powerpoint/2010/main" val="1826049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d36f1bbf-531c-420c-bdee-6496446e13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Pay Attention to Spaces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shell uses the space character as a delimiter</a:t>
            </a:r>
            <a:r>
              <a:rPr lang="en-US" dirty="0"/>
              <a:t> </a:t>
            </a:r>
            <a:r>
              <a:rPr lang="en-US" dirty="0" smtClean="0"/>
              <a:t>between:</a:t>
            </a:r>
          </a:p>
          <a:p>
            <a:pPr lvl="1"/>
            <a:r>
              <a:rPr lang="en-US" dirty="0" smtClean="0"/>
              <a:t>Commands and their parameters</a:t>
            </a:r>
          </a:p>
          <a:p>
            <a:pPr lvl="1"/>
            <a:r>
              <a:rPr lang="en-US" dirty="0" smtClean="0"/>
              <a:t>Parameters and their values</a:t>
            </a:r>
          </a:p>
          <a:p>
            <a:pPr lvl="1"/>
            <a:endParaRPr lang="en-US" dirty="0"/>
          </a:p>
          <a:p>
            <a:r>
              <a:rPr lang="en-US" dirty="0" smtClean="0"/>
              <a:t>Where the shell accepts a space, you may put as many as you want, as long as you put at least one</a:t>
            </a:r>
          </a:p>
          <a:p>
            <a:r>
              <a:rPr lang="en-US" dirty="0" smtClean="0"/>
              <a:t>Where the shell does not accept a space, you may not include any</a:t>
            </a:r>
          </a:p>
        </p:txBody>
      </p:sp>
    </p:spTree>
    <p:extLst>
      <p:ext uri="{BB962C8B-B14F-4D97-AF65-F5344CB8AC3E}">
        <p14:creationId xmlns:p14="http://schemas.microsoft.com/office/powerpoint/2010/main" val="11672898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358a16e7-6c3e-4625-b878-f37c0fd45b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Specifying Multiple Parameter Values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Multiple values can be passed to parameter values designated by a </a:t>
            </a:r>
            <a:r>
              <a:rPr lang="en-US" dirty="0" smtClean="0"/>
              <a:t>[ ] </a:t>
            </a:r>
            <a:r>
              <a:rPr lang="en-US" dirty="0"/>
              <a:t>indicator:</a:t>
            </a:r>
            <a:br>
              <a:rPr lang="en-US" dirty="0"/>
            </a:br>
            <a:r>
              <a:rPr lang="en-US" dirty="0"/>
              <a:t/>
            </a:r>
            <a:br>
              <a:rPr lang="en-US" dirty="0"/>
            </a:br>
            <a:r>
              <a:rPr lang="en-US" b="1" dirty="0">
                <a:latin typeface="Consolas" pitchFamily="49" charset="0"/>
                <a:cs typeface="Consolas" pitchFamily="49" charset="0"/>
              </a:rPr>
              <a:t>-</a:t>
            </a:r>
            <a:r>
              <a:rPr lang="en-US" b="1" dirty="0" err="1">
                <a:latin typeface="Consolas" pitchFamily="49" charset="0"/>
                <a:cs typeface="Consolas" pitchFamily="49" charset="0"/>
              </a:rPr>
              <a:t>ComputerName</a:t>
            </a:r>
            <a:r>
              <a:rPr lang="en-US" b="1" dirty="0">
                <a:latin typeface="Consolas" pitchFamily="49" charset="0"/>
                <a:cs typeface="Consolas" pitchFamily="49" charset="0"/>
              </a:rPr>
              <a:t> &lt;string[]&gt;</a:t>
            </a:r>
            <a:r>
              <a:rPr lang="en-US" dirty="0"/>
              <a:t/>
            </a:r>
            <a:br>
              <a:rPr lang="en-US" dirty="0"/>
            </a:br>
            <a:endParaRPr lang="en-US" b="1" dirty="0"/>
          </a:p>
          <a:p>
            <a:r>
              <a:rPr lang="en-US" dirty="0"/>
              <a:t>Use comma-separated lists as an easy way of passing multiple values</a:t>
            </a:r>
          </a:p>
          <a:p>
            <a:r>
              <a:rPr lang="en-US" dirty="0"/>
              <a:t>Parenthetical commands and variables are other ways of passing multiple values</a:t>
            </a:r>
          </a:p>
          <a:p>
            <a:endParaRPr lang="en-US" dirty="0"/>
          </a:p>
        </p:txBody>
      </p:sp>
    </p:spTree>
    <p:extLst>
      <p:ext uri="{BB962C8B-B14F-4D97-AF65-F5344CB8AC3E}">
        <p14:creationId xmlns:p14="http://schemas.microsoft.com/office/powerpoint/2010/main" val="586357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7b8dd1c5-bbc6-446e-b0d0-da8b5fcf08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Shortened Command Syntax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ga-IE" dirty="0" smtClean="0"/>
              <a:t>Can use:</a:t>
            </a:r>
          </a:p>
          <a:p>
            <a:pPr lvl="1"/>
            <a:r>
              <a:rPr lang="en-US" dirty="0" smtClean="0"/>
              <a:t>Aliases </a:t>
            </a:r>
            <a:r>
              <a:rPr lang="en-US" dirty="0"/>
              <a:t>instead of command names</a:t>
            </a:r>
          </a:p>
          <a:p>
            <a:pPr lvl="1"/>
            <a:r>
              <a:rPr lang="en-US" dirty="0"/>
              <a:t>Positional parameters</a:t>
            </a:r>
          </a:p>
          <a:p>
            <a:pPr lvl="1"/>
            <a:r>
              <a:rPr lang="en-US" dirty="0"/>
              <a:t>Truncated parameter names</a:t>
            </a:r>
          </a:p>
          <a:p>
            <a:endParaRPr lang="en-US" dirty="0"/>
          </a:p>
          <a:p>
            <a:r>
              <a:rPr lang="en-US" dirty="0"/>
              <a:t>These tricks reduce typing, but also reduce the readability of your commands</a:t>
            </a:r>
          </a:p>
          <a:p>
            <a:r>
              <a:rPr lang="en-US" dirty="0"/>
              <a:t>Avoid using these tricks in anything permanent or shared with the public, such as in a script or on a </a:t>
            </a:r>
            <a:r>
              <a:rPr lang="en-US" dirty="0" smtClean="0"/>
              <a:t>blog</a:t>
            </a:r>
            <a:endParaRPr lang="en-US" dirty="0"/>
          </a:p>
          <a:p>
            <a:endParaRPr lang="en-US" dirty="0"/>
          </a:p>
        </p:txBody>
      </p:sp>
    </p:spTree>
    <p:extLst>
      <p:ext uri="{BB962C8B-B14F-4D97-AF65-F5344CB8AC3E}">
        <p14:creationId xmlns:p14="http://schemas.microsoft.com/office/powerpoint/2010/main" val="36492763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02d8b1fb-ad8a-45ab-a6be-f74d6fa201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Short Syntax Example</a:t>
            </a:r>
            <a:endParaRPr lang="en-US"/>
          </a:p>
        </p:txBody>
      </p:sp>
      <p:sp>
        <p:nvSpPr>
          <p:cNvPr id="4" name="TextBox 3"/>
          <p:cNvSpPr txBox="1"/>
          <p:nvPr/>
        </p:nvSpPr>
        <p:spPr>
          <a:xfrm>
            <a:off x="505838" y="1322962"/>
            <a:ext cx="8171234"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smtClean="0">
                <a:latin typeface="Consolas" pitchFamily="49" charset="0"/>
                <a:cs typeface="Consolas" pitchFamily="49" charset="0"/>
              </a:rPr>
              <a:t>Get-Service –Name BITS –</a:t>
            </a:r>
            <a:r>
              <a:rPr lang="en-US" sz="2400" dirty="0" err="1" smtClean="0">
                <a:latin typeface="Consolas" pitchFamily="49" charset="0"/>
                <a:cs typeface="Consolas" pitchFamily="49" charset="0"/>
              </a:rPr>
              <a:t>ComputerName</a:t>
            </a:r>
            <a:r>
              <a:rPr lang="en-US" sz="2400" dirty="0" smtClean="0">
                <a:latin typeface="Consolas" pitchFamily="49" charset="0"/>
                <a:cs typeface="Consolas" pitchFamily="49" charset="0"/>
              </a:rPr>
              <a:t> WIN2012</a:t>
            </a:r>
            <a:endParaRPr lang="en-US" sz="2400" dirty="0">
              <a:latin typeface="Consolas" pitchFamily="49" charset="0"/>
              <a:cs typeface="Consolas" pitchFamily="49" charset="0"/>
            </a:endParaRPr>
          </a:p>
        </p:txBody>
      </p:sp>
      <p:sp>
        <p:nvSpPr>
          <p:cNvPr id="5" name="TextBox 4"/>
          <p:cNvSpPr txBox="1"/>
          <p:nvPr/>
        </p:nvSpPr>
        <p:spPr>
          <a:xfrm>
            <a:off x="505838" y="5385881"/>
            <a:ext cx="8171234"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err="1" smtClean="0">
                <a:latin typeface="Consolas" pitchFamily="49" charset="0"/>
                <a:cs typeface="Consolas" pitchFamily="49" charset="0"/>
              </a:rPr>
              <a:t>gsv</a:t>
            </a:r>
            <a:r>
              <a:rPr lang="en-US" sz="2400" dirty="0" smtClean="0">
                <a:latin typeface="Consolas" pitchFamily="49" charset="0"/>
                <a:cs typeface="Consolas" pitchFamily="49" charset="0"/>
              </a:rPr>
              <a:t> BITS –Comp WIN2012</a:t>
            </a:r>
            <a:endParaRPr lang="en-US" sz="2400" dirty="0">
              <a:latin typeface="Consolas" pitchFamily="49" charset="0"/>
              <a:cs typeface="Consolas" pitchFamily="49" charset="0"/>
            </a:endParaRPr>
          </a:p>
        </p:txBody>
      </p:sp>
      <p:cxnSp>
        <p:nvCxnSpPr>
          <p:cNvPr id="6" name="Straight Arrow Connector 5"/>
          <p:cNvCxnSpPr/>
          <p:nvPr/>
        </p:nvCxnSpPr>
        <p:spPr bwMode="auto">
          <a:xfrm>
            <a:off x="1770434" y="1784627"/>
            <a:ext cx="1108953" cy="3601254"/>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7" name="Straight Arrow Connector 6"/>
          <p:cNvCxnSpPr/>
          <p:nvPr/>
        </p:nvCxnSpPr>
        <p:spPr bwMode="auto">
          <a:xfrm>
            <a:off x="3868366" y="1784627"/>
            <a:ext cx="0" cy="3601254"/>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flipH="1">
            <a:off x="4863830" y="1784627"/>
            <a:ext cx="1439694" cy="3601254"/>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9" name="TextBox 8"/>
          <p:cNvSpPr txBox="1"/>
          <p:nvPr/>
        </p:nvSpPr>
        <p:spPr>
          <a:xfrm>
            <a:off x="778213" y="3127363"/>
            <a:ext cx="128405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dirty="0" smtClean="0">
                <a:solidFill>
                  <a:srgbClr val="FF0000"/>
                </a:solidFill>
              </a:rPr>
              <a:t>Alias</a:t>
            </a:r>
            <a:endParaRPr lang="en-US" dirty="0">
              <a:solidFill>
                <a:srgbClr val="FF0000"/>
              </a:solidFill>
            </a:endParaRPr>
          </a:p>
        </p:txBody>
      </p:sp>
      <p:sp>
        <p:nvSpPr>
          <p:cNvPr id="10" name="TextBox 9"/>
          <p:cNvSpPr txBox="1"/>
          <p:nvPr/>
        </p:nvSpPr>
        <p:spPr>
          <a:xfrm>
            <a:off x="3871580" y="2988864"/>
            <a:ext cx="180610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Positional</a:t>
            </a:r>
          </a:p>
          <a:p>
            <a:r>
              <a:rPr lang="en-US" dirty="0" smtClean="0">
                <a:solidFill>
                  <a:srgbClr val="FF0000"/>
                </a:solidFill>
              </a:rPr>
              <a:t>parameter</a:t>
            </a:r>
            <a:endParaRPr lang="en-US" dirty="0">
              <a:solidFill>
                <a:srgbClr val="FF0000"/>
              </a:solidFill>
            </a:endParaRPr>
          </a:p>
        </p:txBody>
      </p:sp>
      <p:sp>
        <p:nvSpPr>
          <p:cNvPr id="11" name="TextBox 10"/>
          <p:cNvSpPr txBox="1"/>
          <p:nvPr/>
        </p:nvSpPr>
        <p:spPr>
          <a:xfrm>
            <a:off x="5852808" y="2850364"/>
            <a:ext cx="1715311"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Truncated</a:t>
            </a:r>
          </a:p>
          <a:p>
            <a:r>
              <a:rPr lang="en-US" dirty="0" smtClean="0">
                <a:solidFill>
                  <a:srgbClr val="FF0000"/>
                </a:solidFill>
              </a:rPr>
              <a:t>Parameter</a:t>
            </a:r>
          </a:p>
          <a:p>
            <a:r>
              <a:rPr lang="en-US" dirty="0" smtClean="0">
                <a:solidFill>
                  <a:srgbClr val="FF0000"/>
                </a:solidFill>
              </a:rPr>
              <a:t>name</a:t>
            </a:r>
            <a:endParaRPr lang="en-US" dirty="0">
              <a:solidFill>
                <a:srgbClr val="FF0000"/>
              </a:solidFill>
            </a:endParaRPr>
          </a:p>
        </p:txBody>
      </p:sp>
    </p:spTree>
    <p:extLst>
      <p:ext uri="{BB962C8B-B14F-4D97-AF65-F5344CB8AC3E}">
        <p14:creationId xmlns:p14="http://schemas.microsoft.com/office/powerpoint/2010/main" val="560060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88713c2e-7160-49be-8bee-51b9be74dc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Show-Command</a:t>
            </a:r>
            <a:endParaRPr lang="en-US"/>
          </a:p>
        </p:txBody>
      </p:sp>
      <p:pic>
        <p:nvPicPr>
          <p:cNvPr id="4" name="Picture 3" descr="This slide shows the dialog box produced by Show-Command. &#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1290638"/>
            <a:ext cx="361950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878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4bda89bc-2a15-408a-b0d9-ec75ab4582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Show-Command</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a:t>
            </a:r>
            <a:r>
              <a:rPr lang="en-US" b="1" dirty="0" smtClean="0"/>
              <a:t>Show-Command</a:t>
            </a:r>
          </a:p>
          <a:p>
            <a:pPr lvl="1"/>
            <a:r>
              <a:rPr lang="en-US" dirty="0" smtClean="0"/>
              <a:t>Viewing </a:t>
            </a:r>
            <a:r>
              <a:rPr lang="en-US" dirty="0"/>
              <a:t>parameter sets</a:t>
            </a:r>
          </a:p>
          <a:p>
            <a:pPr lvl="1"/>
            <a:r>
              <a:rPr lang="en-US" dirty="0"/>
              <a:t>Filling in parameters</a:t>
            </a:r>
          </a:p>
          <a:p>
            <a:pPr lvl="1"/>
            <a:r>
              <a:rPr lang="en-US" dirty="0"/>
              <a:t>Viewing and running the final command</a:t>
            </a:r>
          </a:p>
          <a:p>
            <a:endParaRPr lang="en-US" dirty="0"/>
          </a:p>
        </p:txBody>
      </p:sp>
    </p:spTree>
    <p:extLst>
      <p:ext uri="{BB962C8B-B14F-4D97-AF65-F5344CB8AC3E}">
        <p14:creationId xmlns:p14="http://schemas.microsoft.com/office/powerpoint/2010/main" val="908496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710ef914-63fb-4479-ba71-d1bad8b468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Commands that Modify the System</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Two parameters: </a:t>
            </a:r>
            <a:r>
              <a:rPr lang="en-US" b="1" dirty="0" smtClean="0"/>
              <a:t>–Confirm </a:t>
            </a:r>
            <a:r>
              <a:rPr lang="en-US" dirty="0"/>
              <a:t>and </a:t>
            </a:r>
            <a:r>
              <a:rPr lang="en-US" b="1" dirty="0"/>
              <a:t>– </a:t>
            </a:r>
            <a:r>
              <a:rPr lang="en-US" b="1" dirty="0" err="1"/>
              <a:t>WhatIf</a:t>
            </a:r>
            <a:endParaRPr lang="en-US" b="1" dirty="0"/>
          </a:p>
          <a:p>
            <a:r>
              <a:rPr lang="en-US" dirty="0"/>
              <a:t>Applies to commands that modify the system</a:t>
            </a:r>
          </a:p>
          <a:p>
            <a:r>
              <a:rPr lang="en-US" dirty="0"/>
              <a:t>Either prompts you to continue </a:t>
            </a:r>
            <a:r>
              <a:rPr lang="en-US" dirty="0" smtClean="0"/>
              <a:t>(</a:t>
            </a:r>
            <a:r>
              <a:rPr lang="en-US" b="1" dirty="0" smtClean="0"/>
              <a:t>–Confirm</a:t>
            </a:r>
            <a:r>
              <a:rPr lang="en-US" dirty="0"/>
              <a:t>) or displays what the command would have done </a:t>
            </a:r>
            <a:br>
              <a:rPr lang="en-US" dirty="0"/>
            </a:br>
            <a:r>
              <a:rPr lang="en-US" dirty="0" smtClean="0"/>
              <a:t>(</a:t>
            </a:r>
            <a:r>
              <a:rPr lang="en-US" b="1" dirty="0" smtClean="0"/>
              <a:t>–</a:t>
            </a:r>
            <a:r>
              <a:rPr lang="en-US" b="1" dirty="0" err="1" smtClean="0"/>
              <a:t>WhatIf</a:t>
            </a:r>
            <a:r>
              <a:rPr lang="en-US" dirty="0"/>
              <a:t>)</a:t>
            </a:r>
          </a:p>
          <a:p>
            <a:endParaRPr lang="en-US" dirty="0"/>
          </a:p>
          <a:p>
            <a:r>
              <a:rPr lang="en-US" dirty="0"/>
              <a:t>Based on </a:t>
            </a:r>
            <a:r>
              <a:rPr lang="en-US" b="1" dirty="0"/>
              <a:t>command-internal </a:t>
            </a:r>
            <a:r>
              <a:rPr lang="en-US" b="1" dirty="0" err="1"/>
              <a:t>ConfirmImpact</a:t>
            </a:r>
            <a:r>
              <a:rPr lang="en-US" b="1" dirty="0"/>
              <a:t> </a:t>
            </a:r>
            <a:r>
              <a:rPr lang="en-US" dirty="0"/>
              <a:t>setting</a:t>
            </a:r>
          </a:p>
          <a:p>
            <a:r>
              <a:rPr lang="en-US" dirty="0"/>
              <a:t>Configurable through </a:t>
            </a:r>
            <a:r>
              <a:rPr lang="en-US" b="1" dirty="0"/>
              <a:t>$</a:t>
            </a:r>
            <a:r>
              <a:rPr lang="en-US" b="1" dirty="0" err="1"/>
              <a:t>ConfirmPreference</a:t>
            </a:r>
            <a:r>
              <a:rPr lang="en-US" b="1" dirty="0"/>
              <a:t> and $</a:t>
            </a:r>
            <a:r>
              <a:rPr lang="en-US" b="1" dirty="0" err="1" smtClean="0"/>
              <a:t>WhatIfPreference</a:t>
            </a:r>
            <a:endParaRPr lang="en-US" dirty="0"/>
          </a:p>
          <a:p>
            <a:endParaRPr lang="en-US" dirty="0"/>
          </a:p>
        </p:txBody>
      </p:sp>
    </p:spTree>
    <p:extLst>
      <p:ext uri="{BB962C8B-B14F-4D97-AF65-F5344CB8AC3E}">
        <p14:creationId xmlns:p14="http://schemas.microsoft.com/office/powerpoint/2010/main" val="630175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f47a6c26-61e8-4f6e-924e-eaaeb518d7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-WhatIf and -Confirm</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a:t>
            </a:r>
            <a:r>
              <a:rPr lang="en-US" dirty="0" smtClean="0"/>
              <a:t> </a:t>
            </a:r>
            <a:r>
              <a:rPr lang="en-US" b="1" dirty="0" smtClean="0"/>
              <a:t>–</a:t>
            </a:r>
            <a:r>
              <a:rPr lang="en-US" b="1" dirty="0" err="1"/>
              <a:t>WhatIf</a:t>
            </a:r>
            <a:r>
              <a:rPr lang="en-US" b="1" dirty="0"/>
              <a:t> </a:t>
            </a:r>
            <a:r>
              <a:rPr lang="en-US" dirty="0"/>
              <a:t>and </a:t>
            </a:r>
            <a:r>
              <a:rPr lang="en-US" b="1" dirty="0"/>
              <a:t>–Confirm </a:t>
            </a:r>
            <a:r>
              <a:rPr lang="en-US" dirty="0"/>
              <a:t>parameters</a:t>
            </a:r>
            <a:endParaRPr lang="en-US" dirty="0" smtClean="0"/>
          </a:p>
          <a:p>
            <a:pPr lvl="1"/>
            <a:r>
              <a:rPr lang="en-US" dirty="0" smtClean="0"/>
              <a:t>Using </a:t>
            </a:r>
            <a:r>
              <a:rPr lang="en-US" dirty="0"/>
              <a:t>the basic parameter</a:t>
            </a:r>
          </a:p>
          <a:p>
            <a:pPr lvl="1"/>
            <a:r>
              <a:rPr lang="en-US" dirty="0"/>
              <a:t>Modifying preference variables</a:t>
            </a:r>
          </a:p>
          <a:p>
            <a:endParaRPr lang="en-US" dirty="0"/>
          </a:p>
        </p:txBody>
      </p:sp>
    </p:spTree>
    <p:extLst>
      <p:ext uri="{BB962C8B-B14F-4D97-AF65-F5344CB8AC3E}">
        <p14:creationId xmlns:p14="http://schemas.microsoft.com/office/powerpoint/2010/main" val="4099135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PowerShell Overview</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a:t>
            </a:r>
            <a:r>
              <a:rPr lang="en-US" dirty="0" smtClean="0"/>
              <a:t>ntroduced in 2006</a:t>
            </a:r>
          </a:p>
          <a:p>
            <a:r>
              <a:rPr lang="en-US" dirty="0" smtClean="0"/>
              <a:t>Implemented as an engine that can be embedded in a GUI or used directly as a CLI</a:t>
            </a:r>
          </a:p>
          <a:p>
            <a:endParaRPr lang="en-US" dirty="0"/>
          </a:p>
          <a:p>
            <a:r>
              <a:rPr lang="en-US" dirty="0" smtClean="0"/>
              <a:t>Functionality provided by commands:</a:t>
            </a:r>
          </a:p>
          <a:p>
            <a:pPr lvl="1"/>
            <a:r>
              <a:rPr lang="en-US" dirty="0" err="1" smtClean="0"/>
              <a:t>Cmdlets</a:t>
            </a:r>
            <a:r>
              <a:rPr lang="en-US" dirty="0" smtClean="0"/>
              <a:t> (pronounced “command-lets”)</a:t>
            </a:r>
          </a:p>
          <a:p>
            <a:pPr lvl="1"/>
            <a:r>
              <a:rPr lang="en-US" dirty="0" smtClean="0"/>
              <a:t>Functions</a:t>
            </a:r>
          </a:p>
          <a:p>
            <a:pPr lvl="1"/>
            <a:r>
              <a:rPr lang="en-US" dirty="0" smtClean="0"/>
              <a:t>Workflows</a:t>
            </a:r>
          </a:p>
          <a:p>
            <a:pPr lvl="1"/>
            <a:r>
              <a:rPr lang="en-US" dirty="0" smtClean="0"/>
              <a:t>More</a:t>
            </a:r>
            <a:endParaRPr lang="en-US" dirty="0"/>
          </a:p>
        </p:txBody>
      </p:sp>
    </p:spTree>
    <p:extLst>
      <p:ext uri="{BB962C8B-B14F-4D97-AF65-F5344CB8AC3E}">
        <p14:creationId xmlns:p14="http://schemas.microsoft.com/office/powerpoint/2010/main" val="2303691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3265956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46afc4ab-3b2c-4d86-84e3-3caa382631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Finding and Running Basic Commands</a:t>
            </a:r>
            <a:endParaRPr lang="en-US"/>
          </a:p>
        </p:txBody>
      </p:sp>
      <p:sp>
        <p:nvSpPr>
          <p:cNvPr id="3" name="Text Placeholder 2"/>
          <p:cNvSpPr>
            <a:spLocks noGrp="1"/>
          </p:cNvSpPr>
          <p:nvPr>
            <p:ph type="body" idx="1"/>
          </p:nvPr>
        </p:nvSpPr>
        <p:spPr/>
        <p:txBody>
          <a:bodyPr/>
          <a:lstStyle/>
          <a:p>
            <a:r>
              <a:rPr lang="en-US" smtClean="0"/>
              <a:t>Exercise 1: Finding Commands
Exercise 2: Finding and Running Commands
Exercise 3: Using "About" Files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45 minutes</a:t>
            </a:r>
            <a:endParaRPr lang="en-US" sz="2800">
              <a:latin typeface="Segoe UI"/>
            </a:endParaRPr>
          </a:p>
        </p:txBody>
      </p:sp>
    </p:spTree>
    <p:extLst>
      <p:ext uri="{BB962C8B-B14F-4D97-AF65-F5344CB8AC3E}">
        <p14:creationId xmlns:p14="http://schemas.microsoft.com/office/powerpoint/2010/main" val="597119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971748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Lab Scenario41852996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3518399"/>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are preparing to complete several administrative tasks by using Windows PowerShell. You have to discover commands that will be used in performing those tasks, run several commands to begin performing those tasks, and learn about new Windows PowerShell features that will enable you to complete those tasks.</a:t>
            </a:r>
            <a:endParaRPr lang="en-US" sz="2800">
              <a:effectLst/>
              <a:latin typeface="Segoe UI"/>
              <a:ea typeface="Times New Roman"/>
              <a:cs typeface="Mangal"/>
            </a:endParaRPr>
          </a:p>
        </p:txBody>
      </p:sp>
    </p:spTree>
    <p:extLst>
      <p:ext uri="{BB962C8B-B14F-4D97-AF65-F5344CB8AC3E}">
        <p14:creationId xmlns:p14="http://schemas.microsoft.com/office/powerpoint/2010/main" val="36964490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6bb22e45-5aa2-4f4b-8879-5cfad237e5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is the main difference between Get-Help and Get-Command?</a:t>
            </a:r>
            <a:endParaRPr lang="en-US"/>
          </a:p>
        </p:txBody>
      </p:sp>
    </p:spTree>
    <p:extLst>
      <p:ext uri="{BB962C8B-B14F-4D97-AF65-F5344CB8AC3E}">
        <p14:creationId xmlns:p14="http://schemas.microsoft.com/office/powerpoint/2010/main" val="11237486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Best Practice
Common Issues and Troubleshooting Tips</a:t>
            </a:r>
            <a:endParaRPr lang="en-US"/>
          </a:p>
        </p:txBody>
      </p:sp>
    </p:spTree>
    <p:extLst>
      <p:ext uri="{BB962C8B-B14F-4D97-AF65-F5344CB8AC3E}">
        <p14:creationId xmlns:p14="http://schemas.microsoft.com/office/powerpoint/2010/main" val="2384064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PowerShell Versions</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1672300647"/>
              </p:ext>
            </p:extLst>
          </p:nvPr>
        </p:nvGraphicFramePr>
        <p:xfrm>
          <a:off x="458788" y="1020763"/>
          <a:ext cx="8118476" cy="4465320"/>
        </p:xfrm>
        <a:graphic>
          <a:graphicData uri="http://schemas.openxmlformats.org/drawingml/2006/table">
            <a:tbl>
              <a:tblPr firstRow="1" bandRow="1">
                <a:tableStyleId>{5C22544A-7EE6-4342-B048-85BDC9FD1C3A}</a:tableStyleId>
              </a:tblPr>
              <a:tblGrid>
                <a:gridCol w="2029619"/>
                <a:gridCol w="2029619"/>
                <a:gridCol w="2029619"/>
                <a:gridCol w="2029619"/>
              </a:tblGrid>
              <a:tr h="370840">
                <a:tc>
                  <a:txBody>
                    <a:bodyPr/>
                    <a:lstStyle/>
                    <a:p>
                      <a:endParaRPr lang="en-US" sz="24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1.0</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2.0</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3.0</a:t>
                      </a:r>
                      <a:endParaRPr lang="en-US" sz="1600" dirty="0">
                        <a:solidFill>
                          <a:schemeClr val="tx1">
                            <a:lumMod val="95000"/>
                            <a:lumOff val="5000"/>
                          </a:schemeClr>
                        </a:solidFill>
                      </a:endParaRPr>
                    </a:p>
                  </a:txBody>
                  <a:tcPr/>
                </a:tc>
              </a:tr>
              <a:tr h="370840">
                <a:tc>
                  <a:txBody>
                    <a:bodyPr/>
                    <a:lstStyle/>
                    <a:p>
                      <a:pPr algn="r"/>
                      <a:r>
                        <a:rPr lang="en-US" sz="1600" b="1" dirty="0" smtClean="0">
                          <a:solidFill>
                            <a:schemeClr val="tx1">
                              <a:lumMod val="95000"/>
                              <a:lumOff val="5000"/>
                            </a:schemeClr>
                          </a:solidFill>
                        </a:rPr>
                        <a:t>Windows XP</a:t>
                      </a:r>
                      <a:endParaRPr lang="en-US" sz="1600" b="1"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Available</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Available</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No</a:t>
                      </a:r>
                      <a:endParaRPr lang="en-US" sz="1600" dirty="0">
                        <a:solidFill>
                          <a:schemeClr val="tx1">
                            <a:lumMod val="95000"/>
                            <a:lumOff val="5000"/>
                          </a:schemeClr>
                        </a:solidFill>
                      </a:endParaRPr>
                    </a:p>
                  </a:txBody>
                  <a:tcPr/>
                </a:tc>
              </a:tr>
              <a:tr h="370840">
                <a:tc>
                  <a:txBody>
                    <a:bodyPr/>
                    <a:lstStyle/>
                    <a:p>
                      <a:pPr algn="r"/>
                      <a:r>
                        <a:rPr lang="en-US" sz="1600" b="1" dirty="0" smtClean="0">
                          <a:solidFill>
                            <a:schemeClr val="tx1">
                              <a:lumMod val="95000"/>
                              <a:lumOff val="5000"/>
                            </a:schemeClr>
                          </a:solidFill>
                        </a:rPr>
                        <a:t>Windows Server 2003</a:t>
                      </a:r>
                      <a:endParaRPr lang="en-US" sz="1600" b="1"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Available</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Available</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No</a:t>
                      </a:r>
                      <a:endParaRPr lang="en-US" sz="1600" dirty="0">
                        <a:solidFill>
                          <a:schemeClr val="tx1">
                            <a:lumMod val="95000"/>
                            <a:lumOff val="5000"/>
                          </a:schemeClr>
                        </a:solidFill>
                      </a:endParaRPr>
                    </a:p>
                  </a:txBody>
                  <a:tcPr/>
                </a:tc>
              </a:tr>
              <a:tr h="370840">
                <a:tc>
                  <a:txBody>
                    <a:bodyPr/>
                    <a:lstStyle/>
                    <a:p>
                      <a:pPr algn="r"/>
                      <a:r>
                        <a:rPr lang="en-US" sz="1600" b="1" dirty="0" smtClean="0">
                          <a:solidFill>
                            <a:schemeClr val="tx1">
                              <a:lumMod val="95000"/>
                              <a:lumOff val="5000"/>
                            </a:schemeClr>
                          </a:solidFill>
                        </a:rPr>
                        <a:t>Windows Vista</a:t>
                      </a:r>
                      <a:endParaRPr lang="en-US" sz="1600" b="1"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Installed</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Available</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No</a:t>
                      </a:r>
                      <a:endParaRPr lang="en-US" sz="1600" dirty="0">
                        <a:solidFill>
                          <a:schemeClr val="tx1">
                            <a:lumMod val="95000"/>
                            <a:lumOff val="5000"/>
                          </a:schemeClr>
                        </a:solidFill>
                      </a:endParaRPr>
                    </a:p>
                  </a:txBody>
                  <a:tcPr/>
                </a:tc>
              </a:tr>
              <a:tr h="370840">
                <a:tc>
                  <a:txBody>
                    <a:bodyPr/>
                    <a:lstStyle/>
                    <a:p>
                      <a:pPr algn="r"/>
                      <a:r>
                        <a:rPr lang="en-US" sz="1600" b="1" dirty="0" smtClean="0">
                          <a:solidFill>
                            <a:schemeClr val="tx1">
                              <a:lumMod val="95000"/>
                              <a:lumOff val="5000"/>
                            </a:schemeClr>
                          </a:solidFill>
                        </a:rPr>
                        <a:t>Windows Server 2008</a:t>
                      </a:r>
                      <a:endParaRPr lang="en-US" sz="1600" b="1"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Installed</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Available</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Available</a:t>
                      </a:r>
                      <a:r>
                        <a:rPr lang="ga-IE" sz="1600" dirty="0" smtClean="0">
                          <a:solidFill>
                            <a:schemeClr val="tx1">
                              <a:lumMod val="95000"/>
                              <a:lumOff val="5000"/>
                            </a:schemeClr>
                          </a:solidFill>
                        </a:rPr>
                        <a:t> with S</a:t>
                      </a:r>
                      <a:r>
                        <a:rPr lang="en-US" sz="1600" dirty="0" smtClean="0">
                          <a:solidFill>
                            <a:schemeClr val="tx1">
                              <a:lumMod val="95000"/>
                              <a:lumOff val="5000"/>
                            </a:schemeClr>
                          </a:solidFill>
                        </a:rPr>
                        <a:t>P</a:t>
                      </a:r>
                      <a:r>
                        <a:rPr lang="ga-IE" sz="1600" dirty="0" smtClean="0">
                          <a:solidFill>
                            <a:schemeClr val="tx1">
                              <a:lumMod val="95000"/>
                              <a:lumOff val="5000"/>
                            </a:schemeClr>
                          </a:solidFill>
                        </a:rPr>
                        <a:t>2</a:t>
                      </a:r>
                      <a:endParaRPr lang="en-US" sz="1600" dirty="0">
                        <a:solidFill>
                          <a:schemeClr val="tx1">
                            <a:lumMod val="95000"/>
                            <a:lumOff val="5000"/>
                          </a:schemeClr>
                        </a:solidFill>
                      </a:endParaRPr>
                    </a:p>
                  </a:txBody>
                  <a:tcPr/>
                </a:tc>
              </a:tr>
              <a:tr h="370840">
                <a:tc>
                  <a:txBody>
                    <a:bodyPr/>
                    <a:lstStyle/>
                    <a:p>
                      <a:pPr algn="r"/>
                      <a:r>
                        <a:rPr lang="en-US" sz="1600" b="1" dirty="0" smtClean="0">
                          <a:solidFill>
                            <a:schemeClr val="tx1">
                              <a:lumMod val="95000"/>
                              <a:lumOff val="5000"/>
                            </a:schemeClr>
                          </a:solidFill>
                        </a:rPr>
                        <a:t>Windows 7</a:t>
                      </a:r>
                      <a:endParaRPr lang="en-US" sz="1600" b="1"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No</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Installed</a:t>
                      </a:r>
                      <a:endParaRPr lang="en-US" sz="1600" dirty="0">
                        <a:solidFill>
                          <a:schemeClr val="tx1">
                            <a:lumMod val="95000"/>
                            <a:lumOff val="5000"/>
                          </a:schemeClr>
                        </a:solidFill>
                      </a:endParaRPr>
                    </a:p>
                  </a:txBody>
                  <a:tcPr/>
                </a:tc>
                <a:tc>
                  <a:txBody>
                    <a:bodyPr/>
                    <a:lstStyle/>
                    <a:p>
                      <a:pPr algn="ctr"/>
                      <a:r>
                        <a:rPr lang="en-US" sz="1600" dirty="0" err="1" smtClean="0">
                          <a:solidFill>
                            <a:schemeClr val="tx1">
                              <a:lumMod val="95000"/>
                              <a:lumOff val="5000"/>
                            </a:schemeClr>
                          </a:solidFill>
                        </a:rPr>
                        <a:t>Availabl</a:t>
                      </a:r>
                      <a:r>
                        <a:rPr lang="ga-IE" sz="1600" dirty="0" smtClean="0">
                          <a:solidFill>
                            <a:schemeClr val="tx1">
                              <a:lumMod val="95000"/>
                              <a:lumOff val="5000"/>
                            </a:schemeClr>
                          </a:solidFill>
                        </a:rPr>
                        <a:t>e </a:t>
                      </a:r>
                      <a:r>
                        <a:rPr lang="ga-IE" sz="1600" dirty="0" smtClean="0">
                          <a:solidFill>
                            <a:schemeClr val="tx1">
                              <a:lumMod val="95000"/>
                              <a:lumOff val="5000"/>
                            </a:schemeClr>
                          </a:solidFill>
                        </a:rPr>
                        <a:t>with S</a:t>
                      </a:r>
                      <a:r>
                        <a:rPr lang="en-US" sz="1600" dirty="0" smtClean="0">
                          <a:solidFill>
                            <a:schemeClr val="tx1">
                              <a:lumMod val="95000"/>
                              <a:lumOff val="5000"/>
                            </a:schemeClr>
                          </a:solidFill>
                        </a:rPr>
                        <a:t>P</a:t>
                      </a:r>
                      <a:r>
                        <a:rPr lang="ga-IE" sz="1600" dirty="0" smtClean="0">
                          <a:solidFill>
                            <a:schemeClr val="tx1">
                              <a:lumMod val="95000"/>
                              <a:lumOff val="5000"/>
                            </a:schemeClr>
                          </a:solidFill>
                        </a:rPr>
                        <a:t>1</a:t>
                      </a:r>
                      <a:endParaRPr lang="en-US" sz="1600" dirty="0">
                        <a:solidFill>
                          <a:schemeClr val="tx1">
                            <a:lumMod val="95000"/>
                            <a:lumOff val="5000"/>
                          </a:schemeClr>
                        </a:solidFill>
                      </a:endParaRPr>
                    </a:p>
                  </a:txBody>
                  <a:tcPr/>
                </a:tc>
              </a:tr>
              <a:tr h="370840">
                <a:tc>
                  <a:txBody>
                    <a:bodyPr/>
                    <a:lstStyle/>
                    <a:p>
                      <a:pPr algn="r"/>
                      <a:r>
                        <a:rPr lang="en-US" sz="1600" b="1" dirty="0" smtClean="0">
                          <a:solidFill>
                            <a:schemeClr val="tx1">
                              <a:lumMod val="95000"/>
                              <a:lumOff val="5000"/>
                            </a:schemeClr>
                          </a:solidFill>
                        </a:rPr>
                        <a:t>Windows Server 2008 R2</a:t>
                      </a:r>
                      <a:endParaRPr lang="en-US" sz="1600" b="1"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No</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Installed</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Available</a:t>
                      </a:r>
                      <a:r>
                        <a:rPr lang="ga-IE" sz="1600" dirty="0" smtClean="0">
                          <a:solidFill>
                            <a:schemeClr val="tx1">
                              <a:lumMod val="95000"/>
                              <a:lumOff val="5000"/>
                            </a:schemeClr>
                          </a:solidFill>
                        </a:rPr>
                        <a:t> with</a:t>
                      </a:r>
                      <a:r>
                        <a:rPr lang="ga-IE" sz="1600" baseline="0" dirty="0" smtClean="0">
                          <a:solidFill>
                            <a:schemeClr val="tx1">
                              <a:lumMod val="95000"/>
                              <a:lumOff val="5000"/>
                            </a:schemeClr>
                          </a:solidFill>
                        </a:rPr>
                        <a:t> S</a:t>
                      </a:r>
                      <a:r>
                        <a:rPr lang="en-US" sz="1600" baseline="0" dirty="0" smtClean="0">
                          <a:solidFill>
                            <a:schemeClr val="tx1">
                              <a:lumMod val="95000"/>
                              <a:lumOff val="5000"/>
                            </a:schemeClr>
                          </a:solidFill>
                        </a:rPr>
                        <a:t>P</a:t>
                      </a:r>
                      <a:r>
                        <a:rPr lang="ga-IE" sz="1600" baseline="0" dirty="0" smtClean="0">
                          <a:solidFill>
                            <a:schemeClr val="tx1">
                              <a:lumMod val="95000"/>
                              <a:lumOff val="5000"/>
                            </a:schemeClr>
                          </a:solidFill>
                        </a:rPr>
                        <a:t>2</a:t>
                      </a:r>
                      <a:endParaRPr lang="en-US" sz="1600" dirty="0">
                        <a:solidFill>
                          <a:schemeClr val="tx1">
                            <a:lumMod val="95000"/>
                            <a:lumOff val="5000"/>
                          </a:schemeClr>
                        </a:solidFill>
                      </a:endParaRPr>
                    </a:p>
                  </a:txBody>
                  <a:tcPr/>
                </a:tc>
              </a:tr>
              <a:tr h="370840">
                <a:tc>
                  <a:txBody>
                    <a:bodyPr/>
                    <a:lstStyle/>
                    <a:p>
                      <a:pPr algn="r"/>
                      <a:r>
                        <a:rPr lang="en-US" sz="1600" b="1" dirty="0" smtClean="0">
                          <a:solidFill>
                            <a:schemeClr val="tx1">
                              <a:lumMod val="95000"/>
                              <a:lumOff val="5000"/>
                            </a:schemeClr>
                          </a:solidFill>
                        </a:rPr>
                        <a:t>Windows 8</a:t>
                      </a:r>
                      <a:endParaRPr lang="en-US" sz="1600" b="1"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No</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No</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Installed</a:t>
                      </a:r>
                      <a:endParaRPr lang="en-US" sz="1600" dirty="0">
                        <a:solidFill>
                          <a:schemeClr val="tx1">
                            <a:lumMod val="95000"/>
                            <a:lumOff val="5000"/>
                          </a:schemeClr>
                        </a:solidFill>
                      </a:endParaRPr>
                    </a:p>
                  </a:txBody>
                  <a:tcPr/>
                </a:tc>
              </a:tr>
              <a:tr h="370840">
                <a:tc>
                  <a:txBody>
                    <a:bodyPr/>
                    <a:lstStyle/>
                    <a:p>
                      <a:pPr algn="r"/>
                      <a:r>
                        <a:rPr lang="en-US" sz="1600" b="1" dirty="0" smtClean="0">
                          <a:solidFill>
                            <a:schemeClr val="tx1">
                              <a:lumMod val="95000"/>
                              <a:lumOff val="5000"/>
                            </a:schemeClr>
                          </a:solidFill>
                        </a:rPr>
                        <a:t>Windows Server 2012</a:t>
                      </a:r>
                      <a:endParaRPr lang="en-US" sz="1600" b="1"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No</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No</a:t>
                      </a:r>
                      <a:endParaRPr lang="en-US" sz="1600" dirty="0">
                        <a:solidFill>
                          <a:schemeClr val="tx1">
                            <a:lumMod val="95000"/>
                            <a:lumOff val="5000"/>
                          </a:schemeClr>
                        </a:solidFill>
                      </a:endParaRPr>
                    </a:p>
                  </a:txBody>
                  <a:tcPr/>
                </a:tc>
                <a:tc>
                  <a:txBody>
                    <a:bodyPr/>
                    <a:lstStyle/>
                    <a:p>
                      <a:pPr algn="ctr"/>
                      <a:r>
                        <a:rPr lang="en-US" sz="1600" dirty="0" smtClean="0">
                          <a:solidFill>
                            <a:schemeClr val="tx1">
                              <a:lumMod val="95000"/>
                              <a:lumOff val="5000"/>
                            </a:schemeClr>
                          </a:solidFill>
                        </a:rPr>
                        <a:t>Installed</a:t>
                      </a:r>
                      <a:endParaRPr lang="en-US" sz="1600" dirty="0">
                        <a:solidFill>
                          <a:schemeClr val="tx1">
                            <a:lumMod val="95000"/>
                            <a:lumOff val="5000"/>
                          </a:schemeClr>
                        </a:solidFill>
                      </a:endParaRPr>
                    </a:p>
                  </a:txBody>
                  <a:tcPr/>
                </a:tc>
              </a:tr>
            </a:tbl>
          </a:graphicData>
        </a:graphic>
      </p:graphicFrame>
      <p:sp>
        <p:nvSpPr>
          <p:cNvPr id="5" name="TextBox 2"/>
          <p:cNvSpPr txBox="1"/>
          <p:nvPr/>
        </p:nvSpPr>
        <p:spPr>
          <a:xfrm>
            <a:off x="342900" y="5711825"/>
            <a:ext cx="8143875"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t>Windows PowerShell </a:t>
            </a:r>
            <a:r>
              <a:rPr lang="en-US" dirty="0" smtClean="0"/>
              <a:t>1.0 and 2.0 require .NET Framework 2.0</a:t>
            </a:r>
          </a:p>
          <a:p>
            <a:pPr algn="ctr"/>
            <a:r>
              <a:rPr lang="en-US" dirty="0"/>
              <a:t>Windows PowerShell </a:t>
            </a:r>
            <a:r>
              <a:rPr lang="en-US" dirty="0" smtClean="0"/>
              <a:t>3.0 requires .NET Framework 4.0</a:t>
            </a:r>
            <a:endParaRPr lang="en-US" dirty="0"/>
          </a:p>
        </p:txBody>
      </p:sp>
    </p:spTree>
    <p:extLst>
      <p:ext uri="{BB962C8B-B14F-4D97-AF65-F5344CB8AC3E}">
        <p14:creationId xmlns:p14="http://schemas.microsoft.com/office/powerpoint/2010/main" val="4007620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PowerShell vs. Operating System</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ga-IE" dirty="0" smtClean="0"/>
              <a:t>Windows </a:t>
            </a:r>
            <a:r>
              <a:rPr lang="en-US" dirty="0" smtClean="0"/>
              <a:t>PowerShell ships with specific core, native functionality</a:t>
            </a:r>
          </a:p>
          <a:p>
            <a:r>
              <a:rPr lang="en-US" dirty="0" smtClean="0"/>
              <a:t>Most of its use, however, comes from extensions―additional commands that extend the shell’s capabilities</a:t>
            </a:r>
          </a:p>
          <a:p>
            <a:r>
              <a:rPr lang="en-US" dirty="0" smtClean="0"/>
              <a:t>Extensions are designed to work with a specific version of the shell, but they do not ship with the shell itself</a:t>
            </a:r>
          </a:p>
          <a:p>
            <a:r>
              <a:rPr lang="en-US" dirty="0" smtClean="0"/>
              <a:t>Instead, extensions are provided as part of an operating system or a specific product version</a:t>
            </a:r>
          </a:p>
        </p:txBody>
      </p:sp>
    </p:spTree>
    <p:extLst>
      <p:ext uri="{BB962C8B-B14F-4D97-AF65-F5344CB8AC3E}">
        <p14:creationId xmlns:p14="http://schemas.microsoft.com/office/powerpoint/2010/main" val="1812958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3b5e49e4-5d8a-4da7-9582-da6340dc45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Host Applications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Console</a:t>
            </a:r>
          </a:p>
          <a:p>
            <a:pPr lvl="1"/>
            <a:r>
              <a:rPr lang="en-US" dirty="0" smtClean="0"/>
              <a:t>Basic command-line interface</a:t>
            </a:r>
          </a:p>
          <a:p>
            <a:pPr lvl="1"/>
            <a:r>
              <a:rPr lang="en-US" dirty="0" smtClean="0"/>
              <a:t>Maximum support for PowerShell features</a:t>
            </a:r>
          </a:p>
          <a:p>
            <a:pPr lvl="1"/>
            <a:r>
              <a:rPr lang="en-US" dirty="0" smtClean="0"/>
              <a:t>Minimal editing capabilities</a:t>
            </a:r>
          </a:p>
          <a:p>
            <a:r>
              <a:rPr lang="en-US" dirty="0" smtClean="0"/>
              <a:t>ISE</a:t>
            </a:r>
          </a:p>
          <a:p>
            <a:pPr lvl="1"/>
            <a:r>
              <a:rPr lang="en-US" dirty="0" smtClean="0"/>
              <a:t>Script editor and console combination</a:t>
            </a:r>
          </a:p>
          <a:p>
            <a:pPr lvl="1"/>
            <a:r>
              <a:rPr lang="en-US" dirty="0" smtClean="0"/>
              <a:t>Some PowerShell features not supported</a:t>
            </a:r>
          </a:p>
          <a:p>
            <a:pPr lvl="1"/>
            <a:r>
              <a:rPr lang="en-US" dirty="0" smtClean="0"/>
              <a:t>Rich editing capabilities</a:t>
            </a:r>
          </a:p>
          <a:p>
            <a:r>
              <a:rPr lang="en-US" dirty="0" smtClean="0"/>
              <a:t>Third-party </a:t>
            </a:r>
            <a:r>
              <a:rPr lang="en-US" dirty="0"/>
              <a:t>h</a:t>
            </a:r>
            <a:r>
              <a:rPr lang="en-US" dirty="0" smtClean="0"/>
              <a:t>osting applications/editors</a:t>
            </a:r>
          </a:p>
          <a:p>
            <a:pPr lvl="1"/>
            <a:r>
              <a:rPr lang="en-US" dirty="0" smtClean="0"/>
              <a:t>Varying features and pricing</a:t>
            </a:r>
            <a:endParaRPr lang="en-US" dirty="0"/>
          </a:p>
        </p:txBody>
      </p:sp>
    </p:spTree>
    <p:extLst>
      <p:ext uri="{BB962C8B-B14F-4D97-AF65-F5344CB8AC3E}">
        <p14:creationId xmlns:p14="http://schemas.microsoft.com/office/powerpoint/2010/main" val="4076520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e0a1368e-628f-4ad4-a48d-8ad82fc2ac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Version Are You Running?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a:t>
            </a:r>
            <a:r>
              <a:rPr lang="en-US" b="1" dirty="0" err="1" smtClean="0"/>
              <a:t>PSVersionTable</a:t>
            </a:r>
            <a:r>
              <a:rPr lang="en-US" b="1" dirty="0" smtClean="0"/>
              <a:t> </a:t>
            </a:r>
            <a:r>
              <a:rPr lang="en-US" dirty="0" smtClean="0"/>
              <a:t>to determine the version of PowerShell, and its supporting components, that you are using</a:t>
            </a:r>
          </a:p>
          <a:p>
            <a:r>
              <a:rPr lang="en-US" dirty="0"/>
              <a:t>I</a:t>
            </a:r>
            <a:r>
              <a:rPr lang="en-US" dirty="0" smtClean="0"/>
              <a:t>n PowerShell 1.0, this will return a blank result</a:t>
            </a:r>
          </a:p>
          <a:p>
            <a:endParaRPr lang="en-US" dirty="0" smtClean="0"/>
          </a:p>
          <a:p>
            <a:r>
              <a:rPr lang="en-US" dirty="0" smtClean="0"/>
              <a:t>Run </a:t>
            </a:r>
            <a:r>
              <a:rPr lang="en-US" b="1" dirty="0" err="1" smtClean="0"/>
              <a:t>powershell</a:t>
            </a:r>
            <a:r>
              <a:rPr lang="en-US" b="1" dirty="0" smtClean="0"/>
              <a:t> –version 2.0</a:t>
            </a:r>
            <a:r>
              <a:rPr lang="en-US" dirty="0" smtClean="0"/>
              <a:t> to start </a:t>
            </a:r>
            <a:r>
              <a:rPr lang="ga-IE" dirty="0" smtClean="0"/>
              <a:t>Windows </a:t>
            </a:r>
            <a:r>
              <a:rPr lang="en-US" dirty="0" smtClean="0"/>
              <a:t>PowerShell with the PowerShell 2.0 engine</a:t>
            </a:r>
          </a:p>
          <a:p>
            <a:pPr lvl="1"/>
            <a:r>
              <a:rPr lang="en-US" dirty="0" smtClean="0"/>
              <a:t>Provides backward compatibility</a:t>
            </a:r>
          </a:p>
          <a:p>
            <a:pPr lvl="1"/>
            <a:r>
              <a:rPr lang="en-US" dirty="0"/>
              <a:t>A</a:t>
            </a:r>
            <a:r>
              <a:rPr lang="en-US" dirty="0" smtClean="0"/>
              <a:t>vailable only on systems where PowerShell 2.0 was installed prior to PowerShell 3.0 being installed</a:t>
            </a:r>
            <a:endParaRPr lang="en-US" dirty="0"/>
          </a:p>
        </p:txBody>
      </p:sp>
    </p:spTree>
    <p:extLst>
      <p:ext uri="{BB962C8B-B14F-4D97-AF65-F5344CB8AC3E}">
        <p14:creationId xmlns:p14="http://schemas.microsoft.com/office/powerpoint/2010/main" val="106425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dc135195-eb6b-498a-ae4e-d8df0b4275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Precautions When Opening the Shell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64-bit and 32-bit versions provided on 64-bit operating systems</a:t>
            </a:r>
          </a:p>
          <a:p>
            <a:pPr lvl="1"/>
            <a:r>
              <a:rPr lang="en-US" sz="2000" dirty="0" smtClean="0"/>
              <a:t>32-bit versions carry </a:t>
            </a:r>
            <a:r>
              <a:rPr lang="en-US" sz="2000" b="1" dirty="0" smtClean="0"/>
              <a:t>(x86)</a:t>
            </a:r>
            <a:r>
              <a:rPr lang="en-US" sz="2000" dirty="0" smtClean="0"/>
              <a:t> designation on icon and window title bar</a:t>
            </a:r>
          </a:p>
          <a:p>
            <a:pPr lvl="1"/>
            <a:r>
              <a:rPr lang="en-US" sz="2000" dirty="0" smtClean="0"/>
              <a:t>Be certain you are opening the appropriate version for the task at hand</a:t>
            </a:r>
          </a:p>
          <a:p>
            <a:pPr lvl="1"/>
            <a:r>
              <a:rPr lang="en-US" sz="2000" dirty="0" smtClean="0"/>
              <a:t>Usually, open the 64-bit version if it is available</a:t>
            </a:r>
          </a:p>
          <a:p>
            <a:r>
              <a:rPr lang="en-US" sz="2400" dirty="0" smtClean="0"/>
              <a:t>Ensure window title bar says </a:t>
            </a:r>
            <a:r>
              <a:rPr lang="en-US" sz="2400" b="1" dirty="0" smtClean="0"/>
              <a:t>Administrator</a:t>
            </a:r>
            <a:r>
              <a:rPr lang="en-US" sz="2400" dirty="0" smtClean="0"/>
              <a:t> if you need Administrator privileges in the shell</a:t>
            </a:r>
          </a:p>
          <a:p>
            <a:pPr lvl="1"/>
            <a:r>
              <a:rPr lang="en-US" sz="2000" dirty="0" smtClean="0"/>
              <a:t>When UAC is enabled, you must right-click the application icon to run as Administrator</a:t>
            </a:r>
          </a:p>
          <a:p>
            <a:pPr lvl="1"/>
            <a:r>
              <a:rPr lang="en-US" sz="2000" dirty="0" smtClean="0"/>
              <a:t>Always verify the window title bar contents when opening the shell</a:t>
            </a:r>
          </a:p>
          <a:p>
            <a:endParaRPr lang="en-US" dirty="0"/>
          </a:p>
        </p:txBody>
      </p:sp>
    </p:spTree>
    <p:extLst>
      <p:ext uri="{BB962C8B-B14F-4D97-AF65-F5344CB8AC3E}">
        <p14:creationId xmlns:p14="http://schemas.microsoft.com/office/powerpoint/2010/main" val="1881999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TotalTime>
  <Words>6379</Words>
  <Application>Microsoft Office PowerPoint</Application>
  <PresentationFormat>On-screen Show (4:3)</PresentationFormat>
  <Paragraphs>612</Paragraphs>
  <Slides>45</Slides>
  <Notes>45</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Segoe Light</vt:lpstr>
      <vt:lpstr>Mangal</vt:lpstr>
      <vt:lpstr>Wingdings</vt:lpstr>
      <vt:lpstr>Calibri</vt:lpstr>
      <vt:lpstr>Times New Roman</vt:lpstr>
      <vt:lpstr>Verdana</vt:lpstr>
      <vt:lpstr>Segoe UI</vt:lpstr>
      <vt:lpstr>Segoe UI Light</vt:lpstr>
      <vt:lpstr>Symbol</vt:lpstr>
      <vt:lpstr>Consolas</vt:lpstr>
      <vt:lpstr>Presentation1</vt:lpstr>
      <vt:lpstr>Module01</vt:lpstr>
      <vt:lpstr>Module Overview</vt:lpstr>
      <vt:lpstr>Lesson 1: Overview and Background</vt:lpstr>
      <vt:lpstr>Windows PowerShell Overview</vt:lpstr>
      <vt:lpstr>Windows PowerShell Versions</vt:lpstr>
      <vt:lpstr>Windows PowerShell vs. Operating System</vt:lpstr>
      <vt:lpstr>Two Host Applications</vt:lpstr>
      <vt:lpstr>What Version Are You Running?</vt:lpstr>
      <vt:lpstr>Precautions When Opening the Shell</vt:lpstr>
      <vt:lpstr>Configuring the Console</vt:lpstr>
      <vt:lpstr>Demonstration: Configuring the Console</vt:lpstr>
      <vt:lpstr>Notes Page Over-flow Slide. Do Not Print Slide. </vt:lpstr>
      <vt:lpstr>Configuring the ISE</vt:lpstr>
      <vt:lpstr>Demonstration: Configuring the ISE</vt:lpstr>
      <vt:lpstr>Notes Page Over-flow Slide. Do Not Print Slide. </vt:lpstr>
      <vt:lpstr>Lab A: Configuring Windows PowerShell</vt:lpstr>
      <vt:lpstr>Lab Scenario</vt:lpstr>
      <vt:lpstr>Lab Review</vt:lpstr>
      <vt:lpstr>Lesson 2: Finding and Learning Commands</vt:lpstr>
      <vt:lpstr>Familiar-Seeming Commands</vt:lpstr>
      <vt:lpstr>Learning Command Syntax</vt:lpstr>
      <vt:lpstr>Demonstration: Viewing Help</vt:lpstr>
      <vt:lpstr>Notes Page Over-flow Slide. Do Not Print Slide. </vt:lpstr>
      <vt:lpstr>Finding Commands</vt:lpstr>
      <vt:lpstr>Demonstration: Finding Commands</vt:lpstr>
      <vt:lpstr>Interpreting the Help</vt:lpstr>
      <vt:lpstr>Updating Help</vt:lpstr>
      <vt:lpstr>"About" Files</vt:lpstr>
      <vt:lpstr>Demonstration: Using “About” Files</vt:lpstr>
      <vt:lpstr>Lesson 3: Running Commands</vt:lpstr>
      <vt:lpstr>Full Command Syntax</vt:lpstr>
      <vt:lpstr>Pay Attention to Spaces</vt:lpstr>
      <vt:lpstr>Specifying Multiple Parameter Values</vt:lpstr>
      <vt:lpstr>Shortened Command Syntax</vt:lpstr>
      <vt:lpstr>Short Syntax Example</vt:lpstr>
      <vt:lpstr>Show-Command</vt:lpstr>
      <vt:lpstr>Demonstration: Using Show-Command</vt:lpstr>
      <vt:lpstr>Commands that Modify the System</vt:lpstr>
      <vt:lpstr>Demonstration: Using -WhatIf and -Confirm</vt:lpstr>
      <vt:lpstr>Notes Page Over-flow Slide. Do Not Print Slide. </vt:lpstr>
      <vt:lpstr>Lab B: Finding and Running Basic Commands</vt:lpstr>
      <vt:lpstr>Notes Page Over-flow Slide. Do Not Print Slide. </vt:lpstr>
      <vt:lpstr>Lab Scenario</vt:lpstr>
      <vt:lpstr>Lab Review</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dc:title>
  <dc:creator>Cindy Staley</dc:creator>
  <cp:lastModifiedBy> </cp:lastModifiedBy>
  <cp:revision>4</cp:revision>
  <dcterms:created xsi:type="dcterms:W3CDTF">2013-07-01T18:16:57Z</dcterms:created>
  <dcterms:modified xsi:type="dcterms:W3CDTF">2013-07-01T18:45:55Z</dcterms:modified>
</cp:coreProperties>
</file>