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8"/>
  </p:notesMasterIdLst>
  <p:sldIdLst>
    <p:sldId id="256" r:id="rId2"/>
    <p:sldId id="257" r:id="rId3"/>
    <p:sldId id="258" r:id="rId4"/>
    <p:sldId id="259" r:id="rId5"/>
    <p:sldId id="260" r:id="rId6"/>
    <p:sldId id="261" r:id="rId7"/>
    <p:sldId id="262" r:id="rId8"/>
    <p:sldId id="263" r:id="rId9"/>
    <p:sldId id="319"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320"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21" r:id="rId67"/>
  </p:sldIdLst>
  <p:sldSz cx="9144000" cy="6858000" type="screen4x3"/>
  <p:notesSz cx="6858000" cy="9144000"/>
  <p:embeddedFontLst>
    <p:embeddedFont>
      <p:font typeface="Segoe Light" pitchFamily="34" charset="0"/>
      <p:regular r:id="rId69"/>
      <p:italic r:id="rId70"/>
    </p:embeddedFont>
    <p:embeddedFont>
      <p:font typeface="Verdana" pitchFamily="34" charset="0"/>
      <p:regular r:id="rId71"/>
      <p:bold r:id="rId72"/>
      <p:italic r:id="rId73"/>
      <p:boldItalic r:id="rId74"/>
    </p:embeddedFont>
    <p:embeddedFont>
      <p:font typeface="Segoe UI" pitchFamily="34" charset="0"/>
      <p:regular r:id="rId75"/>
      <p:bold r:id="rId76"/>
      <p:italic r:id="rId77"/>
      <p:boldItalic r:id="rId78"/>
    </p:embeddedFont>
    <p:embeddedFont>
      <p:font typeface="Segoe UI Light" pitchFamily="34" charset="0"/>
      <p:regular r:id="rId79"/>
    </p:embeddedFont>
    <p:embeddedFont>
      <p:font typeface="Consolas" pitchFamily="49" charset="0"/>
      <p:regular r:id="rId80"/>
      <p:bold r:id="rId81"/>
      <p:italic r:id="rId82"/>
      <p:boldItalic r:id="rId83"/>
    </p:embeddedFont>
    <p:embeddedFont>
      <p:font typeface="Mangal" pitchFamily="18" charset="0"/>
      <p:regular r:id="rId84"/>
      <p:bold r:id="rId85"/>
    </p:embeddedFont>
    <p:embeddedFont>
      <p:font typeface="Calibri" pitchFamily="34" charset="0"/>
      <p:regular r:id="rId86"/>
      <p:bold r:id="rId87"/>
      <p:italic r:id="rId88"/>
      <p:boldItalic r:id="rId8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38" y="-8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font" Target="fonts/font8.fntdata"/><Relationship Id="rId84" Type="http://schemas.openxmlformats.org/officeDocument/2006/relationships/font" Target="fonts/font16.fntdata"/><Relationship Id="rId89"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font" Target="fonts/font3.fntdata"/><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font" Target="fonts/font11.fntdata"/><Relationship Id="rId87"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4.fntdata"/><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85" Type="http://schemas.openxmlformats.org/officeDocument/2006/relationships/font" Target="fonts/font17.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font" Target="fonts/font15.fntdata"/><Relationship Id="rId88" Type="http://schemas.openxmlformats.org/officeDocument/2006/relationships/font" Target="fonts/font20.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font" Target="fonts/font13.fntdata"/><Relationship Id="rId86"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4AC2F-805E-46CF-B218-68F8581A37D5}" type="datetimeFigureOut">
              <a:rPr lang="en-US" smtClean="0"/>
              <a:t>7/1/2013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FE0DCD-D07F-4D76-BB99-1F52BE249546}" type="slidenum">
              <a:rPr lang="en-US" smtClean="0"/>
              <a:t>‹#›</a:t>
            </a:fld>
            <a:endParaRPr lang="en-US"/>
          </a:p>
        </p:txBody>
      </p:sp>
    </p:spTree>
    <p:extLst>
      <p:ext uri="{BB962C8B-B14F-4D97-AF65-F5344CB8AC3E}">
        <p14:creationId xmlns:p14="http://schemas.microsoft.com/office/powerpoint/2010/main" val="2206531682"/>
      </p:ext>
    </p:extLst>
  </p:cSld>
  <p:clrMap bg1="lt1" tx1="dk1" bg2="lt2" tx2="dk2" accent1="accent1" accent2="accent2" accent3="accent3" accent4="accent4" accent5="accent5" accent6="accent6" hlink="hlink" folHlink="folHlink"/>
  <p:notesStyle>
    <a:lvl1pPr marL="0" algn="l" defTabSz="914400" rtl="0" eaLnBrk="1" latinLnBrk="0" hangingPunct="1">
      <a:tabLst>
        <a:tab pos="346075" algn="l"/>
      </a:tabLst>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tabLst>
        <a:tab pos="346075" algn="l"/>
      </a:tabLst>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60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Demonstrations</a:t>
            </a:r>
            <a:r>
              <a:rPr lang="en-US" sz="1000" b="1">
                <a:latin typeface="Arial"/>
                <a:ea typeface="Calibri"/>
                <a:cs typeface="Times New Roman"/>
              </a:rPr>
              <a:t>: 60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120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a:t>
            </a:r>
            <a:r>
              <a:rPr lang="en-US" sz="1000" baseline="30000">
                <a:latin typeface="Arial"/>
                <a:ea typeface="Calibri"/>
                <a:cs typeface="Times New Roman"/>
              </a:rPr>
              <a:t>®</a:t>
            </a:r>
            <a:r>
              <a:rPr lang="en-US" sz="1000">
                <a:latin typeface="Arial"/>
                <a:ea typeface="Calibri"/>
                <a:cs typeface="Times New Roman"/>
              </a:rPr>
              <a:t> PowerPoint</a:t>
            </a:r>
            <a:r>
              <a:rPr lang="en-US" sz="1000" baseline="30000">
                <a:latin typeface="Arial"/>
                <a:ea typeface="Calibri"/>
                <a:cs typeface="Times New Roman"/>
              </a:rPr>
              <a:t>®</a:t>
            </a:r>
            <a:r>
              <a:rPr lang="en-US" sz="1000">
                <a:latin typeface="Arial"/>
                <a:ea typeface="Calibri"/>
                <a:cs typeface="Times New Roman"/>
              </a:rPr>
              <a:t> file 10961B_02pptx.</a:t>
            </a:r>
          </a:p>
          <a:p>
            <a:pPr>
              <a:lnSpc>
                <a:spcPct val="115000"/>
              </a:lnSpc>
              <a:spcAft>
                <a:spcPts val="1000"/>
              </a:spcAft>
            </a:pPr>
            <a:r>
              <a:rPr lang="en-US" sz="1000" b="1">
                <a:latin typeface="Arial"/>
                <a:ea typeface="Calibri"/>
                <a:cs typeface="Times New Roman"/>
              </a:rPr>
              <a:t>Important</a:t>
            </a:r>
            <a:r>
              <a:rPr lang="en-US" sz="1000">
                <a:latin typeface="Arial"/>
                <a:ea typeface="Calibri"/>
                <a:cs typeface="Times New Roman"/>
              </a:rPr>
              <a:t>: </a:t>
            </a:r>
          </a:p>
          <a:p>
            <a:pPr>
              <a:lnSpc>
                <a:spcPct val="115000"/>
              </a:lnSpc>
              <a:spcAft>
                <a:spcPts val="1000"/>
              </a:spcAft>
            </a:pPr>
            <a:r>
              <a:rPr lang="en-US" sz="1000">
                <a:latin typeface="Arial"/>
                <a:ea typeface="Calibri"/>
                <a:cs typeface="Times New Roman"/>
              </a:rPr>
              <a:t>The use of PowerPoint 2013, PowerPoint 2010, or PowerPoint 2007 is recommended to display the slides for this course. If you use PowerPoint Viewer or a version of PowerPoint older than PowerPoint 2007, </a:t>
            </a:r>
            <a:r>
              <a:rPr lang="ga-IE" sz="1000">
                <a:latin typeface="Arial"/>
                <a:ea typeface="Calibri"/>
                <a:cs typeface="Times New Roman"/>
              </a:rPr>
              <a:t>some</a:t>
            </a:r>
            <a:r>
              <a:rPr lang="en-US" sz="1000">
                <a:latin typeface="Arial"/>
                <a:ea typeface="Calibri"/>
                <a:cs typeface="Times New Roman"/>
              </a:rPr>
              <a:t> of the features of the slides might not display correctly.</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Read all of the materials for this module. </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labs.</a:t>
            </a:r>
          </a:p>
          <a:p>
            <a:pPr>
              <a:lnSpc>
                <a:spcPct val="115000"/>
              </a:lnSpc>
              <a:spcAft>
                <a:spcPts val="1000"/>
              </a:spcAft>
            </a:pPr>
            <a:r>
              <a:rPr lang="en-US" sz="1000">
                <a:latin typeface="Arial"/>
                <a:ea typeface="Calibri"/>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CA" sz="1000">
                <a:latin typeface="Arial"/>
                <a:ea typeface="Calibri"/>
                <a:cs typeface="Times New Roman"/>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FE0DCD-D07F-4D76-BB99-1F52BE249546}"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408418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493402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Whenever you perform demonstrations, focus on how to use the full command syntax. Spell out command names, spell out parameter names, and take a moment to highlight these items to your students. Your students will eventually have to become accustomed to shortened command syntax, but that can come after they have mastered the full command syntax.</a:t>
            </a:r>
          </a:p>
          <a:p>
            <a:pPr>
              <a:lnSpc>
                <a:spcPct val="115000"/>
              </a:lnSpc>
              <a:spcAft>
                <a:spcPts val="1000"/>
              </a:spcAft>
            </a:pPr>
            <a:r>
              <a:rPr lang="en-US" sz="1000">
                <a:latin typeface="Arial"/>
                <a:ea typeface="Calibri"/>
                <a:cs typeface="Times New Roman"/>
              </a:rPr>
              <a:t>If you have additional time, ask students to shorten some demonstration commands by using aliases, positional parameters, and truncated parameter names. You can also provide shortened commands and ask students to interpret those into the full command syntax.</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Why might you use the </a:t>
            </a:r>
            <a:r>
              <a:rPr lang="en-US" sz="1000" b="1">
                <a:latin typeface="Arial"/>
                <a:ea typeface="Calibri"/>
                <a:cs typeface="Times New Roman"/>
              </a:rPr>
              <a:t>–first</a:t>
            </a:r>
            <a:r>
              <a:rPr lang="en-US" sz="1000">
                <a:solidFill>
                  <a:srgbClr val="000000"/>
                </a:solidFill>
                <a:latin typeface="Arial"/>
                <a:ea typeface="Calibri"/>
                <a:cs typeface="Times New Roman"/>
              </a:rPr>
              <a:t> parameter of </a:t>
            </a:r>
            <a:r>
              <a:rPr lang="en-US" sz="1000" b="1">
                <a:latin typeface="Arial"/>
                <a:ea typeface="Calibri"/>
                <a:cs typeface="Times New Roman"/>
              </a:rPr>
              <a:t>Select-Object</a:t>
            </a:r>
            <a:r>
              <a:rPr lang="en-US" sz="1000">
                <a:solidFill>
                  <a:srgbClr val="000000"/>
                </a:solidFill>
                <a:latin typeface="Arial"/>
                <a:ea typeface="Calibri"/>
                <a:cs typeface="Times New Roman"/>
              </a:rPr>
              <a: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do not need the entire output of a command, selecting only the first rows can sometimes improve performance. </a:t>
            </a:r>
            <a:r>
              <a:rPr lang="en-US" sz="1000" b="1">
                <a:latin typeface="Arial"/>
                <a:ea typeface="Calibri"/>
                <a:cs typeface="Times New Roman"/>
              </a:rPr>
              <a:t>Select-Object</a:t>
            </a:r>
            <a:r>
              <a:rPr lang="en-US" sz="1000">
                <a:latin typeface="Arial"/>
                <a:ea typeface="Calibri"/>
                <a:cs typeface="Times New Roman"/>
              </a:rPr>
              <a:t> is able to tell previous commands that no more data is required. Some commands are then able to stop processing, reducing the total amount of time it takes Windows PowerShell to complete the task.</a:t>
            </a:r>
          </a:p>
        </p:txBody>
      </p:sp>
      <p:sp>
        <p:nvSpPr>
          <p:cNvPr id="4" name="Slide Number Placeholder 3"/>
          <p:cNvSpPr>
            <a:spLocks noGrp="1"/>
          </p:cNvSpPr>
          <p:nvPr>
            <p:ph type="sldNum" sz="quarter" idx="10"/>
          </p:nvPr>
        </p:nvSpPr>
        <p:spPr/>
        <p:txBody>
          <a:bodyPr/>
          <a:lstStyle/>
          <a:p>
            <a:fld id="{7FFE0DCD-D07F-4D76-BB99-1F52BE249546}"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308407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049259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930016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a:t>
            </a:r>
            <a:r>
              <a:rPr lang="ga-IE" sz="1000" dirty="0">
                <a:latin typeface="Arial"/>
                <a:ea typeface="Calibri"/>
                <a:cs typeface="Times New Roman"/>
              </a:rPr>
              <a:t>s on the 10961B-LON-CL1 virtual machine</a:t>
            </a:r>
            <a:r>
              <a:rPr lang="en-US" sz="1000" dirty="0">
                <a:latin typeface="Arial"/>
                <a:ea typeface="Calibri"/>
                <a:cs typeface="Times New Roman"/>
              </a:rPr>
              <a:t> in E:\Mod02\Democode\SortingObjects.ps1.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a:t>
            </a:r>
            <a:r>
              <a:rPr lang="en-US" sz="1000" dirty="0">
                <a:latin typeface="Arial"/>
                <a:ea typeface="Calibri"/>
                <a:cs typeface="Times New Roman"/>
              </a:rPr>
              <a:t> and</a:t>
            </a:r>
            <a:r>
              <a:rPr lang="ga-IE" sz="1000" dirty="0">
                <a:latin typeface="Arial"/>
                <a:ea typeface="Calibri"/>
                <a:cs typeface="Times New Roman"/>
              </a:rPr>
              <a:t>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a:t>
            </a:r>
            <a:r>
              <a:rPr lang="ga-IE" sz="1000" b="1" dirty="0">
                <a:latin typeface="Arial"/>
                <a:ea typeface="Calibri"/>
                <a:cs typeface="Times New Roman"/>
              </a:rPr>
              <a:t> </a:t>
            </a:r>
            <a:r>
              <a:rPr lang="ga-IE" sz="1000"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Get-Process </a:t>
            </a:r>
            <a:r>
              <a:rPr lang="en-US" sz="1000" b="1" dirty="0" smtClean="0">
                <a:effectLst/>
                <a:latin typeface="Arial"/>
                <a:ea typeface="Times New Roman"/>
                <a:cs typeface="Times New Roman"/>
              </a:rPr>
              <a:t>| Sort-Object –Property ID</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Get-Service </a:t>
            </a:r>
            <a:r>
              <a:rPr lang="en-US" sz="1000" b="1" dirty="0" smtClean="0">
                <a:effectLst/>
                <a:latin typeface="Arial"/>
                <a:ea typeface="Times New Roman"/>
                <a:cs typeface="Times New Roman"/>
              </a:rPr>
              <a:t>| Sort-Object –Property </a:t>
            </a:r>
            <a:r>
              <a:rPr lang="en-US" sz="1000" b="1" dirty="0" smtClean="0">
                <a:effectLst/>
                <a:latin typeface="Arial"/>
                <a:ea typeface="Times New Roman"/>
                <a:cs typeface="Times New Roman"/>
              </a:rPr>
              <a:t>Status</a:t>
            </a:r>
          </a:p>
          <a:p>
            <a:pPr marL="346075" lvl="1">
              <a:lnSpc>
                <a:spcPct val="115000"/>
              </a:lnSpc>
              <a:spcBef>
                <a:spcPts val="600"/>
              </a:spcBef>
              <a:spcAft>
                <a:spcPts val="995"/>
              </a:spcAft>
            </a:pPr>
            <a:r>
              <a:rPr lang="en-US" sz="1000" dirty="0" smtClean="0">
                <a:effectLst/>
                <a:latin typeface="Arial"/>
                <a:ea typeface="Times New Roman"/>
                <a:cs typeface="Times New Roman"/>
              </a:rPr>
              <a:t>Point </a:t>
            </a:r>
            <a:r>
              <a:rPr lang="en-US" sz="1000" dirty="0" smtClean="0">
                <a:effectLst/>
                <a:latin typeface="Arial"/>
                <a:ea typeface="Times New Roman"/>
                <a:cs typeface="Times New Roman"/>
              </a:rPr>
              <a:t>out that </a:t>
            </a:r>
            <a:r>
              <a:rPr lang="en-US" sz="1000" b="1" dirty="0" smtClean="0">
                <a:effectLst/>
                <a:latin typeface="Arial"/>
                <a:ea typeface="Times New Roman"/>
                <a:cs typeface="Times New Roman"/>
              </a:rPr>
              <a:t>Stopped</a:t>
            </a:r>
            <a:r>
              <a:rPr lang="en-US" sz="1000" dirty="0" smtClean="0">
                <a:effectLst/>
                <a:latin typeface="Arial"/>
                <a:ea typeface="Times New Roman"/>
                <a:cs typeface="Times New Roman"/>
              </a:rPr>
              <a:t> appears before </a:t>
            </a:r>
            <a:r>
              <a:rPr lang="en-US" sz="1000" b="1" dirty="0" smtClean="0">
                <a:effectLst/>
                <a:latin typeface="Arial"/>
                <a:ea typeface="Times New Roman"/>
                <a:cs typeface="Times New Roman"/>
              </a:rPr>
              <a:t>Running</a:t>
            </a:r>
            <a:r>
              <a:rPr lang="en-US" sz="1000" dirty="0" smtClean="0">
                <a:effectLst/>
                <a:latin typeface="Arial"/>
                <a:ea typeface="Times New Roman"/>
                <a:cs typeface="Times New Roman"/>
              </a:rPr>
              <a:t> because the property is stored as a number internally, with zero (stopped) coming before 1 (running).</a:t>
            </a: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EventLog</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LogName</a:t>
            </a:r>
            <a:r>
              <a:rPr lang="en-US" sz="1000" b="1" dirty="0" smtClean="0">
                <a:effectLst/>
                <a:latin typeface="Arial"/>
                <a:ea typeface="Times New Roman"/>
                <a:cs typeface="Times New Roman"/>
              </a:rPr>
              <a:t> Security –Newest 10 | Sort-Object –Property </a:t>
            </a:r>
            <a:r>
              <a:rPr lang="en-US" sz="1000" b="1" dirty="0" err="1" smtClean="0">
                <a:effectLst/>
                <a:latin typeface="Arial"/>
                <a:ea typeface="Times New Roman"/>
                <a:cs typeface="Times New Roman"/>
              </a:rPr>
              <a:t>TimeWritten</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smtClean="0">
                <a:effectLst/>
                <a:latin typeface="Arial"/>
                <a:ea typeface="Times New Roman"/>
                <a:cs typeface="Times New Roman"/>
              </a:rPr>
              <a:t>Run:</a:t>
            </a:r>
          </a:p>
          <a:p>
            <a:pPr>
              <a:lnSpc>
                <a:spcPts val="1000"/>
              </a:lnSpc>
              <a:spcBef>
                <a:spcPts val="600"/>
              </a:spcBef>
              <a:spcAft>
                <a:spcPts val="600"/>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Get-Service </a:t>
            </a:r>
            <a:r>
              <a:rPr lang="en-US" sz="1000" b="1" dirty="0" smtClean="0">
                <a:effectLst/>
                <a:latin typeface="Arial"/>
                <a:ea typeface="Times New Roman"/>
                <a:cs typeface="Times New Roman"/>
              </a:rPr>
              <a:t>| Sort-Object –Property </a:t>
            </a:r>
            <a:r>
              <a:rPr lang="en-US" sz="1000" b="1" dirty="0" err="1" smtClean="0">
                <a:effectLst/>
                <a:latin typeface="Arial"/>
                <a:ea typeface="Times New Roman"/>
                <a:cs typeface="Times New Roman"/>
              </a:rPr>
              <a:t>Name,Status</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FE0DCD-D07F-4D76-BB99-1F52BE249546}"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669767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774446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output of this command is the total and average amount of paged memory (</a:t>
            </a:r>
            <a:r>
              <a:rPr lang="en-US" sz="1000" b="1">
                <a:latin typeface="Arial"/>
                <a:ea typeface="Calibri"/>
                <a:cs typeface="Times New Roman"/>
              </a:rPr>
              <a:t>PM</a:t>
            </a:r>
            <a:r>
              <a:rPr lang="en-US" sz="1000">
                <a:latin typeface="Arial"/>
                <a:ea typeface="Calibri"/>
                <a:cs typeface="Times New Roman"/>
              </a:rPr>
              <a:t>) in use by processes.</a:t>
            </a:r>
          </a:p>
        </p:txBody>
      </p:sp>
      <p:sp>
        <p:nvSpPr>
          <p:cNvPr id="4" name="Slide Number Placeholder 3"/>
          <p:cNvSpPr>
            <a:spLocks noGrp="1"/>
          </p:cNvSpPr>
          <p:nvPr>
            <p:ph type="sldNum" sz="quarter" idx="10"/>
          </p:nvPr>
        </p:nvSpPr>
        <p:spPr/>
        <p:txBody>
          <a:bodyPr/>
          <a:lstStyle/>
          <a:p>
            <a:fld id="{7FFE0DCD-D07F-4D76-BB99-1F52BE249546}"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730112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 Mod02\</a:t>
            </a:r>
            <a:r>
              <a:rPr lang="en-US" sz="1000" dirty="0" err="1">
                <a:latin typeface="Arial"/>
                <a:ea typeface="Calibri"/>
                <a:cs typeface="Times New Roman"/>
              </a:rPr>
              <a:t>Democode</a:t>
            </a:r>
            <a:r>
              <a:rPr lang="en-US" sz="1000" dirty="0">
                <a:latin typeface="Arial"/>
                <a:ea typeface="Calibri"/>
                <a:cs typeface="Times New Roman"/>
              </a:rPr>
              <a:t>\MeasuringObjects.ps1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Get-Service </a:t>
            </a:r>
            <a:r>
              <a:rPr lang="en-US" sz="1000" b="1" dirty="0" smtClean="0">
                <a:effectLst/>
                <a:latin typeface="Arial"/>
                <a:ea typeface="Times New Roman"/>
                <a:cs typeface="Times New Roman"/>
              </a:rPr>
              <a:t>| Measure-Object</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Get-Process </a:t>
            </a:r>
            <a:r>
              <a:rPr lang="en-US" sz="1000" b="1" dirty="0" smtClean="0">
                <a:effectLst/>
                <a:latin typeface="Arial"/>
                <a:ea typeface="Times New Roman"/>
                <a:cs typeface="Times New Roman"/>
              </a:rPr>
              <a:t>| Measure-Object</a:t>
            </a: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a:lnSpc>
                <a:spcPts val="1000"/>
              </a:lnSpc>
              <a:spcBef>
                <a:spcPts val="600"/>
              </a:spcBef>
              <a:spcAft>
                <a:spcPts val="600"/>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Get-Process </a:t>
            </a:r>
            <a:r>
              <a:rPr lang="en-US" sz="1000" b="1" dirty="0" smtClean="0">
                <a:effectLst/>
                <a:latin typeface="Arial"/>
                <a:ea typeface="Times New Roman"/>
                <a:cs typeface="Times New Roman"/>
              </a:rPr>
              <a:t>| Measure-Object –Property VM –Sum –Average</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FE0DCD-D07F-4D76-BB99-1F52BE249546}"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573619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You will cover </a:t>
            </a:r>
            <a:r>
              <a:rPr lang="en-US" sz="1000" b="1">
                <a:latin typeface="Arial"/>
                <a:ea typeface="Calibri"/>
                <a:cs typeface="Times New Roman"/>
              </a:rPr>
              <a:t>Where-Object</a:t>
            </a:r>
            <a:r>
              <a:rPr lang="en-US" sz="1000">
                <a:latin typeface="Arial"/>
                <a:ea typeface="Calibri"/>
                <a:cs typeface="Times New Roman"/>
              </a:rPr>
              <a:t> in the next lesson of this module, and students frequently become confused between that command and this capability of </a:t>
            </a:r>
            <a:r>
              <a:rPr lang="en-US" sz="1000" b="1">
                <a:latin typeface="Arial"/>
                <a:ea typeface="Calibri"/>
                <a:cs typeface="Times New Roman"/>
              </a:rPr>
              <a:t>Select-Object</a:t>
            </a:r>
            <a:r>
              <a:rPr lang="en-US" sz="1000">
                <a:latin typeface="Arial"/>
                <a:ea typeface="Calibri"/>
                <a:cs typeface="Times New Roman"/>
              </a:rPr>
              <a:t>. The main reason for the confusion is that students have so many new commands shown to them in a short period of time. Emphasize that </a:t>
            </a:r>
            <a:r>
              <a:rPr lang="en-US" sz="1000" b="1">
                <a:latin typeface="Arial"/>
                <a:ea typeface="Calibri"/>
                <a:cs typeface="Times New Roman"/>
              </a:rPr>
              <a:t>Select-Object </a:t>
            </a:r>
            <a:r>
              <a:rPr lang="en-US" sz="1000">
                <a:latin typeface="Arial"/>
                <a:ea typeface="Calibri"/>
                <a:cs typeface="Times New Roman"/>
              </a:rPr>
              <a:t>has no intelligence—it is just blindly picking the first or last rows. </a:t>
            </a:r>
          </a:p>
        </p:txBody>
      </p:sp>
      <p:sp>
        <p:nvSpPr>
          <p:cNvPr id="4" name="Slide Number Placeholder 3"/>
          <p:cNvSpPr>
            <a:spLocks noGrp="1"/>
          </p:cNvSpPr>
          <p:nvPr>
            <p:ph type="sldNum" sz="quarter" idx="10"/>
          </p:nvPr>
        </p:nvSpPr>
        <p:spPr/>
        <p:txBody>
          <a:bodyPr/>
          <a:lstStyle/>
          <a:p>
            <a:fld id="{7FFE0DCD-D07F-4D76-BB99-1F52BE249546}"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897886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4221413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module introduces several concepts that can be confusing, and even intimidating, for students without prior programming or scripting experience. Pay extra attention to students during lab time so that you can monitor their progress and identify any problems they may have. The labs in this module deliberately direct students through a process of discovery to reinforce key skills. Students who have problems with these labs, or who cannot complete them, will have problems throughout the rest of this course.</a:t>
            </a:r>
          </a:p>
          <a:p>
            <a:pPr>
              <a:lnSpc>
                <a:spcPct val="115000"/>
              </a:lnSpc>
              <a:spcAft>
                <a:spcPts val="1000"/>
              </a:spcAft>
            </a:pPr>
            <a:r>
              <a:rPr lang="en-US" sz="1000" b="1" u="sng">
                <a:latin typeface="Arial"/>
                <a:ea typeface="Calibri"/>
                <a:cs typeface="Segoe UI"/>
              </a:rPr>
              <a:t>Demonstration Preparation:</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There are demonstrations in each Lesson in this module. To prepare for them</a:t>
            </a:r>
            <a:r>
              <a:rPr lang="en-US" sz="1000">
                <a:latin typeface="Arial"/>
                <a:ea typeface="Calibri"/>
                <a:cs typeface="Times New Roman"/>
              </a:rPr>
              <a:t>,</a:t>
            </a:r>
            <a:r>
              <a:rPr lang="ga-IE" sz="1000">
                <a:latin typeface="Arial"/>
                <a:ea typeface="Calibri"/>
                <a:cs typeface="Times New Roman"/>
              </a:rPr>
              <a:t> you need to do the following</a:t>
            </a:r>
            <a:r>
              <a:rPr lang="en-US" sz="1000">
                <a:latin typeface="Arial"/>
                <a:ea typeface="Calibri"/>
                <a:cs typeface="Times New Roman"/>
              </a:rPr>
              <a:t>:</a:t>
            </a: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10961B-LON-DC1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10961B-LON-CL1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r>
              <a:rPr lang="en-US" sz="1000" b="1" smtClean="0">
                <a:effectLst/>
                <a:latin typeface="Arial"/>
                <a:ea typeface="Times New Roman"/>
                <a:cs typeface="Segoe UI"/>
              </a:rPr>
              <a:t> </a:t>
            </a:r>
            <a:r>
              <a:rPr lang="ga-IE" sz="1000" smtClean="0">
                <a:effectLst/>
                <a:latin typeface="Arial"/>
                <a:ea typeface="Times New Roman"/>
                <a:cs typeface="Segoe UI"/>
              </a:rPr>
              <a:t>(Start and </a:t>
            </a:r>
            <a:r>
              <a:rPr lang="en-US" sz="1000" smtClean="0">
                <a:effectLst/>
                <a:latin typeface="Arial"/>
                <a:ea typeface="Times New Roman"/>
                <a:cs typeface="Segoe UI"/>
              </a:rPr>
              <a:t>l</a:t>
            </a:r>
            <a:r>
              <a:rPr lang="ga-IE" sz="1000" smtClean="0">
                <a:effectLst/>
                <a:latin typeface="Arial"/>
                <a:ea typeface="Times New Roman"/>
                <a:cs typeface="Segoe UI"/>
              </a:rPr>
              <a:t>og </a:t>
            </a:r>
            <a:r>
              <a:rPr lang="en-US" sz="1000" smtClean="0">
                <a:effectLst/>
                <a:latin typeface="Arial"/>
                <a:ea typeface="Times New Roman"/>
                <a:cs typeface="Segoe UI"/>
              </a:rPr>
              <a:t>on </a:t>
            </a:r>
            <a:r>
              <a:rPr lang="ga-IE" sz="1000" smtClean="0">
                <a:effectLst/>
                <a:latin typeface="Arial"/>
                <a:ea typeface="Times New Roman"/>
                <a:cs typeface="Segoe UI"/>
              </a:rPr>
              <a:t>to the 10961B-LON-DC1 </a:t>
            </a:r>
            <a:r>
              <a:rPr lang="en-US" sz="1000" smtClean="0">
                <a:effectLst/>
                <a:latin typeface="Arial"/>
                <a:ea typeface="Times New Roman"/>
                <a:cs typeface="Segoe UI"/>
              </a:rPr>
              <a:t>virtual machine </a:t>
            </a:r>
            <a:r>
              <a:rPr lang="ga-IE" sz="1000" smtClean="0">
                <a:effectLst/>
                <a:latin typeface="Arial"/>
                <a:ea typeface="Times New Roman"/>
                <a:cs typeface="Segoe UI"/>
              </a:rPr>
              <a:t>before logging on to the 10961B-LON-CL1 virtual machine</a:t>
            </a:r>
            <a:r>
              <a:rPr lang="en-US" sz="1000" smtClean="0">
                <a:effectLst/>
                <a:latin typeface="Arial"/>
                <a:ea typeface="Times New Roman"/>
                <a:cs typeface="Segoe UI"/>
              </a:rPr>
              <a:t>.</a:t>
            </a:r>
            <a:r>
              <a:rPr lang="ga-IE" sz="1000" smtClean="0">
                <a:effectLst/>
                <a:latin typeface="Arial"/>
                <a:ea typeface="Times New Roman"/>
                <a:cs typeface="Segoe UI"/>
              </a:rPr>
              <a:t>)</a:t>
            </a:r>
            <a:endParaRPr lang="en-US" sz="1000" smtClean="0">
              <a:effectLst/>
              <a:latin typeface="Arial"/>
              <a:ea typeface="Times New Roman"/>
              <a:cs typeface="Segoe UI"/>
            </a:endParaRPr>
          </a:p>
          <a:p>
            <a:pPr>
              <a:lnSpc>
                <a:spcPct val="115000"/>
              </a:lnSpc>
              <a:spcAft>
                <a:spcPts val="1000"/>
              </a:spcAft>
            </a:pPr>
            <a:r>
              <a:rPr lang="en-US" sz="1000">
                <a:latin typeface="Arial"/>
                <a:ea typeface="Calibri"/>
                <a:cs typeface="Times New Roman"/>
              </a:rPr>
              <a:t>Perform the demonstrations</a:t>
            </a:r>
            <a:r>
              <a:rPr lang="ga-IE" sz="1000">
                <a:latin typeface="Arial"/>
                <a:ea typeface="Calibri"/>
                <a:cs typeface="Times New Roman"/>
              </a:rPr>
              <a:t> on the 10961B-LON-CL1 virtual machine in either the Windows PowerShell</a:t>
            </a:r>
            <a:r>
              <a:rPr lang="ga-IE" sz="1000" baseline="30000">
                <a:latin typeface="Arial"/>
                <a:ea typeface="Calibri"/>
                <a:cs typeface="Times New Roman"/>
              </a:rPr>
              <a:t>™</a:t>
            </a:r>
            <a:r>
              <a:rPr lang="ga-IE" sz="1000">
                <a:latin typeface="Arial"/>
                <a:ea typeface="Calibri"/>
                <a:cs typeface="Times New Roman"/>
              </a:rPr>
              <a:t> console or the Windows PowerShell </a:t>
            </a:r>
            <a:r>
              <a:rPr lang="en-US" sz="1000">
                <a:latin typeface="Arial"/>
                <a:ea typeface="Calibri"/>
                <a:cs typeface="Times New Roman"/>
              </a:rPr>
              <a:t>Integrated Scripting Environment (</a:t>
            </a:r>
            <a:r>
              <a:rPr lang="ga-IE" sz="1000">
                <a:latin typeface="Arial"/>
                <a:ea typeface="Calibri"/>
                <a:cs typeface="Times New Roman"/>
              </a:rPr>
              <a:t>ISE</a:t>
            </a:r>
            <a:r>
              <a:rPr lang="en-US" sz="1000">
                <a:latin typeface="Arial"/>
                <a:ea typeface="Calibri"/>
                <a:cs typeface="Times New Roman"/>
              </a:rPr>
              <a:t>)</a:t>
            </a:r>
            <a:r>
              <a:rPr lang="ga-IE" sz="1000">
                <a:latin typeface="Arial"/>
                <a:ea typeface="Calibri"/>
                <a:cs typeface="Times New Roman"/>
              </a:rPr>
              <a:t>. </a:t>
            </a:r>
            <a:r>
              <a:rPr lang="en-US" sz="1000">
                <a:latin typeface="Arial"/>
                <a:ea typeface="Calibri"/>
                <a:cs typeface="Times New Roman"/>
              </a:rPr>
              <a:t>S</a:t>
            </a:r>
            <a:r>
              <a:rPr lang="ga-IE" sz="1000">
                <a:latin typeface="Arial"/>
                <a:ea typeface="Calibri"/>
                <a:cs typeface="Times New Roman"/>
              </a:rPr>
              <a:t>ome demo</a:t>
            </a:r>
            <a:r>
              <a:rPr lang="en-US" sz="1000">
                <a:latin typeface="Arial"/>
                <a:ea typeface="Calibri"/>
                <a:cs typeface="Times New Roman"/>
              </a:rPr>
              <a:t>nstration</a:t>
            </a:r>
            <a:r>
              <a:rPr lang="ga-IE" sz="1000">
                <a:latin typeface="Arial"/>
                <a:ea typeface="Calibri"/>
                <a:cs typeface="Times New Roman"/>
              </a:rPr>
              <a:t>s </a:t>
            </a:r>
            <a:r>
              <a:rPr lang="en-US" sz="1000">
                <a:latin typeface="Arial"/>
                <a:ea typeface="Calibri"/>
                <a:cs typeface="Times New Roman"/>
              </a:rPr>
              <a:t>might specify</a:t>
            </a:r>
            <a:r>
              <a:rPr lang="ga-IE" sz="1000">
                <a:latin typeface="Arial"/>
                <a:ea typeface="Calibri"/>
                <a:cs typeface="Times New Roman"/>
              </a:rPr>
              <a:t> which one to use.</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a:t>
            </a:r>
            <a:r>
              <a:rPr lang="en-US" sz="1000">
                <a:latin typeface="Arial"/>
                <a:ea typeface="Calibri"/>
                <a:cs typeface="Times New Roman"/>
              </a:rPr>
              <a:t>,</a:t>
            </a:r>
            <a:r>
              <a:rPr lang="ga-IE" sz="1000">
                <a:latin typeface="Arial"/>
                <a:ea typeface="Calibri"/>
                <a:cs typeface="Times New Roman"/>
              </a:rPr>
              <a:t> or steps are numerous</a:t>
            </a:r>
            <a:r>
              <a:rPr lang="en-US" sz="1000">
                <a:latin typeface="Arial"/>
                <a:ea typeface="Calibri"/>
                <a:cs typeface="Times New Roman"/>
              </a:rPr>
              <a:t>,</a:t>
            </a:r>
            <a:r>
              <a:rPr lang="ga-IE" sz="1000">
                <a:latin typeface="Arial"/>
                <a:ea typeface="Calibri"/>
                <a:cs typeface="Times New Roman"/>
              </a:rPr>
              <a:t> .ps1 files </a:t>
            </a:r>
            <a:r>
              <a:rPr lang="en-US" sz="1000">
                <a:latin typeface="Arial"/>
                <a:ea typeface="Calibri"/>
                <a:cs typeface="Times New Roman"/>
              </a:rPr>
              <a:t>have been </a:t>
            </a:r>
            <a:r>
              <a:rPr lang="ga-IE" sz="1000">
                <a:latin typeface="Arial"/>
                <a:ea typeface="Calibri"/>
                <a:cs typeface="Times New Roman"/>
              </a:rPr>
              <a:t>provided </a:t>
            </a:r>
            <a:r>
              <a:rPr lang="en-US" sz="1000">
                <a:latin typeface="Arial"/>
                <a:ea typeface="Calibri"/>
                <a:cs typeface="Times New Roman"/>
              </a:rPr>
              <a:t>for demonstration purposes. You can </a:t>
            </a:r>
            <a:r>
              <a:rPr lang="ga-IE" sz="1000">
                <a:latin typeface="Arial"/>
                <a:ea typeface="Calibri"/>
                <a:cs typeface="Times New Roman"/>
              </a:rPr>
              <a:t>open and use </a:t>
            </a:r>
            <a:r>
              <a:rPr lang="en-US" sz="1000">
                <a:latin typeface="Arial"/>
                <a:ea typeface="Calibri"/>
                <a:cs typeface="Times New Roman"/>
              </a:rPr>
              <a:t>the .ps1 files </a:t>
            </a:r>
            <a:r>
              <a:rPr lang="ga-IE" sz="1000">
                <a:latin typeface="Arial"/>
                <a:ea typeface="Calibri"/>
                <a:cs typeface="Times New Roman"/>
              </a:rPr>
              <a:t>in the ISE. </a:t>
            </a:r>
            <a:r>
              <a:rPr lang="en-US" sz="1000">
                <a:latin typeface="Arial"/>
                <a:ea typeface="Calibri"/>
                <a:cs typeface="Times New Roman"/>
              </a:rPr>
              <a:t>If .ps1 files have been provided for a demonstration, this will be specified in the instructor notes for the demonstration. All .ps1 files </a:t>
            </a:r>
            <a:r>
              <a:rPr lang="ga-IE" sz="1000">
                <a:latin typeface="Arial"/>
                <a:ea typeface="Calibri"/>
                <a:cs typeface="Times New Roman"/>
              </a:rPr>
              <a:t>are available on the 10961B-LON-CL1 </a:t>
            </a:r>
            <a:r>
              <a:rPr lang="en-US" sz="1000">
                <a:latin typeface="Arial"/>
                <a:ea typeface="Calibri"/>
                <a:cs typeface="Times New Roman"/>
              </a:rPr>
              <a:t>virtual machine, in the </a:t>
            </a:r>
            <a:r>
              <a:rPr lang="ga-IE" sz="1000">
                <a:latin typeface="Arial"/>
                <a:ea typeface="Calibri"/>
                <a:cs typeface="Times New Roman"/>
              </a:rPr>
              <a:t>E:\Mod02\Democode</a:t>
            </a:r>
            <a:r>
              <a:rPr lang="en-US" sz="1000">
                <a:latin typeface="Arial"/>
                <a:ea typeface="Calibri"/>
                <a:cs typeface="Times New Roman"/>
              </a:rPr>
              <a:t> directory.</a:t>
            </a:r>
          </a:p>
        </p:txBody>
      </p:sp>
      <p:sp>
        <p:nvSpPr>
          <p:cNvPr id="4" name="Slide Number Placeholder 3"/>
          <p:cNvSpPr>
            <a:spLocks noGrp="1"/>
          </p:cNvSpPr>
          <p:nvPr>
            <p:ph type="sldNum" sz="quarter" idx="10"/>
          </p:nvPr>
        </p:nvSpPr>
        <p:spPr/>
        <p:txBody>
          <a:bodyPr/>
          <a:lstStyle/>
          <a:p>
            <a:fld id="{7FFE0DCD-D07F-4D76-BB99-1F52BE249546}"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525476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983434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440693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a:t>
            </a:r>
            <a:r>
              <a:rPr lang="ga-IE" sz="1000" dirty="0">
                <a:latin typeface="Arial"/>
                <a:ea typeface="Calibri"/>
                <a:cs typeface="Times New Roman"/>
              </a:rPr>
              <a:t> on the 10961B- LON-CL1 virtual machine</a:t>
            </a:r>
            <a:r>
              <a:rPr lang="en-US" sz="1000" dirty="0">
                <a:latin typeface="Arial"/>
                <a:ea typeface="Calibri"/>
                <a:cs typeface="Times New Roman"/>
              </a:rPr>
              <a:t> in E:\ Mod02\</a:t>
            </a:r>
            <a:r>
              <a:rPr lang="en-US" sz="1000" dirty="0" err="1">
                <a:latin typeface="Arial"/>
                <a:ea typeface="Calibri"/>
                <a:cs typeface="Times New Roman"/>
              </a:rPr>
              <a:t>Democode</a:t>
            </a:r>
            <a:r>
              <a:rPr lang="en-US" sz="1000" dirty="0">
                <a:latin typeface="Arial"/>
                <a:ea typeface="Calibri"/>
                <a:cs typeface="Times New Roman"/>
              </a:rPr>
              <a:t>\SelectingObjects.ps1.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Get-Process </a:t>
            </a:r>
            <a:r>
              <a:rPr lang="en-US" sz="1000" b="1" dirty="0" smtClean="0">
                <a:effectLst/>
                <a:latin typeface="Arial"/>
                <a:ea typeface="Times New Roman"/>
                <a:cs typeface="Times New Roman"/>
              </a:rPr>
              <a:t>| Sort-Object –Property VM –Descending | Select-Object –First 10</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Get-Date </a:t>
            </a:r>
            <a:r>
              <a:rPr lang="en-US" sz="1000" b="1" dirty="0" smtClean="0">
                <a:effectLst/>
                <a:latin typeface="Arial"/>
                <a:ea typeface="Times New Roman"/>
                <a:cs typeface="Times New Roman"/>
              </a:rPr>
              <a:t>| Select-Object –Property </a:t>
            </a:r>
            <a:r>
              <a:rPr lang="en-US" sz="1000" b="1" dirty="0" err="1" smtClean="0">
                <a:effectLst/>
                <a:latin typeface="Arial"/>
                <a:ea typeface="Times New Roman"/>
                <a:cs typeface="Times New Roman"/>
              </a:rPr>
              <a:t>DayOfWeek</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marL="346075" lvl="1">
              <a:lnSpc>
                <a:spcPts val="1000"/>
              </a:lnSpc>
              <a:spcBef>
                <a:spcPts val="600"/>
              </a:spcBef>
              <a:spcAft>
                <a:spcPts val="600"/>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EventLog</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–Newest 10 –</a:t>
            </a:r>
            <a:r>
              <a:rPr lang="en-US" sz="1000" b="1" dirty="0" err="1" smtClean="0">
                <a:effectLst/>
                <a:latin typeface="Arial"/>
                <a:ea typeface="Times New Roman"/>
                <a:cs typeface="Times New Roman"/>
              </a:rPr>
              <a:t>LogName</a:t>
            </a:r>
            <a:r>
              <a:rPr lang="en-US" sz="1000" b="1" dirty="0" smtClean="0">
                <a:effectLst/>
                <a:latin typeface="Arial"/>
                <a:ea typeface="Times New Roman"/>
                <a:cs typeface="Times New Roman"/>
              </a:rPr>
              <a:t> Security | Select-Object –Property </a:t>
            </a:r>
            <a:r>
              <a:rPr lang="en-US" sz="1000" b="1" dirty="0" err="1" smtClean="0">
                <a:effectLst/>
                <a:latin typeface="Arial"/>
                <a:ea typeface="Times New Roman"/>
                <a:cs typeface="Times New Roman"/>
              </a:rPr>
              <a:t>EventID,TimeWritten,Message</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FE0DCD-D07F-4D76-BB99-1F52BE249546}"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4188040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There is a lot to cover, but please make sure that you cover everything in the manual on this topic. Some of this might be easier to explain as part of your demonstration, when you are actually typing the syntax on screen.</a:t>
            </a:r>
          </a:p>
        </p:txBody>
      </p:sp>
      <p:sp>
        <p:nvSpPr>
          <p:cNvPr id="4" name="Slide Number Placeholder 3"/>
          <p:cNvSpPr>
            <a:spLocks noGrp="1"/>
          </p:cNvSpPr>
          <p:nvPr>
            <p:ph type="sldNum" sz="quarter" idx="10"/>
          </p:nvPr>
        </p:nvSpPr>
        <p:spPr/>
        <p:txBody>
          <a:bodyPr/>
          <a:lstStyle/>
          <a:p>
            <a:fld id="{7FFE0DCD-D07F-4D76-BB99-1F52BE249546}"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436658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is a difficult syntax for any beginner. Repetition is the key. In the lab especially, make students type this repeatedly. As you do the demonstration, ask students what you should type.</a:t>
            </a:r>
          </a:p>
        </p:txBody>
      </p:sp>
      <p:sp>
        <p:nvSpPr>
          <p:cNvPr id="4" name="Slide Number Placeholder 3"/>
          <p:cNvSpPr>
            <a:spLocks noGrp="1"/>
          </p:cNvSpPr>
          <p:nvPr>
            <p:ph type="sldNum" sz="quarter" idx="10"/>
          </p:nvPr>
        </p:nvSpPr>
        <p:spPr/>
        <p:txBody>
          <a:bodyPr/>
          <a:lstStyle/>
          <a:p>
            <a:fld id="{7FFE0DCD-D07F-4D76-BB99-1F52BE249546}"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544054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734411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009545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E:\Mod02\Democode\CreatingCalculatedProperties.ps1.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Get-History</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Get-History </a:t>
            </a:r>
            <a:r>
              <a:rPr lang="en-US" sz="1000" b="1" dirty="0" smtClean="0">
                <a:effectLst/>
                <a:latin typeface="Arial"/>
                <a:ea typeface="Times New Roman"/>
                <a:cs typeface="Times New Roman"/>
              </a:rPr>
              <a:t>| Get-Member</a:t>
            </a: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Locate the </a:t>
            </a:r>
            <a:r>
              <a:rPr lang="en-US" sz="1000" b="1" dirty="0" err="1" smtClean="0">
                <a:effectLst/>
                <a:latin typeface="Arial"/>
                <a:ea typeface="Times New Roman"/>
                <a:cs typeface="Times New Roman"/>
              </a:rPr>
              <a:t>StartExecutionTime</a:t>
            </a:r>
            <a:r>
              <a:rPr lang="en-US" sz="1000" dirty="0" smtClean="0">
                <a:effectLst/>
                <a:latin typeface="Arial"/>
                <a:ea typeface="Times New Roman"/>
                <a:cs typeface="Times New Roman"/>
              </a:rPr>
              <a:t> and </a:t>
            </a:r>
            <a:r>
              <a:rPr lang="en-US" sz="1000" b="1" dirty="0" err="1" smtClean="0">
                <a:effectLst/>
                <a:latin typeface="Arial"/>
                <a:ea typeface="Times New Roman"/>
                <a:cs typeface="Times New Roman"/>
              </a:rPr>
              <a:t>EndExecutionTime</a:t>
            </a:r>
            <a:r>
              <a:rPr lang="en-US" sz="1000" dirty="0" smtClean="0">
                <a:effectLst/>
                <a:latin typeface="Arial"/>
                <a:ea typeface="Times New Roman"/>
                <a:cs typeface="Times New Roman"/>
              </a:rPr>
              <a:t> properties.</a:t>
            </a: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marL="346075" lvl="1">
              <a:lnSpc>
                <a:spcPct val="115000"/>
              </a:lnSpc>
              <a:spcBef>
                <a:spcPts val="600"/>
              </a:spcBef>
              <a:spcAft>
                <a:spcPts val="995"/>
              </a:spcAft>
            </a:pPr>
            <a:r>
              <a:rPr lang="en-US" sz="1000" b="1" dirty="0" smtClean="0">
                <a:effectLst/>
                <a:latin typeface="Arial"/>
                <a:ea typeface="Times New Roman"/>
                <a:cs typeface="Times New Roman"/>
              </a:rPr>
              <a:t>Get-History </a:t>
            </a:r>
            <a:r>
              <a:rPr lang="en-US" sz="1000" b="1" dirty="0" smtClean="0">
                <a:effectLst/>
                <a:latin typeface="Arial"/>
                <a:ea typeface="Times New Roman"/>
                <a:cs typeface="Times New Roman"/>
              </a:rPr>
              <a:t>| Select-Object -Property *,@{n='</a:t>
            </a:r>
            <a:r>
              <a:rPr lang="en-US" sz="1000" b="1" dirty="0" err="1" smtClean="0">
                <a:effectLst/>
                <a:latin typeface="Arial"/>
                <a:ea typeface="Times New Roman"/>
                <a:cs typeface="Times New Roman"/>
              </a:rPr>
              <a:t>ExecutionTime</a:t>
            </a:r>
            <a:r>
              <a:rPr lang="en-US" sz="1000" b="1" dirty="0" smtClean="0">
                <a:effectLst/>
                <a:latin typeface="Arial"/>
                <a:ea typeface="Times New Roman"/>
                <a:cs typeface="Times New Roman"/>
              </a:rPr>
              <a:t>';e={$</a:t>
            </a:r>
            <a:r>
              <a:rPr lang="en-US" sz="1000" b="1" dirty="0" err="1" smtClean="0">
                <a:effectLst/>
                <a:latin typeface="Arial"/>
                <a:ea typeface="Times New Roman"/>
                <a:cs typeface="Times New Roman"/>
              </a:rPr>
              <a:t>PSItem.EndExecutionTime</a:t>
            </a:r>
            <a:r>
              <a:rPr lang="en-US" sz="1000" b="1" dirty="0" smtClean="0">
                <a:effectLst/>
                <a:latin typeface="Arial"/>
                <a:ea typeface="Times New Roman"/>
                <a:cs typeface="Times New Roman"/>
              </a:rPr>
              <a:t> - $</a:t>
            </a:r>
            <a:r>
              <a:rPr lang="en-US" sz="1000" b="1" dirty="0" err="1" smtClean="0">
                <a:effectLst/>
                <a:latin typeface="Arial"/>
                <a:ea typeface="Times New Roman"/>
                <a:cs typeface="Times New Roman"/>
              </a:rPr>
              <a:t>PSItem.StartExecutionTime</a:t>
            </a:r>
            <a:r>
              <a:rPr lang="en-US" sz="1000" b="1"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startAt="5"/>
            </a:pPr>
            <a:r>
              <a:rPr lang="en-US" sz="1000" dirty="0" smtClean="0">
                <a:effectLst/>
                <a:latin typeface="Arial"/>
                <a:ea typeface="Times New Roman"/>
                <a:cs typeface="Times New Roman"/>
              </a:rPr>
              <a:t>Run:</a:t>
            </a:r>
          </a:p>
          <a:p>
            <a:pPr marL="346075" lvl="1">
              <a:lnSpc>
                <a:spcPts val="1000"/>
              </a:lnSpc>
              <a:spcBef>
                <a:spcPts val="600"/>
              </a:spcBef>
              <a:spcAft>
                <a:spcPts val="600"/>
              </a:spcAft>
            </a:pPr>
            <a:r>
              <a:rPr lang="en-US" sz="1000" b="1" dirty="0" smtClean="0">
                <a:effectLst/>
                <a:latin typeface="Arial"/>
                <a:ea typeface="Times New Roman"/>
                <a:cs typeface="Times New Roman"/>
              </a:rPr>
              <a:t>Get-History </a:t>
            </a:r>
            <a:r>
              <a:rPr lang="en-US" sz="1000" b="1" dirty="0" smtClean="0">
                <a:effectLst/>
                <a:latin typeface="Arial"/>
                <a:ea typeface="Times New Roman"/>
                <a:cs typeface="Times New Roman"/>
              </a:rPr>
              <a:t>| Select-Object -Property *,@{n='</a:t>
            </a:r>
            <a:r>
              <a:rPr lang="en-US" sz="1000" b="1" dirty="0" err="1" smtClean="0">
                <a:effectLst/>
                <a:latin typeface="Arial"/>
                <a:ea typeface="Times New Roman"/>
                <a:cs typeface="Times New Roman"/>
              </a:rPr>
              <a:t>ExecutionTime</a:t>
            </a:r>
            <a:r>
              <a:rPr lang="en-US" sz="1000" b="1" dirty="0" smtClean="0">
                <a:effectLst/>
                <a:latin typeface="Arial"/>
                <a:ea typeface="Times New Roman"/>
                <a:cs typeface="Times New Roman"/>
              </a:rPr>
              <a:t>';e={$</a:t>
            </a:r>
            <a:r>
              <a:rPr lang="en-US" sz="1000" b="1" dirty="0" err="1" smtClean="0">
                <a:effectLst/>
                <a:latin typeface="Arial"/>
                <a:ea typeface="Times New Roman"/>
                <a:cs typeface="Times New Roman"/>
              </a:rPr>
              <a:t>PSItem.EndExecutionTime</a:t>
            </a:r>
            <a:r>
              <a:rPr lang="en-US" sz="1000" b="1" dirty="0" smtClean="0">
                <a:effectLst/>
                <a:latin typeface="Arial"/>
                <a:ea typeface="Times New Roman"/>
                <a:cs typeface="Times New Roman"/>
              </a:rPr>
              <a:t> - $</a:t>
            </a:r>
            <a:r>
              <a:rPr lang="en-US" sz="1000" b="1" dirty="0" err="1" smtClean="0">
                <a:effectLst/>
                <a:latin typeface="Arial"/>
                <a:ea typeface="Times New Roman"/>
                <a:cs typeface="Times New Roman"/>
              </a:rPr>
              <a:t>PSItem.StartExecutionTime</a:t>
            </a:r>
            <a:r>
              <a:rPr lang="en-US" sz="1000" b="1" dirty="0" smtClean="0">
                <a:effectLst/>
                <a:latin typeface="Arial"/>
                <a:ea typeface="Times New Roman"/>
                <a:cs typeface="Times New Roman"/>
              </a:rPr>
              <a:t>}} | Sort-Object –Property </a:t>
            </a:r>
            <a:r>
              <a:rPr lang="en-US" sz="1000" b="1" dirty="0" err="1" smtClean="0">
                <a:effectLst/>
                <a:latin typeface="Arial"/>
                <a:ea typeface="Times New Roman"/>
                <a:cs typeface="Times New Roman"/>
              </a:rPr>
              <a:t>ExecutionTime</a:t>
            </a:r>
            <a:r>
              <a:rPr lang="en-US" sz="1000" b="1" dirty="0" smtClean="0">
                <a:effectLst/>
                <a:latin typeface="Arial"/>
                <a:ea typeface="Times New Roman"/>
                <a:cs typeface="Times New Roman"/>
              </a:rPr>
              <a:t> –Descending</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FE0DCD-D07F-4D76-BB99-1F52BE249546}"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684432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Throughout this lab, students will benefit primarily from figuring out how to run commands. Students who are using the lab answer key will gain almost no benefit from this lab. The lab answer key is not intended to teach students why they are running the commands, because the commands are not actually the most important part of the lab. The important part of the lab is the act of discovering the commands and learning how to run them. The lab answer key cannot provide that discovery experience.</a:t>
            </a:r>
          </a:p>
          <a:p>
            <a:pPr>
              <a:lnSpc>
                <a:spcPct val="115000"/>
              </a:lnSpc>
              <a:spcAft>
                <a:spcPts val="1000"/>
              </a:spcAft>
            </a:pPr>
            <a:r>
              <a:rPr lang="en-IE" sz="1000" b="1" dirty="0">
                <a:solidFill>
                  <a:srgbClr val="000000"/>
                </a:solidFill>
                <a:latin typeface="Arial"/>
                <a:ea typeface="Calibri"/>
                <a:cs typeface="Times New Roman"/>
              </a:rPr>
              <a:t>Exercise 1: Selecting and Sorting </a:t>
            </a:r>
            <a:r>
              <a:rPr lang="en-IE" sz="1000" b="1" dirty="0" smtClean="0">
                <a:solidFill>
                  <a:srgbClr val="000000"/>
                </a:solidFill>
                <a:latin typeface="Arial"/>
                <a:ea typeface="Calibri"/>
                <a:cs typeface="Times New Roman"/>
              </a:rPr>
              <a:t>Data</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produce lists of management information from the computers in your environment. For each task, you will discover the necessary commands, and use </a:t>
            </a:r>
            <a:r>
              <a:rPr lang="en-US" sz="1000" b="1" dirty="0">
                <a:latin typeface="Arial"/>
                <a:ea typeface="Calibri"/>
                <a:cs typeface="Times New Roman"/>
              </a:rPr>
              <a:t>Select-Object</a:t>
            </a:r>
            <a:r>
              <a:rPr lang="en-US" sz="1000" dirty="0">
                <a:latin typeface="Arial"/>
                <a:ea typeface="Calibri"/>
                <a:cs typeface="Times New Roman"/>
              </a:rPr>
              <a:t> and </a:t>
            </a:r>
            <a:r>
              <a:rPr lang="en-US" sz="1000" b="1" dirty="0">
                <a:latin typeface="Arial"/>
                <a:ea typeface="Calibri"/>
                <a:cs typeface="Times New Roman"/>
              </a:rPr>
              <a:t>Sort-Object</a:t>
            </a:r>
            <a:r>
              <a:rPr lang="en-US" sz="1000" dirty="0">
                <a:latin typeface="Arial"/>
                <a:ea typeface="Calibri"/>
                <a:cs typeface="Times New Roman"/>
              </a:rPr>
              <a:t> to customize the final output of each command as specified.</a:t>
            </a:r>
          </a:p>
          <a:p>
            <a:pPr>
              <a:lnSpc>
                <a:spcPct val="115000"/>
              </a:lnSpc>
              <a:spcAft>
                <a:spcPts val="1000"/>
              </a:spcAft>
            </a:pPr>
            <a:r>
              <a:rPr lang="en-US" sz="1000" b="1" dirty="0">
                <a:latin typeface="Arial"/>
                <a:ea typeface="Calibri"/>
                <a:cs typeface="Times New Roman"/>
              </a:rPr>
              <a:t>Instructor Note: </a:t>
            </a:r>
            <a:r>
              <a:rPr lang="en-US" sz="1000" dirty="0">
                <a:latin typeface="Arial"/>
                <a:ea typeface="Calibri"/>
                <a:cs typeface="Times New Roman"/>
              </a:rPr>
              <a:t>Task 2, which deals with hotfixes, is more complex than it looks. The members of the object include properties like </a:t>
            </a:r>
            <a:r>
              <a:rPr lang="en-US" sz="1000" b="1" dirty="0" err="1">
                <a:latin typeface="Arial"/>
                <a:ea typeface="Calibri"/>
                <a:cs typeface="Times New Roman"/>
              </a:rPr>
              <a:t>InstallDate</a:t>
            </a:r>
            <a:r>
              <a:rPr lang="en-US" sz="1000" dirty="0">
                <a:latin typeface="Arial"/>
                <a:ea typeface="Calibri"/>
                <a:cs typeface="Times New Roman"/>
              </a:rPr>
              <a:t>, which is usually blank. If students think to run only </a:t>
            </a:r>
            <a:r>
              <a:rPr lang="en-US" sz="1000" b="1" dirty="0">
                <a:latin typeface="Arial"/>
                <a:ea typeface="Calibri"/>
                <a:cs typeface="Times New Roman"/>
              </a:rPr>
              <a:t>Get-Hotfix</a:t>
            </a:r>
            <a:r>
              <a:rPr lang="en-US" sz="1000" dirty="0">
                <a:latin typeface="Arial"/>
                <a:ea typeface="Calibri"/>
                <a:cs typeface="Times New Roman"/>
              </a:rPr>
              <a:t>, the default output includes everything they should have to know.</a:t>
            </a:r>
          </a:p>
          <a:p>
            <a:pPr>
              <a:lnSpc>
                <a:spcPct val="115000"/>
              </a:lnSpc>
              <a:spcAft>
                <a:spcPts val="1000"/>
              </a:spcAft>
            </a:pPr>
            <a:r>
              <a:rPr lang="en-US" sz="1000" dirty="0">
                <a:latin typeface="Arial"/>
                <a:ea typeface="Calibri"/>
                <a:cs typeface="Times New Roman"/>
              </a:rPr>
              <a:t>Be careful when you monitor students during this lab. Students who are unable to complete the majority of this lab without using the lab answer key will have significant trouble during the remainder of the course.</a:t>
            </a:r>
          </a:p>
        </p:txBody>
      </p:sp>
      <p:sp>
        <p:nvSpPr>
          <p:cNvPr id="4" name="Slide Number Placeholder 3"/>
          <p:cNvSpPr>
            <a:spLocks noGrp="1"/>
          </p:cNvSpPr>
          <p:nvPr>
            <p:ph type="sldNum" sz="quarter" idx="10"/>
          </p:nvPr>
        </p:nvSpPr>
        <p:spPr/>
        <p:txBody>
          <a:bodyPr/>
          <a:lstStyle/>
          <a:p>
            <a:fld id="{7FFE0DCD-D07F-4D76-BB99-1F52BE249546}"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857203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FFE0DCD-D07F-4D76-BB99-1F52BE249546}"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635533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Where could you find additional documentation about an object’s members?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depends on who wrote the command that produced the object. For most commands written by Microsoft</a:t>
            </a:r>
            <a:r>
              <a:rPr lang="en-US" sz="1000" baseline="30000">
                <a:latin typeface="Arial"/>
                <a:ea typeface="Calibri"/>
                <a:cs typeface="Times New Roman"/>
              </a:rPr>
              <a:t>®</a:t>
            </a:r>
            <a:r>
              <a:rPr lang="en-US" sz="1000">
                <a:latin typeface="Arial"/>
                <a:ea typeface="Calibri"/>
                <a:cs typeface="Times New Roman"/>
              </a:rPr>
              <a:t>, output objects are documented in the Microsoft Developer Network (MSDN) Library. Using the object’s </a:t>
            </a:r>
            <a:r>
              <a:rPr lang="en-US" sz="1000" b="1">
                <a:latin typeface="Arial"/>
                <a:ea typeface="Calibri"/>
                <a:cs typeface="Times New Roman"/>
              </a:rPr>
              <a:t>TypeName</a:t>
            </a:r>
            <a:r>
              <a:rPr lang="en-US" sz="1000">
                <a:latin typeface="Arial"/>
                <a:ea typeface="Calibri"/>
                <a:cs typeface="Times New Roman"/>
              </a:rPr>
              <a:t> in an Internet search is frequently the fastest way to find the object’s documentation, if documentation exists. </a:t>
            </a:r>
          </a:p>
        </p:txBody>
      </p:sp>
      <p:sp>
        <p:nvSpPr>
          <p:cNvPr id="4" name="Slide Number Placeholder 3"/>
          <p:cNvSpPr>
            <a:spLocks noGrp="1"/>
          </p:cNvSpPr>
          <p:nvPr>
            <p:ph type="sldNum" sz="quarter" idx="10"/>
          </p:nvPr>
        </p:nvSpPr>
        <p:spPr/>
        <p:txBody>
          <a:bodyPr/>
          <a:lstStyle/>
          <a:p>
            <a:fld id="{7FFE0DCD-D07F-4D76-BB99-1F52BE249546}"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126958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Suppose that you wanted to produce output that included all </a:t>
            </a:r>
            <a:r>
              <a:rPr lang="ga-IE" sz="1000">
                <a:latin typeface="Arial"/>
                <a:ea typeface="Calibri"/>
                <a:cs typeface="Times New Roman"/>
              </a:rPr>
              <a:t>of </a:t>
            </a:r>
            <a:r>
              <a:rPr lang="en-US" sz="1000">
                <a:latin typeface="Arial"/>
                <a:ea typeface="Calibri"/>
                <a:cs typeface="Times New Roman"/>
              </a:rPr>
              <a:t>an object’s properties except one. What would be the most efficient way to do that?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a:t>
            </a:r>
            <a:r>
              <a:rPr lang="en-US" sz="1000" b="1">
                <a:latin typeface="Arial"/>
                <a:ea typeface="Calibri"/>
                <a:cs typeface="Times New Roman"/>
              </a:rPr>
              <a:t>Select-Object</a:t>
            </a:r>
            <a:r>
              <a:rPr lang="en-US" sz="1000">
                <a:latin typeface="Arial"/>
                <a:ea typeface="Calibri"/>
                <a:cs typeface="Times New Roman"/>
              </a:rPr>
              <a:t> command has an </a:t>
            </a:r>
            <a:r>
              <a:rPr lang="en-US" sz="1000" b="1">
                <a:latin typeface="Arial"/>
                <a:ea typeface="Calibri"/>
                <a:cs typeface="Times New Roman"/>
              </a:rPr>
              <a:t>–ExcludeProperty</a:t>
            </a:r>
            <a:r>
              <a:rPr lang="en-US" sz="1000">
                <a:latin typeface="Arial"/>
                <a:ea typeface="Calibri"/>
                <a:cs typeface="Times New Roman"/>
              </a:rPr>
              <a:t> parameter. You would use it to list the one property that you do not want included, and use </a:t>
            </a:r>
            <a:r>
              <a:rPr lang="en-US" sz="1000" b="1">
                <a:latin typeface="Arial"/>
                <a:ea typeface="Calibri"/>
                <a:cs typeface="Times New Roman"/>
              </a:rPr>
              <a:t>–Property *</a:t>
            </a:r>
            <a:r>
              <a:rPr lang="en-US" sz="1000">
                <a:latin typeface="Arial"/>
                <a:ea typeface="Calibri"/>
                <a:cs typeface="Times New Roman"/>
              </a:rPr>
              <a:t> to include the remaining properties.</a:t>
            </a:r>
          </a:p>
        </p:txBody>
      </p:sp>
      <p:sp>
        <p:nvSpPr>
          <p:cNvPr id="4" name="Slide Number Placeholder 3"/>
          <p:cNvSpPr>
            <a:spLocks noGrp="1"/>
          </p:cNvSpPr>
          <p:nvPr>
            <p:ph type="sldNum" sz="quarter" idx="10"/>
          </p:nvPr>
        </p:nvSpPr>
        <p:spPr/>
        <p:txBody>
          <a:bodyPr/>
          <a:lstStyle/>
          <a:p>
            <a:fld id="{7FFE0DCD-D07F-4D76-BB99-1F52BE249546}"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781291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other data forms might you want to convert data to or from?</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There are many different forms. The .xls or .xlsx format is a common request, although Windows PowerShell does not contain a native command for reading or writing those formats.</a:t>
            </a:r>
          </a:p>
        </p:txBody>
      </p:sp>
      <p:sp>
        <p:nvSpPr>
          <p:cNvPr id="4" name="Slide Number Placeholder 3"/>
          <p:cNvSpPr>
            <a:spLocks noGrp="1"/>
          </p:cNvSpPr>
          <p:nvPr>
            <p:ph type="sldNum" sz="quarter" idx="10"/>
          </p:nvPr>
        </p:nvSpPr>
        <p:spPr/>
        <p:txBody>
          <a:bodyPr/>
          <a:lstStyle/>
          <a:p>
            <a:fld id="{7FFE0DCD-D07F-4D76-BB99-1F52BE249546}"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105561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502484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527253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Use the bullet list from the course manual to explain that each of these commands produces a specific kind of object as output. The pipeline contents can therefore change after each command, meaning that the command that follows a particular command may be dealing with something different. Keeping track of what the pipeline contains at each step is a necessary skill and can help prevent many common mistakes.</a:t>
            </a:r>
          </a:p>
        </p:txBody>
      </p:sp>
      <p:sp>
        <p:nvSpPr>
          <p:cNvPr id="4" name="Slide Number Placeholder 3"/>
          <p:cNvSpPr>
            <a:spLocks noGrp="1"/>
          </p:cNvSpPr>
          <p:nvPr>
            <p:ph type="sldNum" sz="quarter" idx="10"/>
          </p:nvPr>
        </p:nvSpPr>
        <p:spPr/>
        <p:txBody>
          <a:bodyPr/>
          <a:lstStyle/>
          <a:p>
            <a:fld id="{7FFE0DCD-D07F-4D76-BB99-1F52BE249546}"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761570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 Mod02\</a:t>
            </a:r>
            <a:r>
              <a:rPr lang="en-US" sz="1000" dirty="0" err="1">
                <a:latin typeface="Arial"/>
                <a:ea typeface="Calibri"/>
                <a:cs typeface="Times New Roman"/>
              </a:rPr>
              <a:t>Democode</a:t>
            </a:r>
            <a:r>
              <a:rPr lang="en-US" sz="1000" dirty="0">
                <a:latin typeface="Arial"/>
                <a:ea typeface="Calibri"/>
                <a:cs typeface="Times New Roman"/>
              </a:rPr>
              <a:t>\ConvertingAndExporting.ps1.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Get-Process </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ConvertTo</a:t>
            </a:r>
            <a:r>
              <a:rPr lang="en-US" sz="1000" b="1" dirty="0" smtClean="0">
                <a:effectLst/>
                <a:latin typeface="Arial"/>
                <a:ea typeface="Times New Roman"/>
                <a:cs typeface="Times New Roman"/>
              </a:rPr>
              <a:t>-HTML</a:t>
            </a:r>
          </a:p>
          <a:p>
            <a:pPr>
              <a:lnSpc>
                <a:spcPct val="115000"/>
              </a:lnSpc>
              <a:spcBef>
                <a:spcPts val="600"/>
              </a:spcBef>
              <a:spcAft>
                <a:spcPts val="995"/>
              </a:spcAft>
            </a:pPr>
            <a:r>
              <a:rPr lang="en-US" sz="1000" dirty="0">
                <a:latin typeface="Arial"/>
                <a:ea typeface="Times New Roman"/>
                <a:cs typeface="Times New Roman"/>
              </a:rPr>
              <a:t>	</a:t>
            </a:r>
            <a:r>
              <a:rPr lang="en-US" sz="1000" dirty="0" smtClean="0">
                <a:effectLst/>
                <a:latin typeface="Arial"/>
                <a:ea typeface="Times New Roman"/>
                <a:cs typeface="Times New Roman"/>
              </a:rPr>
              <a:t>Because </a:t>
            </a:r>
            <a:r>
              <a:rPr lang="en-US" sz="1000" dirty="0" smtClean="0">
                <a:effectLst/>
                <a:latin typeface="Arial"/>
                <a:ea typeface="Times New Roman"/>
                <a:cs typeface="Times New Roman"/>
              </a:rPr>
              <a:t>you used the verb </a:t>
            </a:r>
            <a:r>
              <a:rPr lang="en-US" sz="1000" b="1" dirty="0" err="1" smtClean="0">
                <a:effectLst/>
                <a:latin typeface="Arial"/>
                <a:ea typeface="Times New Roman"/>
                <a:cs typeface="Times New Roman"/>
              </a:rPr>
              <a:t>ConvertTo</a:t>
            </a:r>
            <a:r>
              <a:rPr lang="en-US" sz="1000" dirty="0" smtClean="0">
                <a:effectLst/>
                <a:latin typeface="Arial"/>
                <a:ea typeface="Times New Roman"/>
                <a:cs typeface="Times New Roman"/>
              </a:rPr>
              <a:t>, the data remains in the shell and displays on the screen.</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Get-Process </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ConvertTo</a:t>
            </a:r>
            <a:r>
              <a:rPr lang="en-US" sz="1000" b="1" dirty="0" smtClean="0">
                <a:effectLst/>
                <a:latin typeface="Arial"/>
                <a:ea typeface="Times New Roman"/>
                <a:cs typeface="Times New Roman"/>
              </a:rPr>
              <a:t>-HTML | Out-File </a:t>
            </a:r>
            <a:r>
              <a:rPr lang="en-US" sz="1000" b="1" dirty="0" smtClean="0">
                <a:effectLst/>
                <a:latin typeface="Arial"/>
                <a:ea typeface="Times New Roman"/>
                <a:cs typeface="Times New Roman"/>
              </a:rPr>
              <a:t>Procs.html	</a:t>
            </a:r>
          </a:p>
          <a:p>
            <a:pPr marL="346075" lvl="1">
              <a:lnSpc>
                <a:spcPct val="115000"/>
              </a:lnSpc>
              <a:spcBef>
                <a:spcPts val="600"/>
              </a:spcBef>
              <a:spcAft>
                <a:spcPts val="995"/>
              </a:spcAft>
            </a:pPr>
            <a:r>
              <a:rPr lang="en-US" sz="1000" dirty="0" smtClean="0">
                <a:effectLst/>
                <a:latin typeface="Arial"/>
                <a:ea typeface="Times New Roman"/>
                <a:cs typeface="Times New Roman"/>
              </a:rPr>
              <a:t>You </a:t>
            </a:r>
            <a:r>
              <a:rPr lang="en-US" sz="1000" dirty="0" smtClean="0">
                <a:effectLst/>
                <a:latin typeface="Arial"/>
                <a:ea typeface="Times New Roman"/>
                <a:cs typeface="Times New Roman"/>
              </a:rPr>
              <a:t>must use this two-step approach because Windows PowerShell does not provide an </a:t>
            </a:r>
            <a:r>
              <a:rPr lang="en-US" sz="1000" b="1" dirty="0" smtClean="0">
                <a:effectLst/>
                <a:latin typeface="Arial"/>
                <a:ea typeface="Times New Roman"/>
                <a:cs typeface="Times New Roman"/>
              </a:rPr>
              <a:t>Export-HTML </a:t>
            </a:r>
            <a:r>
              <a:rPr lang="en-US" sz="1000" dirty="0" smtClean="0">
                <a:effectLst/>
                <a:latin typeface="Arial"/>
                <a:ea typeface="Times New Roman"/>
                <a:cs typeface="Times New Roman"/>
              </a:rPr>
              <a:t>command.</a:t>
            </a: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Get-Service </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ConvertTo</a:t>
            </a:r>
            <a:r>
              <a:rPr lang="en-US" sz="1000" b="1" dirty="0" smtClean="0">
                <a:effectLst/>
                <a:latin typeface="Arial"/>
                <a:ea typeface="Times New Roman"/>
                <a:cs typeface="Times New Roman"/>
              </a:rPr>
              <a:t>-CSV</a:t>
            </a:r>
          </a:p>
          <a:p>
            <a:pPr marL="342900" marR="0" lvl="0" indent="-342900">
              <a:lnSpc>
                <a:spcPct val="115000"/>
              </a:lnSpc>
              <a:spcBef>
                <a:spcPts val="0"/>
              </a:spcBef>
              <a:spcAft>
                <a:spcPts val="995"/>
              </a:spcAft>
              <a:buFont typeface="+mj-lt"/>
              <a:buAutoNum type="arabicPeriod" startAt="4"/>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Get-Service </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ConvertTo</a:t>
            </a:r>
            <a:r>
              <a:rPr lang="en-US" sz="1000" b="1" dirty="0" smtClean="0">
                <a:effectLst/>
                <a:latin typeface="Arial"/>
                <a:ea typeface="Times New Roman"/>
                <a:cs typeface="Times New Roman"/>
              </a:rPr>
              <a:t>-CSV | Out-File Serv.csv </a:t>
            </a:r>
          </a:p>
        </p:txBody>
      </p:sp>
      <p:sp>
        <p:nvSpPr>
          <p:cNvPr id="4" name="Slide Number Placeholder 3"/>
          <p:cNvSpPr>
            <a:spLocks noGrp="1"/>
          </p:cNvSpPr>
          <p:nvPr>
            <p:ph type="sldNum" sz="quarter" idx="10"/>
          </p:nvPr>
        </p:nvSpPr>
        <p:spPr/>
        <p:txBody>
          <a:bodyPr/>
          <a:lstStyle/>
          <a:p>
            <a:fld id="{7FFE0DCD-D07F-4D76-BB99-1F52BE249546}"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634203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a:latin typeface="Arial"/>
                <a:ea typeface="Times New Roman"/>
                <a:cs typeface="Times New Roman"/>
              </a:rPr>
              <a:t>Or, run:</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Get-Service </a:t>
            </a:r>
            <a:r>
              <a:rPr lang="en-US" sz="1000" b="1" dirty="0">
                <a:solidFill>
                  <a:prstClr val="black"/>
                </a:solidFill>
                <a:latin typeface="Arial"/>
                <a:ea typeface="Times New Roman"/>
                <a:cs typeface="Times New Roman"/>
              </a:rPr>
              <a:t>| Export-CSV </a:t>
            </a:r>
            <a:r>
              <a:rPr lang="en-US" sz="1000" b="1" dirty="0" smtClean="0">
                <a:solidFill>
                  <a:prstClr val="black"/>
                </a:solidFill>
                <a:latin typeface="Arial"/>
                <a:ea typeface="Times New Roman"/>
                <a:cs typeface="Times New Roman"/>
              </a:rPr>
              <a:t>Serv.csv</a:t>
            </a:r>
          </a:p>
          <a:p>
            <a:pPr lvl="0">
              <a:lnSpc>
                <a:spcPct val="115000"/>
              </a:lnSpc>
              <a:spcBef>
                <a:spcPts val="600"/>
              </a:spcBef>
              <a:spcAft>
                <a:spcPts val="995"/>
              </a:spcAft>
            </a:pPr>
            <a:r>
              <a:rPr lang="en-US" sz="1000" b="1"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Both </a:t>
            </a:r>
            <a:r>
              <a:rPr lang="en-US" sz="1000" dirty="0">
                <a:solidFill>
                  <a:prstClr val="black"/>
                </a:solidFill>
                <a:latin typeface="Arial"/>
                <a:ea typeface="Times New Roman"/>
                <a:cs typeface="Times New Roman"/>
              </a:rPr>
              <a:t>commands will have the same result.</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Run:</a:t>
            </a:r>
          </a:p>
          <a:p>
            <a:pPr lvl="0">
              <a:lnSpc>
                <a:spcPts val="1000"/>
              </a:lnSpc>
              <a:spcBef>
                <a:spcPts val="600"/>
              </a:spcBef>
              <a:spcAft>
                <a:spcPts val="600"/>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Notepad Serv.csv</a:t>
            </a:r>
          </a:p>
          <a:p>
            <a:pPr marL="346075" lvl="1">
              <a:lnSpc>
                <a:spcPts val="1000"/>
              </a:lnSpc>
              <a:spcBef>
                <a:spcPts val="600"/>
              </a:spcBef>
              <a:spcAft>
                <a:spcPts val="600"/>
              </a:spcAft>
            </a:pPr>
            <a:r>
              <a:rPr lang="en-US" sz="1000" dirty="0" smtClean="0">
                <a:solidFill>
                  <a:prstClr val="black"/>
                </a:solidFill>
                <a:latin typeface="Arial"/>
                <a:ea typeface="Times New Roman"/>
                <a:cs typeface="Times New Roman"/>
              </a:rPr>
              <a:t>Note </a:t>
            </a:r>
            <a:r>
              <a:rPr lang="en-US" sz="1000" dirty="0">
                <a:solidFill>
                  <a:prstClr val="black"/>
                </a:solidFill>
                <a:latin typeface="Arial"/>
                <a:ea typeface="Times New Roman"/>
                <a:cs typeface="Times New Roman"/>
              </a:rPr>
              <a:t>how some data, such as dependent services, is missing. That is because a comma-separated value (CSV) file cannot show hierarchical data or nested objects appropriately.</a:t>
            </a:r>
            <a:endParaRPr lang="en-US" dirty="0"/>
          </a:p>
        </p:txBody>
      </p:sp>
      <p:sp>
        <p:nvSpPr>
          <p:cNvPr id="4" name="Slide Number Placeholder 3"/>
          <p:cNvSpPr>
            <a:spLocks noGrp="1"/>
          </p:cNvSpPr>
          <p:nvPr>
            <p:ph type="sldNum" sz="quarter" idx="10"/>
          </p:nvPr>
        </p:nvSpPr>
        <p:spPr/>
        <p:txBody>
          <a:bodyPr/>
          <a:lstStyle/>
          <a:p>
            <a:fld id="{7FFE0DCD-D07F-4D76-BB99-1F52BE249546}"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38188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476514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505414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 Mod02\</a:t>
            </a:r>
            <a:r>
              <a:rPr lang="en-US" sz="1000" dirty="0" err="1">
                <a:latin typeface="Arial"/>
                <a:ea typeface="Calibri"/>
                <a:cs typeface="Times New Roman"/>
              </a:rPr>
              <a:t>Democode</a:t>
            </a:r>
            <a:r>
              <a:rPr lang="en-US" sz="1000" dirty="0">
                <a:latin typeface="Arial"/>
                <a:ea typeface="Calibri"/>
                <a:cs typeface="Times New Roman"/>
              </a:rPr>
              <a:t>\ImportingObjects.ps1.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smtClean="0">
                <a:effectLst/>
                <a:latin typeface="Arial"/>
                <a:ea typeface="Times New Roman"/>
                <a:cs typeface="Times New Roman"/>
              </a:rPr>
              <a:t>You should </a:t>
            </a:r>
            <a:r>
              <a:rPr lang="ga-IE" sz="1000" dirty="0" smtClean="0">
                <a:effectLst/>
                <a:latin typeface="Arial"/>
                <a:ea typeface="Times New Roman"/>
                <a:cs typeface="Times New Roman"/>
              </a:rPr>
              <a:t>have completed the preparation steps in the Module Overview slide Instructor Notes</a:t>
            </a:r>
            <a:r>
              <a:rPr lang="en-US" sz="1000" dirty="0" smtClean="0">
                <a:effectLst/>
                <a:latin typeface="Arial"/>
                <a:ea typeface="Times New Roman"/>
                <a:cs typeface="Times New Roman"/>
              </a:rPr>
              <a:t> and </a:t>
            </a:r>
            <a:r>
              <a:rPr lang="ga-IE" sz="1000" dirty="0" smtClean="0">
                <a:effectLst/>
                <a:latin typeface="Arial"/>
                <a:ea typeface="Times New Roman"/>
                <a:cs typeface="Times New Roman"/>
              </a:rPr>
              <a:t>be logged on to the 10961B-LON-DC1 and 10961B-LON-CL1 virtual machines as Adatum\administrator with password Pa$$w0rd</a:t>
            </a:r>
            <a:r>
              <a:rPr lang="en-US" sz="1000" dirty="0" smtClean="0">
                <a:effectLst/>
                <a:latin typeface="Arial"/>
                <a:ea typeface="Times New Roman"/>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ga-IE" sz="1000" dirty="0">
                <a:latin typeface="Arial"/>
                <a:ea typeface="Calibri"/>
                <a:cs typeface="Times New Roman"/>
              </a:rPr>
              <a:t>You should also have completed the previous demonstration “Converting and Exploring Objects</a:t>
            </a:r>
            <a:r>
              <a:rPr lang="en-US" sz="1000" dirty="0">
                <a:latin typeface="Arial"/>
                <a:ea typeface="Calibri"/>
                <a:cs typeface="Times New Roman"/>
              </a:rPr>
              <a:t>.</a:t>
            </a:r>
            <a:r>
              <a:rPr lang="ga-IE" sz="1000" dirty="0">
                <a:latin typeface="Arial"/>
                <a:ea typeface="Calibri"/>
                <a:cs typeface="Times New Roman"/>
              </a:rPr>
              <a:t>” If you did not</a:t>
            </a:r>
            <a:r>
              <a:rPr lang="en-US" sz="1000" dirty="0">
                <a:latin typeface="Arial"/>
                <a:ea typeface="Calibri"/>
                <a:cs typeface="Times New Roman"/>
              </a:rPr>
              <a:t>, </a:t>
            </a:r>
            <a:r>
              <a:rPr lang="ga-IE" sz="1000" dirty="0">
                <a:latin typeface="Arial"/>
                <a:ea typeface="Calibri"/>
                <a:cs typeface="Times New Roman"/>
              </a:rPr>
              <a:t>you need to run the following command on the 10961B-LON-CL1 virtual machine before starting this demonstration</a:t>
            </a:r>
            <a:r>
              <a:rPr lang="en-US" sz="1000" dirty="0">
                <a:latin typeface="Arial"/>
                <a:ea typeface="Calibri"/>
                <a:cs typeface="Times New Roman"/>
              </a:rPr>
              <a:t>:</a:t>
            </a:r>
          </a:p>
          <a:p>
            <a:pPr>
              <a:lnSpc>
                <a:spcPts val="1000"/>
              </a:lnSpc>
              <a:spcBef>
                <a:spcPts val="600"/>
              </a:spcBef>
              <a:spcAft>
                <a:spcPts val="600"/>
              </a:spcAft>
            </a:pPr>
            <a:r>
              <a:rPr lang="en-US" sz="1000" b="1" dirty="0" smtClean="0">
                <a:effectLst/>
                <a:latin typeface="Arial"/>
                <a:ea typeface="Times New Roman"/>
                <a:cs typeface="Times New Roman"/>
              </a:rPr>
              <a:t>Get-Service | Export-CSV Serv.csv</a:t>
            </a:r>
          </a:p>
          <a:p>
            <a:pPr>
              <a:lnSpc>
                <a:spcPct val="115000"/>
              </a:lnSpc>
              <a:spcAft>
                <a:spcPts val="1000"/>
              </a:spcAft>
            </a:pPr>
            <a:r>
              <a:rPr lang="ga-IE" sz="1000" dirty="0">
                <a:latin typeface="Arial"/>
                <a:ea typeface="Calibri"/>
                <a:cs typeface="Times New Roman"/>
              </a:rPr>
              <a:t>You are now ready to start the demonstration steps</a:t>
            </a:r>
            <a:r>
              <a:rPr lang="en-US" sz="1000" dirty="0">
                <a:latin typeface="Arial"/>
                <a:ea typeface="Calibri"/>
                <a:cs typeface="Times New Roman"/>
              </a:rPr>
              <a:t> that follow.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Get-Content </a:t>
            </a:r>
            <a:r>
              <a:rPr lang="en-US" sz="1000" b="1" dirty="0" smtClean="0">
                <a:effectLst/>
                <a:latin typeface="Arial"/>
                <a:ea typeface="Times New Roman"/>
                <a:cs typeface="Times New Roman"/>
              </a:rPr>
              <a:t>Serv.csv</a:t>
            </a: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Import-</a:t>
            </a:r>
            <a:r>
              <a:rPr lang="en-US" sz="1000" b="1" dirty="0" err="1" smtClean="0">
                <a:effectLst/>
                <a:latin typeface="Arial"/>
                <a:ea typeface="Times New Roman"/>
                <a:cs typeface="Times New Roman"/>
              </a:rPr>
              <a:t>Csv</a:t>
            </a:r>
            <a:r>
              <a:rPr lang="en-US" sz="1000" b="1" dirty="0" smtClean="0">
                <a:effectLst/>
                <a:latin typeface="Arial"/>
                <a:ea typeface="Times New Roman"/>
                <a:cs typeface="Times New Roman"/>
              </a:rPr>
              <a:t> Serv.csv</a:t>
            </a:r>
          </a:p>
          <a:p>
            <a:pPr>
              <a:lnSpc>
                <a:spcPct val="115000"/>
              </a:lnSpc>
              <a:spcBef>
                <a:spcPts val="600"/>
              </a:spcBef>
              <a:spcAft>
                <a:spcPts val="995"/>
              </a:spcAft>
            </a:pPr>
            <a:r>
              <a:rPr lang="en-US" sz="1000" b="1" dirty="0">
                <a:latin typeface="Arial"/>
                <a:ea typeface="Times New Roman"/>
                <a:cs typeface="Times New Roman"/>
              </a:rPr>
              <a:t>	</a:t>
            </a:r>
            <a:r>
              <a:rPr lang="en-US" sz="1000" dirty="0" smtClean="0">
                <a:effectLst/>
                <a:latin typeface="Arial"/>
                <a:ea typeface="Times New Roman"/>
                <a:cs typeface="Times New Roman"/>
              </a:rPr>
              <a:t>Contrast </a:t>
            </a:r>
            <a:r>
              <a:rPr lang="en-US" sz="1000" dirty="0" smtClean="0">
                <a:effectLst/>
                <a:latin typeface="Arial"/>
                <a:ea typeface="Times New Roman"/>
                <a:cs typeface="Times New Roman"/>
              </a:rPr>
              <a:t>this output with the output of the previous command.</a:t>
            </a: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a:lnSpc>
                <a:spcPts val="1000"/>
              </a:lnSpc>
              <a:spcBef>
                <a:spcPts val="600"/>
              </a:spcBef>
              <a:spcAft>
                <a:spcPts val="600"/>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Import-</a:t>
            </a:r>
            <a:r>
              <a:rPr lang="en-US" sz="1000" b="1" dirty="0" err="1" smtClean="0">
                <a:effectLst/>
                <a:latin typeface="Arial"/>
                <a:ea typeface="Times New Roman"/>
                <a:cs typeface="Times New Roman"/>
              </a:rPr>
              <a:t>Csv</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Serv.csv | Sort </a:t>
            </a:r>
            <a:r>
              <a:rPr lang="en-US" sz="1000" b="1" dirty="0" err="1" smtClean="0">
                <a:effectLst/>
                <a:latin typeface="Arial"/>
                <a:ea typeface="Times New Roman"/>
                <a:cs typeface="Times New Roman"/>
              </a:rPr>
              <a:t>Status,Name</a:t>
            </a:r>
            <a:r>
              <a:rPr lang="en-US" sz="1000" b="1" dirty="0" smtClean="0">
                <a:effectLst/>
                <a:latin typeface="Arial"/>
                <a:ea typeface="Times New Roman"/>
                <a:cs typeface="Times New Roman"/>
              </a:rPr>
              <a:t> –Descending | Select </a:t>
            </a:r>
            <a:r>
              <a:rPr lang="en-US" sz="1000" b="1" dirty="0" err="1" smtClean="0">
                <a:effectLst/>
                <a:latin typeface="Arial"/>
                <a:ea typeface="Times New Roman"/>
                <a:cs typeface="Times New Roman"/>
              </a:rPr>
              <a:t>Name,Status</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FE0DCD-D07F-4D76-BB99-1F52BE249546}"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77474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242811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E" sz="1000" b="1" dirty="0">
                <a:solidFill>
                  <a:srgbClr val="000000"/>
                </a:solidFill>
                <a:latin typeface="Arial"/>
                <a:ea typeface="Calibri"/>
                <a:cs typeface="Times New Roman"/>
              </a:rPr>
              <a:t>Exercise 1: Converting </a:t>
            </a:r>
            <a:r>
              <a:rPr lang="en-IE" sz="1000" b="1" dirty="0" smtClean="0">
                <a:solidFill>
                  <a:srgbClr val="000000"/>
                </a:solidFill>
                <a:latin typeface="Arial"/>
                <a:ea typeface="Calibri"/>
                <a:cs typeface="Times New Roman"/>
              </a:rPr>
              <a:t>Objects</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convert objects to different forms of data. In some cases, you will write the converted data out to a text file.</a:t>
            </a:r>
          </a:p>
          <a:p>
            <a:pPr>
              <a:lnSpc>
                <a:spcPct val="115000"/>
              </a:lnSpc>
              <a:spcAft>
                <a:spcPts val="1000"/>
              </a:spcAft>
            </a:pPr>
            <a:r>
              <a:rPr lang="en-US" sz="1000" b="1" dirty="0">
                <a:latin typeface="Arial"/>
                <a:ea typeface="Calibri"/>
                <a:cs typeface="Times New Roman"/>
              </a:rPr>
              <a:t>Instructor Note: </a:t>
            </a:r>
            <a:r>
              <a:rPr lang="en-US" sz="1000" dirty="0">
                <a:latin typeface="Arial"/>
                <a:ea typeface="Calibri"/>
                <a:cs typeface="Times New Roman"/>
              </a:rPr>
              <a:t>The first task is very complex. Students will have to read the Help on </a:t>
            </a:r>
            <a:r>
              <a:rPr lang="en-US" sz="1000" b="1" dirty="0" err="1">
                <a:latin typeface="Arial"/>
                <a:ea typeface="Calibri"/>
                <a:cs typeface="Times New Roman"/>
              </a:rPr>
              <a:t>ConvertTo</a:t>
            </a:r>
            <a:r>
              <a:rPr lang="en-US" sz="1000" b="1" dirty="0">
                <a:latin typeface="Arial"/>
                <a:ea typeface="Calibri"/>
                <a:cs typeface="Times New Roman"/>
              </a:rPr>
              <a:t>-HTML</a:t>
            </a:r>
            <a:r>
              <a:rPr lang="en-US" sz="1000" dirty="0">
                <a:latin typeface="Arial"/>
                <a:ea typeface="Calibri"/>
                <a:cs typeface="Times New Roman"/>
              </a:rPr>
              <a:t> to find the </a:t>
            </a:r>
            <a:r>
              <a:rPr lang="en-US" sz="1000" b="1" dirty="0">
                <a:latin typeface="Arial"/>
                <a:ea typeface="Calibri"/>
                <a:cs typeface="Times New Roman"/>
              </a:rPr>
              <a:t>–</a:t>
            </a:r>
            <a:r>
              <a:rPr lang="en-US" sz="1000" b="1" dirty="0" err="1">
                <a:latin typeface="Arial"/>
                <a:ea typeface="Calibri"/>
                <a:cs typeface="Times New Roman"/>
              </a:rPr>
              <a:t>PreContent</a:t>
            </a:r>
            <a:r>
              <a:rPr lang="en-US" sz="1000" dirty="0">
                <a:latin typeface="Arial"/>
                <a:ea typeface="Calibri"/>
                <a:cs typeface="Times New Roman"/>
              </a:rPr>
              <a:t> and </a:t>
            </a:r>
            <a:r>
              <a:rPr lang="en-US" sz="1000" b="1" dirty="0">
                <a:latin typeface="Arial"/>
                <a:ea typeface="Calibri"/>
                <a:cs typeface="Times New Roman"/>
              </a:rPr>
              <a:t>–</a:t>
            </a:r>
            <a:r>
              <a:rPr lang="en-US" sz="1000" b="1" dirty="0" err="1">
                <a:latin typeface="Arial"/>
                <a:ea typeface="Calibri"/>
                <a:cs typeface="Times New Roman"/>
              </a:rPr>
              <a:t>PostContent</a:t>
            </a:r>
            <a:r>
              <a:rPr lang="en-US" sz="1000" dirty="0">
                <a:latin typeface="Arial"/>
                <a:ea typeface="Calibri"/>
                <a:cs typeface="Times New Roman"/>
              </a:rPr>
              <a:t> parameters, and will have to remember from prior demonstrations that the </a:t>
            </a:r>
            <a:r>
              <a:rPr lang="en-US" sz="1000" b="1" dirty="0">
                <a:latin typeface="Arial"/>
                <a:ea typeface="Calibri"/>
                <a:cs typeface="Times New Roman"/>
              </a:rPr>
              <a:t>Get-Date</a:t>
            </a:r>
            <a:r>
              <a:rPr lang="en-US" sz="1000" dirty="0">
                <a:latin typeface="Arial"/>
                <a:ea typeface="Calibri"/>
                <a:cs typeface="Times New Roman"/>
              </a:rPr>
              <a:t> command has to go in parentheses in order to run correctly. Students will typically try the </a:t>
            </a:r>
            <a:r>
              <a:rPr lang="en-US" sz="1000" b="1" dirty="0">
                <a:latin typeface="Arial"/>
                <a:ea typeface="Calibri"/>
                <a:cs typeface="Times New Roman"/>
              </a:rPr>
              <a:t>–Title</a:t>
            </a:r>
            <a:r>
              <a:rPr lang="en-US" sz="1000" dirty="0">
                <a:latin typeface="Arial"/>
                <a:ea typeface="Calibri"/>
                <a:cs typeface="Times New Roman"/>
              </a:rPr>
              <a:t> or </a:t>
            </a:r>
            <a:r>
              <a:rPr lang="en-US" sz="1000" b="1" dirty="0">
                <a:latin typeface="Arial"/>
                <a:ea typeface="Calibri"/>
                <a:cs typeface="Times New Roman"/>
              </a:rPr>
              <a:t>–Head</a:t>
            </a:r>
            <a:r>
              <a:rPr lang="en-US" sz="1000" dirty="0">
                <a:latin typeface="Arial"/>
                <a:ea typeface="Calibri"/>
                <a:cs typeface="Times New Roman"/>
              </a:rPr>
              <a:t> parameters first, and </a:t>
            </a:r>
            <a:r>
              <a:rPr lang="en-US" sz="1000" b="1" dirty="0">
                <a:latin typeface="Arial"/>
                <a:ea typeface="Calibri"/>
                <a:cs typeface="Times New Roman"/>
              </a:rPr>
              <a:t>–Head</a:t>
            </a:r>
            <a:r>
              <a:rPr lang="en-US" sz="1000" dirty="0">
                <a:latin typeface="Arial"/>
                <a:ea typeface="Calibri"/>
                <a:cs typeface="Times New Roman"/>
              </a:rPr>
              <a:t> seems to accomplish the task, but using it is incorrect. Encourage students to read the Help file’s examples and the detailed parameter descriptions. Using the </a:t>
            </a:r>
            <a:r>
              <a:rPr lang="en-US" sz="1000" b="1" dirty="0">
                <a:latin typeface="Arial"/>
                <a:ea typeface="Calibri"/>
                <a:cs typeface="Times New Roman"/>
              </a:rPr>
              <a:t>–</a:t>
            </a:r>
            <a:r>
              <a:rPr lang="en-US" sz="1000" b="1" dirty="0" err="1">
                <a:latin typeface="Arial"/>
                <a:ea typeface="Calibri"/>
                <a:cs typeface="Times New Roman"/>
              </a:rPr>
              <a:t>ShowWindow</a:t>
            </a:r>
            <a:r>
              <a:rPr lang="en-US" sz="1000" dirty="0">
                <a:latin typeface="Arial"/>
                <a:ea typeface="Calibri"/>
                <a:cs typeface="Times New Roman"/>
              </a:rPr>
              <a:t> parameter of </a:t>
            </a:r>
            <a:r>
              <a:rPr lang="en-US" sz="1000" b="1" dirty="0">
                <a:latin typeface="Arial"/>
                <a:ea typeface="Calibri"/>
                <a:cs typeface="Times New Roman"/>
              </a:rPr>
              <a:t>Help</a:t>
            </a:r>
            <a:r>
              <a:rPr lang="en-US" sz="1000" dirty="0">
                <a:latin typeface="Arial"/>
                <a:ea typeface="Calibri"/>
                <a:cs typeface="Times New Roman"/>
              </a:rPr>
              <a:t> can help students remember to examine that information.</a:t>
            </a:r>
          </a:p>
          <a:p>
            <a:pPr>
              <a:lnSpc>
                <a:spcPct val="115000"/>
              </a:lnSpc>
              <a:spcAft>
                <a:spcPts val="1000"/>
              </a:spcAft>
            </a:pPr>
            <a:r>
              <a:rPr lang="en-US" sz="1000" dirty="0">
                <a:latin typeface="Arial"/>
                <a:ea typeface="Calibri"/>
                <a:cs typeface="Times New Roman"/>
              </a:rPr>
              <a:t>For readability, the lab answer key may list commands on multiple lines. Doing so helps prevent an unintended line break in the middle of a command. In the Console application, students can type commands exactly as shown, pressing Enter after the vertical pipe (|) character. If they do so, they will need to press Enter on a blank line to execute the command. The lab answer key suggests that students type each command as a single line, pressing Enter only after typing the entire command. Either technique will work in the Console application. Only the latter technique will work in the Console pane of the ISE.</a:t>
            </a:r>
          </a:p>
          <a:p>
            <a:pPr>
              <a:lnSpc>
                <a:spcPct val="115000"/>
              </a:lnSpc>
              <a:spcAft>
                <a:spcPts val="1000"/>
              </a:spcAft>
            </a:pPr>
            <a:r>
              <a:rPr lang="en-IE" sz="1000" b="1" dirty="0">
                <a:solidFill>
                  <a:srgbClr val="000000"/>
                </a:solidFill>
                <a:latin typeface="Arial"/>
                <a:ea typeface="Calibri"/>
                <a:cs typeface="Times New Roman"/>
              </a:rPr>
              <a:t>Exercise 2: Importing and Exporting </a:t>
            </a:r>
            <a:r>
              <a:rPr lang="en-IE" sz="1000" b="1" dirty="0" smtClean="0">
                <a:solidFill>
                  <a:srgbClr val="000000"/>
                </a:solidFill>
                <a:latin typeface="Arial"/>
                <a:ea typeface="Calibri"/>
                <a:cs typeface="Times New Roman"/>
              </a:rPr>
              <a:t>Objects</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import objects from and export objects to files.</a:t>
            </a:r>
          </a:p>
        </p:txBody>
      </p:sp>
      <p:sp>
        <p:nvSpPr>
          <p:cNvPr id="4" name="Slide Number Placeholder 3"/>
          <p:cNvSpPr>
            <a:spLocks noGrp="1"/>
          </p:cNvSpPr>
          <p:nvPr>
            <p:ph type="sldNum" sz="quarter" idx="10"/>
          </p:nvPr>
        </p:nvSpPr>
        <p:spPr/>
        <p:txBody>
          <a:bodyPr/>
          <a:lstStyle/>
          <a:p>
            <a:fld id="{7FFE0DCD-D07F-4D76-BB99-1F52BE249546}" type="slidenum">
              <a:rPr lang="en-US" smtClean="0"/>
              <a:t>40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797453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FFE0DCD-D07F-4D76-BB99-1F52BE249546}" type="slidenum">
              <a:rPr lang="en-US" smtClean="0"/>
              <a:t>41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7165508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Could you use </a:t>
            </a:r>
            <a:r>
              <a:rPr lang="en-US" sz="1000" b="1">
                <a:latin typeface="Arial"/>
                <a:ea typeface="Calibri"/>
                <a:cs typeface="Times New Roman"/>
              </a:rPr>
              <a:t>ConvertTo-CSV</a:t>
            </a:r>
            <a:r>
              <a:rPr lang="en-US" sz="1000">
                <a:latin typeface="Arial"/>
                <a:ea typeface="Calibri"/>
                <a:cs typeface="Times New Roman"/>
              </a:rPr>
              <a:t> or </a:t>
            </a:r>
            <a:r>
              <a:rPr lang="en-US" sz="1000" b="1">
                <a:latin typeface="Arial"/>
                <a:ea typeface="Calibri"/>
                <a:cs typeface="Times New Roman"/>
              </a:rPr>
              <a:t>Export-CSV</a:t>
            </a:r>
            <a:r>
              <a:rPr lang="en-US" sz="1000">
                <a:latin typeface="Arial"/>
                <a:ea typeface="Calibri"/>
                <a:cs typeface="Times New Roman"/>
              </a:rPr>
              <a:t> to create a file that was delimited by using a character other than a comma? For example, could you create a tab-delimited file?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Yes. Both commands have a </a:t>
            </a:r>
            <a:r>
              <a:rPr lang="en-US" sz="1000" b="1">
                <a:latin typeface="Arial"/>
                <a:ea typeface="Calibri"/>
                <a:cs typeface="Times New Roman"/>
              </a:rPr>
              <a:t>–Delimiter</a:t>
            </a:r>
            <a:r>
              <a:rPr lang="en-US" sz="1000">
                <a:latin typeface="Arial"/>
                <a:ea typeface="Calibri"/>
                <a:cs typeface="Times New Roman"/>
              </a:rPr>
              <a:t> parameter that changes the delimiter used for the file. To specify a tab character, use </a:t>
            </a:r>
            <a:r>
              <a:rPr lang="en-US" sz="1000" b="1">
                <a:latin typeface="Arial"/>
                <a:ea typeface="Calibri"/>
                <a:cs typeface="Times New Roman"/>
              </a:rPr>
              <a:t>"`t"</a:t>
            </a:r>
            <a:r>
              <a:rPr lang="en-US" sz="1000">
                <a:latin typeface="Arial"/>
                <a:ea typeface="Calibri"/>
                <a:cs typeface="Times New Roman"/>
              </a:rPr>
              <a:t> (the double quotation marks are required).</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HTML produced by </a:t>
            </a:r>
            <a:r>
              <a:rPr lang="en-US" sz="1000" b="1">
                <a:latin typeface="Arial"/>
                <a:ea typeface="Calibri"/>
                <a:cs typeface="Times New Roman"/>
              </a:rPr>
              <a:t>ConvertTo-HTML</a:t>
            </a:r>
            <a:r>
              <a:rPr lang="en-US" sz="1000">
                <a:latin typeface="Arial"/>
                <a:ea typeface="Calibri"/>
                <a:cs typeface="Times New Roman"/>
              </a:rPr>
              <a:t> looks very plain. The HTML standard offers a way to specify visual styles for an HTML document. This is known as a </a:t>
            </a:r>
            <a:r>
              <a:rPr lang="en-US" sz="1000" i="1">
                <a:latin typeface="Arial"/>
                <a:ea typeface="Calibri"/>
                <a:cs typeface="Times New Roman"/>
              </a:rPr>
              <a:t>cascading style sheet</a:t>
            </a:r>
            <a:r>
              <a:rPr lang="en-US" sz="1000">
                <a:latin typeface="Arial"/>
                <a:ea typeface="Calibri"/>
                <a:cs typeface="Times New Roman"/>
              </a:rPr>
              <a:t> (CSS). Does the command offer a way to attach a CSS?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Yes. You can either embed a style sheet by providing the appropriate HTML and CSS code to the </a:t>
            </a:r>
            <a:r>
              <a:rPr lang="en-US" sz="1000" b="1">
                <a:latin typeface="Arial"/>
                <a:ea typeface="Calibri"/>
                <a:cs typeface="Times New Roman"/>
              </a:rPr>
              <a:t>–Head</a:t>
            </a:r>
            <a:r>
              <a:rPr lang="en-US" sz="1000">
                <a:latin typeface="Arial"/>
                <a:ea typeface="Calibri"/>
                <a:cs typeface="Times New Roman"/>
              </a:rPr>
              <a:t> parameter, or attach an external style sheet by using the </a:t>
            </a:r>
            <a:r>
              <a:rPr lang="en-US" sz="1000" b="1">
                <a:latin typeface="Arial"/>
                <a:ea typeface="Calibri"/>
                <a:cs typeface="Times New Roman"/>
              </a:rPr>
              <a:t>–CssUri</a:t>
            </a:r>
            <a:r>
              <a:rPr lang="en-US" sz="1000">
                <a:latin typeface="Arial"/>
                <a:ea typeface="Calibri"/>
                <a:cs typeface="Times New Roman"/>
              </a:rPr>
              <a:t> parameter.</a:t>
            </a:r>
          </a:p>
        </p:txBody>
      </p:sp>
      <p:sp>
        <p:nvSpPr>
          <p:cNvPr id="4" name="Slide Number Placeholder 3"/>
          <p:cNvSpPr>
            <a:spLocks noGrp="1"/>
          </p:cNvSpPr>
          <p:nvPr>
            <p:ph type="sldNum" sz="quarter" idx="10"/>
          </p:nvPr>
        </p:nvSpPr>
        <p:spPr/>
        <p:txBody>
          <a:bodyPr/>
          <a:lstStyle/>
          <a:p>
            <a:fld id="{7FFE0DCD-D07F-4D76-BB99-1F52BE249546}" type="slidenum">
              <a:rPr lang="en-US" smtClean="0"/>
              <a:t>42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912186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Do you find </a:t>
            </a:r>
            <a:r>
              <a:rPr lang="en-US" sz="1000" b="1">
                <a:latin typeface="Arial"/>
                <a:ea typeface="Calibri"/>
                <a:cs typeface="Times New Roman"/>
              </a:rPr>
              <a:t>$_</a:t>
            </a:r>
            <a:r>
              <a:rPr lang="en-US" sz="1000">
                <a:latin typeface="Arial"/>
                <a:ea typeface="Calibri"/>
                <a:cs typeface="Times New Roman"/>
              </a:rPr>
              <a:t> or </a:t>
            </a:r>
            <a:r>
              <a:rPr lang="en-US" sz="1000" b="1">
                <a:latin typeface="Arial"/>
                <a:ea typeface="Calibri"/>
                <a:cs typeface="Times New Roman"/>
              </a:rPr>
              <a:t>$PSItem</a:t>
            </a:r>
            <a:r>
              <a:rPr lang="en-US" sz="1000">
                <a:latin typeface="Arial"/>
                <a:ea typeface="Calibri"/>
                <a:cs typeface="Times New Roman"/>
              </a:rPr>
              <a:t> easier to remember and use?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This is obviously a personal opinion. </a:t>
            </a:r>
            <a:r>
              <a:rPr lang="en-US" sz="1000" b="1">
                <a:latin typeface="Arial"/>
                <a:ea typeface="Calibri"/>
                <a:cs typeface="Times New Roman"/>
              </a:rPr>
              <a:t>$PSItem</a:t>
            </a:r>
            <a:r>
              <a:rPr lang="en-US" sz="1000">
                <a:latin typeface="Arial"/>
                <a:ea typeface="Calibri"/>
                <a:cs typeface="Times New Roman"/>
              </a:rPr>
              <a:t> is new in Windows PowerShell 3.0, and so experienced users frequently use </a:t>
            </a:r>
            <a:r>
              <a:rPr lang="en-US" sz="1000" b="1">
                <a:latin typeface="Arial"/>
                <a:ea typeface="Calibri"/>
                <a:cs typeface="Times New Roman"/>
              </a:rPr>
              <a:t>$_</a:t>
            </a:r>
            <a:r>
              <a:rPr lang="en-US" sz="1000">
                <a:latin typeface="Arial"/>
                <a:ea typeface="Calibri"/>
                <a:cs typeface="Times New Roman"/>
              </a:rPr>
              <a:t> out of habit. </a:t>
            </a:r>
            <a:r>
              <a:rPr lang="en-US" sz="1000" b="1">
                <a:latin typeface="Arial"/>
                <a:ea typeface="Calibri"/>
                <a:cs typeface="Times New Roman"/>
              </a:rPr>
              <a:t>$_</a:t>
            </a:r>
            <a:r>
              <a:rPr lang="en-US" sz="1000">
                <a:latin typeface="Arial"/>
                <a:ea typeface="Calibri"/>
                <a:cs typeface="Times New Roman"/>
              </a:rPr>
              <a:t> is obviously shorter and easier to type, but for many beginning users it is more confusing than </a:t>
            </a:r>
            <a:r>
              <a:rPr lang="en-US" sz="1000" b="1">
                <a:latin typeface="Arial"/>
                <a:ea typeface="Calibri"/>
                <a:cs typeface="Times New Roman"/>
              </a:rPr>
              <a:t>$PSItem</a:t>
            </a:r>
            <a:r>
              <a:rPr lang="en-US" sz="1000">
                <a:latin typeface="Arial"/>
                <a:ea typeface="Calibri"/>
                <a:cs typeface="Times New Roman"/>
              </a:rPr>
              <a:t>. Both work the same way, and you will probably see both in various online examples, books, and other resources. Many of the examples in Windows PowerShell’s own Help files still use </a:t>
            </a:r>
            <a:r>
              <a:rPr lang="en-US" sz="1000" b="1">
                <a:latin typeface="Arial"/>
                <a:ea typeface="Calibri"/>
                <a:cs typeface="Times New Roman"/>
              </a:rPr>
              <a:t>$_</a:t>
            </a: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43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1477571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If your students have prior programing experience, remind them that traditional operators such as &lt;, &gt;, =, ==, !=, &lt;&gt;, are not valid in Windows PowerShell.</a:t>
            </a:r>
          </a:p>
        </p:txBody>
      </p:sp>
      <p:sp>
        <p:nvSpPr>
          <p:cNvPr id="4" name="Slide Number Placeholder 3"/>
          <p:cNvSpPr>
            <a:spLocks noGrp="1"/>
          </p:cNvSpPr>
          <p:nvPr>
            <p:ph type="sldNum" sz="quarter" idx="10"/>
          </p:nvPr>
        </p:nvSpPr>
        <p:spPr/>
        <p:txBody>
          <a:bodyPr/>
          <a:lstStyle/>
          <a:p>
            <a:fld id="{7FFE0DCD-D07F-4D76-BB99-1F52BE249546}" type="slidenum">
              <a:rPr lang="en-US" smtClean="0"/>
              <a:t>44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5121429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Students do not have to know why the basic syntax works. But if they are curious or you want to explain it, you can. When you run something like </a:t>
            </a:r>
            <a:r>
              <a:rPr lang="en-US" sz="1000" b="1">
                <a:latin typeface="Arial"/>
                <a:ea typeface="Calibri"/>
                <a:cs typeface="Times New Roman"/>
              </a:rPr>
              <a:t>Get-Service | Where Status –eq Running</a:t>
            </a:r>
            <a:r>
              <a:rPr lang="en-US" sz="1000">
                <a:latin typeface="Arial"/>
                <a:ea typeface="Calibri"/>
                <a:cs typeface="Times New Roman"/>
              </a:rPr>
              <a:t>, you are technically using positional parameters of </a:t>
            </a:r>
            <a:r>
              <a:rPr lang="en-US" sz="1000" b="1">
                <a:latin typeface="Arial"/>
                <a:ea typeface="Calibri"/>
                <a:cs typeface="Times New Roman"/>
              </a:rPr>
              <a:t>Where-Object</a:t>
            </a:r>
            <a:r>
              <a:rPr lang="en-US" sz="1000">
                <a:latin typeface="Arial"/>
                <a:ea typeface="Calibri"/>
                <a:cs typeface="Times New Roman"/>
              </a:rPr>
              <a:t>, and you are technically using three parameters total. The full syntax would be </a:t>
            </a:r>
            <a:r>
              <a:rPr lang="en-US" sz="1000" b="1">
                <a:latin typeface="Arial"/>
                <a:ea typeface="Calibri"/>
                <a:cs typeface="Times New Roman"/>
              </a:rPr>
              <a:t>Get-Service | Where –Property Status –eq –Value Running</a:t>
            </a:r>
            <a:r>
              <a:rPr lang="en-US" sz="1000">
                <a:latin typeface="Arial"/>
                <a:ea typeface="Calibri"/>
                <a:cs typeface="Times New Roman"/>
              </a:rPr>
              <a:t>, which definitely does not look simpler! Students do have to know the basic syntax because they will experience it. However, they need to know the advanced syntax. They may decide to use only the advanced syntax (and many experienced Windows PowerShell users also make that choice), but they have to at least be able to recognize the basic syntax when they see it.</a:t>
            </a:r>
          </a:p>
        </p:txBody>
      </p:sp>
      <p:sp>
        <p:nvSpPr>
          <p:cNvPr id="4" name="Slide Number Placeholder 3"/>
          <p:cNvSpPr>
            <a:spLocks noGrp="1"/>
          </p:cNvSpPr>
          <p:nvPr>
            <p:ph type="sldNum" sz="quarter" idx="10"/>
          </p:nvPr>
        </p:nvSpPr>
        <p:spPr/>
        <p:txBody>
          <a:bodyPr/>
          <a:lstStyle/>
          <a:p>
            <a:fld id="{7FFE0DCD-D07F-4D76-BB99-1F52BE249546}" type="slidenum">
              <a:rPr lang="en-US" smtClean="0"/>
              <a:t>45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3393629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46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2523549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47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6951427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48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3741073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Notice that this command cannot be typed exactly as it is shown and still work, because of the line breaks. The command should be typed on a single line to work correctly, if you want to demonstrate it.</a:t>
            </a:r>
          </a:p>
        </p:txBody>
      </p:sp>
      <p:sp>
        <p:nvSpPr>
          <p:cNvPr id="4" name="Slide Number Placeholder 3"/>
          <p:cNvSpPr>
            <a:spLocks noGrp="1"/>
          </p:cNvSpPr>
          <p:nvPr>
            <p:ph type="sldNum" sz="quarter" idx="10"/>
          </p:nvPr>
        </p:nvSpPr>
        <p:spPr/>
        <p:txBody>
          <a:bodyPr/>
          <a:lstStyle/>
          <a:p>
            <a:fld id="{7FFE0DCD-D07F-4D76-BB99-1F52BE249546}" type="slidenum">
              <a:rPr lang="en-US" smtClean="0"/>
              <a:t>49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84835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3401189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E:\Mod02\Demofiles\Filtering.ps1.</a:t>
            </a:r>
          </a:p>
          <a:p>
            <a:pPr>
              <a:lnSpc>
                <a:spcPct val="115000"/>
              </a:lnSpc>
              <a:spcAft>
                <a:spcPts val="1000"/>
              </a:spcAft>
            </a:pPr>
            <a:r>
              <a:rPr lang="en-US" sz="1000" dirty="0">
                <a:latin typeface="Arial"/>
                <a:ea typeface="Calibri"/>
                <a:cs typeface="Times New Roman"/>
              </a:rPr>
              <a:t>The fourth step in this demonstration is somewhat artificial. It is meant to remind students of the </a:t>
            </a:r>
            <a:r>
              <a:rPr lang="en-US" sz="1000" b="1" dirty="0">
                <a:latin typeface="Arial"/>
                <a:ea typeface="Calibri"/>
                <a:cs typeface="Times New Roman"/>
              </a:rPr>
              <a:t>$_ </a:t>
            </a:r>
            <a:r>
              <a:rPr lang="en-US" sz="1000" dirty="0">
                <a:latin typeface="Arial"/>
                <a:ea typeface="Calibri"/>
                <a:cs typeface="Times New Roman"/>
              </a:rPr>
              <a:t>alternative, because they will be seeing that in examples online and elsewhere. The fourth step also sets up a discussion for the next topic.</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SMBShare</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 Where Name –like '*$*'</a:t>
            </a:r>
          </a:p>
          <a:p>
            <a:pPr marL="342900" marR="0" lvl="0" indent="-342900">
              <a:lnSpc>
                <a:spcPct val="115000"/>
              </a:lnSpc>
              <a:spcBef>
                <a:spcPts val="0"/>
              </a:spcBef>
              <a:spcAft>
                <a:spcPts val="995"/>
              </a:spcAft>
              <a:buFont typeface="+mj-lt"/>
              <a:buAutoNum type="arabicPeriod" startAt="2"/>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PhysicalDisk</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 Where-Object –</a:t>
            </a:r>
            <a:r>
              <a:rPr lang="en-US" sz="1000" b="1" dirty="0" err="1" smtClean="0">
                <a:effectLst/>
                <a:latin typeface="Arial"/>
                <a:ea typeface="Times New Roman"/>
                <a:cs typeface="Times New Roman"/>
              </a:rPr>
              <a:t>FilterScript</a:t>
            </a:r>
            <a:r>
              <a:rPr lang="en-US" sz="1000" b="1" dirty="0" smtClean="0">
                <a:effectLst/>
                <a:latin typeface="Arial"/>
                <a:ea typeface="Times New Roman"/>
                <a:cs typeface="Times New Roman"/>
              </a:rPr>
              <a:t> { $</a:t>
            </a:r>
            <a:r>
              <a:rPr lang="en-US" sz="1000" b="1" dirty="0" err="1" smtClean="0">
                <a:effectLst/>
                <a:latin typeface="Arial"/>
                <a:ea typeface="Times New Roman"/>
                <a:cs typeface="Times New Roman"/>
              </a:rPr>
              <a:t>PSItem.HealthStatus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eq</a:t>
            </a:r>
            <a:r>
              <a:rPr lang="en-US" sz="1000" b="1" dirty="0" smtClean="0">
                <a:effectLst/>
                <a:latin typeface="Arial"/>
                <a:ea typeface="Times New Roman"/>
                <a:cs typeface="Times New Roman"/>
              </a:rPr>
              <a:t> 'Healthy' }</a:t>
            </a:r>
          </a:p>
          <a:p>
            <a:pPr marL="342900" marR="0" lvl="0" indent="-342900">
              <a:lnSpc>
                <a:spcPct val="115000"/>
              </a:lnSpc>
              <a:spcBef>
                <a:spcPts val="0"/>
              </a:spcBef>
              <a:spcAft>
                <a:spcPts val="995"/>
              </a:spcAft>
              <a:buFont typeface="+mj-lt"/>
              <a:buAutoNum type="arabicPeriod" startAt="3"/>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Get-Volume </a:t>
            </a:r>
            <a:r>
              <a:rPr lang="en-US" sz="1000" b="1" dirty="0" smtClean="0">
                <a:effectLst/>
                <a:latin typeface="Arial"/>
                <a:ea typeface="Times New Roman"/>
                <a:cs typeface="Times New Roman"/>
              </a:rPr>
              <a:t>| Where { $</a:t>
            </a:r>
            <a:r>
              <a:rPr lang="en-US" sz="1000" b="1" dirty="0" err="1" smtClean="0">
                <a:effectLst/>
                <a:latin typeface="Arial"/>
                <a:ea typeface="Times New Roman"/>
                <a:cs typeface="Times New Roman"/>
              </a:rPr>
              <a:t>PSItem.DriveType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eq</a:t>
            </a:r>
            <a:r>
              <a:rPr lang="en-US" sz="1000" b="1" dirty="0" smtClean="0">
                <a:effectLst/>
                <a:latin typeface="Arial"/>
                <a:ea typeface="Times New Roman"/>
                <a:cs typeface="Times New Roman"/>
              </a:rPr>
              <a:t> 'Fixed' –and $</a:t>
            </a:r>
            <a:r>
              <a:rPr lang="en-US" sz="1000" b="1" dirty="0" err="1" smtClean="0">
                <a:effectLst/>
                <a:latin typeface="Arial"/>
                <a:ea typeface="Times New Roman"/>
                <a:cs typeface="Times New Roman"/>
              </a:rPr>
              <a:t>PSItem.FileSystem</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eq</a:t>
            </a:r>
            <a:r>
              <a:rPr lang="en-US" sz="1000" b="1" dirty="0" smtClean="0">
                <a:effectLst/>
                <a:latin typeface="Arial"/>
                <a:ea typeface="Times New Roman"/>
                <a:cs typeface="Times New Roman"/>
              </a:rPr>
              <a:t> 'NTFS' }</a:t>
            </a:r>
          </a:p>
          <a:p>
            <a:pPr marL="342900" marR="0" lvl="0" indent="-342900">
              <a:lnSpc>
                <a:spcPct val="115000"/>
              </a:lnSpc>
              <a:spcBef>
                <a:spcPts val="0"/>
              </a:spcBef>
              <a:spcAft>
                <a:spcPts val="995"/>
              </a:spcAft>
              <a:buFont typeface="+mj-lt"/>
              <a:buAutoNum type="arabicPeriod" startAt="4"/>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a:lnSpc>
                <a:spcPts val="1000"/>
              </a:lnSpc>
              <a:spcBef>
                <a:spcPts val="600"/>
              </a:spcBef>
              <a:spcAft>
                <a:spcPts val="600"/>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Get-Verb </a:t>
            </a:r>
            <a:r>
              <a:rPr lang="en-US" sz="1000" b="1" dirty="0" smtClean="0">
                <a:effectLst/>
                <a:latin typeface="Arial"/>
                <a:ea typeface="Times New Roman"/>
                <a:cs typeface="Times New Roman"/>
              </a:rPr>
              <a:t>| Where { $_.Verb –like 'c*' }</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FE0DCD-D07F-4D76-BB99-1F52BE249546}" type="slidenum">
              <a:rPr lang="en-US" smtClean="0"/>
              <a:t>50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758873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may want to do an informal demonstration by using the example commands shown in the text. Type the commands, but discuss them with your class before you run them. Ask students to think about what each command is doing, and ask them to offer suggestions for improving the performance.</a:t>
            </a:r>
          </a:p>
        </p:txBody>
      </p:sp>
      <p:sp>
        <p:nvSpPr>
          <p:cNvPr id="4" name="Slide Number Placeholder 3"/>
          <p:cNvSpPr>
            <a:spLocks noGrp="1"/>
          </p:cNvSpPr>
          <p:nvPr>
            <p:ph type="sldNum" sz="quarter" idx="10"/>
          </p:nvPr>
        </p:nvSpPr>
        <p:spPr/>
        <p:txBody>
          <a:bodyPr/>
          <a:lstStyle/>
          <a:p>
            <a:fld id="{7FFE0DCD-D07F-4D76-BB99-1F52BE249546}" type="slidenum">
              <a:rPr lang="en-US" smtClean="0"/>
              <a:t>51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9250667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E" sz="1000" b="1" dirty="0">
                <a:solidFill>
                  <a:srgbClr val="000000"/>
                </a:solidFill>
                <a:latin typeface="Arial"/>
                <a:ea typeface="Calibri"/>
                <a:cs typeface="Times New Roman"/>
              </a:rPr>
              <a:t>Exercise 1: Filtering </a:t>
            </a:r>
            <a:r>
              <a:rPr lang="en-IE" sz="1000" b="1" dirty="0" smtClean="0">
                <a:solidFill>
                  <a:srgbClr val="000000"/>
                </a:solidFill>
                <a:latin typeface="Arial"/>
                <a:ea typeface="Calibri"/>
                <a:cs typeface="Times New Roman"/>
              </a:rPr>
              <a:t>Objects</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use filtering to produce lists of management information that include only specified data and elements.</a:t>
            </a:r>
          </a:p>
          <a:p>
            <a:pPr>
              <a:lnSpc>
                <a:spcPct val="115000"/>
              </a:lnSpc>
              <a:spcAft>
                <a:spcPts val="1000"/>
              </a:spcAft>
            </a:pPr>
            <a:r>
              <a:rPr lang="en-US" sz="1000" dirty="0">
                <a:latin typeface="Arial"/>
                <a:ea typeface="Calibri"/>
                <a:cs typeface="Times New Roman"/>
              </a:rPr>
              <a:t>Some tasks in this exercise will require you to filter based on date and time information. You should already know a command that can retrieve the current date and time. That command will usually have to be executed enclosed in parentheses so that you can use its result, instead of the command itself, as a comparison value. When you compare dates, any date in the future is considered greater than today’s date. Any date in the past is considered less than today’s date.</a:t>
            </a:r>
          </a:p>
          <a:p>
            <a:pPr>
              <a:lnSpc>
                <a:spcPct val="115000"/>
              </a:lnSpc>
              <a:spcAft>
                <a:spcPts val="1000"/>
              </a:spcAft>
            </a:pPr>
            <a:r>
              <a:rPr lang="en-US" sz="1000" dirty="0">
                <a:latin typeface="Arial"/>
                <a:ea typeface="Calibri"/>
                <a:cs typeface="Times New Roman"/>
              </a:rPr>
              <a:t>You will also have to calculate free space percentages in this exercise. The mathematical formula to calculate free space percentage is </a:t>
            </a:r>
            <a:r>
              <a:rPr lang="en-US" sz="1000" i="1" dirty="0">
                <a:latin typeface="Arial"/>
                <a:ea typeface="Calibri"/>
                <a:cs typeface="Times New Roman"/>
              </a:rPr>
              <a:t>(Free Space / Size)</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Monitor students carefully during the first task in this exercise. Make sure that they do not use </a:t>
            </a:r>
            <a:r>
              <a:rPr lang="en-US" sz="1000" b="1" dirty="0">
                <a:latin typeface="Arial"/>
                <a:ea typeface="Calibri"/>
                <a:cs typeface="Times New Roman"/>
              </a:rPr>
              <a:t>Where-Object</a:t>
            </a:r>
            <a:r>
              <a:rPr lang="en-US" sz="1000" dirty="0">
                <a:latin typeface="Arial"/>
                <a:ea typeface="Calibri"/>
                <a:cs typeface="Times New Roman"/>
              </a:rPr>
              <a:t> in their final solution. After the lab, review the first task carefully and make sure all students understand that </a:t>
            </a:r>
            <a:r>
              <a:rPr lang="en-US" sz="1000" b="1" dirty="0">
                <a:latin typeface="Arial"/>
                <a:ea typeface="Calibri"/>
                <a:cs typeface="Times New Roman"/>
              </a:rPr>
              <a:t>Where-Object</a:t>
            </a:r>
            <a:r>
              <a:rPr lang="en-US" sz="1000" dirty="0">
                <a:latin typeface="Arial"/>
                <a:ea typeface="Calibri"/>
                <a:cs typeface="Times New Roman"/>
              </a:rPr>
              <a:t> was not needed.</a:t>
            </a:r>
          </a:p>
          <a:p>
            <a:pPr>
              <a:lnSpc>
                <a:spcPct val="115000"/>
              </a:lnSpc>
              <a:spcAft>
                <a:spcPts val="1000"/>
              </a:spcAft>
            </a:pPr>
            <a:r>
              <a:rPr lang="en-US" sz="1000" dirty="0">
                <a:latin typeface="Arial"/>
                <a:ea typeface="Calibri"/>
                <a:cs typeface="Times New Roman"/>
              </a:rPr>
              <a:t>Most of the tasks in this lab are complex, and will require students to use skills from the previous module and also from previous lessons in this module. Remind them to use </a:t>
            </a:r>
            <a:r>
              <a:rPr lang="en-US" sz="1000" b="1" dirty="0">
                <a:latin typeface="Arial"/>
                <a:ea typeface="Calibri"/>
                <a:cs typeface="Times New Roman"/>
              </a:rPr>
              <a:t>Get-Member</a:t>
            </a:r>
            <a:r>
              <a:rPr lang="en-US" sz="1000" dirty="0">
                <a:latin typeface="Arial"/>
                <a:ea typeface="Calibri"/>
                <a:cs typeface="Times New Roman"/>
              </a:rPr>
              <a:t> and to write command lines one command at a time.</a:t>
            </a:r>
          </a:p>
          <a:p>
            <a:pPr>
              <a:lnSpc>
                <a:spcPct val="115000"/>
              </a:lnSpc>
              <a:spcAft>
                <a:spcPts val="1000"/>
              </a:spcAft>
            </a:pPr>
            <a:r>
              <a:rPr lang="en-US" sz="1000" dirty="0">
                <a:latin typeface="Arial"/>
                <a:ea typeface="Calibri"/>
                <a:cs typeface="Times New Roman"/>
              </a:rPr>
              <a:t>It is not important that students complete all tasks in this lab. Some students will need all the lab time to complete just one or two tasks, and that is acceptable. More advanced students may complete all the tasks with time to spare, and this is also acceptable.</a:t>
            </a:r>
          </a:p>
        </p:txBody>
      </p:sp>
      <p:sp>
        <p:nvSpPr>
          <p:cNvPr id="4" name="Slide Number Placeholder 3"/>
          <p:cNvSpPr>
            <a:spLocks noGrp="1"/>
          </p:cNvSpPr>
          <p:nvPr>
            <p:ph type="sldNum" sz="quarter" idx="10"/>
          </p:nvPr>
        </p:nvSpPr>
        <p:spPr/>
        <p:txBody>
          <a:bodyPr/>
          <a:lstStyle/>
          <a:p>
            <a:fld id="{7FFE0DCD-D07F-4D76-BB99-1F52BE249546}" type="slidenum">
              <a:rPr lang="en-US" smtClean="0"/>
              <a:t>52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2704647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FFE0DCD-D07F-4D76-BB99-1F52BE249546}" type="slidenum">
              <a:rPr lang="en-US" smtClean="0"/>
              <a:t>53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6461488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Do you prefer the basic or advanced syntax of </a:t>
            </a:r>
            <a:r>
              <a:rPr lang="en-US" sz="1000" b="1">
                <a:latin typeface="Arial"/>
                <a:ea typeface="Calibri"/>
                <a:cs typeface="Times New Roman"/>
              </a:rPr>
              <a:t>Where-Object</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This is obviously a personal opinion. However, remember that you will probably encounter both forms of syntax as you discover examples written by other Windows PowerShell users, such as in books or on blogs. </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difference between </a:t>
            </a:r>
            <a:r>
              <a:rPr lang="en-US" sz="1000" b="1">
                <a:latin typeface="Arial"/>
                <a:ea typeface="Calibri"/>
                <a:cs typeface="Times New Roman"/>
              </a:rPr>
              <a:t>Select-Object </a:t>
            </a:r>
            <a:r>
              <a:rPr lang="en-US" sz="1000">
                <a:latin typeface="Arial"/>
                <a:ea typeface="Calibri"/>
                <a:cs typeface="Times New Roman"/>
              </a:rPr>
              <a:t>and </a:t>
            </a:r>
            <a:r>
              <a:rPr lang="en-US" sz="1000" b="1">
                <a:latin typeface="Arial"/>
                <a:ea typeface="Calibri"/>
                <a:cs typeface="Times New Roman"/>
              </a:rPr>
              <a:t>Where-Object</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They seem to offer similar functionality. However, </a:t>
            </a:r>
            <a:r>
              <a:rPr lang="en-US" sz="1000" b="1">
                <a:latin typeface="Arial"/>
                <a:ea typeface="Calibri"/>
                <a:cs typeface="Times New Roman"/>
              </a:rPr>
              <a:t>Select</a:t>
            </a:r>
            <a:r>
              <a:rPr lang="en-US" sz="1000">
                <a:latin typeface="Arial"/>
                <a:ea typeface="Calibri"/>
                <a:cs typeface="Times New Roman"/>
              </a:rPr>
              <a:t> chooses the properties that you want to include in your output, and can choose objects from the beginning or the end of the collection. </a:t>
            </a:r>
            <a:r>
              <a:rPr lang="en-US" sz="1000" b="1">
                <a:latin typeface="Arial"/>
                <a:ea typeface="Calibri"/>
                <a:cs typeface="Times New Roman"/>
              </a:rPr>
              <a:t>Where</a:t>
            </a:r>
            <a:r>
              <a:rPr lang="en-US" sz="1000">
                <a:latin typeface="Arial"/>
                <a:ea typeface="Calibri"/>
                <a:cs typeface="Times New Roman"/>
              </a:rPr>
              <a:t> can also choose objects. However, it does so based on criteria that you provide.</a:t>
            </a:r>
          </a:p>
          <a:p>
            <a:pPr>
              <a:lnSpc>
                <a:spcPct val="115000"/>
              </a:lnSpc>
              <a:spcAft>
                <a:spcPts val="1000"/>
              </a:spcAft>
            </a:pPr>
            <a:r>
              <a:rPr lang="en-US" sz="1000">
                <a:latin typeface="Arial"/>
                <a:ea typeface="Calibri"/>
                <a:cs typeface="Times New Roman"/>
              </a:rPr>
              <a:t>If you are familiar with any version of the Structured Query Language (SQL), remember that the </a:t>
            </a:r>
            <a:r>
              <a:rPr lang="en-US" sz="1000" b="1">
                <a:latin typeface="Arial"/>
                <a:ea typeface="Calibri"/>
                <a:cs typeface="Times New Roman"/>
              </a:rPr>
              <a:t>SELECT</a:t>
            </a:r>
            <a:r>
              <a:rPr lang="en-US" sz="1000">
                <a:latin typeface="Arial"/>
                <a:ea typeface="Calibri"/>
                <a:cs typeface="Times New Roman"/>
              </a:rPr>
              <a:t> keyword chooses columns and the </a:t>
            </a:r>
            <a:r>
              <a:rPr lang="en-US" sz="1000" b="1">
                <a:latin typeface="Arial"/>
                <a:ea typeface="Calibri"/>
                <a:cs typeface="Times New Roman"/>
              </a:rPr>
              <a:t>WHERE</a:t>
            </a:r>
            <a:r>
              <a:rPr lang="en-US" sz="1000">
                <a:latin typeface="Arial"/>
                <a:ea typeface="Calibri"/>
                <a:cs typeface="Times New Roman"/>
              </a:rPr>
              <a:t> keyword chooses rows. These Windows PowerShell commands are named similarly because they have similar purposes.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first task of this lab, were you able to achieve the goal without using the </a:t>
            </a:r>
            <a:r>
              <a:rPr lang="en-US" sz="1000" b="1">
                <a:latin typeface="Arial"/>
                <a:ea typeface="Calibri"/>
                <a:cs typeface="Times New Roman"/>
              </a:rPr>
              <a:t>Where-Object</a:t>
            </a:r>
            <a:r>
              <a:rPr lang="en-US" sz="1000">
                <a:latin typeface="Arial"/>
                <a:ea typeface="Calibri"/>
                <a:cs typeface="Times New Roman"/>
              </a:rPr>
              <a:t> command?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should have been able to. The </a:t>
            </a:r>
            <a:r>
              <a:rPr lang="en-US" sz="1000" b="1">
                <a:latin typeface="Arial"/>
                <a:ea typeface="Calibri"/>
                <a:cs typeface="Times New Roman"/>
              </a:rPr>
              <a:t>Get-ADUser</a:t>
            </a:r>
            <a:r>
              <a:rPr lang="en-US" sz="1000">
                <a:latin typeface="Arial"/>
                <a:ea typeface="Calibri"/>
                <a:cs typeface="Times New Roman"/>
              </a:rPr>
              <a:t> command has </a:t>
            </a:r>
            <a:r>
              <a:rPr lang="en-US" sz="1000" b="1">
                <a:latin typeface="Arial"/>
                <a:ea typeface="Calibri"/>
                <a:cs typeface="Times New Roman"/>
              </a:rPr>
              <a:t>–Filter</a:t>
            </a:r>
            <a:r>
              <a:rPr lang="en-US" sz="1000">
                <a:latin typeface="Arial"/>
                <a:ea typeface="Calibri"/>
                <a:cs typeface="Times New Roman"/>
              </a:rPr>
              <a:t> and </a:t>
            </a:r>
            <a:r>
              <a:rPr lang="en-US" sz="1000" b="1">
                <a:latin typeface="Arial"/>
                <a:ea typeface="Calibri"/>
                <a:cs typeface="Times New Roman"/>
              </a:rPr>
              <a:t>–SearchBase</a:t>
            </a:r>
            <a:r>
              <a:rPr lang="en-US" sz="1000">
                <a:latin typeface="Arial"/>
                <a:ea typeface="Calibri"/>
                <a:cs typeface="Times New Roman"/>
              </a:rPr>
              <a:t> parameters that provide the filtering functionality that you needed. Using </a:t>
            </a:r>
            <a:r>
              <a:rPr lang="en-US" sz="1000" b="1">
                <a:latin typeface="Arial"/>
                <a:ea typeface="Calibri"/>
                <a:cs typeface="Times New Roman"/>
              </a:rPr>
              <a:t>Where-Object</a:t>
            </a:r>
            <a:r>
              <a:rPr lang="en-US" sz="1000">
                <a:latin typeface="Arial"/>
                <a:ea typeface="Calibri"/>
                <a:cs typeface="Times New Roman"/>
              </a:rPr>
              <a:t> would be inefficient and incorrect in this scenario.</a:t>
            </a:r>
          </a:p>
        </p:txBody>
      </p:sp>
      <p:sp>
        <p:nvSpPr>
          <p:cNvPr id="4" name="Slide Number Placeholder 3"/>
          <p:cNvSpPr>
            <a:spLocks noGrp="1"/>
          </p:cNvSpPr>
          <p:nvPr>
            <p:ph type="sldNum" sz="quarter" idx="10"/>
          </p:nvPr>
        </p:nvSpPr>
        <p:spPr/>
        <p:txBody>
          <a:bodyPr/>
          <a:lstStyle/>
          <a:p>
            <a:fld id="{7FFE0DCD-D07F-4D76-BB99-1F52BE249546}" type="slidenum">
              <a:rPr lang="en-US" smtClean="0"/>
              <a:t>54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7987704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Enumeration is where Windows PowerShell can start to look somewhat like programming. For some students, that is not a problem. Other students will have problems with the overall concept. Try to identify students who have problems as you move through the material and as they work on the lab. These students may need additional assistance as you move through more of the upcoming material.</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you have programming or scripting experience, does </a:t>
            </a:r>
            <a:r>
              <a:rPr lang="en-US" sz="1000" b="1">
                <a:latin typeface="Arial"/>
                <a:ea typeface="Calibri"/>
                <a:cs typeface="Times New Roman"/>
              </a:rPr>
              <a:t>ForEach-Object</a:t>
            </a:r>
            <a:r>
              <a:rPr lang="en-US" sz="1000">
                <a:latin typeface="Arial"/>
                <a:ea typeface="Calibri"/>
                <a:cs typeface="Times New Roman"/>
              </a:rPr>
              <a:t> look familiar to you?</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command is functionally similar to enumeration programming constructs present in many programming and scripting languages. For example, in Microsoft Visual Basic</a:t>
            </a:r>
            <a:r>
              <a:rPr lang="en-US" sz="1000" baseline="30000">
                <a:latin typeface="Arial"/>
                <a:ea typeface="Calibri"/>
                <a:cs typeface="Times New Roman"/>
              </a:rPr>
              <a:t>®</a:t>
            </a:r>
            <a:r>
              <a:rPr lang="en-US" sz="1000">
                <a:latin typeface="Arial"/>
                <a:ea typeface="Calibri"/>
                <a:cs typeface="Times New Roman"/>
              </a:rPr>
              <a:t>, the </a:t>
            </a:r>
            <a:r>
              <a:rPr lang="en-US" sz="1000" b="1">
                <a:latin typeface="Arial"/>
                <a:ea typeface="Calibri"/>
                <a:cs typeface="Times New Roman"/>
              </a:rPr>
              <a:t>ForEach</a:t>
            </a:r>
            <a:r>
              <a:rPr lang="en-US" sz="1000">
                <a:latin typeface="Arial"/>
                <a:ea typeface="Calibri"/>
                <a:cs typeface="Times New Roman"/>
              </a:rPr>
              <a:t> construct provides a similar purpose. Windows PowerShell does have a </a:t>
            </a:r>
            <a:r>
              <a:rPr lang="en-US" sz="1000" b="1">
                <a:latin typeface="Arial"/>
                <a:ea typeface="Calibri"/>
                <a:cs typeface="Times New Roman"/>
              </a:rPr>
              <a:t>ForEach</a:t>
            </a:r>
            <a:r>
              <a:rPr lang="en-US" sz="1000">
                <a:latin typeface="Arial"/>
                <a:ea typeface="Calibri"/>
                <a:cs typeface="Times New Roman"/>
              </a:rPr>
              <a:t> scripting construct, although its syntax differs from that of the </a:t>
            </a:r>
            <a:r>
              <a:rPr lang="en-US" sz="1000" b="1">
                <a:latin typeface="Arial"/>
                <a:ea typeface="Calibri"/>
                <a:cs typeface="Times New Roman"/>
              </a:rPr>
              <a:t>ForEach-Object </a:t>
            </a:r>
            <a:r>
              <a:rPr lang="en-US" sz="1000">
                <a:latin typeface="Arial"/>
                <a:ea typeface="Calibri"/>
                <a:cs typeface="Times New Roman"/>
              </a:rPr>
              <a:t>command.</a:t>
            </a:r>
          </a:p>
        </p:txBody>
      </p:sp>
      <p:sp>
        <p:nvSpPr>
          <p:cNvPr id="4" name="Slide Number Placeholder 3"/>
          <p:cNvSpPr>
            <a:spLocks noGrp="1"/>
          </p:cNvSpPr>
          <p:nvPr>
            <p:ph type="sldNum" sz="quarter" idx="10"/>
          </p:nvPr>
        </p:nvSpPr>
        <p:spPr/>
        <p:txBody>
          <a:bodyPr/>
          <a:lstStyle/>
          <a:p>
            <a:fld id="{7FFE0DCD-D07F-4D76-BB99-1F52BE249546}" type="slidenum">
              <a:rPr lang="en-US" smtClean="0"/>
              <a:t>55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3718816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56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9141294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57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8425243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58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9113524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 Mod02\BasicEnumeration.ps1. </a:t>
            </a:r>
          </a:p>
          <a:p>
            <a:pPr>
              <a:lnSpc>
                <a:spcPct val="115000"/>
              </a:lnSpc>
              <a:spcAft>
                <a:spcPts val="1000"/>
              </a:spcAft>
            </a:pPr>
            <a:r>
              <a:rPr lang="en-US" sz="1000" dirty="0">
                <a:latin typeface="Arial"/>
                <a:ea typeface="Calibri"/>
                <a:cs typeface="Times New Roman"/>
              </a:rPr>
              <a:t>Be aware that the second example is somewhat artificial. This task could be performed by running </a:t>
            </a:r>
            <a:r>
              <a:rPr lang="en-US" sz="1000" b="1" dirty="0">
                <a:latin typeface="Arial"/>
                <a:ea typeface="Calibri"/>
                <a:cs typeface="Times New Roman"/>
              </a:rPr>
              <a:t>Clear-</a:t>
            </a:r>
            <a:r>
              <a:rPr lang="en-US" sz="1000" b="1" dirty="0" err="1">
                <a:latin typeface="Arial"/>
                <a:ea typeface="Calibri"/>
                <a:cs typeface="Times New Roman"/>
              </a:rPr>
              <a:t>EventLog</a:t>
            </a:r>
            <a:r>
              <a:rPr lang="en-US" sz="1000" dirty="0">
                <a:latin typeface="Arial"/>
                <a:ea typeface="Calibri"/>
                <a:cs typeface="Times New Roman"/>
              </a:rPr>
              <a:t> instead. After you run the demonstration, ask your students to try to find a command that could perform this task without enumeration. Part of the lesson is that students will see enumeration used in other people’s examples. But those examples do not always represent the best or easiest approach.</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Get-Service </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ForEach</a:t>
            </a:r>
            <a:r>
              <a:rPr lang="en-US" sz="1000" b="1" dirty="0" smtClean="0">
                <a:effectLst/>
                <a:latin typeface="Arial"/>
                <a:ea typeface="Times New Roman"/>
                <a:cs typeface="Times New Roman"/>
              </a:rPr>
              <a:t> Name</a:t>
            </a:r>
          </a:p>
          <a:p>
            <a:pPr marL="342900" marR="0" lvl="0" indent="-342900">
              <a:lnSpc>
                <a:spcPct val="115000"/>
              </a:lnSpc>
              <a:spcBef>
                <a:spcPts val="0"/>
              </a:spcBef>
              <a:spcAft>
                <a:spcPts val="995"/>
              </a:spcAft>
              <a:buFont typeface="+mj-lt"/>
              <a:buAutoNum type="arabicPeriod" startAt="2"/>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a:lnSpc>
                <a:spcPts val="1000"/>
              </a:lnSpc>
              <a:spcBef>
                <a:spcPts val="600"/>
              </a:spcBef>
              <a:spcAft>
                <a:spcPts val="600"/>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EventLog</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–List | Where Log –</a:t>
            </a:r>
            <a:r>
              <a:rPr lang="en-US" sz="1000" b="1" dirty="0" err="1" smtClean="0">
                <a:effectLst/>
                <a:latin typeface="Arial"/>
                <a:ea typeface="Times New Roman"/>
                <a:cs typeface="Times New Roman"/>
              </a:rPr>
              <a:t>eq</a:t>
            </a:r>
            <a:r>
              <a:rPr lang="en-US" sz="1000" b="1" dirty="0" smtClean="0">
                <a:effectLst/>
                <a:latin typeface="Arial"/>
                <a:ea typeface="Times New Roman"/>
                <a:cs typeface="Times New Roman"/>
              </a:rPr>
              <a:t> 'System' | </a:t>
            </a:r>
            <a:r>
              <a:rPr lang="en-US" sz="1000" b="1" dirty="0" err="1" smtClean="0">
                <a:effectLst/>
                <a:latin typeface="Arial"/>
                <a:ea typeface="Times New Roman"/>
                <a:cs typeface="Times New Roman"/>
              </a:rPr>
              <a:t>ForEach</a:t>
            </a:r>
            <a:r>
              <a:rPr lang="en-US" sz="1000" b="1" dirty="0" smtClean="0">
                <a:effectLst/>
                <a:latin typeface="Arial"/>
                <a:ea typeface="Times New Roman"/>
                <a:cs typeface="Times New Roman"/>
              </a:rPr>
              <a:t> Clear</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FE0DCD-D07F-4D76-BB99-1F52BE249546}" type="slidenum">
              <a:rPr lang="en-US" smtClean="0"/>
              <a:t>59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82751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Some students understand the concept of objects immediately, or already know it from experience. Other students struggle with it. For those who struggle, focus on the terminology paired with a concrete example. A car, for example, is an object. A car dealer has collections of objects. Each object has properties, such as the car color, make, and model.</a:t>
            </a:r>
          </a:p>
        </p:txBody>
      </p:sp>
      <p:sp>
        <p:nvSpPr>
          <p:cNvPr id="4" name="Slide Number Placeholder 3"/>
          <p:cNvSpPr>
            <a:spLocks noGrp="1"/>
          </p:cNvSpPr>
          <p:nvPr>
            <p:ph type="sldNum" sz="quarter" idx="10"/>
          </p:nvPr>
        </p:nvSpPr>
        <p:spPr/>
        <p:txBody>
          <a:bodyPr/>
          <a:lstStyle/>
          <a:p>
            <a:fld id="{7FFE0DCD-D07F-4D76-BB99-1F52BE249546}"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5388386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60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5442860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E:\Mod02\Democode\AdvancedEnumeration.ps1. </a:t>
            </a:r>
          </a:p>
          <a:p>
            <a:pPr>
              <a:lnSpc>
                <a:spcPct val="115000"/>
              </a:lnSpc>
              <a:spcAft>
                <a:spcPts val="1000"/>
              </a:spcAft>
            </a:pPr>
            <a:r>
              <a:rPr lang="en-US" sz="1000" dirty="0">
                <a:latin typeface="Arial"/>
                <a:ea typeface="Calibri"/>
                <a:cs typeface="Times New Roman"/>
              </a:rPr>
              <a:t>This is the last demonstration in the module, so these commands are complex. It is worth taking additional time to describe each element of the command. Ask students to predict what each part will do before running the command.</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carried out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marL="346075" lvl="1">
              <a:lnSpc>
                <a:spcPct val="115000"/>
              </a:lnSpc>
              <a:spcBef>
                <a:spcPts val="600"/>
              </a:spcBef>
              <a:spcAft>
                <a:spcPts val="995"/>
              </a:spcAft>
            </a:pP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ItemProperty</a:t>
            </a:r>
            <a:r>
              <a:rPr lang="en-US" sz="1000" b="1" dirty="0" smtClean="0">
                <a:effectLst/>
                <a:latin typeface="Arial"/>
                <a:ea typeface="Times New Roman"/>
                <a:cs typeface="Times New Roman"/>
              </a:rPr>
              <a:t> –Path HKCU:\Network\* | </a:t>
            </a:r>
            <a:r>
              <a:rPr lang="en-US" sz="1000" b="1" dirty="0" err="1" smtClean="0">
                <a:effectLst/>
                <a:latin typeface="Arial"/>
                <a:ea typeface="Times New Roman"/>
                <a:cs typeface="Times New Roman"/>
              </a:rPr>
              <a:t>ForEach</a:t>
            </a:r>
            <a:r>
              <a:rPr lang="en-US" sz="1000" b="1" dirty="0" smtClean="0">
                <a:effectLst/>
                <a:latin typeface="Arial"/>
                <a:ea typeface="Times New Roman"/>
                <a:cs typeface="Times New Roman"/>
              </a:rPr>
              <a:t>-Object –Process { Set-</a:t>
            </a:r>
            <a:r>
              <a:rPr lang="en-US" sz="1000" b="1" dirty="0" err="1" smtClean="0">
                <a:effectLst/>
                <a:latin typeface="Arial"/>
                <a:ea typeface="Times New Roman"/>
                <a:cs typeface="Times New Roman"/>
              </a:rPr>
              <a:t>ItemProperty</a:t>
            </a:r>
            <a:r>
              <a:rPr lang="en-US" sz="1000" b="1" dirty="0" smtClean="0">
                <a:effectLst/>
                <a:latin typeface="Arial"/>
                <a:ea typeface="Times New Roman"/>
                <a:cs typeface="Times New Roman"/>
              </a:rPr>
              <a:t> –Path $</a:t>
            </a:r>
            <a:r>
              <a:rPr lang="en-US" sz="1000" b="1" dirty="0" err="1" smtClean="0">
                <a:effectLst/>
                <a:latin typeface="Arial"/>
                <a:ea typeface="Times New Roman"/>
                <a:cs typeface="Times New Roman"/>
              </a:rPr>
              <a:t>PSItem.PSPath</a:t>
            </a:r>
            <a:r>
              <a:rPr lang="en-US" sz="1000" b="1" dirty="0" smtClean="0">
                <a:effectLst/>
                <a:latin typeface="Arial"/>
                <a:ea typeface="Times New Roman"/>
                <a:cs typeface="Times New Roman"/>
              </a:rPr>
              <a:t> –Name </a:t>
            </a:r>
            <a:r>
              <a:rPr lang="en-US" sz="1000" b="1" dirty="0" err="1" smtClean="0">
                <a:effectLst/>
                <a:latin typeface="Arial"/>
                <a:ea typeface="Times New Roman"/>
                <a:cs typeface="Times New Roman"/>
              </a:rPr>
              <a:t>RemotePath</a:t>
            </a:r>
            <a:r>
              <a:rPr lang="en-US" sz="1000" b="1" dirty="0" smtClean="0">
                <a:effectLst/>
                <a:latin typeface="Arial"/>
                <a:ea typeface="Times New Roman"/>
                <a:cs typeface="Times New Roman"/>
              </a:rPr>
              <a:t> –Value $</a:t>
            </a:r>
            <a:r>
              <a:rPr lang="en-US" sz="1000" b="1" dirty="0" err="1" smtClean="0">
                <a:effectLst/>
                <a:latin typeface="Arial"/>
                <a:ea typeface="Times New Roman"/>
                <a:cs typeface="Times New Roman"/>
              </a:rPr>
              <a:t>PSItem.RemotePath.ToUpper</a:t>
            </a:r>
            <a:r>
              <a:rPr lang="en-US" sz="1000" b="1" dirty="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marL="346075" lvl="1">
              <a:lnSpc>
                <a:spcPct val="115000"/>
              </a:lnSpc>
              <a:spcAft>
                <a:spcPts val="995"/>
              </a:spcAft>
            </a:pPr>
            <a:r>
              <a:rPr lang="en-US" sz="1000" b="1" dirty="0" smtClean="0">
                <a:effectLst/>
                <a:latin typeface="Arial"/>
                <a:ea typeface="Times New Roman"/>
                <a:cs typeface="Times New Roman"/>
              </a:rPr>
              <a:t>Get-Process </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ForEach</a:t>
            </a:r>
            <a:r>
              <a:rPr lang="en-US" sz="1000" b="1" dirty="0" smtClean="0">
                <a:effectLst/>
                <a:latin typeface="Arial"/>
                <a:ea typeface="Times New Roman"/>
                <a:cs typeface="Times New Roman"/>
              </a:rPr>
              <a:t>-Object –Begin { Get-Date | Out-File Procs.txt } –Process { $</a:t>
            </a:r>
            <a:r>
              <a:rPr lang="en-US" sz="1000" b="1" dirty="0" err="1" smtClean="0">
                <a:effectLst/>
                <a:latin typeface="Arial"/>
                <a:ea typeface="Times New Roman"/>
                <a:cs typeface="Times New Roman"/>
              </a:rPr>
              <a:t>PSItem.Name</a:t>
            </a:r>
            <a:r>
              <a:rPr lang="en-US" sz="1000" b="1" dirty="0" smtClean="0">
                <a:effectLst/>
                <a:latin typeface="Arial"/>
                <a:ea typeface="Times New Roman"/>
                <a:cs typeface="Times New Roman"/>
              </a:rPr>
              <a:t> | Out-File Procs.txt –Append }</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FE0DCD-D07F-4D76-BB99-1F52BE249546}" type="slidenum">
              <a:rPr lang="en-US" smtClean="0"/>
              <a:t>61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36678208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E" sz="1000" b="1" dirty="0">
                <a:solidFill>
                  <a:srgbClr val="000000"/>
                </a:solidFill>
                <a:latin typeface="Arial"/>
                <a:ea typeface="Calibri"/>
                <a:cs typeface="Times New Roman"/>
              </a:rPr>
              <a:t>Exercise 1: Enumerating </a:t>
            </a:r>
            <a:r>
              <a:rPr lang="en-IE" sz="1000" b="1" dirty="0" smtClean="0">
                <a:solidFill>
                  <a:srgbClr val="000000"/>
                </a:solidFill>
                <a:latin typeface="Arial"/>
                <a:ea typeface="Calibri"/>
                <a:cs typeface="Times New Roman"/>
              </a:rPr>
              <a:t>Objects</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write commands that manipulate multiple objects in the pipeline. In some tasks, you have to use enumeration. In other tasks, you will not have to use enumeration. Decide the best approach for each task.</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Many people use </a:t>
            </a:r>
            <a:r>
              <a:rPr lang="en-US" sz="1000" b="1" dirty="0" err="1">
                <a:latin typeface="Arial"/>
                <a:ea typeface="Calibri"/>
                <a:cs typeface="Times New Roman"/>
              </a:rPr>
              <a:t>ForEach</a:t>
            </a:r>
            <a:r>
              <a:rPr lang="en-US" sz="1000" b="1" dirty="0">
                <a:latin typeface="Arial"/>
                <a:ea typeface="Calibri"/>
                <a:cs typeface="Times New Roman"/>
              </a:rPr>
              <a:t>-Object</a:t>
            </a:r>
            <a:r>
              <a:rPr lang="en-US" sz="1000" dirty="0">
                <a:latin typeface="Arial"/>
                <a:ea typeface="Calibri"/>
                <a:cs typeface="Times New Roman"/>
              </a:rPr>
              <a:t> when they do not have to. Some tasks in this lab can be more easily performed without using the command, and you should review each task with your students to make sure that they arrived at the correct answer. </a:t>
            </a:r>
          </a:p>
        </p:txBody>
      </p:sp>
      <p:sp>
        <p:nvSpPr>
          <p:cNvPr id="4" name="Slide Number Placeholder 3"/>
          <p:cNvSpPr>
            <a:spLocks noGrp="1"/>
          </p:cNvSpPr>
          <p:nvPr>
            <p:ph type="sldNum" sz="quarter" idx="10"/>
          </p:nvPr>
        </p:nvSpPr>
        <p:spPr/>
        <p:txBody>
          <a:bodyPr/>
          <a:lstStyle/>
          <a:p>
            <a:fld id="{7FFE0DCD-D07F-4D76-BB99-1F52BE249546}" type="slidenum">
              <a:rPr lang="en-US" smtClean="0"/>
              <a:t>62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0553349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FFE0DCD-D07F-4D76-BB99-1F52BE249546}" type="slidenum">
              <a:rPr lang="en-US" smtClean="0"/>
              <a:t>63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0724467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Do you prefer the basic or advanced syntax of </a:t>
            </a:r>
            <a:r>
              <a:rPr lang="en-US" sz="1000" b="1">
                <a:latin typeface="Arial"/>
                <a:ea typeface="Calibri"/>
                <a:cs typeface="Times New Roman"/>
              </a:rPr>
              <a:t>ForEach-Object</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This is obviously a personal opinion. However, remember that you will probably encounter both forms of syntax as you discover examples written by other Windows PowerShell users, such as in books or on blogs. </a:t>
            </a:r>
          </a:p>
        </p:txBody>
      </p:sp>
      <p:sp>
        <p:nvSpPr>
          <p:cNvPr id="4" name="Slide Number Placeholder 3"/>
          <p:cNvSpPr>
            <a:spLocks noGrp="1"/>
          </p:cNvSpPr>
          <p:nvPr>
            <p:ph type="sldNum" sz="quarter" idx="10"/>
          </p:nvPr>
        </p:nvSpPr>
        <p:spPr/>
        <p:txBody>
          <a:bodyPr/>
          <a:lstStyle/>
          <a:p>
            <a:fld id="{7FFE0DCD-D07F-4D76-BB99-1F52BE249546}" type="slidenum">
              <a:rPr lang="en-US" smtClean="0"/>
              <a:t>64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3842098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a:t>
            </a:r>
            <a:r>
              <a:rPr lang="en-US" sz="1000" b="1" dirty="0" smtClean="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$_</a:t>
            </a:r>
            <a:r>
              <a:rPr lang="en-US" sz="1000" dirty="0">
                <a:latin typeface="Arial"/>
                <a:ea typeface="Calibri"/>
                <a:cs typeface="Times New Roman"/>
              </a:rPr>
              <a:t> and </a:t>
            </a:r>
            <a:r>
              <a:rPr lang="en-US" sz="1000" b="1" dirty="0">
                <a:latin typeface="Arial"/>
                <a:ea typeface="Calibri"/>
                <a:cs typeface="Times New Roman"/>
              </a:rPr>
              <a:t>$</a:t>
            </a:r>
            <a:r>
              <a:rPr lang="en-US" sz="1000" b="1" dirty="0" err="1">
                <a:latin typeface="Arial"/>
                <a:ea typeface="Calibri"/>
                <a:cs typeface="Times New Roman"/>
              </a:rPr>
              <a:t>PSItem</a:t>
            </a:r>
            <a:r>
              <a:rPr lang="en-US" sz="1000" dirty="0">
                <a:latin typeface="Arial"/>
                <a:ea typeface="Calibri"/>
                <a:cs typeface="Times New Roman"/>
              </a:rPr>
              <a:t> were used several times in this module. Why might you decide to use one over the other?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Both are functionally the same. </a:t>
            </a:r>
            <a:r>
              <a:rPr lang="en-US" sz="1000" b="1" dirty="0">
                <a:latin typeface="Arial"/>
                <a:ea typeface="Calibri"/>
                <a:cs typeface="Times New Roman"/>
              </a:rPr>
              <a:t>$</a:t>
            </a:r>
            <a:r>
              <a:rPr lang="en-US" sz="1000" b="1" dirty="0" err="1">
                <a:latin typeface="Arial"/>
                <a:ea typeface="Calibri"/>
                <a:cs typeface="Times New Roman"/>
              </a:rPr>
              <a:t>PSItem</a:t>
            </a:r>
            <a:r>
              <a:rPr lang="en-US" sz="1000" dirty="0">
                <a:latin typeface="Arial"/>
                <a:ea typeface="Calibri"/>
                <a:cs typeface="Times New Roman"/>
              </a:rPr>
              <a:t> was introduced in Windows PowerShell 3.0 as an easier-to-read alternative to </a:t>
            </a:r>
            <a:r>
              <a:rPr lang="en-US" sz="1000" b="1" dirty="0">
                <a:latin typeface="Arial"/>
                <a:ea typeface="Calibri"/>
                <a:cs typeface="Times New Roman"/>
              </a:rPr>
              <a:t>$_</a:t>
            </a:r>
            <a:r>
              <a:rPr lang="en-US" sz="1000" dirty="0">
                <a:latin typeface="Arial"/>
                <a:ea typeface="Calibri"/>
                <a:cs typeface="Times New Roman"/>
              </a:rPr>
              <a:t>, but </a:t>
            </a:r>
            <a:r>
              <a:rPr lang="en-US" sz="1000" b="1" dirty="0">
                <a:latin typeface="Arial"/>
                <a:ea typeface="Calibri"/>
                <a:cs typeface="Times New Roman"/>
              </a:rPr>
              <a:t>$</a:t>
            </a:r>
            <a:r>
              <a:rPr lang="en-US" sz="1000" b="1" dirty="0" err="1">
                <a:latin typeface="Arial"/>
                <a:ea typeface="Calibri"/>
                <a:cs typeface="Times New Roman"/>
              </a:rPr>
              <a:t>PSItem</a:t>
            </a:r>
            <a:r>
              <a:rPr lang="en-US" sz="1000" dirty="0">
                <a:latin typeface="Arial"/>
                <a:ea typeface="Calibri"/>
                <a:cs typeface="Times New Roman"/>
              </a:rPr>
              <a:t> is not available in earlier versions of Windows PowerShell. Therefore, scripts that have to maintain backward compatibility must continue to use </a:t>
            </a:r>
            <a:r>
              <a:rPr lang="en-US" sz="1000" b="1" dirty="0">
                <a:latin typeface="Arial"/>
                <a:ea typeface="Calibri"/>
                <a:cs typeface="Times New Roman"/>
              </a:rPr>
              <a:t>$_</a:t>
            </a:r>
            <a:r>
              <a:rPr lang="en-US" sz="1000" dirty="0">
                <a:latin typeface="Arial"/>
                <a:ea typeface="Calibri"/>
                <a:cs typeface="Times New Roman"/>
              </a:rPr>
              <a:t>. You are likely to see </a:t>
            </a:r>
            <a:r>
              <a:rPr lang="en-US" sz="1000" b="1" dirty="0">
                <a:latin typeface="Arial"/>
                <a:ea typeface="Calibri"/>
                <a:cs typeface="Times New Roman"/>
              </a:rPr>
              <a:t>$_</a:t>
            </a:r>
            <a:r>
              <a:rPr lang="en-US" sz="1000" dirty="0">
                <a:latin typeface="Arial"/>
                <a:ea typeface="Calibri"/>
                <a:cs typeface="Times New Roman"/>
              </a:rPr>
              <a:t> in examples written by other people (such as in online articles or blogs) for earlier versions, so you should remember both </a:t>
            </a:r>
            <a:r>
              <a:rPr lang="en-US" sz="1000" b="1" dirty="0">
                <a:latin typeface="Arial"/>
                <a:ea typeface="Calibri"/>
                <a:cs typeface="Times New Roman"/>
              </a:rPr>
              <a:t>$_</a:t>
            </a:r>
            <a:r>
              <a:rPr lang="en-US" sz="1000" dirty="0">
                <a:latin typeface="Arial"/>
                <a:ea typeface="Calibri"/>
                <a:cs typeface="Times New Roman"/>
              </a:rPr>
              <a:t> and </a:t>
            </a:r>
            <a:r>
              <a:rPr lang="en-US" sz="1000" b="1" dirty="0">
                <a:latin typeface="Arial"/>
                <a:ea typeface="Calibri"/>
                <a:cs typeface="Times New Roman"/>
              </a:rPr>
              <a:t>$</a:t>
            </a:r>
            <a:r>
              <a:rPr lang="en-US" sz="1000" b="1" dirty="0" err="1">
                <a:latin typeface="Arial"/>
                <a:ea typeface="Calibri"/>
                <a:cs typeface="Times New Roman"/>
              </a:rPr>
              <a:t>PSItem</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One aspect of Windows PowerShell that can be challenging is that frequently, you can achieve the same result several different ways. Different people may select various techniques based on their experience, but that does not necessarily make one technique better or worse than the others. Consider the following:</a:t>
            </a:r>
          </a:p>
          <a:p>
            <a:pPr lvl="1">
              <a:lnSpc>
                <a:spcPts val="1000"/>
              </a:lnSpc>
              <a:spcBef>
                <a:spcPts val="600"/>
              </a:spcBef>
              <a:spcAft>
                <a:spcPts val="600"/>
              </a:spcAft>
            </a:pPr>
            <a:r>
              <a:rPr lang="en-US" sz="1000" dirty="0" smtClean="0">
                <a:effectLst/>
                <a:latin typeface="Arial"/>
                <a:ea typeface="Times New Roman"/>
                <a:cs typeface="Times New Roman"/>
              </a:rPr>
              <a:t>Get-Service | Select-Object -Property Name</a:t>
            </a:r>
          </a:p>
          <a:p>
            <a:pPr lvl="1">
              <a:lnSpc>
                <a:spcPts val="1000"/>
              </a:lnSpc>
              <a:spcBef>
                <a:spcPts val="600"/>
              </a:spcBef>
              <a:spcAft>
                <a:spcPts val="600"/>
              </a:spcAft>
            </a:pPr>
            <a:r>
              <a:rPr lang="en-US" sz="1000" dirty="0" err="1" smtClean="0">
                <a:effectLst/>
                <a:latin typeface="Arial"/>
                <a:ea typeface="Times New Roman"/>
                <a:cs typeface="Times New Roman"/>
              </a:rPr>
              <a:t>Gsv</a:t>
            </a:r>
            <a:r>
              <a:rPr lang="en-US" sz="1000" dirty="0" smtClean="0">
                <a:effectLst/>
                <a:latin typeface="Arial"/>
                <a:ea typeface="Times New Roman"/>
                <a:cs typeface="Times New Roman"/>
              </a:rPr>
              <a:t> | Select Name</a:t>
            </a:r>
          </a:p>
          <a:p>
            <a:pPr lvl="1">
              <a:lnSpc>
                <a:spcPts val="1000"/>
              </a:lnSpc>
              <a:spcBef>
                <a:spcPts val="600"/>
              </a:spcBef>
              <a:spcAft>
                <a:spcPts val="600"/>
              </a:spcAft>
            </a:pPr>
            <a:r>
              <a:rPr lang="en-US" sz="1000" dirty="0" smtClean="0">
                <a:effectLst/>
                <a:latin typeface="Arial"/>
                <a:ea typeface="Times New Roman"/>
                <a:cs typeface="Times New Roman"/>
              </a:rPr>
              <a:t>Get-Service | </a:t>
            </a:r>
            <a:r>
              <a:rPr lang="en-US" sz="1000" dirty="0" err="1" smtClean="0">
                <a:effectLst/>
                <a:latin typeface="Arial"/>
                <a:ea typeface="Times New Roman"/>
                <a:cs typeface="Times New Roman"/>
              </a:rPr>
              <a:t>ForEach</a:t>
            </a:r>
            <a:r>
              <a:rPr lang="en-US" sz="1000" dirty="0" smtClean="0">
                <a:effectLst/>
                <a:latin typeface="Arial"/>
                <a:ea typeface="Times New Roman"/>
                <a:cs typeface="Times New Roman"/>
              </a:rPr>
              <a:t> Name</a:t>
            </a:r>
          </a:p>
          <a:p>
            <a:pPr lvl="1">
              <a:lnSpc>
                <a:spcPts val="1000"/>
              </a:lnSpc>
              <a:spcBef>
                <a:spcPts val="600"/>
              </a:spcBef>
              <a:spcAft>
                <a:spcPts val="600"/>
              </a:spcAft>
            </a:pPr>
            <a:r>
              <a:rPr lang="en-US" sz="1000" dirty="0" smtClean="0">
                <a:effectLst/>
                <a:latin typeface="Arial"/>
                <a:ea typeface="Times New Roman"/>
                <a:cs typeface="Times New Roman"/>
              </a:rPr>
              <a:t>Get-Service | % { $_.Name }</a:t>
            </a:r>
          </a:p>
          <a:p>
            <a:pPr lvl="1">
              <a:lnSpc>
                <a:spcPts val="1000"/>
              </a:lnSpc>
              <a:spcBef>
                <a:spcPts val="600"/>
              </a:spcBef>
              <a:spcAft>
                <a:spcPts val="600"/>
              </a:spcAft>
            </a:pPr>
            <a:r>
              <a:rPr lang="en-US" sz="1000" dirty="0" smtClean="0">
                <a:effectLst/>
                <a:latin typeface="Arial"/>
                <a:ea typeface="Times New Roman"/>
                <a:cs typeface="Times New Roman"/>
              </a:rPr>
              <a:t>Get-Service | </a:t>
            </a:r>
            <a:r>
              <a:rPr lang="en-US" sz="1000" dirty="0" err="1" smtClean="0">
                <a:effectLst/>
                <a:latin typeface="Arial"/>
                <a:ea typeface="Times New Roman"/>
                <a:cs typeface="Times New Roman"/>
              </a:rPr>
              <a:t>ft</a:t>
            </a:r>
            <a:r>
              <a:rPr lang="en-US" sz="1000" dirty="0" smtClean="0">
                <a:effectLst/>
                <a:latin typeface="Arial"/>
                <a:ea typeface="Times New Roman"/>
                <a:cs typeface="Times New Roman"/>
              </a:rPr>
              <a:t> name</a:t>
            </a:r>
          </a:p>
          <a:p>
            <a:pPr>
              <a:lnSpc>
                <a:spcPct val="115000"/>
              </a:lnSpc>
              <a:spcAft>
                <a:spcPts val="1000"/>
              </a:spcAft>
            </a:pPr>
            <a:r>
              <a:rPr lang="en-US" sz="1000" dirty="0">
                <a:latin typeface="Arial"/>
                <a:ea typeface="Calibri"/>
                <a:cs typeface="Times New Roman"/>
              </a:rPr>
              <a:t>In Windows PowerShell 3.0, these five commands produce the same result: a list of service names. As you explore Windows PowerShell, and especially as you read examples written by other people or provided by your instructor, you should be aware that there is not only one correct way to use Windows PowerShell. Part of using the shell is being able to understand many approaches, arrangements of syntax, and techniques</a:t>
            </a:r>
            <a:r>
              <a:rPr lang="en-US" sz="1000" dirty="0" smtClean="0">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FE0DCD-D07F-4D76-BB99-1F52BE249546}" type="slidenum">
              <a:rPr lang="en-US" smtClean="0"/>
              <a:t>65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6663960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For best performance, remember to move filtering actions as close to the beginning of the command-line as possible. Sometimes that may mean using a filtering capability of a regular </a:t>
            </a:r>
            <a:r>
              <a:rPr lang="en-US" sz="1000" dirty="0" smtClean="0">
                <a:latin typeface="Arial"/>
                <a:ea typeface="Calibri"/>
                <a:cs typeface="Times New Roman"/>
              </a:rPr>
              <a:t>command, </a:t>
            </a:r>
            <a:r>
              <a:rPr lang="en-US" sz="1000" dirty="0" smtClean="0">
                <a:solidFill>
                  <a:prstClr val="black"/>
                </a:solidFill>
                <a:latin typeface="Arial"/>
                <a:ea typeface="Calibri"/>
                <a:cs typeface="Times New Roman"/>
              </a:rPr>
              <a:t>instead </a:t>
            </a:r>
            <a:r>
              <a:rPr lang="en-US" sz="1000" dirty="0">
                <a:solidFill>
                  <a:prstClr val="black"/>
                </a:solidFill>
                <a:latin typeface="Arial"/>
                <a:ea typeface="Calibri"/>
                <a:cs typeface="Times New Roman"/>
              </a:rPr>
              <a:t>of using </a:t>
            </a:r>
            <a:r>
              <a:rPr lang="en-US" sz="1000" b="1" dirty="0">
                <a:solidFill>
                  <a:prstClr val="black"/>
                </a:solidFill>
                <a:latin typeface="Arial"/>
                <a:ea typeface="Calibri"/>
                <a:cs typeface="Times New Roman"/>
              </a:rPr>
              <a:t>Where-Object. </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$_</a:t>
            </a:r>
            <a:r>
              <a:rPr lang="en-US" sz="1000" dirty="0">
                <a:solidFill>
                  <a:prstClr val="black"/>
                </a:solidFill>
                <a:latin typeface="Arial"/>
                <a:ea typeface="Calibri"/>
                <a:cs typeface="Times New Roman"/>
              </a:rPr>
              <a:t> does not work.</a:t>
            </a:r>
          </a:p>
          <a:p>
            <a:pPr lvl="0">
              <a:lnSpc>
                <a:spcPct val="115000"/>
              </a:lnSpc>
              <a:spcAft>
                <a:spcPts val="1000"/>
              </a:spcAft>
            </a:pPr>
            <a:r>
              <a:rPr lang="en-US" sz="1000" b="1" dirty="0">
                <a:solidFill>
                  <a:prstClr val="black"/>
                </a:solidFill>
                <a:latin typeface="Arial"/>
                <a:ea typeface="Calibri"/>
                <a:cs typeface="Times New Roman"/>
              </a:rPr>
              <a:t>Troubleshooting Tip: $_</a:t>
            </a:r>
            <a:r>
              <a:rPr lang="en-US" sz="1000" dirty="0">
                <a:solidFill>
                  <a:prstClr val="black"/>
                </a:solidFill>
                <a:latin typeface="Arial"/>
                <a:ea typeface="Calibri"/>
                <a:cs typeface="Times New Roman"/>
              </a:rPr>
              <a:t> is a special placeholder and works only in positions where the shell is programmed to look for it. Examples include the script block used in a calculated property expression, the filter script for </a:t>
            </a:r>
            <a:r>
              <a:rPr lang="en-US" sz="1000" b="1" dirty="0">
                <a:solidFill>
                  <a:prstClr val="black"/>
                </a:solidFill>
                <a:latin typeface="Arial"/>
                <a:ea typeface="Calibri"/>
                <a:cs typeface="Times New Roman"/>
              </a:rPr>
              <a:t>Where-Object</a:t>
            </a:r>
            <a:r>
              <a:rPr lang="en-US" sz="1000" dirty="0">
                <a:solidFill>
                  <a:prstClr val="black"/>
                </a:solidFill>
                <a:latin typeface="Arial"/>
                <a:ea typeface="Calibri"/>
                <a:cs typeface="Times New Roman"/>
              </a:rPr>
              <a:t>, and the script block used for </a:t>
            </a:r>
            <a:r>
              <a:rPr lang="en-US" sz="1000" b="1" dirty="0" err="1">
                <a:solidFill>
                  <a:prstClr val="black"/>
                </a:solidFill>
                <a:latin typeface="Arial"/>
                <a:ea typeface="Calibri"/>
                <a:cs typeface="Times New Roman"/>
              </a:rPr>
              <a:t>ForEach</a:t>
            </a:r>
            <a:r>
              <a:rPr lang="en-US" sz="1000" b="1" dirty="0">
                <a:solidFill>
                  <a:prstClr val="black"/>
                </a:solidFill>
                <a:latin typeface="Arial"/>
                <a:ea typeface="Calibri"/>
                <a:cs typeface="Times New Roman"/>
              </a:rPr>
              <a:t>-Object</a:t>
            </a:r>
            <a:r>
              <a:rPr lang="en-US" sz="1000" dirty="0">
                <a:solidFill>
                  <a:prstClr val="black"/>
                </a:solidFill>
                <a:latin typeface="Arial"/>
                <a:ea typeface="Calibri"/>
                <a:cs typeface="Times New Roman"/>
              </a:rPr>
              <a:t>.</a:t>
            </a:r>
          </a:p>
          <a:p>
            <a:pPr lvl="0">
              <a:lnSpc>
                <a:spcPct val="115000"/>
              </a:lnSpc>
              <a:spcAft>
                <a:spcPts val="1000"/>
              </a:spcAft>
            </a:pPr>
            <a:r>
              <a:rPr lang="en-US" sz="1000" b="1" dirty="0">
                <a:solidFill>
                  <a:prstClr val="black"/>
                </a:solidFill>
                <a:latin typeface="Arial"/>
                <a:ea typeface="Calibri"/>
                <a:cs typeface="Times New Roman"/>
              </a:rPr>
              <a:t>Common Issue: $_</a:t>
            </a:r>
            <a:r>
              <a:rPr lang="en-US" sz="1000" dirty="0">
                <a:solidFill>
                  <a:prstClr val="black"/>
                </a:solidFill>
                <a:latin typeface="Arial"/>
                <a:ea typeface="Calibri"/>
                <a:cs typeface="Times New Roman"/>
              </a:rPr>
              <a:t> is confusing to read.</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You can use the </a:t>
            </a:r>
            <a:r>
              <a:rPr lang="en-US" sz="1000" b="1" dirty="0">
                <a:solidFill>
                  <a:prstClr val="black"/>
                </a:solidFill>
                <a:latin typeface="Arial"/>
                <a:ea typeface="Calibri"/>
                <a:cs typeface="Times New Roman"/>
              </a:rPr>
              <a:t>$</a:t>
            </a:r>
            <a:r>
              <a:rPr lang="en-US" sz="1000" b="1" dirty="0" err="1">
                <a:solidFill>
                  <a:prstClr val="black"/>
                </a:solidFill>
                <a:latin typeface="Arial"/>
                <a:ea typeface="Calibri"/>
                <a:cs typeface="Times New Roman"/>
              </a:rPr>
              <a:t>PSItem</a:t>
            </a:r>
            <a:r>
              <a:rPr lang="en-US" sz="1000" dirty="0">
                <a:solidFill>
                  <a:prstClr val="black"/>
                </a:solidFill>
                <a:latin typeface="Arial"/>
                <a:ea typeface="Calibri"/>
                <a:cs typeface="Times New Roman"/>
              </a:rPr>
              <a:t> variable instead. This variable was introduced in Windows PowerShell 3.0. </a:t>
            </a:r>
            <a:r>
              <a:rPr lang="en-US" sz="1000" b="1" dirty="0">
                <a:solidFill>
                  <a:prstClr val="black"/>
                </a:solidFill>
                <a:latin typeface="Arial"/>
                <a:ea typeface="Calibri"/>
                <a:cs typeface="Times New Roman"/>
              </a:rPr>
              <a:t>$</a:t>
            </a:r>
            <a:r>
              <a:rPr lang="en-US" sz="1000" b="1" dirty="0" err="1">
                <a:solidFill>
                  <a:prstClr val="black"/>
                </a:solidFill>
                <a:latin typeface="Arial"/>
                <a:ea typeface="Calibri"/>
                <a:cs typeface="Times New Roman"/>
              </a:rPr>
              <a:t>PSItem</a:t>
            </a:r>
            <a:r>
              <a:rPr lang="en-US" sz="1000" dirty="0">
                <a:solidFill>
                  <a:prstClr val="black"/>
                </a:solidFill>
                <a:latin typeface="Arial"/>
                <a:ea typeface="Calibri"/>
                <a:cs typeface="Times New Roman"/>
              </a:rPr>
              <a:t> can be used in the same positions as </a:t>
            </a:r>
            <a:r>
              <a:rPr lang="en-US" sz="1000" b="1" dirty="0">
                <a:solidFill>
                  <a:prstClr val="black"/>
                </a:solidFill>
                <a:latin typeface="Arial"/>
                <a:ea typeface="Calibri"/>
                <a:cs typeface="Times New Roman"/>
              </a:rPr>
              <a:t>$_</a:t>
            </a:r>
            <a:r>
              <a:rPr lang="en-US" sz="1000" dirty="0">
                <a:solidFill>
                  <a:prstClr val="black"/>
                </a:solidFill>
                <a:latin typeface="Arial"/>
                <a:ea typeface="Calibri"/>
                <a:cs typeface="Times New Roman"/>
              </a:rPr>
              <a:t>.</a:t>
            </a:r>
            <a:endParaRPr lang="en-US" dirty="0"/>
          </a:p>
        </p:txBody>
      </p:sp>
      <p:sp>
        <p:nvSpPr>
          <p:cNvPr id="4" name="Slide Number Placeholder 3"/>
          <p:cNvSpPr>
            <a:spLocks noGrp="1"/>
          </p:cNvSpPr>
          <p:nvPr>
            <p:ph type="sldNum" sz="quarter" idx="10"/>
          </p:nvPr>
        </p:nvSpPr>
        <p:spPr/>
        <p:txBody>
          <a:bodyPr/>
          <a:lstStyle/>
          <a:p>
            <a:fld id="{7FFE0DCD-D07F-4D76-BB99-1F52BE249546}" type="slidenum">
              <a:rPr lang="en-US" smtClean="0"/>
              <a:t>66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427470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FE0DCD-D07F-4D76-BB99-1F52BE249546}"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209873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a:t>
            </a:r>
            <a:r>
              <a:rPr lang="ga-IE" sz="1000" dirty="0">
                <a:latin typeface="Arial"/>
                <a:ea typeface="Calibri"/>
                <a:cs typeface="Times New Roman"/>
              </a:rPr>
              <a:t> on the 10961B-LON-CL1 virtual machine</a:t>
            </a:r>
            <a:r>
              <a:rPr lang="en-US" sz="1000" dirty="0">
                <a:latin typeface="Arial"/>
                <a:ea typeface="Calibri"/>
                <a:cs typeface="Times New Roman"/>
              </a:rPr>
              <a:t> in E: \Mod02\</a:t>
            </a:r>
            <a:r>
              <a:rPr lang="en-US" sz="1000" dirty="0" err="1">
                <a:latin typeface="Arial"/>
                <a:ea typeface="Calibri"/>
                <a:cs typeface="Times New Roman"/>
              </a:rPr>
              <a:t>Democode</a:t>
            </a:r>
            <a:r>
              <a:rPr lang="en-US" sz="1000" dirty="0">
                <a:latin typeface="Arial"/>
                <a:ea typeface="Calibri"/>
                <a:cs typeface="Times New Roman"/>
              </a:rPr>
              <a:t>\PipelineBasics.ps1.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should be </a:t>
            </a:r>
            <a:r>
              <a:rPr lang="en-US" sz="1000" dirty="0">
                <a:latin typeface="Arial"/>
                <a:ea typeface="Calibri"/>
                <a:cs typeface="Times New Roman"/>
              </a:rPr>
              <a:t>performed</a:t>
            </a:r>
            <a:r>
              <a:rPr lang="ga-IE" sz="1000" dirty="0">
                <a:latin typeface="Arial"/>
                <a:ea typeface="Calibri"/>
                <a:cs typeface="Times New Roman"/>
              </a:rPr>
              <a:t>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Get-Service</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Get-Process</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Get-Service </a:t>
            </a:r>
            <a:r>
              <a:rPr lang="en-US" sz="1000" b="1" dirty="0" smtClean="0">
                <a:effectLst/>
                <a:latin typeface="Arial"/>
                <a:ea typeface="Times New Roman"/>
                <a:cs typeface="Times New Roman"/>
              </a:rPr>
              <a:t>| Out-File ServiceList.txt</a:t>
            </a:r>
          </a:p>
          <a:p>
            <a:pPr marL="342900" marR="0" lvl="0" indent="-342900">
              <a:lnSpc>
                <a:spcPct val="115000"/>
              </a:lnSpc>
              <a:spcBef>
                <a:spcPts val="0"/>
              </a:spcBef>
              <a:spcAft>
                <a:spcPts val="995"/>
              </a:spcAft>
              <a:buFont typeface="+mj-lt"/>
              <a:buAutoNum type="arabicPeriod" startAt="4"/>
            </a:pPr>
            <a:r>
              <a:rPr lang="en-US" sz="1000" dirty="0" smtClean="0">
                <a:effectLst/>
                <a:latin typeface="Arial"/>
                <a:ea typeface="Times New Roman"/>
                <a:cs typeface="Times New Roman"/>
              </a:rPr>
              <a:t>To discover </a:t>
            </a:r>
            <a:r>
              <a:rPr lang="en-US" sz="1000" b="1" dirty="0" smtClean="0">
                <a:effectLst/>
                <a:latin typeface="Arial"/>
                <a:ea typeface="Times New Roman"/>
                <a:cs typeface="Times New Roman"/>
              </a:rPr>
              <a:t>Out-</a:t>
            </a:r>
            <a:r>
              <a:rPr lang="en-US" sz="1000" b="1" dirty="0" err="1" smtClean="0">
                <a:effectLst/>
                <a:latin typeface="Arial"/>
                <a:ea typeface="Times New Roman"/>
                <a:cs typeface="Times New Roman"/>
              </a:rPr>
              <a:t>GridView</a:t>
            </a:r>
            <a:r>
              <a:rPr lang="en-US" sz="1000" dirty="0" smtClean="0">
                <a:effectLst/>
                <a:latin typeface="Arial"/>
                <a:ea typeface="Times New Roman"/>
                <a:cs typeface="Times New Roman"/>
              </a:rPr>
              <a:t>, 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Help </a:t>
            </a:r>
            <a:r>
              <a:rPr lang="en-US" sz="1000" b="1" dirty="0" smtClean="0">
                <a:effectLst/>
                <a:latin typeface="Arial"/>
                <a:ea typeface="Times New Roman"/>
                <a:cs typeface="Times New Roman"/>
              </a:rPr>
              <a:t>*grid* </a:t>
            </a:r>
          </a:p>
          <a:p>
            <a:pPr marL="342900" marR="0" lvl="0" indent="-342900">
              <a:lnSpc>
                <a:spcPct val="115000"/>
              </a:lnSpc>
              <a:spcBef>
                <a:spcPts val="0"/>
              </a:spcBef>
              <a:spcAft>
                <a:spcPts val="995"/>
              </a:spcAft>
              <a:buFont typeface="+mj-lt"/>
              <a:buAutoNum type="arabicPeriod" startAt="5"/>
            </a:pPr>
            <a:r>
              <a:rPr lang="en-US" sz="1000" dirty="0" smtClean="0">
                <a:effectLst/>
                <a:latin typeface="Arial"/>
                <a:ea typeface="Times New Roman"/>
                <a:cs typeface="Times New Roman"/>
              </a:rPr>
              <a:t>Run:</a:t>
            </a:r>
          </a:p>
          <a:p>
            <a:pPr>
              <a:lnSpc>
                <a:spcPct val="115000"/>
              </a:lnSpc>
              <a:spcBef>
                <a:spcPts val="600"/>
              </a:spcBef>
              <a:spcAft>
                <a:spcPts val="995"/>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EventLog</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LogName</a:t>
            </a:r>
            <a:r>
              <a:rPr lang="en-US" sz="1000" b="1" dirty="0" smtClean="0">
                <a:effectLst/>
                <a:latin typeface="Arial"/>
                <a:ea typeface="Times New Roman"/>
                <a:cs typeface="Times New Roman"/>
              </a:rPr>
              <a:t> Security –Newest 5 | Out-</a:t>
            </a:r>
            <a:r>
              <a:rPr lang="en-US" sz="1000" b="1" dirty="0" err="1" smtClean="0">
                <a:effectLst/>
                <a:latin typeface="Arial"/>
                <a:ea typeface="Times New Roman"/>
                <a:cs typeface="Times New Roman"/>
              </a:rPr>
              <a:t>GridView</a:t>
            </a:r>
            <a:endParaRPr lang="en-US" sz="1000" b="1" dirty="0" smtClean="0">
              <a:effectLst/>
              <a:latin typeface="Arial"/>
              <a:ea typeface="Times New Roman"/>
              <a:cs typeface="Times New Roman"/>
            </a:endParaRPr>
          </a:p>
          <a:p>
            <a:pPr>
              <a:lnSpc>
                <a:spcPct val="115000"/>
              </a:lnSpc>
              <a:spcBef>
                <a:spcPts val="600"/>
              </a:spcBef>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FE0DCD-D07F-4D76-BB99-1F52BE249546}"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295085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lnSpc>
                <a:spcPct val="115000"/>
              </a:lnSpc>
              <a:spcBef>
                <a:spcPts val="600"/>
              </a:spcBef>
              <a:spcAft>
                <a:spcPts val="995"/>
              </a:spcAft>
              <a:buFont typeface="+mj-lt"/>
              <a:buAutoNum type="arabicPeriod" startAt="6"/>
            </a:pPr>
            <a:r>
              <a:rPr lang="en-US" sz="1000" dirty="0" smtClean="0">
                <a:latin typeface="Arial"/>
                <a:ea typeface="Times New Roman"/>
                <a:cs typeface="Times New Roman"/>
              </a:rPr>
              <a:t>   To </a:t>
            </a:r>
            <a:r>
              <a:rPr lang="en-US" sz="1000" dirty="0">
                <a:latin typeface="Arial"/>
                <a:ea typeface="Times New Roman"/>
                <a:cs typeface="Times New Roman"/>
              </a:rPr>
              <a:t>discover the type name (</a:t>
            </a:r>
            <a:r>
              <a:rPr lang="en-US" sz="1000" b="1" dirty="0" err="1">
                <a:latin typeface="Arial"/>
                <a:ea typeface="Times New Roman"/>
                <a:cs typeface="Times New Roman"/>
              </a:rPr>
              <a:t>System.Diagnostics.Process</a:t>
            </a:r>
            <a:r>
              <a:rPr lang="en-US" sz="1000" dirty="0">
                <a:latin typeface="Arial"/>
                <a:ea typeface="Times New Roman"/>
                <a:cs typeface="Times New Roman"/>
              </a:rPr>
              <a:t>), run :</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Get-Process </a:t>
            </a:r>
            <a:r>
              <a:rPr lang="en-US" sz="1000" b="1" dirty="0">
                <a:solidFill>
                  <a:prstClr val="black"/>
                </a:solidFill>
                <a:latin typeface="Arial"/>
                <a:ea typeface="Times New Roman"/>
                <a:cs typeface="Times New Roman"/>
              </a:rPr>
              <a:t>| Get-Member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To discover the </a:t>
            </a:r>
            <a:r>
              <a:rPr lang="en-US" sz="1000" b="1" dirty="0" err="1">
                <a:solidFill>
                  <a:prstClr val="black"/>
                </a:solidFill>
                <a:latin typeface="Arial"/>
                <a:ea typeface="Times New Roman"/>
                <a:cs typeface="Times New Roman"/>
              </a:rPr>
              <a:t>MaxSpeed</a:t>
            </a:r>
            <a:r>
              <a:rPr lang="en-US" sz="1000" dirty="0">
                <a:solidFill>
                  <a:prstClr val="black"/>
                </a:solidFill>
                <a:latin typeface="Arial"/>
                <a:ea typeface="Times New Roman"/>
                <a:cs typeface="Times New Roman"/>
              </a:rPr>
              <a:t> property, run:</a:t>
            </a:r>
          </a:p>
          <a:p>
            <a:pPr lvl="0">
              <a:lnSpc>
                <a:spcPts val="1000"/>
              </a:lnSpc>
              <a:spcBef>
                <a:spcPts val="600"/>
              </a:spcBef>
              <a:spcAft>
                <a:spcPts val="600"/>
              </a:spcAf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Get-</a:t>
            </a:r>
            <a:r>
              <a:rPr lang="en-US" sz="1000" b="1" dirty="0" err="1" smtClean="0">
                <a:solidFill>
                  <a:prstClr val="black"/>
                </a:solidFill>
                <a:latin typeface="Arial"/>
                <a:ea typeface="Times New Roman"/>
                <a:cs typeface="Times New Roman"/>
              </a:rPr>
              <a:t>NetAdapter</a:t>
            </a: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 Get-Member </a:t>
            </a:r>
            <a:endParaRPr lang="en-US" b="1" dirty="0"/>
          </a:p>
        </p:txBody>
      </p:sp>
      <p:sp>
        <p:nvSpPr>
          <p:cNvPr id="4" name="Slide Number Placeholder 3"/>
          <p:cNvSpPr>
            <a:spLocks noGrp="1"/>
          </p:cNvSpPr>
          <p:nvPr>
            <p:ph type="sldNum" sz="quarter" idx="10"/>
          </p:nvPr>
        </p:nvSpPr>
        <p:spPr/>
        <p:txBody>
          <a:bodyPr/>
          <a:lstStyle/>
          <a:p>
            <a:fld id="{7FFE0DCD-D07F-4D76-BB99-1F52BE249546}"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02: Working with the Pipeline</a:t>
            </a:r>
            <a:endParaRPr lang="en-US" sz="1200" b="1">
              <a:solidFill>
                <a:srgbClr val="336699"/>
              </a:solidFill>
              <a:latin typeface="Arial"/>
            </a:endParaRPr>
          </a:p>
        </p:txBody>
      </p:sp>
    </p:spTree>
    <p:extLst>
      <p:ext uri="{BB962C8B-B14F-4D97-AF65-F5344CB8AC3E}">
        <p14:creationId xmlns:p14="http://schemas.microsoft.com/office/powerpoint/2010/main" val="12609382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443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Module02</a:t>
            </a:r>
            <a:endParaRPr lang="en-US" sz="2600"/>
          </a:p>
        </p:txBody>
      </p:sp>
      <p:sp>
        <p:nvSpPr>
          <p:cNvPr id="3" name="Subtitle 2"/>
          <p:cNvSpPr>
            <a:spLocks noGrp="1"/>
          </p:cNvSpPr>
          <p:nvPr>
            <p:ph type="subTitle" sz="quarter" idx="1"/>
          </p:nvPr>
        </p:nvSpPr>
        <p:spPr/>
        <p:txBody>
          <a:bodyPr/>
          <a:lstStyle/>
          <a:p>
            <a:r>
              <a:rPr lang="en-US" smtClean="0"/>
              <a:t>Working with the Pipeline
</a:t>
            </a:r>
            <a:endParaRPr lang="en-US"/>
          </a:p>
        </p:txBody>
      </p:sp>
    </p:spTree>
    <p:extLst>
      <p:ext uri="{BB962C8B-B14F-4D97-AF65-F5344CB8AC3E}">
        <p14:creationId xmlns:p14="http://schemas.microsoft.com/office/powerpoint/2010/main" val="2065569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3b3701c7-ad1d-402d-8fc0-a05d5e2eb4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When the Pipeline Contains Mixed Output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Most commands produce just one kind of object</a:t>
            </a:r>
          </a:p>
          <a:p>
            <a:r>
              <a:rPr lang="en-US" dirty="0" smtClean="0"/>
              <a:t>Some commands produce more than one kind</a:t>
            </a:r>
          </a:p>
          <a:p>
            <a:r>
              <a:rPr lang="en-US" dirty="0" smtClean="0"/>
              <a:t>When working with more than one kind of object in the pipeline, use extra caution</a:t>
            </a:r>
          </a:p>
          <a:p>
            <a:pPr lvl="1"/>
            <a:r>
              <a:rPr lang="en-US" dirty="0" smtClean="0"/>
              <a:t>Not every kind of object has the same members</a:t>
            </a:r>
          </a:p>
          <a:p>
            <a:pPr lvl="1"/>
            <a:r>
              <a:rPr lang="en-US" dirty="0" smtClean="0"/>
              <a:t>Output might not be what you originally expected</a:t>
            </a:r>
          </a:p>
          <a:p>
            <a:pPr lvl="1"/>
            <a:endParaRPr lang="en-US" dirty="0"/>
          </a:p>
          <a:p>
            <a:r>
              <a:rPr lang="en-US" b="1" dirty="0" smtClean="0"/>
              <a:t>Get-Member</a:t>
            </a:r>
            <a:r>
              <a:rPr lang="en-US" dirty="0" smtClean="0"/>
              <a:t> can handle multiple kinds of objects and will display each kind in a separate list</a:t>
            </a:r>
            <a:endParaRPr lang="en-US" b="1" dirty="0"/>
          </a:p>
        </p:txBody>
      </p:sp>
    </p:spTree>
    <p:extLst>
      <p:ext uri="{BB962C8B-B14F-4D97-AF65-F5344CB8AC3E}">
        <p14:creationId xmlns:p14="http://schemas.microsoft.com/office/powerpoint/2010/main" val="1422222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Selecting, Sorting, and Measuring Objects</a:t>
            </a:r>
            <a:endParaRPr lang="en-US"/>
          </a:p>
        </p:txBody>
      </p:sp>
      <p:sp>
        <p:nvSpPr>
          <p:cNvPr id="3" name="Text Placeholder 2"/>
          <p:cNvSpPr>
            <a:spLocks noGrp="1"/>
          </p:cNvSpPr>
          <p:nvPr>
            <p:ph type="body" idx="1"/>
          </p:nvPr>
        </p:nvSpPr>
        <p:spPr/>
        <p:txBody>
          <a:bodyPr/>
          <a:lstStyle/>
          <a:p>
            <a:r>
              <a:rPr lang="en-US" smtClean="0"/>
              <a:t>Sorting Objects on a Property
Demonstration: Sorting Objects
Measuring Objects
Demonstration: Measuring Objects
Selecting a Subset of Objects
Selecting Properties of Objects
Demonstration: Selecting Objects
Creating Calculated Properties
Demonstration: Creating Calculated Properties</a:t>
            </a:r>
            <a:endParaRPr lang="en-US"/>
          </a:p>
        </p:txBody>
      </p:sp>
    </p:spTree>
    <p:extLst>
      <p:ext uri="{BB962C8B-B14F-4D97-AF65-F5344CB8AC3E}">
        <p14:creationId xmlns:p14="http://schemas.microsoft.com/office/powerpoint/2010/main" val="798300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Sorting Objects on a Property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Commands determine their own default sort order</a:t>
            </a:r>
          </a:p>
          <a:p>
            <a:r>
              <a:rPr lang="en-US" b="1" dirty="0" smtClean="0"/>
              <a:t>Sort-Object</a:t>
            </a:r>
            <a:r>
              <a:rPr lang="en-US" dirty="0" smtClean="0"/>
              <a:t> can re-sort objects in the pipeline</a:t>
            </a:r>
          </a:p>
          <a:p>
            <a:endParaRPr lang="en-US" b="1" dirty="0"/>
          </a:p>
          <a:p>
            <a:r>
              <a:rPr lang="ga-IE" dirty="0" smtClean="0"/>
              <a:t>Example of </a:t>
            </a:r>
            <a:r>
              <a:rPr lang="en-US" dirty="0" smtClean="0"/>
              <a:t>u</a:t>
            </a:r>
            <a:r>
              <a:rPr lang="ga-IE" dirty="0" smtClean="0"/>
              <a:t>se:</a:t>
            </a:r>
          </a:p>
          <a:p>
            <a:pPr lvl="1"/>
            <a:r>
              <a:rPr lang="en-US" b="1" dirty="0"/>
              <a:t>Get-Service | Sort-Object Name -Descending</a:t>
            </a:r>
          </a:p>
        </p:txBody>
      </p:sp>
    </p:spTree>
    <p:extLst>
      <p:ext uri="{BB962C8B-B14F-4D97-AF65-F5344CB8AC3E}">
        <p14:creationId xmlns:p14="http://schemas.microsoft.com/office/powerpoint/2010/main" val="2553112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f2467c01-10b8-49b4-9a30-9d3dbe73f4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Sort-Object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latin typeface="Consolas" pitchFamily="49" charset="0"/>
                <a:cs typeface="Consolas" pitchFamily="49" charset="0"/>
              </a:rPr>
              <a:t>Get-Service | Sort-Object –Property Name</a:t>
            </a:r>
          </a:p>
          <a:p>
            <a:pPr marL="0" indent="0">
              <a:buNone/>
            </a:pPr>
            <a:endParaRPr lang="en-US" dirty="0">
              <a:latin typeface="Consolas" pitchFamily="49" charset="0"/>
              <a:cs typeface="Consolas" pitchFamily="49" charset="0"/>
            </a:endParaRPr>
          </a:p>
          <a:p>
            <a:pPr marL="0" indent="0">
              <a:buNone/>
            </a:pPr>
            <a:r>
              <a:rPr lang="en-US" dirty="0" smtClean="0">
                <a:latin typeface="Consolas" pitchFamily="49" charset="0"/>
                <a:cs typeface="Consolas" pitchFamily="49" charset="0"/>
              </a:rPr>
              <a:t>Get-Process | Sort </a:t>
            </a:r>
            <a:r>
              <a:rPr lang="en-US" dirty="0" err="1" smtClean="0">
                <a:latin typeface="Consolas" pitchFamily="49" charset="0"/>
                <a:cs typeface="Consolas" pitchFamily="49" charset="0"/>
              </a:rPr>
              <a:t>Name,ID</a:t>
            </a:r>
            <a:endParaRPr lang="en-US" dirty="0" smtClean="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smtClean="0">
                <a:latin typeface="Consolas" pitchFamily="49" charset="0"/>
                <a:cs typeface="Consolas" pitchFamily="49" charset="0"/>
              </a:rPr>
              <a:t>Get-Process | Sort VM -Descending</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301765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709f7ac3-21cf-4be2-8191-dd729ae189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Sorting Objects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run commands in the pipeline and how to use </a:t>
            </a:r>
            <a:r>
              <a:rPr lang="en-US" b="1" dirty="0" smtClean="0"/>
              <a:t>Get-Member</a:t>
            </a:r>
            <a:endParaRPr lang="en-US" dirty="0"/>
          </a:p>
          <a:p>
            <a:pPr lvl="1"/>
            <a:r>
              <a:rPr lang="en-US" dirty="0" smtClean="0"/>
              <a:t>Sort objects on a property</a:t>
            </a:r>
          </a:p>
          <a:p>
            <a:pPr lvl="1"/>
            <a:r>
              <a:rPr lang="en-US" dirty="0" smtClean="0"/>
              <a:t>Sort on multiple properties</a:t>
            </a:r>
          </a:p>
          <a:p>
            <a:pPr lvl="1"/>
            <a:r>
              <a:rPr lang="en-US" dirty="0" smtClean="0"/>
              <a:t>Specify sort options</a:t>
            </a:r>
            <a:endParaRPr lang="en-US" dirty="0"/>
          </a:p>
        </p:txBody>
      </p:sp>
    </p:spTree>
    <p:extLst>
      <p:ext uri="{BB962C8B-B14F-4D97-AF65-F5344CB8AC3E}">
        <p14:creationId xmlns:p14="http://schemas.microsoft.com/office/powerpoint/2010/main" val="1456769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Measuring Objects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1" dirty="0" smtClean="0"/>
              <a:t>Measure-Object</a:t>
            </a:r>
            <a:r>
              <a:rPr lang="en-US" sz="2400" dirty="0" smtClean="0"/>
              <a:t> accepts a collection of objects and counts them</a:t>
            </a:r>
          </a:p>
          <a:p>
            <a:endParaRPr lang="en-US" sz="2400" b="1" dirty="0"/>
          </a:p>
          <a:p>
            <a:r>
              <a:rPr lang="en-US" sz="2400" dirty="0" smtClean="0"/>
              <a:t>Add </a:t>
            </a:r>
            <a:r>
              <a:rPr lang="en-US" sz="2400" b="1" dirty="0" smtClean="0"/>
              <a:t>–Property</a:t>
            </a:r>
            <a:r>
              <a:rPr lang="en-US" sz="2400" dirty="0" smtClean="0"/>
              <a:t> to specify a single numeric property, and then add:</a:t>
            </a:r>
          </a:p>
          <a:p>
            <a:pPr lvl="1"/>
            <a:r>
              <a:rPr lang="en-US" sz="2000" b="1" dirty="0" smtClean="0"/>
              <a:t>-Average </a:t>
            </a:r>
            <a:r>
              <a:rPr lang="en-US" sz="2000" dirty="0" smtClean="0"/>
              <a:t>to calculate an average</a:t>
            </a:r>
          </a:p>
          <a:p>
            <a:pPr lvl="1"/>
            <a:r>
              <a:rPr lang="en-US" sz="2000" b="1" dirty="0" smtClean="0"/>
              <a:t>-Minimum</a:t>
            </a:r>
            <a:r>
              <a:rPr lang="en-US" sz="2000" dirty="0" smtClean="0"/>
              <a:t> to display the smallest value</a:t>
            </a:r>
          </a:p>
          <a:p>
            <a:pPr lvl="1"/>
            <a:r>
              <a:rPr lang="en-US" sz="2000" b="1" dirty="0" smtClean="0"/>
              <a:t>-Maximum</a:t>
            </a:r>
            <a:r>
              <a:rPr lang="en-US" sz="2000" dirty="0" smtClean="0"/>
              <a:t> to display the largest value</a:t>
            </a:r>
          </a:p>
          <a:p>
            <a:pPr lvl="1"/>
            <a:r>
              <a:rPr lang="en-US" sz="2000" b="1" dirty="0" smtClean="0"/>
              <a:t>-Sum</a:t>
            </a:r>
            <a:r>
              <a:rPr lang="en-US" sz="2000" dirty="0" smtClean="0"/>
              <a:t> to display the sum</a:t>
            </a:r>
          </a:p>
          <a:p>
            <a:pPr lvl="1"/>
            <a:endParaRPr lang="en-US" sz="2000" b="1" dirty="0"/>
          </a:p>
          <a:p>
            <a:r>
              <a:rPr lang="en-US" sz="2400" dirty="0" smtClean="0"/>
              <a:t>Output is a measurement object, not whatever you piped in</a:t>
            </a:r>
            <a:endParaRPr lang="en-US" sz="2400" dirty="0"/>
          </a:p>
        </p:txBody>
      </p:sp>
    </p:spTree>
    <p:extLst>
      <p:ext uri="{BB962C8B-B14F-4D97-AF65-F5344CB8AC3E}">
        <p14:creationId xmlns:p14="http://schemas.microsoft.com/office/powerpoint/2010/main" val="2236064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62b674a1-6ef3-4995-9819-ea02366806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Measure-Object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latin typeface="Consolas" pitchFamily="49" charset="0"/>
                <a:cs typeface="Consolas" pitchFamily="49" charset="0"/>
              </a:rPr>
              <a:t>Get-Service | Measure-Object</a:t>
            </a:r>
          </a:p>
          <a:p>
            <a:pPr marL="0" indent="0">
              <a:buNone/>
            </a:pPr>
            <a:endParaRPr lang="en-US" dirty="0">
              <a:latin typeface="Consolas" pitchFamily="49" charset="0"/>
              <a:cs typeface="Consolas" pitchFamily="49" charset="0"/>
            </a:endParaRPr>
          </a:p>
          <a:p>
            <a:pPr marL="0" indent="0">
              <a:buNone/>
            </a:pPr>
            <a:r>
              <a:rPr lang="en-US" dirty="0" smtClean="0">
                <a:latin typeface="Consolas" pitchFamily="49" charset="0"/>
                <a:cs typeface="Consolas" pitchFamily="49" charset="0"/>
              </a:rPr>
              <a:t>Get-Process | </a:t>
            </a:r>
          </a:p>
          <a:p>
            <a:pPr marL="0" indent="0">
              <a:buNone/>
            </a:pPr>
            <a:r>
              <a:rPr lang="en-US" dirty="0" smtClean="0">
                <a:latin typeface="Consolas" pitchFamily="49" charset="0"/>
                <a:cs typeface="Consolas" pitchFamily="49" charset="0"/>
              </a:rPr>
              <a:t>Measure-Object –Prop PM –Sum -Average</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945079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5f902a0c-ba07-4049-8333-06a0ea2708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Measuring Objects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a:t>
            </a:r>
            <a:r>
              <a:rPr lang="en-US" b="1" dirty="0" smtClean="0"/>
              <a:t>Measure-Object</a:t>
            </a:r>
            <a:endParaRPr lang="en-US" dirty="0"/>
          </a:p>
          <a:p>
            <a:pPr lvl="1"/>
            <a:r>
              <a:rPr lang="en-US" dirty="0" smtClean="0"/>
              <a:t>Count objects</a:t>
            </a:r>
          </a:p>
          <a:p>
            <a:pPr lvl="1"/>
            <a:r>
              <a:rPr lang="en-US" dirty="0" smtClean="0"/>
              <a:t>Calculate aggregate values</a:t>
            </a:r>
            <a:endParaRPr lang="en-US" dirty="0"/>
          </a:p>
        </p:txBody>
      </p:sp>
    </p:spTree>
    <p:extLst>
      <p:ext uri="{BB962C8B-B14F-4D97-AF65-F5344CB8AC3E}">
        <p14:creationId xmlns:p14="http://schemas.microsoft.com/office/powerpoint/2010/main" val="2010122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Selecting a Subset of Objects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This is one of two uses for </a:t>
            </a:r>
            <a:r>
              <a:rPr lang="en-US" b="1" dirty="0" smtClean="0"/>
              <a:t>Select-Object</a:t>
            </a:r>
          </a:p>
          <a:p>
            <a:endParaRPr lang="en-US" b="1" dirty="0"/>
          </a:p>
          <a:p>
            <a:r>
              <a:rPr lang="en-US" dirty="0" smtClean="0"/>
              <a:t>Use parameters to select the specified number of rows from the beginning or end of the piped-in collection:</a:t>
            </a:r>
          </a:p>
          <a:p>
            <a:pPr lvl="1"/>
            <a:r>
              <a:rPr lang="en-US" b="1" dirty="0" smtClean="0"/>
              <a:t>-First</a:t>
            </a:r>
            <a:r>
              <a:rPr lang="en-US" dirty="0" smtClean="0"/>
              <a:t> for the beginning</a:t>
            </a:r>
          </a:p>
          <a:p>
            <a:pPr lvl="1"/>
            <a:r>
              <a:rPr lang="en-US" b="1" dirty="0" smtClean="0"/>
              <a:t>-Last</a:t>
            </a:r>
            <a:r>
              <a:rPr lang="en-US" dirty="0" smtClean="0"/>
              <a:t> for the end</a:t>
            </a:r>
          </a:p>
          <a:p>
            <a:pPr lvl="1"/>
            <a:r>
              <a:rPr lang="en-US" b="1" dirty="0" smtClean="0"/>
              <a:t>-Skip</a:t>
            </a:r>
            <a:r>
              <a:rPr lang="en-US" dirty="0" smtClean="0"/>
              <a:t> to skip a number of rows before selecting</a:t>
            </a:r>
          </a:p>
          <a:p>
            <a:pPr lvl="1"/>
            <a:endParaRPr lang="en-US" b="1" dirty="0"/>
          </a:p>
          <a:p>
            <a:r>
              <a:rPr lang="en-US" dirty="0" smtClean="0"/>
              <a:t>You cannot specify any criteria for choosing specific rows</a:t>
            </a:r>
            <a:endParaRPr lang="en-US" dirty="0"/>
          </a:p>
        </p:txBody>
      </p:sp>
    </p:spTree>
    <p:extLst>
      <p:ext uri="{BB962C8B-B14F-4D97-AF65-F5344CB8AC3E}">
        <p14:creationId xmlns:p14="http://schemas.microsoft.com/office/powerpoint/2010/main" val="1860997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d070e513-3c76-40ae-ba6b-0fbf64a3bc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Select-Object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latin typeface="Consolas" pitchFamily="49" charset="0"/>
                <a:cs typeface="Consolas" pitchFamily="49" charset="0"/>
              </a:rPr>
              <a:t>Get-Service | </a:t>
            </a:r>
          </a:p>
          <a:p>
            <a:pPr marL="0" indent="0">
              <a:buNone/>
            </a:pPr>
            <a:r>
              <a:rPr lang="en-US" dirty="0" smtClean="0">
                <a:latin typeface="Consolas" pitchFamily="49" charset="0"/>
                <a:cs typeface="Consolas" pitchFamily="49" charset="0"/>
              </a:rPr>
              <a:t>Sort-Object -Property Status | </a:t>
            </a:r>
          </a:p>
          <a:p>
            <a:pPr marL="0" indent="0">
              <a:buNone/>
            </a:pPr>
            <a:r>
              <a:rPr lang="en-US" dirty="0" smtClean="0">
                <a:latin typeface="Consolas" pitchFamily="49" charset="0"/>
                <a:cs typeface="Consolas" pitchFamily="49" charset="0"/>
              </a:rPr>
              <a:t>Select-Object –First 10</a:t>
            </a:r>
          </a:p>
          <a:p>
            <a:pPr marL="0" indent="0">
              <a:buNone/>
            </a:pPr>
            <a:endParaRPr lang="en-US" dirty="0">
              <a:latin typeface="Consolas" pitchFamily="49" charset="0"/>
              <a:cs typeface="Consolas" pitchFamily="49" charset="0"/>
            </a:endParaRPr>
          </a:p>
          <a:p>
            <a:pPr marL="0" indent="0">
              <a:buNone/>
            </a:pPr>
            <a:r>
              <a:rPr lang="en-US" dirty="0" smtClean="0">
                <a:latin typeface="Consolas" pitchFamily="49" charset="0"/>
                <a:cs typeface="Consolas" pitchFamily="49" charset="0"/>
              </a:rPr>
              <a:t>Get-Process |</a:t>
            </a:r>
          </a:p>
          <a:p>
            <a:pPr marL="0" indent="0">
              <a:buNone/>
            </a:pPr>
            <a:r>
              <a:rPr lang="en-US" dirty="0" smtClean="0">
                <a:latin typeface="Consolas" pitchFamily="49" charset="0"/>
                <a:cs typeface="Consolas" pitchFamily="49" charset="0"/>
              </a:rPr>
              <a:t>Sort VM –Descending |</a:t>
            </a:r>
          </a:p>
          <a:p>
            <a:pPr marL="0" indent="0">
              <a:buNone/>
            </a:pPr>
            <a:r>
              <a:rPr lang="en-US" dirty="0" smtClean="0">
                <a:latin typeface="Consolas" pitchFamily="49" charset="0"/>
                <a:cs typeface="Consolas" pitchFamily="49" charset="0"/>
              </a:rPr>
              <a:t>Select –First 10</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762005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Understanding the Pipeline
Selecting, Sorting, and Measuring Objects
Converting, Exporting, and Importing Objects
Filtering Objects Out of the Pipeline
Enumerating Objects in the Pipeline</a:t>
            </a:r>
            <a:endParaRPr lang="en-US"/>
          </a:p>
        </p:txBody>
      </p:sp>
    </p:spTree>
    <p:extLst>
      <p:ext uri="{BB962C8B-B14F-4D97-AF65-F5344CB8AC3E}">
        <p14:creationId xmlns:p14="http://schemas.microsoft.com/office/powerpoint/2010/main" val="294049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45697e0c-3290-4f4f-b17c-bd2b530087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Selecting Properties of Objects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This is the second use of </a:t>
            </a:r>
            <a:r>
              <a:rPr lang="en-US" b="1" dirty="0" smtClean="0"/>
              <a:t>Select-Object</a:t>
            </a:r>
            <a:endParaRPr lang="en-US" dirty="0" smtClean="0"/>
          </a:p>
          <a:p>
            <a:endParaRPr lang="en-US" dirty="0"/>
          </a:p>
          <a:p>
            <a:r>
              <a:rPr lang="en-US" dirty="0" smtClean="0"/>
              <a:t>Use the </a:t>
            </a:r>
            <a:r>
              <a:rPr lang="en-US" b="1" dirty="0" smtClean="0"/>
              <a:t>–Property</a:t>
            </a:r>
            <a:r>
              <a:rPr lang="en-US" dirty="0" smtClean="0"/>
              <a:t> parameter to specify a comma-separated list of properties (wildcards are accepted) to include</a:t>
            </a:r>
          </a:p>
          <a:p>
            <a:r>
              <a:rPr lang="en-US" dirty="0" smtClean="0"/>
              <a:t>Can be combined with </a:t>
            </a:r>
            <a:r>
              <a:rPr lang="en-US" b="1" dirty="0" smtClean="0"/>
              <a:t>–First, -Last, </a:t>
            </a:r>
            <a:r>
              <a:rPr lang="en-US" dirty="0" smtClean="0"/>
              <a:t>and </a:t>
            </a:r>
            <a:r>
              <a:rPr lang="en-US" b="1" dirty="0" smtClean="0"/>
              <a:t>–Skip</a:t>
            </a:r>
            <a:r>
              <a:rPr lang="en-US" dirty="0" smtClean="0"/>
              <a:t> to select a subset of rows</a:t>
            </a:r>
            <a:endParaRPr lang="en-US" dirty="0"/>
          </a:p>
        </p:txBody>
      </p:sp>
    </p:spTree>
    <p:extLst>
      <p:ext uri="{BB962C8B-B14F-4D97-AF65-F5344CB8AC3E}">
        <p14:creationId xmlns:p14="http://schemas.microsoft.com/office/powerpoint/2010/main" val="1313009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cd41251e-4d83-4602-b2b6-7404508ecf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Select-Object (2)</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latin typeface="Consolas" pitchFamily="49" charset="0"/>
                <a:cs typeface="Consolas" pitchFamily="49" charset="0"/>
              </a:rPr>
              <a:t>Get-Service | </a:t>
            </a:r>
          </a:p>
          <a:p>
            <a:pPr marL="0" indent="0">
              <a:buNone/>
            </a:pPr>
            <a:r>
              <a:rPr lang="en-US" dirty="0" smtClean="0">
                <a:latin typeface="Consolas" pitchFamily="49" charset="0"/>
                <a:cs typeface="Consolas" pitchFamily="49" charset="0"/>
              </a:rPr>
              <a:t>Select-Object –Property </a:t>
            </a:r>
            <a:r>
              <a:rPr lang="en-US" dirty="0" err="1" smtClean="0">
                <a:latin typeface="Consolas" pitchFamily="49" charset="0"/>
                <a:cs typeface="Consolas" pitchFamily="49" charset="0"/>
              </a:rPr>
              <a:t>Name,Status</a:t>
            </a:r>
            <a:endParaRPr lang="en-US" dirty="0" smtClean="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smtClean="0">
                <a:latin typeface="Consolas" pitchFamily="49" charset="0"/>
                <a:cs typeface="Consolas" pitchFamily="49" charset="0"/>
              </a:rPr>
              <a:t>Get-Process |</a:t>
            </a:r>
          </a:p>
          <a:p>
            <a:pPr marL="0" indent="0">
              <a:buNone/>
            </a:pPr>
            <a:r>
              <a:rPr lang="en-US" dirty="0" smtClean="0">
                <a:latin typeface="Consolas" pitchFamily="49" charset="0"/>
                <a:cs typeface="Consolas" pitchFamily="49" charset="0"/>
              </a:rPr>
              <a:t>Sort PM –Descending |</a:t>
            </a:r>
          </a:p>
          <a:p>
            <a:pPr marL="0" indent="0">
              <a:buNone/>
            </a:pPr>
            <a:r>
              <a:rPr lang="en-US" dirty="0" smtClean="0">
                <a:latin typeface="Consolas" pitchFamily="49" charset="0"/>
                <a:cs typeface="Consolas" pitchFamily="49" charset="0"/>
              </a:rPr>
              <a:t>Select –Property </a:t>
            </a:r>
            <a:r>
              <a:rPr lang="en-US" dirty="0" err="1" smtClean="0">
                <a:latin typeface="Consolas" pitchFamily="49" charset="0"/>
                <a:cs typeface="Consolas" pitchFamily="49" charset="0"/>
              </a:rPr>
              <a:t>Name,ID,PM,VM</a:t>
            </a:r>
            <a:r>
              <a:rPr lang="en-US" dirty="0" smtClean="0">
                <a:latin typeface="Consolas" pitchFamily="49" charset="0"/>
                <a:cs typeface="Consolas" pitchFamily="49" charset="0"/>
              </a:rPr>
              <a:t> –First 10</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74358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fbd834b4-1579-4c1d-b580-b7415f1713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Selecting Objects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various ways to use </a:t>
            </a:r>
            <a:r>
              <a:rPr lang="en-US" b="1" dirty="0"/>
              <a:t>Select-Object</a:t>
            </a:r>
            <a:endParaRPr lang="en-US" dirty="0" smtClean="0"/>
          </a:p>
          <a:p>
            <a:pPr lvl="1"/>
            <a:r>
              <a:rPr lang="en-US" dirty="0" smtClean="0"/>
              <a:t>Selecting subsets of a collection</a:t>
            </a:r>
          </a:p>
          <a:p>
            <a:pPr lvl="1"/>
            <a:r>
              <a:rPr lang="en-US" dirty="0" smtClean="0"/>
              <a:t>Selecting specific properties</a:t>
            </a:r>
            <a:endParaRPr lang="en-US" dirty="0"/>
          </a:p>
        </p:txBody>
      </p:sp>
    </p:spTree>
    <p:extLst>
      <p:ext uri="{BB962C8B-B14F-4D97-AF65-F5344CB8AC3E}">
        <p14:creationId xmlns:p14="http://schemas.microsoft.com/office/powerpoint/2010/main" val="3233121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d769a7d7-fbf3-42d9-acf2-3b20e2717d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Calculated Properties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Calculated (custom) properties let you choose the output label and contents</a:t>
            </a:r>
          </a:p>
          <a:p>
            <a:r>
              <a:rPr lang="en-US" dirty="0" smtClean="0"/>
              <a:t>Each calculated property works like a single regular property in the property list accepted by </a:t>
            </a:r>
            <a:r>
              <a:rPr lang="en-US" b="1" dirty="0" smtClean="0"/>
              <a:t>Select-Object</a:t>
            </a:r>
            <a:endParaRPr lang="en-US" dirty="0" smtClean="0"/>
          </a:p>
          <a:p>
            <a:r>
              <a:rPr lang="en-US" dirty="0" smtClean="0"/>
              <a:t>Calculated properties are created by using a specific syntax</a:t>
            </a:r>
          </a:p>
          <a:p>
            <a:pPr lvl="1"/>
            <a:r>
              <a:rPr lang="en-US" b="1" dirty="0" smtClean="0"/>
              <a:t>Label</a:t>
            </a:r>
            <a:r>
              <a:rPr lang="en-US" dirty="0" smtClean="0"/>
              <a:t> defines the property name</a:t>
            </a:r>
          </a:p>
          <a:p>
            <a:pPr lvl="1"/>
            <a:r>
              <a:rPr lang="en-US" b="1" dirty="0" smtClean="0"/>
              <a:t>Expression</a:t>
            </a:r>
            <a:r>
              <a:rPr lang="en-US" dirty="0" smtClean="0"/>
              <a:t> defines the property contents</a:t>
            </a:r>
          </a:p>
          <a:p>
            <a:pPr lvl="1"/>
            <a:r>
              <a:rPr lang="en-US" dirty="0" smtClean="0"/>
              <a:t>Within the expression, use </a:t>
            </a:r>
            <a:r>
              <a:rPr lang="en-US" b="1" dirty="0" smtClean="0"/>
              <a:t>$</a:t>
            </a:r>
            <a:r>
              <a:rPr lang="en-US" b="1" dirty="0" err="1" smtClean="0"/>
              <a:t>PSItem</a:t>
            </a:r>
            <a:r>
              <a:rPr lang="en-US" b="1" dirty="0" smtClean="0"/>
              <a:t> (or $_)</a:t>
            </a:r>
            <a:r>
              <a:rPr lang="en-US" dirty="0" smtClean="0"/>
              <a:t> to refer to the piped-in object</a:t>
            </a:r>
            <a:endParaRPr lang="en-US" dirty="0"/>
          </a:p>
        </p:txBody>
      </p:sp>
    </p:spTree>
    <p:extLst>
      <p:ext uri="{BB962C8B-B14F-4D97-AF65-F5344CB8AC3E}">
        <p14:creationId xmlns:p14="http://schemas.microsoft.com/office/powerpoint/2010/main" val="1964059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cdb31c5f-d05e-4c4c-98f1-567e647803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Calculated Property Hash Table</a:t>
            </a:r>
            <a:endParaRPr lang="en-US"/>
          </a:p>
        </p:txBody>
      </p:sp>
      <p:sp>
        <p:nvSpPr>
          <p:cNvPr id="4" name="Content Placeholder 2"/>
          <p:cNvSpPr>
            <a:spLocks noGrp="1"/>
          </p:cNvSpPr>
          <p:nvPr/>
        </p:nvSpPr>
        <p:spPr bwMode="auto">
          <a:xfrm>
            <a:off x="2054124" y="2421998"/>
            <a:ext cx="5222165" cy="26558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600" dirty="0" smtClean="0">
                <a:latin typeface="Consolas" pitchFamily="49" charset="0"/>
                <a:cs typeface="Consolas" pitchFamily="49" charset="0"/>
              </a:rPr>
              <a:t>@{</a:t>
            </a:r>
          </a:p>
          <a:p>
            <a:pPr marL="0" indent="0">
              <a:buNone/>
            </a:pPr>
            <a:r>
              <a:rPr lang="en-US" sz="3600" dirty="0">
                <a:latin typeface="Consolas" pitchFamily="49" charset="0"/>
                <a:cs typeface="Consolas" pitchFamily="49" charset="0"/>
              </a:rPr>
              <a:t> </a:t>
            </a:r>
            <a:r>
              <a:rPr lang="en-US" sz="3600" dirty="0" smtClean="0">
                <a:latin typeface="Consolas" pitchFamily="49" charset="0"/>
                <a:cs typeface="Consolas" pitchFamily="49" charset="0"/>
              </a:rPr>
              <a:t> n='</a:t>
            </a:r>
            <a:r>
              <a:rPr lang="en-US" sz="3600" dirty="0" err="1" smtClean="0">
                <a:latin typeface="Consolas" pitchFamily="49" charset="0"/>
                <a:cs typeface="Consolas" pitchFamily="49" charset="0"/>
              </a:rPr>
              <a:t>VirtualMemory</a:t>
            </a:r>
            <a:r>
              <a:rPr lang="en-US" sz="3600" dirty="0" smtClean="0">
                <a:latin typeface="Consolas" pitchFamily="49" charset="0"/>
                <a:cs typeface="Consolas" pitchFamily="49" charset="0"/>
              </a:rPr>
              <a:t>';</a:t>
            </a:r>
          </a:p>
          <a:p>
            <a:pPr marL="0" indent="0">
              <a:buNone/>
            </a:pPr>
            <a:r>
              <a:rPr lang="en-US" sz="3600" dirty="0">
                <a:latin typeface="Consolas" pitchFamily="49" charset="0"/>
                <a:cs typeface="Consolas" pitchFamily="49" charset="0"/>
              </a:rPr>
              <a:t> </a:t>
            </a:r>
            <a:r>
              <a:rPr lang="en-US" sz="3600" dirty="0" smtClean="0">
                <a:latin typeface="Consolas" pitchFamily="49" charset="0"/>
                <a:cs typeface="Consolas" pitchFamily="49" charset="0"/>
              </a:rPr>
              <a:t> e={ $PSItem.VM }</a:t>
            </a:r>
          </a:p>
          <a:p>
            <a:pPr marL="0" indent="0">
              <a:buNone/>
            </a:pPr>
            <a:r>
              <a:rPr lang="en-US" sz="3600" dirty="0">
                <a:latin typeface="Consolas" pitchFamily="49" charset="0"/>
                <a:cs typeface="Consolas" pitchFamily="49" charset="0"/>
              </a:rPr>
              <a:t>}</a:t>
            </a:r>
          </a:p>
        </p:txBody>
      </p:sp>
      <p:cxnSp>
        <p:nvCxnSpPr>
          <p:cNvPr id="5" name="Straight Arrow Connector 4"/>
          <p:cNvCxnSpPr/>
          <p:nvPr/>
        </p:nvCxnSpPr>
        <p:spPr bwMode="auto">
          <a:xfrm>
            <a:off x="1614791" y="1673157"/>
            <a:ext cx="544749" cy="75875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6" name="TextBox 5"/>
          <p:cNvSpPr txBox="1"/>
          <p:nvPr/>
        </p:nvSpPr>
        <p:spPr>
          <a:xfrm>
            <a:off x="778213" y="1264596"/>
            <a:ext cx="190662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Hash table</a:t>
            </a:r>
            <a:endParaRPr lang="en-US" dirty="0">
              <a:solidFill>
                <a:srgbClr val="FF0000"/>
              </a:solidFill>
            </a:endParaRPr>
          </a:p>
        </p:txBody>
      </p:sp>
      <p:sp>
        <p:nvSpPr>
          <p:cNvPr id="7" name="TextBox 6"/>
          <p:cNvSpPr txBox="1"/>
          <p:nvPr/>
        </p:nvSpPr>
        <p:spPr>
          <a:xfrm>
            <a:off x="2684834" y="1867870"/>
            <a:ext cx="190662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Label key</a:t>
            </a:r>
            <a:endParaRPr lang="en-US" dirty="0">
              <a:solidFill>
                <a:srgbClr val="FF0000"/>
              </a:solidFill>
            </a:endParaRPr>
          </a:p>
        </p:txBody>
      </p:sp>
      <p:sp>
        <p:nvSpPr>
          <p:cNvPr id="8" name="TextBox 7"/>
          <p:cNvSpPr txBox="1"/>
          <p:nvPr/>
        </p:nvSpPr>
        <p:spPr>
          <a:xfrm>
            <a:off x="4938409" y="1867870"/>
            <a:ext cx="1906621"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Label string value</a:t>
            </a:r>
            <a:endParaRPr lang="en-US" dirty="0">
              <a:solidFill>
                <a:srgbClr val="FF0000"/>
              </a:solidFill>
            </a:endParaRPr>
          </a:p>
        </p:txBody>
      </p:sp>
      <p:sp>
        <p:nvSpPr>
          <p:cNvPr id="9" name="TextBox 8"/>
          <p:cNvSpPr txBox="1"/>
          <p:nvPr/>
        </p:nvSpPr>
        <p:spPr>
          <a:xfrm>
            <a:off x="2684833" y="5171873"/>
            <a:ext cx="1906621"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Expression key</a:t>
            </a:r>
            <a:endParaRPr lang="en-US" dirty="0">
              <a:solidFill>
                <a:srgbClr val="FF0000"/>
              </a:solidFill>
            </a:endParaRPr>
          </a:p>
        </p:txBody>
      </p:sp>
      <p:sp>
        <p:nvSpPr>
          <p:cNvPr id="10" name="TextBox 9"/>
          <p:cNvSpPr txBox="1"/>
          <p:nvPr/>
        </p:nvSpPr>
        <p:spPr>
          <a:xfrm>
            <a:off x="4938409" y="5171873"/>
            <a:ext cx="1906621"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Expression script block</a:t>
            </a:r>
            <a:endParaRPr lang="en-US" dirty="0">
              <a:solidFill>
                <a:srgbClr val="FF0000"/>
              </a:solidFill>
            </a:endParaRPr>
          </a:p>
        </p:txBody>
      </p:sp>
      <p:cxnSp>
        <p:nvCxnSpPr>
          <p:cNvPr id="11" name="Straight Arrow Connector 10"/>
          <p:cNvCxnSpPr/>
          <p:nvPr/>
        </p:nvCxnSpPr>
        <p:spPr bwMode="auto">
          <a:xfrm flipH="1">
            <a:off x="2821021" y="2276113"/>
            <a:ext cx="817123" cy="75875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2" name="Straight Arrow Connector 11"/>
          <p:cNvCxnSpPr/>
          <p:nvPr/>
        </p:nvCxnSpPr>
        <p:spPr bwMode="auto">
          <a:xfrm flipH="1">
            <a:off x="5620965" y="2509736"/>
            <a:ext cx="251298" cy="525135"/>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flipH="1" flipV="1">
            <a:off x="2821021" y="4299626"/>
            <a:ext cx="817122" cy="81603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flipH="1" flipV="1">
            <a:off x="5369668" y="4299626"/>
            <a:ext cx="502594" cy="81603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15" name="TextBox 18"/>
          <p:cNvSpPr txBox="1"/>
          <p:nvPr/>
        </p:nvSpPr>
        <p:spPr>
          <a:xfrm>
            <a:off x="6845030" y="4373978"/>
            <a:ext cx="1906621"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Semicolon</a:t>
            </a:r>
            <a:endParaRPr lang="en-US" dirty="0">
              <a:solidFill>
                <a:srgbClr val="FF0000"/>
              </a:solidFill>
            </a:endParaRPr>
          </a:p>
        </p:txBody>
      </p:sp>
      <p:cxnSp>
        <p:nvCxnSpPr>
          <p:cNvPr id="16" name="Straight Arrow Connector 15"/>
          <p:cNvCxnSpPr/>
          <p:nvPr/>
        </p:nvCxnSpPr>
        <p:spPr bwMode="auto">
          <a:xfrm flipH="1" flipV="1">
            <a:off x="7120647" y="3599234"/>
            <a:ext cx="677693" cy="700393"/>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79214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502fad7f-5147-4c25-a3fb-726a3cc0bf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Formatting Tips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shortcuts for specific memory amounts:</a:t>
            </a:r>
          </a:p>
          <a:p>
            <a:pPr lvl="1"/>
            <a:r>
              <a:rPr lang="en-US" b="1" dirty="0" smtClean="0"/>
              <a:t>KB</a:t>
            </a:r>
            <a:r>
              <a:rPr lang="en-US" dirty="0" smtClean="0"/>
              <a:t> kilobyte</a:t>
            </a:r>
          </a:p>
          <a:p>
            <a:pPr lvl="1"/>
            <a:r>
              <a:rPr lang="en-US" b="1" dirty="0" smtClean="0"/>
              <a:t>MB</a:t>
            </a:r>
            <a:r>
              <a:rPr lang="en-US" dirty="0" smtClean="0"/>
              <a:t> megabyte</a:t>
            </a:r>
          </a:p>
          <a:p>
            <a:pPr lvl="1"/>
            <a:r>
              <a:rPr lang="en-US" b="1" dirty="0" smtClean="0"/>
              <a:t>GB </a:t>
            </a:r>
            <a:r>
              <a:rPr lang="en-US" dirty="0" smtClean="0"/>
              <a:t>gigabyte</a:t>
            </a:r>
          </a:p>
          <a:p>
            <a:pPr lvl="1"/>
            <a:r>
              <a:rPr lang="en-US" b="1" dirty="0" smtClean="0"/>
              <a:t>TB </a:t>
            </a:r>
            <a:r>
              <a:rPr lang="en-US" dirty="0" smtClean="0"/>
              <a:t>terabyte</a:t>
            </a:r>
          </a:p>
          <a:p>
            <a:pPr lvl="1"/>
            <a:r>
              <a:rPr lang="en-US" b="1" dirty="0" smtClean="0"/>
              <a:t>PB</a:t>
            </a:r>
            <a:r>
              <a:rPr lang="en-US" dirty="0" smtClean="0"/>
              <a:t> petabyte</a:t>
            </a:r>
          </a:p>
          <a:p>
            <a:pPr lvl="1"/>
            <a:endParaRPr lang="en-US" b="1" dirty="0"/>
          </a:p>
          <a:p>
            <a:r>
              <a:rPr lang="en-US" dirty="0" smtClean="0"/>
              <a:t>Use the </a:t>
            </a:r>
            <a:r>
              <a:rPr lang="en-US" b="1" dirty="0" smtClean="0"/>
              <a:t>–f</a:t>
            </a:r>
            <a:r>
              <a:rPr lang="en-US" dirty="0" smtClean="0"/>
              <a:t> format operator to format numbers with a specified number of decimal places</a:t>
            </a:r>
            <a:endParaRPr lang="en-US" dirty="0"/>
          </a:p>
        </p:txBody>
      </p:sp>
    </p:spTree>
    <p:extLst>
      <p:ext uri="{BB962C8B-B14F-4D97-AF65-F5344CB8AC3E}">
        <p14:creationId xmlns:p14="http://schemas.microsoft.com/office/powerpoint/2010/main" val="1912006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7c3f2068-e45f-40cd-a08f-019f4095fb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Calculated Properties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smtClean="0">
                <a:latin typeface="Consolas" pitchFamily="49" charset="0"/>
                <a:cs typeface="Consolas" pitchFamily="49" charset="0"/>
              </a:rPr>
              <a:t>Get-Volume </a:t>
            </a:r>
            <a:r>
              <a:rPr lang="en-US" sz="2000" dirty="0">
                <a:latin typeface="Consolas" pitchFamily="49" charset="0"/>
                <a:cs typeface="Consolas" pitchFamily="49" charset="0"/>
              </a:rPr>
              <a:t>| </a:t>
            </a:r>
            <a:endParaRPr lang="en-US" sz="2000" dirty="0" smtClean="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Select-Object –Property </a:t>
            </a:r>
            <a:r>
              <a:rPr lang="en-US" sz="2000" dirty="0" err="1" smtClean="0">
                <a:latin typeface="Consolas" pitchFamily="49" charset="0"/>
                <a:cs typeface="Consolas" pitchFamily="49" charset="0"/>
              </a:rPr>
              <a:t>DriveLetter</a:t>
            </a:r>
            <a:r>
              <a:rPr lang="en-US" sz="2000" dirty="0" smtClean="0">
                <a:latin typeface="Consolas" pitchFamily="49" charset="0"/>
                <a:cs typeface="Consolas" pitchFamily="49" charset="0"/>
              </a:rPr>
              <a:t>,</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n</a:t>
            </a:r>
            <a:r>
              <a:rPr lang="en-US" sz="2000" dirty="0">
                <a:latin typeface="Consolas" pitchFamily="49" charset="0"/>
                <a:cs typeface="Consolas" pitchFamily="49" charset="0"/>
              </a:rPr>
              <a:t>='Size(GB</a:t>
            </a:r>
            <a:r>
              <a:rPr lang="en-US" sz="2000" dirty="0" smtClean="0">
                <a:latin typeface="Consolas" pitchFamily="49" charset="0"/>
                <a:cs typeface="Consolas" pitchFamily="49" charset="0"/>
              </a:rPr>
              <a:t>)';</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e</a:t>
            </a:r>
            <a:r>
              <a:rPr lang="en-US" sz="2000" dirty="0">
                <a:latin typeface="Consolas" pitchFamily="49" charset="0"/>
                <a:cs typeface="Consolas" pitchFamily="49" charset="0"/>
              </a:rPr>
              <a:t>={'{0:N2}' -f ($</a:t>
            </a:r>
            <a:r>
              <a:rPr lang="en-US" sz="2000" dirty="0" err="1">
                <a:latin typeface="Consolas" pitchFamily="49" charset="0"/>
                <a:cs typeface="Consolas" pitchFamily="49" charset="0"/>
              </a:rPr>
              <a:t>PSItem.Size</a:t>
            </a:r>
            <a:r>
              <a:rPr lang="en-US" sz="2000" dirty="0">
                <a:latin typeface="Consolas" pitchFamily="49" charset="0"/>
                <a:cs typeface="Consolas" pitchFamily="49" charset="0"/>
              </a:rPr>
              <a:t> / 1GB</a:t>
            </a:r>
            <a:r>
              <a:rPr lang="en-US" sz="2000" dirty="0" smtClean="0">
                <a:latin typeface="Consolas" pitchFamily="49" charset="0"/>
                <a:cs typeface="Consolas" pitchFamily="49" charset="0"/>
              </a:rPr>
              <a:t>)}</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n</a:t>
            </a:r>
            <a:r>
              <a:rPr lang="en-US" sz="2000" dirty="0">
                <a:latin typeface="Consolas" pitchFamily="49" charset="0"/>
                <a:cs typeface="Consolas" pitchFamily="49" charset="0"/>
              </a:rPr>
              <a:t>=</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FreeSpace</a:t>
            </a:r>
            <a:r>
              <a:rPr lang="en-US" sz="2000" dirty="0" smtClean="0">
                <a:latin typeface="Consolas" pitchFamily="49" charset="0"/>
                <a:cs typeface="Consolas" pitchFamily="49" charset="0"/>
              </a:rPr>
              <a:t>(GB)';</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e</a:t>
            </a:r>
            <a:r>
              <a:rPr lang="en-US" sz="2000" dirty="0">
                <a:latin typeface="Consolas" pitchFamily="49" charset="0"/>
                <a:cs typeface="Consolas" pitchFamily="49" charset="0"/>
              </a:rPr>
              <a:t>={'{0:N2}' -f ($</a:t>
            </a:r>
            <a:r>
              <a:rPr lang="en-US" sz="2000" dirty="0" err="1">
                <a:latin typeface="Consolas" pitchFamily="49" charset="0"/>
                <a:cs typeface="Consolas" pitchFamily="49" charset="0"/>
              </a:rPr>
              <a:t>PSItem.SizeRemaining</a:t>
            </a:r>
            <a:r>
              <a:rPr lang="en-US" sz="2000" dirty="0">
                <a:latin typeface="Consolas" pitchFamily="49" charset="0"/>
                <a:cs typeface="Consolas" pitchFamily="49" charset="0"/>
              </a:rPr>
              <a:t> / 1GB</a:t>
            </a:r>
            <a:r>
              <a:rPr lang="en-US" sz="2000" dirty="0" smtClean="0">
                <a:latin typeface="Consolas" pitchFamily="49" charset="0"/>
                <a:cs typeface="Consolas" pitchFamily="49" charset="0"/>
              </a:rPr>
              <a:t>)}</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861422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5f79eac2-6462-4c56-9727-dfa77ba6ae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Creating Calculated Properties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a:t>
            </a:r>
            <a:r>
              <a:rPr lang="en-US" b="1" dirty="0"/>
              <a:t>Select-Object</a:t>
            </a:r>
            <a:r>
              <a:rPr lang="en-US" dirty="0"/>
              <a:t> to create calculated </a:t>
            </a:r>
            <a:r>
              <a:rPr lang="en-US" dirty="0" smtClean="0"/>
              <a:t>properties</a:t>
            </a:r>
          </a:p>
          <a:p>
            <a:pPr lvl="1"/>
            <a:r>
              <a:rPr lang="en-US" dirty="0" smtClean="0"/>
              <a:t>Create output that has calculated properties</a:t>
            </a:r>
            <a:endParaRPr lang="en-US" dirty="0"/>
          </a:p>
        </p:txBody>
      </p:sp>
    </p:spTree>
    <p:extLst>
      <p:ext uri="{BB962C8B-B14F-4D97-AF65-F5344CB8AC3E}">
        <p14:creationId xmlns:p14="http://schemas.microsoft.com/office/powerpoint/2010/main" val="282759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 Using the Pipeline</a:t>
            </a:r>
            <a:endParaRPr lang="en-US"/>
          </a:p>
        </p:txBody>
      </p:sp>
      <p:sp>
        <p:nvSpPr>
          <p:cNvPr id="3" name="Text Placeholder 2"/>
          <p:cNvSpPr>
            <a:spLocks noGrp="1"/>
          </p:cNvSpPr>
          <p:nvPr>
            <p:ph type="body" idx="1"/>
          </p:nvPr>
        </p:nvSpPr>
        <p:spPr/>
        <p:txBody>
          <a:bodyPr/>
          <a:lstStyle/>
          <a:p>
            <a:r>
              <a:rPr lang="en-US" smtClean="0"/>
              <a:t>Exercise 1: Selecting and Sorting Data</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a:t>
            </a:r>
            <a:r>
              <a:rPr lang="fr-CA" sz="2800" b="0" i="0" u="none" strike="noStrike" baseline="0" smtClean="0">
                <a:latin typeface="Segoe UI"/>
              </a:rPr>
              <a:t>10961B-LON-DC1, 10961B-LON-CL1</a:t>
            </a:r>
          </a:p>
          <a:p>
            <a:r>
              <a:rPr lang="fr-CA" sz="2800" b="0" i="0" u="none" strike="noStrike" baseline="0" smtClean="0">
                <a:latin typeface="Segoe UI"/>
              </a:rPr>
              <a:t>User Name : </a:t>
            </a:r>
            <a:r>
              <a:rPr lang="en-US" sz="2800" b="0" i="0" u="none" strike="noStrike" baseline="0" smtClean="0">
                <a:latin typeface="Segoe UI"/>
              </a:rPr>
              <a:t>ADATUM\Administrator</a:t>
            </a:r>
          </a:p>
          <a:p>
            <a:r>
              <a:rPr lang="en-US" sz="2800" b="0" i="0" u="none" strike="noStrike" baseline="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1567211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Lab Scenario3690325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1536318"/>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must produce several basic management reports that include specified information about the computers in your environment.</a:t>
            </a:r>
            <a:endParaRPr lang="en-US" sz="2800">
              <a:effectLst/>
              <a:latin typeface="Segoe UI"/>
              <a:ea typeface="Times New Roman"/>
              <a:cs typeface="Mangal"/>
            </a:endParaRPr>
          </a:p>
        </p:txBody>
      </p:sp>
    </p:spTree>
    <p:extLst>
      <p:ext uri="{BB962C8B-B14F-4D97-AF65-F5344CB8AC3E}">
        <p14:creationId xmlns:p14="http://schemas.microsoft.com/office/powerpoint/2010/main" val="2834240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Understanding the Pipeline</a:t>
            </a:r>
            <a:endParaRPr lang="en-US"/>
          </a:p>
        </p:txBody>
      </p:sp>
      <p:sp>
        <p:nvSpPr>
          <p:cNvPr id="3" name="Text Placeholder 2"/>
          <p:cNvSpPr>
            <a:spLocks noGrp="1"/>
          </p:cNvSpPr>
          <p:nvPr>
            <p:ph type="body" idx="1"/>
          </p:nvPr>
        </p:nvSpPr>
        <p:spPr/>
        <p:txBody>
          <a:bodyPr/>
          <a:lstStyle/>
          <a:p>
            <a:r>
              <a:rPr lang="en-US" smtClean="0"/>
              <a:t>What Is the Pipeline?
Running Commands in the Pipeline
Pipeline Output
Discovering Object Members
Demonstration: Pipeline Basics
When the Pipeline Contains Mixed Output</a:t>
            </a:r>
            <a:endParaRPr lang="en-US"/>
          </a:p>
        </p:txBody>
      </p:sp>
    </p:spTree>
    <p:extLst>
      <p:ext uri="{BB962C8B-B14F-4D97-AF65-F5344CB8AC3E}">
        <p14:creationId xmlns:p14="http://schemas.microsoft.com/office/powerpoint/2010/main" val="1680608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Suppose that you wanted to produce output that included all of an object’s properties except one. What would be the most efficient way to do that?</a:t>
            </a:r>
            <a:endParaRPr lang="en-US"/>
          </a:p>
        </p:txBody>
      </p:sp>
    </p:spTree>
    <p:extLst>
      <p:ext uri="{BB962C8B-B14F-4D97-AF65-F5344CB8AC3E}">
        <p14:creationId xmlns:p14="http://schemas.microsoft.com/office/powerpoint/2010/main" val="39187051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smtClean="0"/>
              <a:t>Lesson 3: Converting, Exporting, and Importing Objects</a:t>
            </a:r>
            <a:endParaRPr lang="en-US" dirty="0"/>
          </a:p>
        </p:txBody>
      </p:sp>
      <p:sp>
        <p:nvSpPr>
          <p:cNvPr id="3" name="Text Placeholder 2"/>
          <p:cNvSpPr>
            <a:spLocks noGrp="1"/>
          </p:cNvSpPr>
          <p:nvPr>
            <p:ph type="body" idx="1"/>
          </p:nvPr>
        </p:nvSpPr>
        <p:spPr/>
        <p:txBody>
          <a:bodyPr/>
          <a:lstStyle/>
          <a:p>
            <a:r>
              <a:rPr lang="en-US" smtClean="0"/>
              <a:t>Converting Objects to Another Form
Piping Output to a File
Demonstration: Converting and Exporting Objects
Importing Data
Demonstration: Importing Objects</a:t>
            </a:r>
            <a:endParaRPr lang="en-US"/>
          </a:p>
        </p:txBody>
      </p:sp>
    </p:spTree>
    <p:extLst>
      <p:ext uri="{BB962C8B-B14F-4D97-AF65-F5344CB8AC3E}">
        <p14:creationId xmlns:p14="http://schemas.microsoft.com/office/powerpoint/2010/main" val="10347685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Converting Objects to Another Form</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Conversion changes the form of data and renders it more difficult to manipulate</a:t>
            </a:r>
          </a:p>
          <a:p>
            <a:r>
              <a:rPr lang="en-US" dirty="0" smtClean="0"/>
              <a:t>Supported formats include CSV, HTML, and XML</a:t>
            </a:r>
          </a:p>
          <a:p>
            <a:endParaRPr lang="en-US" dirty="0"/>
          </a:p>
          <a:p>
            <a:r>
              <a:rPr lang="en-US" dirty="0" smtClean="0"/>
              <a:t>Two verbs:</a:t>
            </a:r>
          </a:p>
          <a:p>
            <a:pPr lvl="1"/>
            <a:r>
              <a:rPr lang="en-US" b="1" dirty="0" err="1" smtClean="0"/>
              <a:t>ConvertTo</a:t>
            </a:r>
            <a:r>
              <a:rPr lang="ga-IE" b="1" dirty="0"/>
              <a:t> </a:t>
            </a:r>
            <a:r>
              <a:rPr lang="en-US" dirty="0" smtClean="0"/>
              <a:t>changes the form of the data</a:t>
            </a:r>
          </a:p>
          <a:p>
            <a:pPr lvl="1"/>
            <a:r>
              <a:rPr lang="en-US" b="1" dirty="0" smtClean="0"/>
              <a:t>Export</a:t>
            </a:r>
            <a:r>
              <a:rPr lang="en-US" dirty="0" smtClean="0"/>
              <a:t> changes the form of the data and writes it to external storage</a:t>
            </a:r>
          </a:p>
          <a:p>
            <a:pPr lvl="1"/>
            <a:endParaRPr lang="en-US" dirty="0"/>
          </a:p>
          <a:p>
            <a:r>
              <a:rPr lang="en-US" b="1" dirty="0" smtClean="0"/>
              <a:t>Get-Command –Verb </a:t>
            </a:r>
            <a:r>
              <a:rPr lang="en-US" b="1" dirty="0" err="1" smtClean="0"/>
              <a:t>ConvertTo,Export</a:t>
            </a:r>
            <a:endParaRPr lang="en-US" b="1" dirty="0"/>
          </a:p>
        </p:txBody>
      </p:sp>
    </p:spTree>
    <p:extLst>
      <p:ext uri="{BB962C8B-B14F-4D97-AF65-F5344CB8AC3E}">
        <p14:creationId xmlns:p14="http://schemas.microsoft.com/office/powerpoint/2010/main" val="251322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Piping Output to a File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1" dirty="0" smtClean="0"/>
              <a:t>Out-File</a:t>
            </a:r>
            <a:r>
              <a:rPr lang="en-US" sz="2400" dirty="0" smtClean="0"/>
              <a:t> writes whatever is in the pipeline to a text file</a:t>
            </a:r>
          </a:p>
          <a:p>
            <a:r>
              <a:rPr lang="en-US" sz="2400" dirty="0" smtClean="0"/>
              <a:t>The text file will be formatted exactly as the same data would have appeared on the screen―there is no conversion to another form</a:t>
            </a:r>
          </a:p>
          <a:p>
            <a:r>
              <a:rPr lang="en-US" sz="2400" dirty="0" smtClean="0"/>
              <a:t>Unless the data has been converted to another form, the resulting text file will usually be suitable </a:t>
            </a:r>
            <a:r>
              <a:rPr lang="en-US" sz="2400" dirty="0"/>
              <a:t>only for </a:t>
            </a:r>
            <a:r>
              <a:rPr lang="en-US" sz="2400" dirty="0" smtClean="0"/>
              <a:t>viewing by a person</a:t>
            </a:r>
          </a:p>
          <a:p>
            <a:endParaRPr lang="en-US" sz="2400" dirty="0"/>
          </a:p>
          <a:p>
            <a:r>
              <a:rPr lang="en-US" sz="2400" dirty="0" smtClean="0"/>
              <a:t>As you start to build more complex commands, you will need to keep track of what the pipeline contains at each step</a:t>
            </a:r>
            <a:endParaRPr lang="en-US" sz="2400" dirty="0"/>
          </a:p>
        </p:txBody>
      </p:sp>
    </p:spTree>
    <p:extLst>
      <p:ext uri="{BB962C8B-B14F-4D97-AF65-F5344CB8AC3E}">
        <p14:creationId xmlns:p14="http://schemas.microsoft.com/office/powerpoint/2010/main" val="2372329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4d9e2cd6-5042-4f3d-a78a-9da9009692c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Pipeline's Contents Can Change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latin typeface="Consolas" pitchFamily="49" charset="0"/>
                <a:cs typeface="Consolas" pitchFamily="49" charset="0"/>
              </a:rPr>
              <a:t>Get-Service |</a:t>
            </a:r>
          </a:p>
          <a:p>
            <a:pPr marL="0" indent="0">
              <a:buNone/>
            </a:pPr>
            <a:r>
              <a:rPr lang="en-US" dirty="0">
                <a:latin typeface="Consolas" pitchFamily="49" charset="0"/>
                <a:cs typeface="Consolas" pitchFamily="49" charset="0"/>
              </a:rPr>
              <a:t>Sort-Object –Property Status |</a:t>
            </a:r>
          </a:p>
          <a:p>
            <a:pPr marL="0" indent="0">
              <a:buNone/>
            </a:pPr>
            <a:r>
              <a:rPr lang="en-US" dirty="0">
                <a:latin typeface="Consolas" pitchFamily="49" charset="0"/>
                <a:cs typeface="Consolas" pitchFamily="49" charset="0"/>
              </a:rPr>
              <a:t>Select-Object –Property </a:t>
            </a:r>
            <a:r>
              <a:rPr lang="en-US" dirty="0" err="1">
                <a:latin typeface="Consolas" pitchFamily="49" charset="0"/>
                <a:cs typeface="Consolas" pitchFamily="49" charset="0"/>
              </a:rPr>
              <a:t>Name,Status</a:t>
            </a:r>
            <a:r>
              <a:rPr lang="en-US" dirty="0">
                <a:latin typeface="Consolas" pitchFamily="49" charset="0"/>
                <a:cs typeface="Consolas" pitchFamily="49" charset="0"/>
              </a:rPr>
              <a:t> |</a:t>
            </a:r>
          </a:p>
          <a:p>
            <a:pPr marL="0" indent="0">
              <a:buNone/>
            </a:pPr>
            <a:r>
              <a:rPr lang="en-US" dirty="0" err="1">
                <a:latin typeface="Consolas" pitchFamily="49" charset="0"/>
                <a:cs typeface="Consolas" pitchFamily="49" charset="0"/>
              </a:rPr>
              <a:t>ConvertTo</a:t>
            </a:r>
            <a:r>
              <a:rPr lang="en-US" dirty="0">
                <a:latin typeface="Consolas" pitchFamily="49" charset="0"/>
                <a:cs typeface="Consolas" pitchFamily="49" charset="0"/>
              </a:rPr>
              <a:t>-CSV |</a:t>
            </a:r>
          </a:p>
          <a:p>
            <a:pPr marL="0" indent="0">
              <a:buNone/>
            </a:pPr>
            <a:r>
              <a:rPr lang="en-US" dirty="0">
                <a:latin typeface="Consolas" pitchFamily="49" charset="0"/>
                <a:cs typeface="Consolas" pitchFamily="49" charset="0"/>
              </a:rPr>
              <a:t>Out-File –</a:t>
            </a:r>
            <a:r>
              <a:rPr lang="en-US" dirty="0" err="1">
                <a:latin typeface="Consolas" pitchFamily="49" charset="0"/>
                <a:cs typeface="Consolas" pitchFamily="49" charset="0"/>
              </a:rPr>
              <a:t>FilePath</a:t>
            </a:r>
            <a:r>
              <a:rPr lang="en-US" dirty="0">
                <a:latin typeface="Consolas" pitchFamily="49" charset="0"/>
                <a:cs typeface="Consolas" pitchFamily="49" charset="0"/>
              </a:rPr>
              <a:t> ServiceList.csv</a:t>
            </a:r>
          </a:p>
          <a:p>
            <a:pPr marL="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1495098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2698a7b9-639a-44f4-88ff-f6298ebcd01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smtClean="0"/>
              <a:t>Demonstration: Converting and Exporting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different ways to convert and export data</a:t>
            </a:r>
            <a:endParaRPr lang="en-US" dirty="0" smtClean="0"/>
          </a:p>
          <a:p>
            <a:pPr lvl="1"/>
            <a:r>
              <a:rPr lang="en-US" dirty="0" smtClean="0"/>
              <a:t>Convert data to different forms</a:t>
            </a:r>
          </a:p>
          <a:p>
            <a:pPr lvl="1"/>
            <a:r>
              <a:rPr lang="en-US" dirty="0" smtClean="0"/>
              <a:t>Export the data to external storage</a:t>
            </a:r>
            <a:endParaRPr lang="en-US" dirty="0"/>
          </a:p>
        </p:txBody>
      </p:sp>
    </p:spTree>
    <p:extLst>
      <p:ext uri="{BB962C8B-B14F-4D97-AF65-F5344CB8AC3E}">
        <p14:creationId xmlns:p14="http://schemas.microsoft.com/office/powerpoint/2010/main" val="18737404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1065494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bf6e49e7-3720-4a13-a9db-e241b8a2f5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Importing Data</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Import</a:t>
            </a:r>
            <a:r>
              <a:rPr lang="en-US" dirty="0" smtClean="0"/>
              <a:t> commands are the opposite of </a:t>
            </a:r>
            <a:r>
              <a:rPr lang="en-US" b="1" dirty="0" smtClean="0"/>
              <a:t>Export</a:t>
            </a:r>
            <a:r>
              <a:rPr lang="en-US" dirty="0" smtClean="0"/>
              <a:t> commands</a:t>
            </a:r>
          </a:p>
          <a:p>
            <a:r>
              <a:rPr lang="en-US" dirty="0" smtClean="0"/>
              <a:t>Two-step process to both read the raw data and convert it into usable objects</a:t>
            </a:r>
          </a:p>
          <a:p>
            <a:endParaRPr lang="en-US" dirty="0"/>
          </a:p>
          <a:p>
            <a:r>
              <a:rPr lang="en-US" b="1" dirty="0" smtClean="0"/>
              <a:t>Import-CSV</a:t>
            </a:r>
            <a:r>
              <a:rPr lang="en-US" dirty="0" smtClean="0"/>
              <a:t>, </a:t>
            </a:r>
            <a:r>
              <a:rPr lang="en-US" b="1" dirty="0" smtClean="0"/>
              <a:t>Import-</a:t>
            </a:r>
            <a:r>
              <a:rPr lang="en-US" b="1" dirty="0" err="1" smtClean="0"/>
              <a:t>CliXML</a:t>
            </a:r>
            <a:r>
              <a:rPr lang="en-US" dirty="0" smtClean="0"/>
              <a:t>, and so on</a:t>
            </a:r>
          </a:p>
          <a:p>
            <a:endParaRPr lang="en-US" dirty="0"/>
          </a:p>
          <a:p>
            <a:r>
              <a:rPr lang="en-US" dirty="0" smtClean="0"/>
              <a:t>The reconstructed objects may lack some of the members of the original objects, depending on the capabilities of the data format used</a:t>
            </a:r>
            <a:endParaRPr lang="en-US" dirty="0"/>
          </a:p>
        </p:txBody>
      </p:sp>
    </p:spTree>
    <p:extLst>
      <p:ext uri="{BB962C8B-B14F-4D97-AF65-F5344CB8AC3E}">
        <p14:creationId xmlns:p14="http://schemas.microsoft.com/office/powerpoint/2010/main" val="1650438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d0a485bd-da25-484d-ae1c-a1a7a2db84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Importing vs. Reading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Get-Content</a:t>
            </a:r>
            <a:r>
              <a:rPr lang="en-US" dirty="0" smtClean="0"/>
              <a:t> just reads the raw content of a file― it does not interpret the data and construct objects like an </a:t>
            </a:r>
            <a:r>
              <a:rPr lang="en-US" b="1" dirty="0" smtClean="0"/>
              <a:t>Import</a:t>
            </a:r>
            <a:r>
              <a:rPr lang="en-US" dirty="0" smtClean="0"/>
              <a:t> command would do</a:t>
            </a:r>
          </a:p>
          <a:p>
            <a:endParaRPr lang="en-US" b="1" dirty="0"/>
          </a:p>
          <a:p>
            <a:r>
              <a:rPr lang="en-US" b="1" dirty="0" err="1" smtClean="0"/>
              <a:t>ConvertFrom</a:t>
            </a:r>
            <a:r>
              <a:rPr lang="en-US" dirty="0" smtClean="0"/>
              <a:t> commands can accept raw data and interpret them, constructing usable objects</a:t>
            </a:r>
          </a:p>
          <a:p>
            <a:endParaRPr lang="en-US" dirty="0"/>
          </a:p>
          <a:p>
            <a:r>
              <a:rPr lang="en-US" b="1" dirty="0" smtClean="0"/>
              <a:t>Import</a:t>
            </a:r>
            <a:r>
              <a:rPr lang="en-US" dirty="0" smtClean="0"/>
              <a:t> commands are basically a combination of </a:t>
            </a:r>
            <a:r>
              <a:rPr lang="en-US" b="1" dirty="0" smtClean="0"/>
              <a:t>Get-Content</a:t>
            </a:r>
            <a:r>
              <a:rPr lang="en-US" dirty="0" smtClean="0"/>
              <a:t> and the appropriate </a:t>
            </a:r>
            <a:r>
              <a:rPr lang="en-US" b="1" dirty="0" err="1" smtClean="0"/>
              <a:t>ConvertFrom</a:t>
            </a:r>
            <a:r>
              <a:rPr lang="en-US" dirty="0" smtClean="0"/>
              <a:t> command</a:t>
            </a:r>
            <a:endParaRPr lang="en-US" dirty="0"/>
          </a:p>
        </p:txBody>
      </p:sp>
    </p:spTree>
    <p:extLst>
      <p:ext uri="{BB962C8B-B14F-4D97-AF65-F5344CB8AC3E}">
        <p14:creationId xmlns:p14="http://schemas.microsoft.com/office/powerpoint/2010/main" val="2050614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f55b90be-38fc-40c0-9987-372a17ab02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Importing Objects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different ways to read and import data</a:t>
            </a:r>
            <a:endParaRPr lang="en-US" dirty="0" smtClean="0"/>
          </a:p>
          <a:p>
            <a:pPr lvl="1"/>
            <a:r>
              <a:rPr lang="en-US" dirty="0" smtClean="0"/>
              <a:t>Export and import some data</a:t>
            </a:r>
          </a:p>
          <a:p>
            <a:pPr lvl="1"/>
            <a:r>
              <a:rPr lang="en-US" dirty="0" smtClean="0"/>
              <a:t>Compare to reading the raw data</a:t>
            </a:r>
            <a:endParaRPr lang="en-US" dirty="0"/>
          </a:p>
        </p:txBody>
      </p:sp>
    </p:spTree>
    <p:extLst>
      <p:ext uri="{BB962C8B-B14F-4D97-AF65-F5344CB8AC3E}">
        <p14:creationId xmlns:p14="http://schemas.microsoft.com/office/powerpoint/2010/main" val="158226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the Pipeline?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Windows PowerShell runs commands in a </a:t>
            </a:r>
            <a:r>
              <a:rPr lang="en-US" i="1" dirty="0" smtClean="0"/>
              <a:t>pipeline</a:t>
            </a:r>
          </a:p>
          <a:p>
            <a:r>
              <a:rPr lang="en-US" dirty="0" smtClean="0"/>
              <a:t>In the console, each complete command line is a pipeline</a:t>
            </a:r>
          </a:p>
          <a:p>
            <a:r>
              <a:rPr lang="en-US" dirty="0" smtClean="0"/>
              <a:t>Pipelines can contain one or more commands, with multiple commands separated by a vertical pipe character (|) </a:t>
            </a:r>
          </a:p>
          <a:p>
            <a:r>
              <a:rPr lang="en-US" dirty="0" smtClean="0"/>
              <a:t>Commands execute from left to right, with the output of each command being </a:t>
            </a:r>
            <a:r>
              <a:rPr lang="en-US" i="1" dirty="0" smtClean="0"/>
              <a:t>piped</a:t>
            </a:r>
            <a:r>
              <a:rPr lang="en-US" dirty="0" smtClean="0"/>
              <a:t> (passed) to the command after it</a:t>
            </a:r>
          </a:p>
          <a:p>
            <a:r>
              <a:rPr lang="en-US" dirty="0" smtClean="0"/>
              <a:t>The output of the last command in the pipeline is what appears on your screen</a:t>
            </a:r>
            <a:endParaRPr lang="en-US" dirty="0"/>
          </a:p>
        </p:txBody>
      </p:sp>
    </p:spTree>
    <p:extLst>
      <p:ext uri="{BB962C8B-B14F-4D97-AF65-F5344CB8AC3E}">
        <p14:creationId xmlns:p14="http://schemas.microsoft.com/office/powerpoint/2010/main" val="41098641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b4db1757-65d2-49df-af18-43da35c77de4">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89430" cy="740664"/>
          </a:xfrm>
        </p:spPr>
        <p:txBody>
          <a:bodyPr/>
          <a:lstStyle/>
          <a:p>
            <a:r>
              <a:rPr lang="en-US" dirty="0" smtClean="0"/>
              <a:t>Lab B: Converting, Exporting, and Importing Objects</a:t>
            </a:r>
            <a:endParaRPr lang="en-US" dirty="0"/>
          </a:p>
        </p:txBody>
      </p:sp>
      <p:sp>
        <p:nvSpPr>
          <p:cNvPr id="3" name="Text Placeholder 2"/>
          <p:cNvSpPr>
            <a:spLocks noGrp="1"/>
          </p:cNvSpPr>
          <p:nvPr>
            <p:ph type="body" idx="1"/>
          </p:nvPr>
        </p:nvSpPr>
        <p:spPr/>
        <p:txBody>
          <a:bodyPr/>
          <a:lstStyle/>
          <a:p>
            <a:r>
              <a:rPr lang="en-US" smtClean="0"/>
              <a:t>Exercise 1: Converting Objects
Exercise 2: Importing and Exporting Objects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p>
          <a:p>
            <a:endParaRPr lang="en-US" sz="280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2295390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Lab Scenario12433726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1536318"/>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must convert management information into different formats for use by other people and processes in your environment.</a:t>
            </a:r>
            <a:endParaRPr lang="en-US" sz="2800">
              <a:effectLst/>
              <a:latin typeface="Segoe UI"/>
              <a:ea typeface="Times New Roman"/>
              <a:cs typeface="Mangal"/>
            </a:endParaRPr>
          </a:p>
        </p:txBody>
      </p:sp>
    </p:spTree>
    <p:extLst>
      <p:ext uri="{BB962C8B-B14F-4D97-AF65-F5344CB8AC3E}">
        <p14:creationId xmlns:p14="http://schemas.microsoft.com/office/powerpoint/2010/main" val="2884186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a7378589-b12a-43b1-a3a7-549691e704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Could you use ConvertTo-CSV or Export-CSV to create a file that was delimited by using a character other than a comma? For example, could you create a tab-delimited file?
The HTML produced by ConvertTo-HTML looks very plain. The HTML standard offers a way to specify visual styles for an HTML document. This is known as a cascading style sheet (CSS). Does the command offer a way to attach a CSS?</a:t>
            </a:r>
            <a:endParaRPr lang="en-US"/>
          </a:p>
        </p:txBody>
      </p:sp>
    </p:spTree>
    <p:extLst>
      <p:ext uri="{BB962C8B-B14F-4D97-AF65-F5344CB8AC3E}">
        <p14:creationId xmlns:p14="http://schemas.microsoft.com/office/powerpoint/2010/main" val="2720383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91921296-e82a-43f3-954e-a6a1f35165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4: Filtering Objects Out of the Pipeline</a:t>
            </a:r>
            <a:endParaRPr lang="en-US"/>
          </a:p>
        </p:txBody>
      </p:sp>
      <p:sp>
        <p:nvSpPr>
          <p:cNvPr id="3" name="Text Placeholder 2"/>
          <p:cNvSpPr>
            <a:spLocks noGrp="1"/>
          </p:cNvSpPr>
          <p:nvPr>
            <p:ph type="body" idx="1"/>
          </p:nvPr>
        </p:nvSpPr>
        <p:spPr/>
        <p:txBody>
          <a:bodyPr/>
          <a:lstStyle/>
          <a:p>
            <a:r>
              <a:rPr lang="en-US" smtClean="0"/>
              <a:t>Comparison Operators
Basic Filtering Syntax
Advanced Filtering Syntax
Demonstration: Filtering
Optimizing Filtering Performance</a:t>
            </a:r>
            <a:endParaRPr lang="en-US"/>
          </a:p>
        </p:txBody>
      </p:sp>
    </p:spTree>
    <p:extLst>
      <p:ext uri="{BB962C8B-B14F-4D97-AF65-F5344CB8AC3E}">
        <p14:creationId xmlns:p14="http://schemas.microsoft.com/office/powerpoint/2010/main" val="1922963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3b33ba10-0eae-4420-8369-4e9ef4171a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Comparison Operators</a:t>
            </a:r>
            <a:endParaRPr lang="en-US"/>
          </a:p>
        </p:txBody>
      </p:sp>
      <p:graphicFrame>
        <p:nvGraphicFramePr>
          <p:cNvPr id="4" name="Content Placeholder 4"/>
          <p:cNvGraphicFramePr>
            <a:graphicFrameLocks/>
          </p:cNvGraphicFramePr>
          <p:nvPr>
            <p:extLst>
              <p:ext uri="{D42A27DB-BD31-4B8C-83A1-F6EECF244321}">
                <p14:modId xmlns:p14="http://schemas.microsoft.com/office/powerpoint/2010/main" val="3331562132"/>
              </p:ext>
            </p:extLst>
          </p:nvPr>
        </p:nvGraphicFramePr>
        <p:xfrm>
          <a:off x="458788" y="1020763"/>
          <a:ext cx="8118474" cy="3235960"/>
        </p:xfrm>
        <a:graphic>
          <a:graphicData uri="http://schemas.openxmlformats.org/drawingml/2006/table">
            <a:tbl>
              <a:tblPr firstRow="1" bandRow="1">
                <a:tableStyleId>{5C22544A-7EE6-4342-B048-85BDC9FD1C3A}</a:tableStyleId>
              </a:tblPr>
              <a:tblGrid>
                <a:gridCol w="2706158"/>
                <a:gridCol w="2706158"/>
                <a:gridCol w="2706158"/>
              </a:tblGrid>
              <a:tr h="370840">
                <a:tc>
                  <a:txBody>
                    <a:bodyPr/>
                    <a:lstStyle/>
                    <a:p>
                      <a:r>
                        <a:rPr lang="en-US" dirty="0" smtClean="0">
                          <a:solidFill>
                            <a:schemeClr val="tx1"/>
                          </a:solidFill>
                        </a:rPr>
                        <a:t>Comparison</a:t>
                      </a:r>
                      <a:endParaRPr lang="en-US" dirty="0">
                        <a:solidFill>
                          <a:schemeClr val="tx1"/>
                        </a:solidFill>
                      </a:endParaRPr>
                    </a:p>
                  </a:txBody>
                  <a:tcPr/>
                </a:tc>
                <a:tc>
                  <a:txBody>
                    <a:bodyPr/>
                    <a:lstStyle/>
                    <a:p>
                      <a:r>
                        <a:rPr lang="en-US" dirty="0" smtClean="0">
                          <a:solidFill>
                            <a:schemeClr val="tx1"/>
                          </a:solidFill>
                        </a:rPr>
                        <a:t>Case-</a:t>
                      </a:r>
                      <a:r>
                        <a:rPr lang="ga-IE" dirty="0" smtClean="0">
                          <a:solidFill>
                            <a:schemeClr val="tx1"/>
                          </a:solidFill>
                        </a:rPr>
                        <a:t>In</a:t>
                      </a:r>
                      <a:r>
                        <a:rPr lang="en-US" dirty="0" smtClean="0">
                          <a:solidFill>
                            <a:schemeClr val="tx1"/>
                          </a:solidFill>
                        </a:rPr>
                        <a:t>Sensitive</a:t>
                      </a:r>
                      <a:endParaRPr lang="en-US" dirty="0">
                        <a:solidFill>
                          <a:schemeClr val="tx1"/>
                        </a:solidFill>
                      </a:endParaRPr>
                    </a:p>
                  </a:txBody>
                  <a:tcPr/>
                </a:tc>
                <a:tc>
                  <a:txBody>
                    <a:bodyPr/>
                    <a:lstStyle/>
                    <a:p>
                      <a:r>
                        <a:rPr lang="en-US" dirty="0" smtClean="0">
                          <a:solidFill>
                            <a:schemeClr val="tx1"/>
                          </a:solidFill>
                        </a:rPr>
                        <a:t>Case-sensitive</a:t>
                      </a:r>
                      <a:endParaRPr lang="en-US" dirty="0">
                        <a:solidFill>
                          <a:schemeClr val="tx1"/>
                        </a:solidFill>
                      </a:endParaRPr>
                    </a:p>
                  </a:txBody>
                  <a:tcPr/>
                </a:tc>
              </a:tr>
              <a:tr h="370840">
                <a:tc>
                  <a:txBody>
                    <a:bodyPr/>
                    <a:lstStyle/>
                    <a:p>
                      <a:r>
                        <a:rPr lang="en-US" dirty="0" smtClean="0">
                          <a:solidFill>
                            <a:schemeClr val="tx1"/>
                          </a:solidFill>
                        </a:rPr>
                        <a:t>Equality</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eq</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ceq</a:t>
                      </a:r>
                      <a:endParaRPr lang="en-US" dirty="0">
                        <a:solidFill>
                          <a:schemeClr val="tx1"/>
                        </a:solidFill>
                      </a:endParaRPr>
                    </a:p>
                  </a:txBody>
                  <a:tcPr/>
                </a:tc>
              </a:tr>
              <a:tr h="370840">
                <a:tc>
                  <a:txBody>
                    <a:bodyPr/>
                    <a:lstStyle/>
                    <a:p>
                      <a:r>
                        <a:rPr lang="en-US" dirty="0" smtClean="0">
                          <a:solidFill>
                            <a:schemeClr val="tx1"/>
                          </a:solidFill>
                        </a:rPr>
                        <a:t>Inequality</a:t>
                      </a:r>
                      <a:endParaRPr lang="en-US" dirty="0">
                        <a:solidFill>
                          <a:schemeClr val="tx1"/>
                        </a:solidFill>
                      </a:endParaRPr>
                    </a:p>
                  </a:txBody>
                  <a:tcPr/>
                </a:tc>
                <a:tc>
                  <a:txBody>
                    <a:bodyPr/>
                    <a:lstStyle/>
                    <a:p>
                      <a:r>
                        <a:rPr lang="en-US" dirty="0" smtClean="0">
                          <a:solidFill>
                            <a:schemeClr val="tx1"/>
                          </a:solidFill>
                        </a:rPr>
                        <a:t>-ne</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cne</a:t>
                      </a:r>
                      <a:endParaRPr lang="en-US" dirty="0" smtClean="0">
                        <a:solidFill>
                          <a:schemeClr val="tx1"/>
                        </a:solidFill>
                      </a:endParaRPr>
                    </a:p>
                  </a:txBody>
                  <a:tcPr/>
                </a:tc>
              </a:tr>
              <a:tr h="370840">
                <a:tc>
                  <a:txBody>
                    <a:bodyPr/>
                    <a:lstStyle/>
                    <a:p>
                      <a:r>
                        <a:rPr lang="en-US" dirty="0" smtClean="0">
                          <a:solidFill>
                            <a:schemeClr val="tx1"/>
                          </a:solidFill>
                        </a:rPr>
                        <a:t>Greater than</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gt</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cgt</a:t>
                      </a:r>
                      <a:endParaRPr lang="en-US" dirty="0" smtClean="0">
                        <a:solidFill>
                          <a:schemeClr val="tx1"/>
                        </a:solidFill>
                      </a:endParaRPr>
                    </a:p>
                  </a:txBody>
                  <a:tcPr/>
                </a:tc>
              </a:tr>
              <a:tr h="370840">
                <a:tc>
                  <a:txBody>
                    <a:bodyPr/>
                    <a:lstStyle/>
                    <a:p>
                      <a:r>
                        <a:rPr lang="en-US" dirty="0" smtClean="0">
                          <a:solidFill>
                            <a:schemeClr val="tx1"/>
                          </a:solidFill>
                        </a:rPr>
                        <a:t>Less than</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lt</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clt</a:t>
                      </a:r>
                      <a:endParaRPr lang="en-US" dirty="0" smtClean="0">
                        <a:solidFill>
                          <a:schemeClr val="tx1"/>
                        </a:solidFill>
                      </a:endParaRPr>
                    </a:p>
                  </a:txBody>
                  <a:tcPr/>
                </a:tc>
              </a:tr>
              <a:tr h="370840">
                <a:tc>
                  <a:txBody>
                    <a:bodyPr/>
                    <a:lstStyle/>
                    <a:p>
                      <a:r>
                        <a:rPr lang="en-US" dirty="0" smtClean="0">
                          <a:solidFill>
                            <a:schemeClr val="tx1"/>
                          </a:solidFill>
                        </a:rPr>
                        <a:t>Greater</a:t>
                      </a:r>
                      <a:r>
                        <a:rPr lang="en-US" baseline="0" dirty="0" smtClean="0">
                          <a:solidFill>
                            <a:schemeClr val="tx1"/>
                          </a:solidFill>
                        </a:rPr>
                        <a:t> than or equal to</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ge</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cge</a:t>
                      </a:r>
                      <a:endParaRPr lang="en-US" dirty="0" smtClean="0">
                        <a:solidFill>
                          <a:schemeClr val="tx1"/>
                        </a:solidFill>
                      </a:endParaRPr>
                    </a:p>
                  </a:txBody>
                  <a:tcPr/>
                </a:tc>
              </a:tr>
              <a:tr h="370840">
                <a:tc>
                  <a:txBody>
                    <a:bodyPr/>
                    <a:lstStyle/>
                    <a:p>
                      <a:r>
                        <a:rPr lang="en-US" dirty="0" smtClean="0">
                          <a:solidFill>
                            <a:schemeClr val="tx1"/>
                          </a:solidFill>
                        </a:rPr>
                        <a:t>Less than or equal</a:t>
                      </a:r>
                      <a:r>
                        <a:rPr lang="en-US" baseline="0" dirty="0" smtClean="0">
                          <a:solidFill>
                            <a:schemeClr val="tx1"/>
                          </a:solidFill>
                        </a:rPr>
                        <a:t> to</a:t>
                      </a:r>
                      <a:endParaRPr lang="en-US" dirty="0">
                        <a:solidFill>
                          <a:schemeClr val="tx1"/>
                        </a:solidFill>
                      </a:endParaRPr>
                    </a:p>
                  </a:txBody>
                  <a:tcPr/>
                </a:tc>
                <a:tc>
                  <a:txBody>
                    <a:bodyPr/>
                    <a:lstStyle/>
                    <a:p>
                      <a:r>
                        <a:rPr lang="en-US" dirty="0" smtClean="0">
                          <a:solidFill>
                            <a:schemeClr val="tx1"/>
                          </a:solidFill>
                        </a:rPr>
                        <a:t>-le</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cle</a:t>
                      </a:r>
                      <a:endParaRPr lang="en-US" dirty="0" smtClean="0">
                        <a:solidFill>
                          <a:schemeClr val="tx1"/>
                        </a:solidFill>
                      </a:endParaRPr>
                    </a:p>
                  </a:txBody>
                  <a:tcPr/>
                </a:tc>
              </a:tr>
              <a:tr h="370840">
                <a:tc>
                  <a:txBody>
                    <a:bodyPr/>
                    <a:lstStyle/>
                    <a:p>
                      <a:r>
                        <a:rPr lang="en-US" dirty="0" smtClean="0">
                          <a:solidFill>
                            <a:schemeClr val="tx1"/>
                          </a:solidFill>
                        </a:rPr>
                        <a:t>Wildcard equality</a:t>
                      </a:r>
                      <a:endParaRPr lang="en-US" dirty="0">
                        <a:solidFill>
                          <a:schemeClr val="tx1"/>
                        </a:solidFill>
                      </a:endParaRPr>
                    </a:p>
                  </a:txBody>
                  <a:tcPr/>
                </a:tc>
                <a:tc>
                  <a:txBody>
                    <a:bodyPr/>
                    <a:lstStyle/>
                    <a:p>
                      <a:r>
                        <a:rPr lang="en-US" dirty="0" smtClean="0">
                          <a:solidFill>
                            <a:schemeClr val="tx1"/>
                          </a:solidFill>
                        </a:rPr>
                        <a:t>-like</a:t>
                      </a:r>
                      <a:endParaRPr lang="en-US" dirty="0">
                        <a:solidFill>
                          <a:schemeClr val="tx1"/>
                        </a:solidFill>
                      </a:endParaRPr>
                    </a:p>
                  </a:txBody>
                  <a:tcPr/>
                </a:tc>
                <a:tc>
                  <a:txBody>
                    <a:bodyPr/>
                    <a:lstStyle/>
                    <a:p>
                      <a:r>
                        <a:rPr lang="en-US" dirty="0" smtClean="0">
                          <a:solidFill>
                            <a:schemeClr val="tx1"/>
                          </a:solidFill>
                        </a:rPr>
                        <a:t>-</a:t>
                      </a:r>
                      <a:r>
                        <a:rPr lang="en-US" dirty="0" err="1" smtClean="0">
                          <a:solidFill>
                            <a:schemeClr val="tx1"/>
                          </a:solidFill>
                        </a:rPr>
                        <a:t>clike</a:t>
                      </a:r>
                      <a:endParaRPr lang="en-US" dirty="0" smtClean="0">
                        <a:solidFill>
                          <a:schemeClr val="tx1"/>
                        </a:solidFill>
                      </a:endParaRPr>
                    </a:p>
                  </a:txBody>
                  <a:tcPr/>
                </a:tc>
              </a:tr>
            </a:tbl>
          </a:graphicData>
        </a:graphic>
      </p:graphicFrame>
    </p:spTree>
    <p:extLst>
      <p:ext uri="{BB962C8B-B14F-4D97-AF65-F5344CB8AC3E}">
        <p14:creationId xmlns:p14="http://schemas.microsoft.com/office/powerpoint/2010/main" val="2750568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f672e64f-aec7-496d-9408-a947b0c176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Filtering Syntax</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Where-Object</a:t>
            </a:r>
            <a:r>
              <a:rPr lang="en-US" dirty="0" smtClean="0"/>
              <a:t> command provides filtering</a:t>
            </a:r>
          </a:p>
          <a:p>
            <a:r>
              <a:rPr lang="en-US" dirty="0" smtClean="0"/>
              <a:t>Basic syntax:</a:t>
            </a:r>
          </a:p>
          <a:p>
            <a:endParaRPr lang="en-US" dirty="0"/>
          </a:p>
          <a:p>
            <a:pPr marL="0" indent="0">
              <a:buNone/>
            </a:pPr>
            <a:r>
              <a:rPr lang="en-US" dirty="0" smtClean="0">
                <a:latin typeface="Consolas" pitchFamily="49" charset="0"/>
                <a:cs typeface="Consolas" pitchFamily="49" charset="0"/>
              </a:rPr>
              <a:t>Get-Service |</a:t>
            </a:r>
          </a:p>
          <a:p>
            <a:pPr marL="0" indent="0">
              <a:buNone/>
            </a:pPr>
            <a:r>
              <a:rPr lang="en-US" dirty="0" smtClean="0">
                <a:latin typeface="Consolas" pitchFamily="49" charset="0"/>
                <a:cs typeface="Consolas" pitchFamily="49" charset="0"/>
              </a:rPr>
              <a:t>Where Status –</a:t>
            </a:r>
            <a:r>
              <a:rPr lang="en-US" dirty="0" err="1" smtClean="0">
                <a:latin typeface="Consolas" pitchFamily="49" charset="0"/>
                <a:cs typeface="Consolas" pitchFamily="49" charset="0"/>
              </a:rPr>
              <a:t>eq</a:t>
            </a:r>
            <a:r>
              <a:rPr lang="en-US" dirty="0" smtClean="0">
                <a:latin typeface="Consolas" pitchFamily="49" charset="0"/>
                <a:cs typeface="Consolas" pitchFamily="49" charset="0"/>
              </a:rPr>
              <a:t> Running</a:t>
            </a:r>
          </a:p>
          <a:p>
            <a:pPr marL="0" indent="0">
              <a:buNone/>
            </a:pPr>
            <a:endParaRPr lang="en-US" dirty="0">
              <a:latin typeface="Consolas" pitchFamily="49" charset="0"/>
              <a:cs typeface="Consolas" pitchFamily="49" charset="0"/>
            </a:endParaRPr>
          </a:p>
          <a:p>
            <a:pPr marL="0" indent="0">
              <a:buNone/>
            </a:pPr>
            <a:r>
              <a:rPr lang="en-US" dirty="0" smtClean="0">
                <a:latin typeface="Consolas" pitchFamily="49" charset="0"/>
                <a:cs typeface="Consolas" pitchFamily="49" charset="0"/>
              </a:rPr>
              <a:t>Get-Process |</a:t>
            </a:r>
          </a:p>
          <a:p>
            <a:pPr marL="0" indent="0">
              <a:buNone/>
            </a:pPr>
            <a:r>
              <a:rPr lang="en-US" dirty="0" smtClean="0">
                <a:latin typeface="Consolas" pitchFamily="49" charset="0"/>
                <a:cs typeface="Consolas" pitchFamily="49" charset="0"/>
              </a:rPr>
              <a:t>Where CPU –</a:t>
            </a:r>
            <a:r>
              <a:rPr lang="en-US" dirty="0" err="1" smtClean="0">
                <a:latin typeface="Consolas" pitchFamily="49" charset="0"/>
                <a:cs typeface="Consolas" pitchFamily="49" charset="0"/>
              </a:rPr>
              <a:t>gt</a:t>
            </a:r>
            <a:r>
              <a:rPr lang="en-US" dirty="0" smtClean="0">
                <a:latin typeface="Consolas" pitchFamily="49" charset="0"/>
                <a:cs typeface="Consolas" pitchFamily="49" charset="0"/>
              </a:rPr>
              <a:t> 20</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171116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4da7f372-a09c-4c31-85d8-4a44b81697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Limitations of the Basic Syntax</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Supports only a single comparison―you cannot compare two things</a:t>
            </a:r>
          </a:p>
          <a:p>
            <a:r>
              <a:rPr lang="en-US" dirty="0" smtClean="0"/>
              <a:t>Does not support property dereferencing―you can refer to </a:t>
            </a:r>
            <a:r>
              <a:rPr lang="en-US" dirty="0"/>
              <a:t>only direct </a:t>
            </a:r>
            <a:r>
              <a:rPr lang="en-US" dirty="0" smtClean="0"/>
              <a:t>properties of the object piped into the command</a:t>
            </a:r>
          </a:p>
          <a:p>
            <a:endParaRPr lang="en-US" dirty="0" smtClean="0"/>
          </a:p>
          <a:p>
            <a:r>
              <a:rPr lang="en-US" dirty="0" smtClean="0"/>
              <a:t>Will not work:</a:t>
            </a:r>
          </a:p>
          <a:p>
            <a:pPr marL="0" indent="0">
              <a:buNone/>
            </a:pPr>
            <a:r>
              <a:rPr lang="en-US" dirty="0" smtClean="0">
                <a:latin typeface="Consolas" pitchFamily="49" charset="0"/>
                <a:cs typeface="Consolas" pitchFamily="49" charset="0"/>
              </a:rPr>
              <a:t>Get-Service | Where </a:t>
            </a:r>
            <a:r>
              <a:rPr lang="en-US" dirty="0" err="1" smtClean="0">
                <a:latin typeface="Consolas" pitchFamily="49" charset="0"/>
                <a:cs typeface="Consolas" pitchFamily="49" charset="0"/>
              </a:rPr>
              <a:t>Name.Length</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gt</a:t>
            </a:r>
            <a:r>
              <a:rPr lang="en-US" dirty="0" smtClean="0">
                <a:latin typeface="Consolas" pitchFamily="49" charset="0"/>
                <a:cs typeface="Consolas" pitchFamily="49" charset="0"/>
              </a:rPr>
              <a:t> 5</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497263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152db5c5-dff2-4534-9574-458b20824a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Advanced Filtering Syntax</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Supports multiple conditions and has no restrictions on what kinds of expressions you can use.</a:t>
            </a:r>
          </a:p>
          <a:p>
            <a:r>
              <a:rPr lang="en-US" dirty="0" smtClean="0"/>
              <a:t>Requires a filter script that contains your filtering criteria. The filter script must evaluate to either True or False.</a:t>
            </a:r>
          </a:p>
          <a:p>
            <a:r>
              <a:rPr lang="en-US" dirty="0" smtClean="0"/>
              <a:t>Inside the filter script, use </a:t>
            </a:r>
            <a:r>
              <a:rPr lang="en-US" b="1" dirty="0" smtClean="0"/>
              <a:t>$</a:t>
            </a:r>
            <a:r>
              <a:rPr lang="en-US" b="1" dirty="0" err="1" smtClean="0"/>
              <a:t>PSItem</a:t>
            </a:r>
            <a:r>
              <a:rPr lang="en-US" dirty="0" smtClean="0"/>
              <a:t> or </a:t>
            </a:r>
            <a:r>
              <a:rPr lang="en-US" b="1" dirty="0" smtClean="0"/>
              <a:t>$_</a:t>
            </a:r>
            <a:r>
              <a:rPr lang="en-US" dirty="0" smtClean="0"/>
              <a:t> to refer to whatever object was piped into the command.</a:t>
            </a:r>
          </a:p>
        </p:txBody>
      </p:sp>
    </p:spTree>
    <p:extLst>
      <p:ext uri="{BB962C8B-B14F-4D97-AF65-F5344CB8AC3E}">
        <p14:creationId xmlns:p14="http://schemas.microsoft.com/office/powerpoint/2010/main" val="41415779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ecff1179-874e-4659-8f99-7d0ddd197a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Advanced Filtering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smtClean="0">
                <a:latin typeface="Consolas" pitchFamily="49" charset="0"/>
                <a:cs typeface="Consolas" pitchFamily="49" charset="0"/>
              </a:rPr>
              <a:t>Get-Service |</a:t>
            </a:r>
          </a:p>
          <a:p>
            <a:pPr marL="0" indent="0">
              <a:buNone/>
            </a:pPr>
            <a:r>
              <a:rPr lang="en-US" sz="2000" dirty="0" smtClean="0">
                <a:latin typeface="Consolas" pitchFamily="49" charset="0"/>
                <a:cs typeface="Consolas" pitchFamily="49" charset="0"/>
              </a:rPr>
              <a:t>Where-Object –Filter {$</a:t>
            </a:r>
            <a:r>
              <a:rPr lang="en-US" sz="2000" dirty="0" err="1" smtClean="0">
                <a:latin typeface="Consolas" pitchFamily="49" charset="0"/>
                <a:cs typeface="Consolas" pitchFamily="49" charset="0"/>
              </a:rPr>
              <a:t>PSItem.Status</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eq</a:t>
            </a:r>
            <a:r>
              <a:rPr lang="en-US" sz="2000" dirty="0" smtClean="0">
                <a:latin typeface="Consolas" pitchFamily="49" charset="0"/>
                <a:cs typeface="Consolas" pitchFamily="49" charset="0"/>
              </a:rPr>
              <a:t> 'Running' }</a:t>
            </a:r>
          </a:p>
          <a:p>
            <a:pPr marL="0" indent="0">
              <a:buNone/>
            </a:pPr>
            <a:endParaRPr lang="en-US" sz="2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Get-Service | Where { $_.Status –</a:t>
            </a:r>
            <a:r>
              <a:rPr lang="en-US" sz="2000" dirty="0" err="1" smtClean="0">
                <a:latin typeface="Consolas" pitchFamily="49" charset="0"/>
                <a:cs typeface="Consolas" pitchFamily="49" charset="0"/>
              </a:rPr>
              <a:t>eq</a:t>
            </a:r>
            <a:r>
              <a:rPr lang="en-US" sz="2000" dirty="0" smtClean="0">
                <a:latin typeface="Consolas" pitchFamily="49" charset="0"/>
                <a:cs typeface="Consolas" pitchFamily="49" charset="0"/>
              </a:rPr>
              <a:t> 'Running' }</a:t>
            </a:r>
          </a:p>
          <a:p>
            <a:pPr marL="0" indent="0">
              <a:buNone/>
            </a:pPr>
            <a:endParaRPr lang="en-US" sz="2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Get-Service | ? { $</a:t>
            </a:r>
            <a:r>
              <a:rPr lang="en-US" sz="2000" dirty="0" err="1" smtClean="0">
                <a:latin typeface="Consolas" pitchFamily="49" charset="0"/>
                <a:cs typeface="Consolas" pitchFamily="49" charset="0"/>
              </a:rPr>
              <a:t>PSItem.Status</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eq</a:t>
            </a:r>
            <a:r>
              <a:rPr lang="en-US" sz="2000" dirty="0" smtClean="0">
                <a:latin typeface="Consolas" pitchFamily="49" charset="0"/>
                <a:cs typeface="Consolas" pitchFamily="49" charset="0"/>
              </a:rPr>
              <a:t> 'Running' }</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1147279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5acbf174-594c-4786-8a62-2f1e484f5b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Multiple Criteria</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Boolean operators </a:t>
            </a:r>
            <a:r>
              <a:rPr lang="en-US" b="1" dirty="0" smtClean="0"/>
              <a:t>–and</a:t>
            </a:r>
            <a:r>
              <a:rPr lang="en-US" dirty="0" smtClean="0"/>
              <a:t> </a:t>
            </a:r>
            <a:r>
              <a:rPr lang="en-US" dirty="0" err="1" smtClean="0"/>
              <a:t>and</a:t>
            </a:r>
            <a:r>
              <a:rPr lang="en-US" dirty="0" smtClean="0"/>
              <a:t> </a:t>
            </a:r>
            <a:r>
              <a:rPr lang="en-US" b="1" dirty="0" smtClean="0"/>
              <a:t>–or</a:t>
            </a:r>
            <a:r>
              <a:rPr lang="en-US" dirty="0" smtClean="0"/>
              <a:t> to combine multiple comparisons into a single expression:</a:t>
            </a:r>
          </a:p>
          <a:p>
            <a:endParaRPr lang="en-US" dirty="0"/>
          </a:p>
          <a:p>
            <a:pPr marL="0" indent="0">
              <a:buNone/>
            </a:pPr>
            <a:r>
              <a:rPr lang="en-US" dirty="0" smtClean="0">
                <a:latin typeface="Consolas" pitchFamily="49" charset="0"/>
                <a:cs typeface="Consolas" pitchFamily="49" charset="0"/>
              </a:rPr>
              <a:t>Get-Volume | Where-Object –Filter {</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PSItem.HealthStatus</a:t>
            </a:r>
            <a:r>
              <a:rPr lang="en-US" dirty="0" smtClean="0">
                <a:latin typeface="Consolas" pitchFamily="49" charset="0"/>
                <a:cs typeface="Consolas" pitchFamily="49" charset="0"/>
              </a:rPr>
              <a:t> –ne 'Healthy'</a:t>
            </a:r>
          </a:p>
          <a:p>
            <a:pPr marL="0" indent="0">
              <a:buNone/>
            </a:pPr>
            <a:r>
              <a:rPr lang="en-US" dirty="0" smtClean="0">
                <a:latin typeface="Consolas" pitchFamily="49" charset="0"/>
                <a:cs typeface="Consolas" pitchFamily="49" charset="0"/>
              </a:rPr>
              <a:t>    -or</a:t>
            </a:r>
          </a:p>
          <a:p>
            <a:pPr marL="0" indent="0">
              <a:buNone/>
            </a:pP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PSItem.SizeRemaining</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lt</a:t>
            </a:r>
            <a:r>
              <a:rPr lang="en-US" dirty="0" smtClean="0">
                <a:latin typeface="Consolas" pitchFamily="49" charset="0"/>
                <a:cs typeface="Consolas" pitchFamily="49" charset="0"/>
              </a:rPr>
              <a:t> 100MB</a:t>
            </a:r>
          </a:p>
          <a:p>
            <a:pPr marL="0" indent="0">
              <a:buNone/>
            </a:pPr>
            <a:r>
              <a:rPr lang="en-US" dirty="0">
                <a:latin typeface="Consolas" pitchFamily="49" charset="0"/>
                <a:cs typeface="Consolas" pitchFamily="49" charset="0"/>
              </a:rPr>
              <a:t>}</a:t>
            </a: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134285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Commands in the Pipeline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Get-Service</a:t>
            </a:r>
            <a:r>
              <a:rPr lang="en-US" dirty="0" smtClean="0"/>
              <a:t> is a single-command pipeline.</a:t>
            </a:r>
          </a:p>
          <a:p>
            <a:endParaRPr lang="en-US" b="1" dirty="0"/>
          </a:p>
          <a:p>
            <a:r>
              <a:rPr lang="en-US" dirty="0" err="1" smtClean="0"/>
              <a:t>Multicommand</a:t>
            </a:r>
            <a:r>
              <a:rPr lang="en-US" dirty="0" smtClean="0"/>
              <a:t> pipelines look similar:</a:t>
            </a:r>
            <a:br>
              <a:rPr lang="en-US" dirty="0" smtClean="0"/>
            </a:br>
            <a:r>
              <a:rPr lang="en-US" b="1" dirty="0" smtClean="0"/>
              <a:t>Get-Service | Out-File ServiceList.txt</a:t>
            </a:r>
            <a:endParaRPr lang="en-US" dirty="0" smtClean="0"/>
          </a:p>
          <a:p>
            <a:endParaRPr lang="en-US" dirty="0"/>
          </a:p>
          <a:p>
            <a:r>
              <a:rPr lang="en-US" dirty="0" smtClean="0"/>
              <a:t>The preceding pipeline produces no output on the screen. Why?</a:t>
            </a:r>
            <a:endParaRPr lang="en-US" dirty="0"/>
          </a:p>
        </p:txBody>
      </p:sp>
    </p:spTree>
    <p:extLst>
      <p:ext uri="{BB962C8B-B14F-4D97-AF65-F5344CB8AC3E}">
        <p14:creationId xmlns:p14="http://schemas.microsoft.com/office/powerpoint/2010/main" val="22673310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27b0898d-f6dc-400c-80ad-8ef1933b32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Filtering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various ways to filter objects out of the pipeline</a:t>
            </a:r>
            <a:endParaRPr lang="en-US" dirty="0" smtClean="0"/>
          </a:p>
          <a:p>
            <a:pPr lvl="1"/>
            <a:r>
              <a:rPr lang="en-US" dirty="0" smtClean="0"/>
              <a:t>Filter using the basic syntax</a:t>
            </a:r>
          </a:p>
          <a:p>
            <a:pPr lvl="1"/>
            <a:r>
              <a:rPr lang="en-US" dirty="0" smtClean="0"/>
              <a:t>Filter using the advanced syntax</a:t>
            </a:r>
          </a:p>
          <a:p>
            <a:pPr lvl="1"/>
            <a:r>
              <a:rPr lang="en-US" dirty="0" smtClean="0"/>
              <a:t>Filter using multiple criteria</a:t>
            </a:r>
            <a:endParaRPr lang="en-US" dirty="0"/>
          </a:p>
        </p:txBody>
      </p:sp>
    </p:spTree>
    <p:extLst>
      <p:ext uri="{BB962C8B-B14F-4D97-AF65-F5344CB8AC3E}">
        <p14:creationId xmlns:p14="http://schemas.microsoft.com/office/powerpoint/2010/main" val="1773246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01708528-9782-44f1-bd75-65c9a84a59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Optimizing Filtering Performance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Move filtering as close to the beginning of the command line as possible to improve performance.</a:t>
            </a:r>
          </a:p>
          <a:p>
            <a:r>
              <a:rPr lang="en-US" dirty="0" smtClean="0"/>
              <a:t>Some commands have parameters that can do some filtering for you. When possible, use those parameters instead of </a:t>
            </a:r>
            <a:r>
              <a:rPr lang="en-US" b="1" dirty="0" smtClean="0"/>
              <a:t>Where-Object</a:t>
            </a:r>
            <a:r>
              <a:rPr lang="en-US" dirty="0" smtClean="0"/>
              <a:t>.</a:t>
            </a:r>
            <a:endParaRPr lang="en-US" dirty="0"/>
          </a:p>
        </p:txBody>
      </p:sp>
    </p:spTree>
    <p:extLst>
      <p:ext uri="{BB962C8B-B14F-4D97-AF65-F5344CB8AC3E}">
        <p14:creationId xmlns:p14="http://schemas.microsoft.com/office/powerpoint/2010/main" val="3726402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962775e5-2be9-473c-b464-a48a94acea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C: Filtering Objects</a:t>
            </a:r>
            <a:endParaRPr lang="en-US"/>
          </a:p>
        </p:txBody>
      </p:sp>
      <p:sp>
        <p:nvSpPr>
          <p:cNvPr id="3" name="Text Placeholder 2"/>
          <p:cNvSpPr>
            <a:spLocks noGrp="1"/>
          </p:cNvSpPr>
          <p:nvPr>
            <p:ph type="body" idx="1"/>
          </p:nvPr>
        </p:nvSpPr>
        <p:spPr/>
        <p:txBody>
          <a:bodyPr/>
          <a:lstStyle/>
          <a:p>
            <a:r>
              <a:rPr lang="en-US" smtClean="0"/>
              <a:t>Exercise 1: Filtering Objects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2246769"/>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a:t>
            </a:r>
            <a:r>
              <a:rPr lang="fr-CA" sz="2800" b="0" i="0" u="none" strike="noStrike" baseline="0" smtClean="0">
                <a:latin typeface="Segoe UI"/>
              </a:rPr>
              <a:t>10961B-LON-DC1, 10961B-LON-CL1</a:t>
            </a:r>
          </a:p>
          <a:p>
            <a:r>
              <a:rPr lang="fr-CA" sz="2800" b="0" i="0" u="none" strike="noStrike" baseline="0" smtClean="0">
                <a:latin typeface="Segoe UI"/>
              </a:rPr>
              <a:t>User Name: </a:t>
            </a:r>
            <a:r>
              <a:rPr lang="en-US" sz="2800" b="0" i="0" u="none" strike="noStrike" baseline="0" smtClean="0">
                <a:latin typeface="Segoe UI"/>
              </a:rPr>
              <a:t>ADATUM\Administrator</a:t>
            </a:r>
            <a:endParaRPr lang="fr-CA" sz="2800" b="0" i="0" u="none" strike="noStrike" baseline="0" smtClean="0">
              <a:latin typeface="Segoe UI"/>
            </a:endParaRPr>
          </a:p>
          <a:p>
            <a:r>
              <a:rPr lang="en-US" sz="2800" b="0" i="0" u="none" strike="noStrike" baseline="0" smtClean="0">
                <a:latin typeface="Segoe UI"/>
              </a:rPr>
              <a:t>Password: Pa$$w0rd</a:t>
            </a:r>
          </a:p>
          <a:p>
            <a:r>
              <a:rPr lang="en-US" sz="2800">
                <a:solidFill>
                  <a:srgbClr val="000000"/>
                </a:solidFill>
                <a:latin typeface="Segoe UI"/>
              </a:rPr>
              <a:t> </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2783303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Lab Scenario8081368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2031838"/>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have to retrieve management information about the computers in your environment. You want the output of your commands to include only specified information and objects.</a:t>
            </a:r>
            <a:endParaRPr lang="en-US" sz="2800">
              <a:effectLst/>
              <a:latin typeface="Segoe UI"/>
              <a:ea typeface="Times New Roman"/>
              <a:cs typeface="Mangal"/>
            </a:endParaRPr>
          </a:p>
        </p:txBody>
      </p:sp>
    </p:spTree>
    <p:extLst>
      <p:ext uri="{BB962C8B-B14F-4D97-AF65-F5344CB8AC3E}">
        <p14:creationId xmlns:p14="http://schemas.microsoft.com/office/powerpoint/2010/main" val="3020584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f8cd1ea8-06b2-4ed0-9d2c-fdb2c507e8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Do you prefer the basic or advanced syntax of Where-Object?
What is the difference between Select-Object and Where-Object?
In the first task of this lab, were you able to achieve the goal without using the Where-Object command?</a:t>
            </a:r>
            <a:endParaRPr lang="en-US"/>
          </a:p>
        </p:txBody>
      </p:sp>
    </p:spTree>
    <p:extLst>
      <p:ext uri="{BB962C8B-B14F-4D97-AF65-F5344CB8AC3E}">
        <p14:creationId xmlns:p14="http://schemas.microsoft.com/office/powerpoint/2010/main" val="725998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7ecbec84-c405-4f5c-9cd9-7fb204ef2b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5: Enumerating Objects in the Pipeline</a:t>
            </a:r>
            <a:endParaRPr lang="en-US"/>
          </a:p>
        </p:txBody>
      </p:sp>
      <p:sp>
        <p:nvSpPr>
          <p:cNvPr id="3" name="Text Placeholder 2"/>
          <p:cNvSpPr>
            <a:spLocks noGrp="1"/>
          </p:cNvSpPr>
          <p:nvPr>
            <p:ph type="body" idx="1"/>
          </p:nvPr>
        </p:nvSpPr>
        <p:spPr/>
        <p:txBody>
          <a:bodyPr/>
          <a:lstStyle/>
          <a:p>
            <a:r>
              <a:rPr lang="en-US" smtClean="0"/>
              <a:t>The Purpose of Enumeration
Basic Enumeration Syntax
Demonstration: Basic Enumeration
Advanced Enumeration Syntax
Demonstration: Advanced Enumeration</a:t>
            </a:r>
            <a:endParaRPr lang="en-US"/>
          </a:p>
        </p:txBody>
      </p:sp>
    </p:spTree>
    <p:extLst>
      <p:ext uri="{BB962C8B-B14F-4D97-AF65-F5344CB8AC3E}">
        <p14:creationId xmlns:p14="http://schemas.microsoft.com/office/powerpoint/2010/main" val="769003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5377ae06-3be7-4195-bc3a-d1a5339fa7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Purpose of Enumeration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Take a collection of objects…</a:t>
            </a:r>
          </a:p>
          <a:p>
            <a:r>
              <a:rPr lang="en-US" sz="2400" dirty="0" smtClean="0"/>
              <a:t>…and execute some action on each one of them, one at a time</a:t>
            </a:r>
          </a:p>
          <a:p>
            <a:endParaRPr lang="en-US" sz="2400" dirty="0"/>
          </a:p>
          <a:p>
            <a:r>
              <a:rPr lang="en-US" sz="2400" dirty="0" smtClean="0"/>
              <a:t>Not necessary when the shell has a command that can perform the action you need</a:t>
            </a:r>
          </a:p>
          <a:p>
            <a:r>
              <a:rPr lang="en-US" sz="2400" dirty="0" smtClean="0"/>
              <a:t>Useful when an object has a method that will do what you want but the shell does not offer an equivalent command</a:t>
            </a:r>
          </a:p>
          <a:p>
            <a:endParaRPr lang="en-US" sz="2400" dirty="0"/>
          </a:p>
          <a:p>
            <a:r>
              <a:rPr lang="en-US" sz="2400" dirty="0" smtClean="0"/>
              <a:t>The command is </a:t>
            </a:r>
            <a:r>
              <a:rPr lang="en-US" sz="2400" b="1" dirty="0" err="1" smtClean="0"/>
              <a:t>ForEach</a:t>
            </a:r>
            <a:r>
              <a:rPr lang="en-US" sz="2400" b="1" dirty="0" smtClean="0"/>
              <a:t>-Object</a:t>
            </a:r>
            <a:r>
              <a:rPr lang="en-US" sz="2400" dirty="0" smtClean="0"/>
              <a:t> (aliases </a:t>
            </a:r>
            <a:r>
              <a:rPr lang="en-US" sz="2400" b="1" dirty="0" err="1" smtClean="0"/>
              <a:t>ForEach</a:t>
            </a:r>
            <a:r>
              <a:rPr lang="en-US" sz="2400" dirty="0" smtClean="0"/>
              <a:t> and </a:t>
            </a:r>
            <a:r>
              <a:rPr lang="en-US" sz="2400" b="1" dirty="0" smtClean="0"/>
              <a:t>%</a:t>
            </a:r>
            <a:r>
              <a:rPr lang="en-US" sz="2400" dirty="0" smtClean="0"/>
              <a:t>)</a:t>
            </a:r>
            <a:endParaRPr lang="en-US" sz="2400" dirty="0"/>
          </a:p>
        </p:txBody>
      </p:sp>
    </p:spTree>
    <p:extLst>
      <p:ext uri="{BB962C8B-B14F-4D97-AF65-F5344CB8AC3E}">
        <p14:creationId xmlns:p14="http://schemas.microsoft.com/office/powerpoint/2010/main" val="2535082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c23ebc4f-ab8d-4220-b143-a4fedb7f14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Enumeration Syntax</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latin typeface="Consolas" pitchFamily="49" charset="0"/>
                <a:cs typeface="Consolas" pitchFamily="49" charset="0"/>
              </a:rPr>
              <a:t>Get-</a:t>
            </a:r>
            <a:r>
              <a:rPr lang="en-US" dirty="0" err="1" smtClean="0">
                <a:latin typeface="Consolas" pitchFamily="49" charset="0"/>
                <a:cs typeface="Consolas" pitchFamily="49" charset="0"/>
              </a:rPr>
              <a:t>ChildItem</a:t>
            </a:r>
            <a:r>
              <a:rPr lang="en-US" dirty="0" smtClean="0">
                <a:latin typeface="Consolas" pitchFamily="49" charset="0"/>
                <a:cs typeface="Consolas" pitchFamily="49" charset="0"/>
              </a:rPr>
              <a:t> –Path C:\Example –File |</a:t>
            </a:r>
          </a:p>
          <a:p>
            <a:pPr marL="0" indent="0">
              <a:buNone/>
            </a:pPr>
            <a:r>
              <a:rPr lang="en-US" dirty="0" err="1" smtClean="0">
                <a:latin typeface="Consolas" pitchFamily="49" charset="0"/>
                <a:cs typeface="Consolas" pitchFamily="49" charset="0"/>
              </a:rPr>
              <a:t>ForEach</a:t>
            </a:r>
            <a:r>
              <a:rPr lang="en-US" dirty="0" smtClean="0">
                <a:latin typeface="Consolas" pitchFamily="49" charset="0"/>
                <a:cs typeface="Consolas" pitchFamily="49" charset="0"/>
              </a:rPr>
              <a:t>-Object –</a:t>
            </a:r>
            <a:r>
              <a:rPr lang="en-US" dirty="0" err="1" smtClean="0">
                <a:latin typeface="Consolas" pitchFamily="49" charset="0"/>
                <a:cs typeface="Consolas" pitchFamily="49" charset="0"/>
              </a:rPr>
              <a:t>MemberType</a:t>
            </a:r>
            <a:r>
              <a:rPr lang="en-US" dirty="0" smtClean="0">
                <a:latin typeface="Consolas" pitchFamily="49" charset="0"/>
                <a:cs typeface="Consolas" pitchFamily="49" charset="0"/>
              </a:rPr>
              <a:t> Encrypt</a:t>
            </a:r>
          </a:p>
          <a:p>
            <a:pPr marL="0" indent="0">
              <a:buNone/>
            </a:pPr>
            <a:endParaRPr lang="en-US" dirty="0">
              <a:latin typeface="Consolas" pitchFamily="49" charset="0"/>
              <a:cs typeface="Consolas" pitchFamily="49" charset="0"/>
            </a:endParaRPr>
          </a:p>
          <a:p>
            <a:pPr marL="0" indent="0">
              <a:buNone/>
            </a:pPr>
            <a:r>
              <a:rPr lang="en-US" dirty="0">
                <a:latin typeface="Consolas" pitchFamily="49" charset="0"/>
                <a:cs typeface="Consolas" pitchFamily="49" charset="0"/>
              </a:rPr>
              <a:t>Get-</a:t>
            </a:r>
            <a:r>
              <a:rPr lang="en-US" dirty="0" err="1">
                <a:latin typeface="Consolas" pitchFamily="49" charset="0"/>
                <a:cs typeface="Consolas" pitchFamily="49" charset="0"/>
              </a:rPr>
              <a:t>ChildItem</a:t>
            </a:r>
            <a:r>
              <a:rPr lang="en-US" dirty="0">
                <a:latin typeface="Consolas" pitchFamily="49" charset="0"/>
                <a:cs typeface="Consolas" pitchFamily="49" charset="0"/>
              </a:rPr>
              <a:t> –Path C:\Example –File |</a:t>
            </a:r>
          </a:p>
          <a:p>
            <a:pPr marL="0" indent="0">
              <a:buNone/>
            </a:pPr>
            <a:r>
              <a:rPr lang="en-US" dirty="0" err="1" smtClean="0">
                <a:latin typeface="Consolas" pitchFamily="49" charset="0"/>
                <a:cs typeface="Consolas" pitchFamily="49" charset="0"/>
              </a:rPr>
              <a:t>ForEach</a:t>
            </a:r>
            <a:r>
              <a:rPr lang="en-US" dirty="0" smtClean="0">
                <a:latin typeface="Consolas" pitchFamily="49" charset="0"/>
                <a:cs typeface="Consolas" pitchFamily="49" charset="0"/>
              </a:rPr>
              <a:t> Encrypt</a:t>
            </a:r>
            <a:endParaRPr lang="en-US" dirty="0">
              <a:latin typeface="Consolas" pitchFamily="49" charset="0"/>
              <a:cs typeface="Consolas" pitchFamily="49" charset="0"/>
            </a:endParaRPr>
          </a:p>
          <a:p>
            <a:pPr marL="0" indent="0">
              <a:buNone/>
            </a:pPr>
            <a:endParaRPr lang="en-US" dirty="0" smtClean="0">
              <a:latin typeface="Consolas" pitchFamily="49" charset="0"/>
              <a:cs typeface="Consolas" pitchFamily="49" charset="0"/>
            </a:endParaRPr>
          </a:p>
          <a:p>
            <a:pPr marL="0" indent="0">
              <a:buNone/>
            </a:pPr>
            <a:r>
              <a:rPr lang="en-US" dirty="0">
                <a:latin typeface="Consolas" pitchFamily="49" charset="0"/>
                <a:cs typeface="Consolas" pitchFamily="49" charset="0"/>
              </a:rPr>
              <a:t>Get-</a:t>
            </a:r>
            <a:r>
              <a:rPr lang="en-US" dirty="0" err="1">
                <a:latin typeface="Consolas" pitchFamily="49" charset="0"/>
                <a:cs typeface="Consolas" pitchFamily="49" charset="0"/>
              </a:rPr>
              <a:t>ChildItem</a:t>
            </a:r>
            <a:r>
              <a:rPr lang="en-US" dirty="0">
                <a:latin typeface="Consolas" pitchFamily="49" charset="0"/>
                <a:cs typeface="Consolas" pitchFamily="49" charset="0"/>
              </a:rPr>
              <a:t> –Path C:\Example –File |</a:t>
            </a:r>
          </a:p>
          <a:p>
            <a:pPr marL="0" indent="0">
              <a:buNone/>
            </a:pPr>
            <a:r>
              <a:rPr lang="en-US" dirty="0" smtClean="0">
                <a:latin typeface="Consolas" pitchFamily="49" charset="0"/>
                <a:cs typeface="Consolas" pitchFamily="49" charset="0"/>
              </a:rPr>
              <a:t>% </a:t>
            </a:r>
            <a:r>
              <a:rPr lang="en-US" dirty="0">
                <a:latin typeface="Consolas" pitchFamily="49" charset="0"/>
                <a:cs typeface="Consolas" pitchFamily="49" charset="0"/>
              </a:rPr>
              <a:t>–</a:t>
            </a:r>
            <a:r>
              <a:rPr lang="en-US" dirty="0" err="1">
                <a:latin typeface="Consolas" pitchFamily="49" charset="0"/>
                <a:cs typeface="Consolas" pitchFamily="49" charset="0"/>
              </a:rPr>
              <a:t>MemberType</a:t>
            </a:r>
            <a:r>
              <a:rPr lang="en-US" dirty="0">
                <a:latin typeface="Consolas" pitchFamily="49" charset="0"/>
                <a:cs typeface="Consolas" pitchFamily="49" charset="0"/>
              </a:rPr>
              <a:t> Encrypt</a:t>
            </a:r>
          </a:p>
          <a:p>
            <a:pPr marL="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643528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ed760d19-c2a6-442c-94b2-a521f0a8e3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Limitations of the Basic Syntax</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Accesses only a single member (method or property) of the objects that were piped into the command</a:t>
            </a:r>
          </a:p>
          <a:p>
            <a:endParaRPr lang="en-US" dirty="0"/>
          </a:p>
          <a:p>
            <a:r>
              <a:rPr lang="en-US" dirty="0" smtClean="0"/>
              <a:t>Cannot:</a:t>
            </a:r>
          </a:p>
          <a:p>
            <a:pPr lvl="1"/>
            <a:r>
              <a:rPr lang="en-US" dirty="0" smtClean="0"/>
              <a:t>Execute commands or code</a:t>
            </a:r>
          </a:p>
          <a:p>
            <a:pPr lvl="1"/>
            <a:r>
              <a:rPr lang="en-US" dirty="0" smtClean="0"/>
              <a:t>Evaluate expressions</a:t>
            </a:r>
          </a:p>
          <a:p>
            <a:pPr lvl="1"/>
            <a:r>
              <a:rPr lang="en-US" dirty="0" smtClean="0"/>
              <a:t>Make logical decisions</a:t>
            </a:r>
            <a:endParaRPr lang="en-US" dirty="0"/>
          </a:p>
        </p:txBody>
      </p:sp>
    </p:spTree>
    <p:extLst>
      <p:ext uri="{BB962C8B-B14F-4D97-AF65-F5344CB8AC3E}">
        <p14:creationId xmlns:p14="http://schemas.microsoft.com/office/powerpoint/2010/main" val="25498399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93083474-0e07-4faf-986c-4ee45c9e71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Basic Enumeration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basic enumeration syntax to enumerate several objects in a collection</a:t>
            </a:r>
            <a:endParaRPr lang="en-US" dirty="0" smtClean="0"/>
          </a:p>
          <a:p>
            <a:pPr lvl="1"/>
            <a:r>
              <a:rPr lang="en-US" dirty="0" smtClean="0"/>
              <a:t>Perform basic enumeration on several objects</a:t>
            </a:r>
            <a:endParaRPr lang="en-US" dirty="0"/>
          </a:p>
        </p:txBody>
      </p:sp>
    </p:spTree>
    <p:extLst>
      <p:ext uri="{BB962C8B-B14F-4D97-AF65-F5344CB8AC3E}">
        <p14:creationId xmlns:p14="http://schemas.microsoft.com/office/powerpoint/2010/main" val="351327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Pipeline Output</a:t>
            </a:r>
            <a:endParaRPr lang="en-US"/>
          </a:p>
        </p:txBody>
      </p:sp>
      <p:sp>
        <p:nvSpPr>
          <p:cNvPr id="4" name="Content Placeholder 2"/>
          <p:cNvSpPr>
            <a:spLocks noGrp="1"/>
          </p:cNvSpPr>
          <p:nvPr/>
        </p:nvSpPr>
        <p:spPr bwMode="auto">
          <a:xfrm>
            <a:off x="458788" y="1021215"/>
            <a:ext cx="8119156" cy="15468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Windows PowerShell commands usually produce </a:t>
            </a:r>
            <a:r>
              <a:rPr lang="en-US" i="1" dirty="0" smtClean="0"/>
              <a:t>objects</a:t>
            </a:r>
            <a:r>
              <a:rPr lang="en-US" dirty="0" smtClean="0"/>
              <a:t> as their output </a:t>
            </a:r>
          </a:p>
          <a:p>
            <a:r>
              <a:rPr lang="en-US" dirty="0" smtClean="0"/>
              <a:t>Think of these as a table of data in memory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8075416"/>
              </p:ext>
            </p:extLst>
          </p:nvPr>
        </p:nvGraphicFramePr>
        <p:xfrm>
          <a:off x="1543455" y="3883066"/>
          <a:ext cx="6096000" cy="1645920"/>
        </p:xfrm>
        <a:graphic>
          <a:graphicData uri="http://schemas.openxmlformats.org/drawingml/2006/table">
            <a:tbl>
              <a:tblPr firstRow="1" bandRow="1">
                <a:tableStyleId>{5C22544A-7EE6-4342-B048-85BDC9FD1C3A}</a:tableStyleId>
              </a:tblPr>
              <a:tblGrid>
                <a:gridCol w="2032000"/>
                <a:gridCol w="2032000"/>
                <a:gridCol w="2032000"/>
              </a:tblGrid>
              <a:tr h="356609">
                <a:tc>
                  <a:txBody>
                    <a:bodyPr/>
                    <a:lstStyle/>
                    <a:p>
                      <a:r>
                        <a:rPr lang="en-US" dirty="0" smtClean="0">
                          <a:solidFill>
                            <a:sysClr val="windowText" lastClr="000000"/>
                          </a:solidFill>
                        </a:rPr>
                        <a:t>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Status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solidFill>
                            <a:sysClr val="windowText" lastClr="000000"/>
                          </a:solidFill>
                        </a:rPr>
                        <a:t>DisplayName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609">
                <a:tc>
                  <a:txBody>
                    <a:bodyPr/>
                    <a:lstStyle/>
                    <a:p>
                      <a:r>
                        <a:rPr lang="en-US" dirty="0" smtClean="0">
                          <a:solidFill>
                            <a:sysClr val="windowText" lastClr="000000"/>
                          </a:solidFill>
                        </a:rPr>
                        <a:t>WinRM</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Running</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Windows Remote Management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609">
                <a:tc>
                  <a:txBody>
                    <a:bodyPr/>
                    <a:lstStyle/>
                    <a:p>
                      <a:r>
                        <a:rPr lang="en-US" dirty="0" smtClean="0">
                          <a:solidFill>
                            <a:sysClr val="windowText" lastClr="000000"/>
                          </a:solidFill>
                        </a:rPr>
                        <a:t>VDS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Running</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Virtual Disk</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3"/>
          <p:cNvSpPr txBox="1"/>
          <p:nvPr/>
        </p:nvSpPr>
        <p:spPr>
          <a:xfrm>
            <a:off x="5019472" y="2927866"/>
            <a:ext cx="148833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Property</a:t>
            </a:r>
            <a:endParaRPr lang="en-US" dirty="0">
              <a:solidFill>
                <a:srgbClr val="FF0000"/>
              </a:solidFill>
            </a:endParaRPr>
          </a:p>
        </p:txBody>
      </p:sp>
      <p:sp>
        <p:nvSpPr>
          <p:cNvPr id="7" name="TextBox 4"/>
          <p:cNvSpPr txBox="1"/>
          <p:nvPr/>
        </p:nvSpPr>
        <p:spPr>
          <a:xfrm>
            <a:off x="107004" y="4286496"/>
            <a:ext cx="148833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FF0000"/>
                </a:solidFill>
              </a:rPr>
              <a:t>Object</a:t>
            </a:r>
            <a:endParaRPr lang="en-US" dirty="0">
              <a:solidFill>
                <a:srgbClr val="FF0000"/>
              </a:solidFill>
            </a:endParaRPr>
          </a:p>
        </p:txBody>
      </p:sp>
      <p:sp>
        <p:nvSpPr>
          <p:cNvPr id="8" name="TextBox 5"/>
          <p:cNvSpPr txBox="1"/>
          <p:nvPr/>
        </p:nvSpPr>
        <p:spPr>
          <a:xfrm>
            <a:off x="7428689" y="3228945"/>
            <a:ext cx="1488332" cy="369332"/>
          </a:xfrm>
          <a:prstGeom prst="rect">
            <a:avLst/>
          </a:prstGeom>
          <a:noFill/>
          <a:ln w="28575">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solidFill>
                  <a:srgbClr val="FF0000"/>
                </a:solidFill>
              </a:rPr>
              <a:t>Collection</a:t>
            </a:r>
            <a:endParaRPr lang="en-US" dirty="0">
              <a:solidFill>
                <a:srgbClr val="FF0000"/>
              </a:solidFill>
            </a:endParaRPr>
          </a:p>
        </p:txBody>
      </p:sp>
      <p:cxnSp>
        <p:nvCxnSpPr>
          <p:cNvPr id="9" name="Straight Connector 8"/>
          <p:cNvCxnSpPr/>
          <p:nvPr/>
        </p:nvCxnSpPr>
        <p:spPr bwMode="auto">
          <a:xfrm>
            <a:off x="7879404" y="3891064"/>
            <a:ext cx="0" cy="1614791"/>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cxnSp>
        <p:nvCxnSpPr>
          <p:cNvPr id="10" name="Straight Connector 9"/>
          <p:cNvCxnSpPr/>
          <p:nvPr/>
        </p:nvCxnSpPr>
        <p:spPr bwMode="auto">
          <a:xfrm flipV="1">
            <a:off x="7879404" y="3598277"/>
            <a:ext cx="700392" cy="1100182"/>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cxnSp>
        <p:nvCxnSpPr>
          <p:cNvPr id="11" name="Straight Arrow Connector 10"/>
          <p:cNvCxnSpPr/>
          <p:nvPr/>
        </p:nvCxnSpPr>
        <p:spPr bwMode="auto">
          <a:xfrm>
            <a:off x="6361889" y="3112532"/>
            <a:ext cx="0" cy="77853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a:ln>
          <a:effectLst>
            <a:outerShdw dist="35921" dir="2700000" algn="ctr" rotWithShape="0">
              <a:srgbClr val="AFAFAF"/>
            </a:outerShdw>
          </a:effectLst>
        </p:spPr>
      </p:cxnSp>
      <p:cxnSp>
        <p:nvCxnSpPr>
          <p:cNvPr id="12" name="Straight Arrow Connector 11"/>
          <p:cNvCxnSpPr/>
          <p:nvPr/>
        </p:nvCxnSpPr>
        <p:spPr bwMode="auto">
          <a:xfrm>
            <a:off x="447472" y="4698459"/>
            <a:ext cx="1420239"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a:ln>
          <a:effectLst>
            <a:outerShdw dist="35921" dir="2700000" algn="ctr" rotWithShape="0">
              <a:srgbClr val="AFAFAF"/>
            </a:outerShdw>
          </a:effectLst>
        </p:spPr>
      </p:cxnSp>
    </p:spTree>
    <p:extLst>
      <p:ext uri="{BB962C8B-B14F-4D97-AF65-F5344CB8AC3E}">
        <p14:creationId xmlns:p14="http://schemas.microsoft.com/office/powerpoint/2010/main" val="7984918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ac2a1cac-651c-49ec-b88a-16bf8af7cc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Advanced Enumeration Syntax</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Allows you to perform any task by writing commands in a script block</a:t>
            </a:r>
          </a:p>
          <a:p>
            <a:r>
              <a:rPr lang="en-US" dirty="0" smtClean="0"/>
              <a:t>Use </a:t>
            </a:r>
            <a:r>
              <a:rPr lang="en-US" b="1" dirty="0" smtClean="0"/>
              <a:t>$</a:t>
            </a:r>
            <a:r>
              <a:rPr lang="en-US" b="1" dirty="0" err="1" smtClean="0"/>
              <a:t>PSItem</a:t>
            </a:r>
            <a:r>
              <a:rPr lang="en-US" dirty="0" smtClean="0"/>
              <a:t> or </a:t>
            </a:r>
            <a:r>
              <a:rPr lang="en-US" b="1" dirty="0" smtClean="0"/>
              <a:t>$_</a:t>
            </a:r>
            <a:r>
              <a:rPr lang="en-US" dirty="0" smtClean="0"/>
              <a:t> to reference the objects that were piped into the command</a:t>
            </a:r>
          </a:p>
          <a:p>
            <a:endParaRPr lang="en-US" dirty="0"/>
          </a:p>
          <a:p>
            <a:pPr marL="0" indent="0">
              <a:buNone/>
            </a:pPr>
            <a:r>
              <a:rPr lang="en-US" dirty="0" smtClean="0">
                <a:latin typeface="Consolas" pitchFamily="49" charset="0"/>
                <a:cs typeface="Consolas" pitchFamily="49" charset="0"/>
              </a:rPr>
              <a:t>Get-</a:t>
            </a:r>
            <a:r>
              <a:rPr lang="en-US" dirty="0" err="1" smtClean="0">
                <a:latin typeface="Consolas" pitchFamily="49" charset="0"/>
                <a:cs typeface="Consolas" pitchFamily="49" charset="0"/>
              </a:rPr>
              <a:t>ChildItem</a:t>
            </a:r>
            <a:r>
              <a:rPr lang="en-US" dirty="0" smtClean="0">
                <a:latin typeface="Consolas" pitchFamily="49" charset="0"/>
                <a:cs typeface="Consolas" pitchFamily="49" charset="0"/>
              </a:rPr>
              <a:t> C:\Test –File |</a:t>
            </a:r>
          </a:p>
          <a:p>
            <a:pPr marL="0" indent="0">
              <a:buNone/>
            </a:pPr>
            <a:r>
              <a:rPr lang="en-US" dirty="0" err="1" smtClean="0">
                <a:latin typeface="Consolas" pitchFamily="49" charset="0"/>
                <a:cs typeface="Consolas" pitchFamily="49" charset="0"/>
              </a:rPr>
              <a:t>ForEach</a:t>
            </a:r>
            <a:r>
              <a:rPr lang="en-US" dirty="0" smtClean="0">
                <a:latin typeface="Consolas" pitchFamily="49" charset="0"/>
                <a:cs typeface="Consolas" pitchFamily="49" charset="0"/>
              </a:rPr>
              <a:t>-Object { $</a:t>
            </a:r>
            <a:r>
              <a:rPr lang="en-US" dirty="0" err="1" smtClean="0">
                <a:latin typeface="Consolas" pitchFamily="49" charset="0"/>
                <a:cs typeface="Consolas" pitchFamily="49" charset="0"/>
              </a:rPr>
              <a:t>PSItem.Encrypt</a:t>
            </a:r>
            <a:r>
              <a:rPr lang="en-US" dirty="0" smtClean="0">
                <a:latin typeface="Consolas" pitchFamily="49" charset="0"/>
                <a:cs typeface="Consolas" pitchFamily="49" charset="0"/>
              </a:rPr>
              <a:t>() }</a:t>
            </a:r>
          </a:p>
          <a:p>
            <a:pPr marL="0" indent="0">
              <a:buNone/>
            </a:pPr>
            <a:endParaRPr lang="en-US" dirty="0">
              <a:latin typeface="Consolas" pitchFamily="49" charset="0"/>
              <a:cs typeface="Consolas" pitchFamily="49" charset="0"/>
            </a:endParaRPr>
          </a:p>
          <a:p>
            <a:r>
              <a:rPr lang="en-US" dirty="0" smtClean="0"/>
              <a:t>Additional parameters allow you to specify actions to take before and after the collection of objects is processed</a:t>
            </a:r>
            <a:endParaRPr lang="en-US" dirty="0"/>
          </a:p>
        </p:txBody>
      </p:sp>
    </p:spTree>
    <p:extLst>
      <p:ext uri="{BB962C8B-B14F-4D97-AF65-F5344CB8AC3E}">
        <p14:creationId xmlns:p14="http://schemas.microsoft.com/office/powerpoint/2010/main" val="3463301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566354c7-c0cf-4561-9478-8e1c9e8339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Advanced Enumeration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two ways to use the advanced enumeration syntax </a:t>
            </a:r>
            <a:endParaRPr lang="en-US" dirty="0" smtClean="0"/>
          </a:p>
          <a:p>
            <a:pPr lvl="1"/>
            <a:r>
              <a:rPr lang="en-US" dirty="0" smtClean="0"/>
              <a:t>Modify several registry values</a:t>
            </a:r>
            <a:endParaRPr lang="en-US" dirty="0"/>
          </a:p>
          <a:p>
            <a:pPr lvl="1"/>
            <a:r>
              <a:rPr lang="en-US" dirty="0" smtClean="0"/>
              <a:t>Specify pre-processing and post-processing actions</a:t>
            </a:r>
          </a:p>
        </p:txBody>
      </p:sp>
    </p:spTree>
    <p:extLst>
      <p:ext uri="{BB962C8B-B14F-4D97-AF65-F5344CB8AC3E}">
        <p14:creationId xmlns:p14="http://schemas.microsoft.com/office/powerpoint/2010/main" val="2667930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40b78c3c-807a-44bb-9de1-3b961757ba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 Enumerating Objects</a:t>
            </a:r>
            <a:endParaRPr lang="en-US"/>
          </a:p>
        </p:txBody>
      </p:sp>
      <p:sp>
        <p:nvSpPr>
          <p:cNvPr id="3" name="Text Placeholder 2"/>
          <p:cNvSpPr>
            <a:spLocks noGrp="1"/>
          </p:cNvSpPr>
          <p:nvPr>
            <p:ph type="body" idx="1"/>
          </p:nvPr>
        </p:nvSpPr>
        <p:spPr/>
        <p:txBody>
          <a:bodyPr/>
          <a:lstStyle/>
          <a:p>
            <a:r>
              <a:rPr lang="en-US" smtClean="0"/>
              <a:t>Exercise 1: Enumerating Objects</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a:t>
            </a:r>
            <a:r>
              <a:rPr lang="fr-CA" sz="2800" b="0" i="0" u="none" strike="noStrike" baseline="0" smtClean="0">
                <a:latin typeface="Segoe UI"/>
              </a:rPr>
              <a:t>10961B-LON-DC1, 10961B-LON-CL1</a:t>
            </a:r>
          </a:p>
          <a:p>
            <a:r>
              <a:rPr lang="fr-CA" sz="2800" b="0" i="0" u="none" strike="noStrike" baseline="0" smtClean="0">
                <a:latin typeface="Segoe UI"/>
              </a:rPr>
              <a:t>User Name : </a:t>
            </a:r>
            <a:r>
              <a:rPr lang="en-US" sz="2800" b="0" i="0" u="none" strike="noStrike" baseline="0" smtClean="0">
                <a:latin typeface="Segoe UI"/>
              </a:rPr>
              <a:t>ADATUM\Administrator</a:t>
            </a:r>
          </a:p>
          <a:p>
            <a:r>
              <a:rPr lang="en-US" sz="2800" b="0" i="0" u="none" strike="noStrike" baseline="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1319899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Lab Scenario474958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2031838"/>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are asked to complete several management tasks by using Windows PowerShell. These tasks require you to perform actions on multiple objects.</a:t>
            </a:r>
            <a:endParaRPr lang="en-US" sz="2800">
              <a:effectLst/>
              <a:latin typeface="Segoe UI"/>
              <a:ea typeface="Times New Roman"/>
              <a:cs typeface="Mangal"/>
            </a:endParaRPr>
          </a:p>
        </p:txBody>
      </p:sp>
    </p:spTree>
    <p:extLst>
      <p:ext uri="{BB962C8B-B14F-4D97-AF65-F5344CB8AC3E}">
        <p14:creationId xmlns:p14="http://schemas.microsoft.com/office/powerpoint/2010/main" val="3910267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b07cb366-6328-4a4e-aebd-710ebf2b31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Do you prefer the basic or advanced syntax of ForEach-Object?</a:t>
            </a:r>
            <a:endParaRPr lang="en-US"/>
          </a:p>
        </p:txBody>
      </p:sp>
    </p:spTree>
    <p:extLst>
      <p:ext uri="{BB962C8B-B14F-4D97-AF65-F5344CB8AC3E}">
        <p14:creationId xmlns:p14="http://schemas.microsoft.com/office/powerpoint/2010/main" val="8835713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a:t>
            </a:r>
            <a:r>
              <a:rPr lang="en-US" dirty="0" smtClean="0"/>
              <a:t>Question</a:t>
            </a:r>
            <a:r>
              <a:rPr lang="en-US" dirty="0" smtClean="0"/>
              <a:t>
Real-world Issues and Scenarios
Best </a:t>
            </a:r>
            <a:r>
              <a:rPr lang="en-US" dirty="0" smtClean="0"/>
              <a:t>Practice</a:t>
            </a:r>
            <a:r>
              <a:rPr lang="en-US" dirty="0" smtClean="0"/>
              <a:t>
Common Issues and Troubleshooting Tips</a:t>
            </a:r>
            <a:endParaRPr lang="en-US" dirty="0"/>
          </a:p>
        </p:txBody>
      </p:sp>
    </p:spTree>
    <p:extLst>
      <p:ext uri="{BB962C8B-B14F-4D97-AF65-F5344CB8AC3E}">
        <p14:creationId xmlns:p14="http://schemas.microsoft.com/office/powerpoint/2010/main" val="40339989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479540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05ac2c3e-6407-4cf9-97aa-9787c25672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Discovering Object Members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Object members include:</a:t>
            </a:r>
          </a:p>
          <a:p>
            <a:pPr lvl="1"/>
            <a:r>
              <a:rPr lang="en-US" dirty="0" smtClean="0"/>
              <a:t>Properties </a:t>
            </a:r>
          </a:p>
          <a:p>
            <a:pPr lvl="1"/>
            <a:r>
              <a:rPr lang="en-US" dirty="0" smtClean="0"/>
              <a:t>Methods</a:t>
            </a:r>
          </a:p>
          <a:p>
            <a:pPr lvl="1"/>
            <a:r>
              <a:rPr lang="en-US" dirty="0" smtClean="0"/>
              <a:t>Events</a:t>
            </a:r>
          </a:p>
          <a:p>
            <a:pPr lvl="1"/>
            <a:endParaRPr lang="en-US" dirty="0"/>
          </a:p>
          <a:p>
            <a:r>
              <a:rPr lang="en-US" dirty="0" smtClean="0"/>
              <a:t>Run a command that produces an object, and pipe that object to </a:t>
            </a:r>
            <a:r>
              <a:rPr lang="en-US" b="1" dirty="0" smtClean="0"/>
              <a:t>Get-Member</a:t>
            </a:r>
            <a:r>
              <a:rPr lang="en-US" dirty="0" smtClean="0"/>
              <a:t> to see a list of members</a:t>
            </a:r>
          </a:p>
          <a:p>
            <a:r>
              <a:rPr lang="en-US" b="1" dirty="0" smtClean="0"/>
              <a:t>Get-Member</a:t>
            </a:r>
            <a:r>
              <a:rPr lang="en-US" dirty="0" smtClean="0"/>
              <a:t> is a discovery tool, similar to </a:t>
            </a:r>
            <a:r>
              <a:rPr lang="en-US" b="1" dirty="0" smtClean="0"/>
              <a:t>Help</a:t>
            </a:r>
            <a:r>
              <a:rPr lang="en-US" dirty="0" smtClean="0"/>
              <a:t>, that can help you learn to use the shell</a:t>
            </a:r>
            <a:endParaRPr lang="en-US" b="1" dirty="0"/>
          </a:p>
        </p:txBody>
      </p:sp>
    </p:spTree>
    <p:extLst>
      <p:ext uri="{BB962C8B-B14F-4D97-AF65-F5344CB8AC3E}">
        <p14:creationId xmlns:p14="http://schemas.microsoft.com/office/powerpoint/2010/main" val="4272189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c7372297-e22f-4e88-9d82-247a419c54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Pipeline Basics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run commands in the pipeline and how to use </a:t>
            </a:r>
            <a:r>
              <a:rPr lang="en-US" b="1" dirty="0" smtClean="0"/>
              <a:t>Get-Member</a:t>
            </a:r>
            <a:endParaRPr lang="en-US" dirty="0"/>
          </a:p>
          <a:p>
            <a:pPr lvl="1"/>
            <a:r>
              <a:rPr lang="en-US" dirty="0" smtClean="0"/>
              <a:t>Running </a:t>
            </a:r>
            <a:r>
              <a:rPr lang="en-US" dirty="0" err="1" smtClean="0"/>
              <a:t>multicommand</a:t>
            </a:r>
            <a:r>
              <a:rPr lang="en-US" dirty="0" smtClean="0"/>
              <a:t> pipelines</a:t>
            </a:r>
          </a:p>
          <a:p>
            <a:pPr lvl="1"/>
            <a:r>
              <a:rPr lang="en-US" dirty="0" smtClean="0"/>
              <a:t>Using </a:t>
            </a:r>
            <a:r>
              <a:rPr lang="en-US" b="1" dirty="0" smtClean="0"/>
              <a:t>Get-Member</a:t>
            </a:r>
            <a:endParaRPr lang="en-US" dirty="0"/>
          </a:p>
        </p:txBody>
      </p:sp>
    </p:spTree>
    <p:extLst>
      <p:ext uri="{BB962C8B-B14F-4D97-AF65-F5344CB8AC3E}">
        <p14:creationId xmlns:p14="http://schemas.microsoft.com/office/powerpoint/2010/main" val="1695063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4"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1094355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28</TotalTime>
  <Words>7233</Words>
  <Application>Microsoft Office PowerPoint</Application>
  <PresentationFormat>On-screen Show (4:3)</PresentationFormat>
  <Paragraphs>859</Paragraphs>
  <Slides>66</Slides>
  <Notes>66</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Arial</vt:lpstr>
      <vt:lpstr>Times New Roman</vt:lpstr>
      <vt:lpstr>Segoe Light</vt:lpstr>
      <vt:lpstr>Verdana</vt:lpstr>
      <vt:lpstr>Segoe UI</vt:lpstr>
      <vt:lpstr>Segoe UI Light</vt:lpstr>
      <vt:lpstr>Symbol</vt:lpstr>
      <vt:lpstr>Consolas</vt:lpstr>
      <vt:lpstr>Mangal</vt:lpstr>
      <vt:lpstr>Wingdings</vt:lpstr>
      <vt:lpstr>Calibri</vt:lpstr>
      <vt:lpstr>Presentation1</vt:lpstr>
      <vt:lpstr>Module02</vt:lpstr>
      <vt:lpstr>Module Overview</vt:lpstr>
      <vt:lpstr>Lesson 1: Understanding the Pipeline</vt:lpstr>
      <vt:lpstr>What Is the Pipeline?</vt:lpstr>
      <vt:lpstr>Running Commands in the Pipeline</vt:lpstr>
      <vt:lpstr>Pipeline Output</vt:lpstr>
      <vt:lpstr>Discovering Object Members</vt:lpstr>
      <vt:lpstr>Demonstration: Pipeline Basics</vt:lpstr>
      <vt:lpstr>Notes Page Over-flow Slide. Do Not Print Slide. </vt:lpstr>
      <vt:lpstr>When the Pipeline Contains Mixed Output</vt:lpstr>
      <vt:lpstr>Lesson 2: Selecting, Sorting, and Measuring Objects</vt:lpstr>
      <vt:lpstr>Sorting Objects on a Property</vt:lpstr>
      <vt:lpstr>Example: Sort-Object</vt:lpstr>
      <vt:lpstr>Demonstration: Sorting Objects</vt:lpstr>
      <vt:lpstr>Measuring Objects</vt:lpstr>
      <vt:lpstr>Example: Measure-Object</vt:lpstr>
      <vt:lpstr>Demonstration: Measuring Objects</vt:lpstr>
      <vt:lpstr>Selecting a Subset of Objects</vt:lpstr>
      <vt:lpstr>Example: Select-Object</vt:lpstr>
      <vt:lpstr>Selecting Properties of Objects</vt:lpstr>
      <vt:lpstr>Example: Select-Object (2)</vt:lpstr>
      <vt:lpstr>Demonstration: Selecting Objects</vt:lpstr>
      <vt:lpstr>Creating Calculated Properties</vt:lpstr>
      <vt:lpstr>Calculated Property Hash Table</vt:lpstr>
      <vt:lpstr>Formatting Tips</vt:lpstr>
      <vt:lpstr>Example: Calculated Properties</vt:lpstr>
      <vt:lpstr>Demonstration: Creating Calculated Properties</vt:lpstr>
      <vt:lpstr>Lab A: Using the Pipeline</vt:lpstr>
      <vt:lpstr>Lab Scenario</vt:lpstr>
      <vt:lpstr>Lab Review</vt:lpstr>
      <vt:lpstr>Lesson 3: Converting, Exporting, and Importing Objects</vt:lpstr>
      <vt:lpstr>Converting Objects to Another Form</vt:lpstr>
      <vt:lpstr>Piping Output to a File</vt:lpstr>
      <vt:lpstr>The Pipeline's Contents Can Change</vt:lpstr>
      <vt:lpstr>Demonstration: Converting and Exporting Objects</vt:lpstr>
      <vt:lpstr>Notes Page Over-flow Slide. Do Not Print Slide. </vt:lpstr>
      <vt:lpstr>Importing Data</vt:lpstr>
      <vt:lpstr>Importing vs. Reading</vt:lpstr>
      <vt:lpstr>Demonstration: Importing Objects</vt:lpstr>
      <vt:lpstr>Lab B: Converting, Exporting, and Importing Objects</vt:lpstr>
      <vt:lpstr>Lab Scenario</vt:lpstr>
      <vt:lpstr>Lab Review</vt:lpstr>
      <vt:lpstr>Lesson 4: Filtering Objects Out of the Pipeline</vt:lpstr>
      <vt:lpstr>Comparison Operators</vt:lpstr>
      <vt:lpstr>Basic Filtering Syntax</vt:lpstr>
      <vt:lpstr>Limitations of the Basic Syntax</vt:lpstr>
      <vt:lpstr>Advanced Filtering Syntax</vt:lpstr>
      <vt:lpstr>Example: Advanced Filtering</vt:lpstr>
      <vt:lpstr>Adding Multiple Criteria</vt:lpstr>
      <vt:lpstr>Demonstration: Filtering</vt:lpstr>
      <vt:lpstr>Optimizing Filtering Performance</vt:lpstr>
      <vt:lpstr>Lab C: Filtering Objects</vt:lpstr>
      <vt:lpstr>Lab Scenario</vt:lpstr>
      <vt:lpstr>Lab Review</vt:lpstr>
      <vt:lpstr>Lesson 5: Enumerating Objects in the Pipeline</vt:lpstr>
      <vt:lpstr>The Purpose of Enumeration</vt:lpstr>
      <vt:lpstr>Basic Enumeration Syntax</vt:lpstr>
      <vt:lpstr>Limitations of the Basic Syntax</vt:lpstr>
      <vt:lpstr>Demonstration: Basic Enumeration</vt:lpstr>
      <vt:lpstr>Advanced Enumeration Syntax</vt:lpstr>
      <vt:lpstr>Demonstration: Advanced Enumeration</vt:lpstr>
      <vt:lpstr>Lab D: Enumerating Objects</vt:lpstr>
      <vt:lpstr>Lab Scenario</vt:lpstr>
      <vt:lpstr>Lab Review</vt:lpstr>
      <vt:lpstr>Module Review and Takeaways</vt:lpstr>
      <vt:lpstr>Notes Page Over-flow Slide. Do Not Print Slide.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dc:title>
  <dc:creator>Cindy Staley</dc:creator>
  <cp:lastModifiedBy> </cp:lastModifiedBy>
  <cp:revision>3</cp:revision>
  <dcterms:created xsi:type="dcterms:W3CDTF">2013-07-01T20:17:02Z</dcterms:created>
  <dcterms:modified xsi:type="dcterms:W3CDTF">2013-07-01T20:45:54Z</dcterms:modified>
</cp:coreProperties>
</file>