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2" r:id="rId19"/>
    <p:sldId id="273" r:id="rId20"/>
    <p:sldId id="279" r:id="rId21"/>
    <p:sldId id="280" r:id="rId22"/>
    <p:sldId id="274" r:id="rId23"/>
    <p:sldId id="275" r:id="rId24"/>
    <p:sldId id="276" r:id="rId25"/>
    <p:sldId id="277" r:id="rId26"/>
  </p:sldIdLst>
  <p:sldSz cx="9144000" cy="6858000" type="screen4x3"/>
  <p:notesSz cx="6858000" cy="9144000"/>
  <p:embeddedFontLst>
    <p:embeddedFont>
      <p:font typeface="Consolas" pitchFamily="49" charset="0"/>
      <p:regular r:id="rId28"/>
      <p:bold r:id="rId29"/>
      <p:italic r:id="rId30"/>
      <p:boldItalic r:id="rId31"/>
    </p:embeddedFont>
    <p:embeddedFont>
      <p:font typeface="Mangal" pitchFamily="18" charset="0"/>
      <p:regular r:id="rId32"/>
      <p:bold r:id="rId33"/>
    </p:embeddedFont>
    <p:embeddedFont>
      <p:font typeface="Calibri" pitchFamily="34" charset="0"/>
      <p:regular r:id="rId34"/>
      <p:bold r:id="rId35"/>
      <p:italic r:id="rId36"/>
      <p:boldItalic r:id="rId37"/>
    </p:embeddedFont>
    <p:embeddedFont>
      <p:font typeface="Segoe Light" pitchFamily="34" charset="0"/>
      <p:regular r:id="rId38"/>
      <p:italic r:id="rId39"/>
    </p:embeddedFont>
    <p:embeddedFont>
      <p:font typeface="Verdana" pitchFamily="34" charset="0"/>
      <p:regular r:id="rId40"/>
      <p:bold r:id="rId41"/>
      <p:italic r:id="rId42"/>
      <p:boldItalic r:id="rId43"/>
    </p:embeddedFont>
    <p:embeddedFont>
      <p:font typeface="Segoe UI" pitchFamily="34" charset="0"/>
      <p:regular r:id="rId44"/>
      <p:bold r:id="rId45"/>
      <p:italic r:id="rId46"/>
      <p:boldItalic r:id="rId47"/>
    </p:embeddedFont>
    <p:embeddedFont>
      <p:font typeface="Segoe UI Light" pitchFamily="34" charset="0"/>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457" autoAdjust="0"/>
  </p:normalViewPr>
  <p:slideViewPr>
    <p:cSldViewPr>
      <p:cViewPr varScale="1">
        <p:scale>
          <a:sx n="75" d="100"/>
          <a:sy n="75" d="100"/>
        </p:scale>
        <p:origin x="-2568" y="-90"/>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0012DF-EE6F-4227-9EC5-8466762B15D6}" type="datetimeFigureOut">
              <a:rPr lang="en-US" smtClean="0"/>
              <a:t>7/1/2013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1D228-8DDA-4E51-87BA-39B374C28275}" type="slidenum">
              <a:rPr lang="en-US" smtClean="0"/>
              <a:t>‹#›</a:t>
            </a:fld>
            <a:endParaRPr lang="en-US"/>
          </a:p>
        </p:txBody>
      </p:sp>
    </p:spTree>
    <p:extLst>
      <p:ext uri="{BB962C8B-B14F-4D97-AF65-F5344CB8AC3E}">
        <p14:creationId xmlns:p14="http://schemas.microsoft.com/office/powerpoint/2010/main" val="3174828951"/>
      </p:ext>
    </p:extLst>
  </p:cSld>
  <p:clrMap bg1="lt1" tx1="dk1" bg2="lt2" tx2="dk2" accent1="accent1" accent2="accent2" accent3="accent3" accent4="accent4" accent5="accent5" accent6="accent6" hlink="hlink" folHlink="folHlink"/>
  <p:notesStyle>
    <a:lvl1pPr marL="0" algn="l" defTabSz="914400" rtl="0" eaLnBrk="1" latinLnBrk="0" hangingPunct="1">
      <a:tabLst>
        <a:tab pos="346075" algn="l"/>
      </a:tabLst>
      <a:defRPr sz="1200" kern="1200">
        <a:solidFill>
          <a:schemeClr val="tx1"/>
        </a:solidFill>
        <a:latin typeface="+mn-lt"/>
        <a:ea typeface="+mn-ea"/>
        <a:cs typeface="+mn-cs"/>
      </a:defRPr>
    </a:lvl1pPr>
    <a:lvl2pPr marL="346075" indent="0" algn="l" defTabSz="914400" rtl="0" eaLnBrk="1" latinLnBrk="0" hangingPunct="1">
      <a:tabLst>
        <a:tab pos="346075" algn="l"/>
      </a:tabLst>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Presentation</a:t>
            </a:r>
            <a:r>
              <a:rPr lang="en-US" sz="1000" b="1">
                <a:latin typeface="Arial"/>
                <a:ea typeface="Calibri"/>
                <a:cs typeface="Times New Roman"/>
              </a:rPr>
              <a:t>: 30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Demonstrations</a:t>
            </a:r>
            <a:r>
              <a:rPr lang="en-US" sz="1000" b="1">
                <a:latin typeface="Arial"/>
                <a:ea typeface="Calibri"/>
                <a:cs typeface="Times New Roman"/>
              </a:rPr>
              <a:t>: 30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Lab</a:t>
            </a:r>
            <a:r>
              <a:rPr lang="en-US" sz="1000" b="1">
                <a:latin typeface="Arial"/>
                <a:ea typeface="Calibri"/>
                <a:cs typeface="Times New Roman"/>
              </a:rPr>
              <a:t>: 45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teach this module, you need the Microsoft</a:t>
            </a:r>
            <a:r>
              <a:rPr lang="en-US" sz="1000" baseline="30000">
                <a:latin typeface="Arial"/>
                <a:ea typeface="Calibri"/>
                <a:cs typeface="Times New Roman"/>
              </a:rPr>
              <a:t>®</a:t>
            </a:r>
            <a:r>
              <a:rPr lang="en-US" sz="1000">
                <a:latin typeface="Arial"/>
                <a:ea typeface="Calibri"/>
                <a:cs typeface="Times New Roman"/>
              </a:rPr>
              <a:t> PowerPoint</a:t>
            </a:r>
            <a:r>
              <a:rPr lang="en-US" sz="1000" baseline="30000">
                <a:latin typeface="Arial"/>
                <a:ea typeface="Calibri"/>
                <a:cs typeface="Times New Roman"/>
              </a:rPr>
              <a:t>®</a:t>
            </a:r>
            <a:r>
              <a:rPr lang="en-US" sz="1000">
                <a:latin typeface="Arial"/>
                <a:ea typeface="Calibri"/>
                <a:cs typeface="Times New Roman"/>
              </a:rPr>
              <a:t> file 10961B_03.pptx.</a:t>
            </a:r>
          </a:p>
          <a:p>
            <a:pPr>
              <a:lnSpc>
                <a:spcPct val="115000"/>
              </a:lnSpc>
              <a:spcAft>
                <a:spcPts val="1000"/>
              </a:spcAft>
            </a:pPr>
            <a:r>
              <a:rPr lang="en-US" sz="1000" b="1">
                <a:latin typeface="Arial"/>
                <a:ea typeface="Calibri"/>
                <a:cs typeface="Times New Roman"/>
              </a:rPr>
              <a:t>Important</a:t>
            </a:r>
            <a:r>
              <a:rPr lang="en-US" sz="1000">
                <a:latin typeface="Arial"/>
                <a:ea typeface="Calibri"/>
                <a:cs typeface="Times New Roman"/>
              </a:rPr>
              <a:t>: </a:t>
            </a:r>
          </a:p>
          <a:p>
            <a:pPr>
              <a:lnSpc>
                <a:spcPct val="115000"/>
              </a:lnSpc>
              <a:spcAft>
                <a:spcPts val="1000"/>
              </a:spcAft>
            </a:pPr>
            <a:r>
              <a:rPr lang="en-US" sz="1000">
                <a:latin typeface="Arial"/>
                <a:ea typeface="Calibri"/>
                <a:cs typeface="Times New Roman"/>
              </a:rPr>
              <a:t>The use of PowerPoint 2013, PowerPoint 2010, or PowerPoint 2007 is recommended to display the slides for this course. If you use PowerPoint Viewer or a version of PowerPoint older than PowerPoint 2007, </a:t>
            </a:r>
            <a:r>
              <a:rPr lang="ga-IE" sz="1000">
                <a:latin typeface="Arial"/>
                <a:ea typeface="Calibri"/>
                <a:cs typeface="Times New Roman"/>
              </a:rPr>
              <a:t>some</a:t>
            </a:r>
            <a:r>
              <a:rPr lang="en-US" sz="1000">
                <a:latin typeface="Arial"/>
                <a:ea typeface="Calibri"/>
                <a:cs typeface="Times New Roman"/>
              </a:rPr>
              <a:t> of the features of the slides might not display correctly.</a:t>
            </a: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Read all of the materials for this module. </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labs.</a:t>
            </a:r>
          </a:p>
          <a:p>
            <a:pPr>
              <a:lnSpc>
                <a:spcPct val="115000"/>
              </a:lnSpc>
              <a:spcAft>
                <a:spcPts val="1000"/>
              </a:spcAft>
            </a:pPr>
            <a:r>
              <a:rPr lang="en-US" sz="1000">
                <a:latin typeface="Arial"/>
                <a:ea typeface="Calibri"/>
                <a:cs typeface="Times New Roman"/>
              </a:rPr>
              <a:t>Work through the “Module Review and Takeaways” section, and determine how you will use this section to reinforce student learning and promote knowledge transfer to on-the-job performance.</a:t>
            </a:r>
          </a:p>
          <a:p>
            <a:pPr>
              <a:lnSpc>
                <a:spcPct val="115000"/>
              </a:lnSpc>
              <a:spcAft>
                <a:spcPts val="1000"/>
              </a:spcAft>
            </a:pPr>
            <a:r>
              <a:rPr lang="en-CA" sz="1000">
                <a:latin typeface="Arial"/>
                <a:ea typeface="Calibri"/>
                <a:cs typeface="Times New Roman"/>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1B1D228-8DDA-4E51-87BA-39B374C28275}"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2834569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purpose of the demonstration is to make students think about what they are doing. Error messages can sometimes be misleading or ambiguous. Students have to understand what the shell is trying to do so that they can avoid this kind of error.</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a:t>
            </a:r>
            <a:r>
              <a:rPr lang="ga-IE" sz="1000" dirty="0">
                <a:latin typeface="Arial"/>
                <a:ea typeface="Calibri"/>
                <a:cs typeface="Times New Roman"/>
              </a:rPr>
              <a: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a:t>
            </a:r>
            <a:r>
              <a:rPr lang="en-US" sz="1000" b="1" dirty="0" smtClean="0">
                <a:effectLst/>
                <a:latin typeface="Arial"/>
                <a:ea typeface="Times New Roman"/>
                <a:cs typeface="Times New Roman"/>
              </a:rPr>
              <a:t>BITS","</a:t>
            </a:r>
            <a:r>
              <a:rPr lang="en-US" sz="1000" b="1" dirty="0" err="1" smtClean="0">
                <a:effectLst/>
                <a:latin typeface="Arial"/>
                <a:ea typeface="Times New Roman"/>
                <a:cs typeface="Times New Roman"/>
              </a:rPr>
              <a:t>WinRM</a:t>
            </a:r>
            <a:r>
              <a:rPr lang="en-US" sz="1000" b="1" dirty="0" smtClean="0">
                <a:effectLst/>
                <a:latin typeface="Arial"/>
                <a:ea typeface="Times New Roman"/>
                <a:cs typeface="Times New Roman"/>
              </a:rPr>
              <a:t>" | Get-Service</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This command runs without error.</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a:t>
            </a:r>
            <a:r>
              <a:rPr lang="en-US" sz="1000" b="1" dirty="0" smtClean="0">
                <a:effectLst/>
                <a:latin typeface="Arial"/>
                <a:ea typeface="Times New Roman"/>
                <a:cs typeface="Times New Roman"/>
              </a:rPr>
              <a:t>BITS","</a:t>
            </a:r>
            <a:r>
              <a:rPr lang="en-US" sz="1000" b="1" dirty="0" err="1" smtClean="0">
                <a:effectLst/>
                <a:latin typeface="Arial"/>
                <a:ea typeface="Times New Roman"/>
                <a:cs typeface="Times New Roman"/>
              </a:rPr>
              <a:t>WinRM</a:t>
            </a:r>
            <a:r>
              <a:rPr lang="en-US" sz="1000" b="1" dirty="0" smtClean="0">
                <a:effectLst/>
                <a:latin typeface="Arial"/>
                <a:ea typeface="Times New Roman"/>
                <a:cs typeface="Times New Roman"/>
              </a:rPr>
              <a:t>" | Get-Service -Name BITS</a:t>
            </a:r>
          </a:p>
          <a:p>
            <a:pPr marL="342900" marR="0" lvl="0" indent="-342900">
              <a:lnSpc>
                <a:spcPct val="115000"/>
              </a:lnSpc>
              <a:spcBef>
                <a:spcPts val="0"/>
              </a:spcBef>
              <a:spcAft>
                <a:spcPts val="995"/>
              </a:spcAft>
              <a:buFont typeface="+mj-lt"/>
              <a:buAutoNum type="arabicPeriod" startAt="4"/>
            </a:pPr>
            <a:r>
              <a:rPr lang="en-US" sz="1000" dirty="0" smtClean="0">
                <a:effectLst/>
                <a:latin typeface="Arial"/>
                <a:ea typeface="Times New Roman"/>
                <a:cs typeface="Times New Roman"/>
              </a:rPr>
              <a:t>This command generates an error.</a:t>
            </a:r>
          </a:p>
          <a:p>
            <a:pPr marL="342900" marR="0" lvl="0" indent="-342900">
              <a:lnSpc>
                <a:spcPct val="115000"/>
              </a:lnSpc>
              <a:spcBef>
                <a:spcPts val="0"/>
              </a:spcBef>
              <a:spcAft>
                <a:spcPts val="995"/>
              </a:spcAft>
              <a:buFont typeface="+mj-lt"/>
              <a:buAutoNum type="arabicPeriod" startAt="4"/>
            </a:pPr>
            <a:r>
              <a:rPr lang="en-US" sz="1000" dirty="0" smtClean="0">
                <a:effectLst/>
                <a:latin typeface="Arial"/>
                <a:ea typeface="Times New Roman"/>
                <a:cs typeface="Times New Roman"/>
              </a:rPr>
              <a:t>Discuss how using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parameter causes an error.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1B1D228-8DDA-4E51-87BA-39B374C28275}"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1797853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1B1D228-8DDA-4E51-87BA-39B374C28275}"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958663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Students may ask whether the demonstration command can show which computer each object came from. Tell them that this command cannot. However, later in this course, they will see a better command that does.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Perform t</a:t>
            </a:r>
            <a:r>
              <a:rPr lang="ga-IE" sz="1000" dirty="0">
                <a:latin typeface="Arial"/>
                <a:ea typeface="Calibri"/>
                <a:cs typeface="Times New Roman"/>
              </a:rPr>
              <a: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a:t>
            </a:r>
            <a:r>
              <a:rPr lang="ga-IE" sz="1000" b="1" dirty="0" smtClean="0">
                <a:effectLst/>
                <a:latin typeface="Arial"/>
                <a:ea typeface="Times New Roman"/>
                <a:cs typeface="Times New Roman"/>
              </a:rPr>
              <a:t>LON-CL1</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localhost</a:t>
            </a:r>
            <a:r>
              <a:rPr lang="en-US" sz="1000" b="1" dirty="0" smtClean="0">
                <a:effectLst/>
                <a:latin typeface="Arial"/>
                <a:ea typeface="Times New Roman"/>
                <a:cs typeface="Times New Roman"/>
              </a:rPr>
              <a:t>" | Out-File C:\Computers.txt</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Get-Content C:\Computers.txt</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Run:</a:t>
            </a:r>
          </a:p>
          <a:p>
            <a:pPr>
              <a:lnSpc>
                <a:spcPts val="1000"/>
              </a:lnSpc>
              <a:spcBef>
                <a:spcPts val="600"/>
              </a:spcBef>
              <a:spcAft>
                <a:spcPts val="600"/>
              </a:spcAft>
            </a:pPr>
            <a:r>
              <a:rPr lang="en-US" sz="1000" b="1" dirty="0" smtClean="0">
                <a:effectLst/>
                <a:latin typeface="Arial"/>
                <a:ea typeface="Times New Roman"/>
                <a:cs typeface="Times New Roman"/>
              </a:rPr>
              <a:t>	Get-Service </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(Get-Content c:\Computers.txt)</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1B1D228-8DDA-4E51-87BA-39B374C28275}"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870380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Can correct use of pipeline parameter binding reduce the need to use </a:t>
            </a:r>
            <a:r>
              <a:rPr lang="en-US" sz="1000" b="1" dirty="0" err="1">
                <a:latin typeface="Arial"/>
                <a:ea typeface="Calibri"/>
                <a:cs typeface="Times New Roman"/>
              </a:rPr>
              <a:t>ForEach</a:t>
            </a:r>
            <a:r>
              <a:rPr lang="en-US" sz="1000" b="1" dirty="0">
                <a:latin typeface="Arial"/>
                <a:ea typeface="Calibri"/>
                <a:cs typeface="Times New Roman"/>
              </a:rPr>
              <a:t>-Object</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Yes. For example, the Active Directory</a:t>
            </a:r>
            <a:r>
              <a:rPr lang="en-US" sz="1000" baseline="30000" dirty="0">
                <a:latin typeface="Arial"/>
                <a:ea typeface="Calibri"/>
                <a:cs typeface="Times New Roman"/>
              </a:rPr>
              <a:t>®</a:t>
            </a:r>
            <a:r>
              <a:rPr lang="en-US" sz="1000" dirty="0">
                <a:latin typeface="Arial"/>
                <a:ea typeface="Calibri"/>
                <a:cs typeface="Times New Roman"/>
              </a:rPr>
              <a:t> user account demonstration that you saw could also be accomplished by using enumeration:</a:t>
            </a:r>
          </a:p>
          <a:p>
            <a:pPr>
              <a:lnSpc>
                <a:spcPts val="1000"/>
              </a:lnSpc>
              <a:spcBef>
                <a:spcPts val="600"/>
              </a:spcBef>
              <a:spcAft>
                <a:spcPts val="600"/>
              </a:spcAft>
            </a:pPr>
            <a:r>
              <a:rPr lang="en-US" sz="1000" b="1" dirty="0" smtClean="0">
                <a:effectLst/>
                <a:latin typeface="Arial"/>
                <a:ea typeface="Times New Roman"/>
                <a:cs typeface="Times New Roman"/>
              </a:rPr>
              <a:t>Import-CSV </a:t>
            </a:r>
            <a:r>
              <a:rPr lang="en-US" sz="1000" b="1" dirty="0" smtClean="0">
                <a:effectLst/>
                <a:latin typeface="Arial"/>
                <a:ea typeface="Times New Roman"/>
                <a:cs typeface="Times New Roman"/>
              </a:rPr>
              <a:t>Users.csv | </a:t>
            </a:r>
            <a:r>
              <a:rPr lang="en-US" sz="1000" b="1" dirty="0" err="1" smtClean="0">
                <a:effectLst/>
                <a:latin typeface="Arial"/>
                <a:ea typeface="Times New Roman"/>
                <a:cs typeface="Times New Roman"/>
              </a:rPr>
              <a:t>ForEach</a:t>
            </a:r>
            <a:r>
              <a:rPr lang="en-US" sz="1000" b="1" dirty="0" smtClean="0">
                <a:effectLst/>
                <a:latin typeface="Arial"/>
                <a:ea typeface="Times New Roman"/>
                <a:cs typeface="Times New Roman"/>
              </a:rPr>
              <a:t>-Object { New-</a:t>
            </a:r>
            <a:r>
              <a:rPr lang="en-US" sz="1000" b="1" dirty="0" err="1" smtClean="0">
                <a:effectLst/>
                <a:latin typeface="Arial"/>
                <a:ea typeface="Times New Roman"/>
                <a:cs typeface="Times New Roman"/>
              </a:rPr>
              <a:t>ADUser</a:t>
            </a:r>
            <a:r>
              <a:rPr lang="en-US" sz="1000" b="1" dirty="0" smtClean="0">
                <a:effectLst/>
                <a:latin typeface="Arial"/>
                <a:ea typeface="Times New Roman"/>
                <a:cs typeface="Times New Roman"/>
              </a:rPr>
              <a:t> –Name $_.Name –</a:t>
            </a:r>
            <a:r>
              <a:rPr lang="en-US" sz="1000" b="1" dirty="0" err="1" smtClean="0">
                <a:effectLst/>
                <a:latin typeface="Arial"/>
                <a:ea typeface="Times New Roman"/>
                <a:cs typeface="Times New Roman"/>
              </a:rPr>
              <a:t>samAccountName</a:t>
            </a:r>
            <a:r>
              <a:rPr lang="en-US" sz="1000" b="1" dirty="0" smtClean="0">
                <a:effectLst/>
                <a:latin typeface="Arial"/>
                <a:ea typeface="Times New Roman"/>
                <a:cs typeface="Times New Roman"/>
              </a:rPr>
              <a:t> $_.</a:t>
            </a:r>
            <a:r>
              <a:rPr lang="en-US" sz="1000" b="1" dirty="0" err="1" smtClean="0">
                <a:effectLst/>
                <a:latin typeface="Arial"/>
                <a:ea typeface="Times New Roman"/>
                <a:cs typeface="Times New Roman"/>
              </a:rPr>
              <a:t>samAccountName</a:t>
            </a:r>
            <a:r>
              <a:rPr lang="en-US" sz="1000" b="1" dirty="0" smtClean="0">
                <a:effectLst/>
                <a:latin typeface="Arial"/>
                <a:ea typeface="Times New Roman"/>
                <a:cs typeface="Times New Roman"/>
              </a:rPr>
              <a:t> }</a:t>
            </a:r>
          </a:p>
          <a:p>
            <a:pPr>
              <a:lnSpc>
                <a:spcPct val="115000"/>
              </a:lnSpc>
              <a:spcAft>
                <a:spcPts val="1000"/>
              </a:spcAft>
            </a:pPr>
            <a:r>
              <a:rPr lang="en-US" sz="1000" dirty="0">
                <a:latin typeface="Arial"/>
                <a:ea typeface="Calibri"/>
                <a:cs typeface="Times New Roman"/>
              </a:rPr>
              <a:t>But when a command supports pipeline input, you can frequently use a less complex syntax:</a:t>
            </a:r>
          </a:p>
          <a:p>
            <a:pPr>
              <a:lnSpc>
                <a:spcPts val="1000"/>
              </a:lnSpc>
              <a:spcBef>
                <a:spcPts val="600"/>
              </a:spcBef>
              <a:spcAft>
                <a:spcPts val="600"/>
              </a:spcAft>
            </a:pPr>
            <a:r>
              <a:rPr lang="en-US" sz="1000" b="1" dirty="0" smtClean="0">
                <a:effectLst/>
                <a:latin typeface="Arial"/>
                <a:ea typeface="Times New Roman"/>
                <a:cs typeface="Times New Roman"/>
              </a:rPr>
              <a:t>Import-CSV Users.csv | New-</a:t>
            </a:r>
            <a:r>
              <a:rPr lang="en-US" sz="1000" b="1" dirty="0" err="1" smtClean="0">
                <a:effectLst/>
                <a:latin typeface="Arial"/>
                <a:ea typeface="Times New Roman"/>
                <a:cs typeface="Times New Roman"/>
              </a:rPr>
              <a:t>ADUser</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1B1D228-8DDA-4E51-87BA-39B374C28275}"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3783871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The example </a:t>
            </a:r>
            <a:r>
              <a:rPr lang="en-US" sz="1000" b="1">
                <a:latin typeface="Arial"/>
                <a:ea typeface="Calibri"/>
                <a:cs typeface="Times New Roman"/>
              </a:rPr>
              <a:t>Get-Service | Stop-Process</a:t>
            </a:r>
            <a:r>
              <a:rPr lang="en-US" sz="1000">
                <a:latin typeface="Arial"/>
                <a:ea typeface="Calibri"/>
                <a:cs typeface="Times New Roman"/>
              </a:rPr>
              <a:t> does not seem to make any sense. You would not run a command like that, but it is a good example of how </a:t>
            </a:r>
            <a:r>
              <a:rPr lang="en-US" sz="1000" b="1">
                <a:latin typeface="Arial"/>
                <a:ea typeface="Calibri"/>
                <a:cs typeface="Times New Roman"/>
              </a:rPr>
              <a:t>ByValue</a:t>
            </a:r>
            <a:r>
              <a:rPr lang="en-US" sz="1000">
                <a:latin typeface="Arial"/>
                <a:ea typeface="Calibri"/>
                <a:cs typeface="Times New Roman"/>
              </a:rPr>
              <a:t> can fail, and how </a:t>
            </a:r>
            <a:r>
              <a:rPr lang="en-US" sz="1000" b="1">
                <a:latin typeface="Arial"/>
                <a:ea typeface="Calibri"/>
                <a:cs typeface="Times New Roman"/>
              </a:rPr>
              <a:t>ByPropertyName</a:t>
            </a:r>
            <a:r>
              <a:rPr lang="en-US" sz="1000">
                <a:latin typeface="Arial"/>
                <a:ea typeface="Calibri"/>
                <a:cs typeface="Times New Roman"/>
              </a:rPr>
              <a:t> can try to make something work. You can run </a:t>
            </a:r>
            <a:r>
              <a:rPr lang="en-US" sz="1000" b="1">
                <a:latin typeface="Arial"/>
                <a:ea typeface="Calibri"/>
                <a:cs typeface="Times New Roman"/>
              </a:rPr>
              <a:t>Get-Service | Stop-Process –WhatIf</a:t>
            </a:r>
            <a:r>
              <a:rPr lang="en-US" sz="1000">
                <a:latin typeface="Arial"/>
                <a:ea typeface="Calibri"/>
                <a:cs typeface="Times New Roman"/>
              </a:rPr>
              <a:t> to demonstrate what the command would try to do. On a server, you will see several errors, but you will also see some instances where the command will worked.</a:t>
            </a:r>
          </a:p>
        </p:txBody>
      </p:sp>
      <p:sp>
        <p:nvSpPr>
          <p:cNvPr id="4" name="Slide Number Placeholder 3"/>
          <p:cNvSpPr>
            <a:spLocks noGrp="1"/>
          </p:cNvSpPr>
          <p:nvPr>
            <p:ph type="sldNum" sz="quarter" idx="10"/>
          </p:nvPr>
        </p:nvSpPr>
        <p:spPr/>
        <p:txBody>
          <a:bodyPr/>
          <a:lstStyle/>
          <a:p>
            <a:fld id="{F1B1D228-8DDA-4E51-87BA-39B374C28275}"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804864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1B1D228-8DDA-4E51-87BA-39B374C28275}"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1356752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E:\Mod03\Democode\ByPropertyName.ps1.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a:t>
            </a:r>
            <a:r>
              <a:rPr lang="ga-IE" sz="1000" dirty="0">
                <a:latin typeface="Arial"/>
                <a:ea typeface="Calibri"/>
                <a:cs typeface="Times New Roman"/>
              </a:rPr>
              <a: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spcBef>
                <a:spcPts val="0"/>
              </a:spcBef>
              <a:spcAft>
                <a:spcPts val="995"/>
              </a:spcAft>
              <a:buFont typeface="+mj-lt"/>
              <a:buAutoNum type="arabicPeriod"/>
            </a:pPr>
            <a:r>
              <a:rPr lang="en-US" sz="1000" dirty="0" smtClean="0">
                <a:effectLst/>
                <a:latin typeface="Arial"/>
                <a:ea typeface="Times New Roman"/>
                <a:cs typeface="Times New Roman"/>
              </a:rPr>
              <a:t>Run:</a:t>
            </a:r>
          </a:p>
          <a:p>
            <a:pPr>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Import-CSV </a:t>
            </a:r>
            <a:r>
              <a:rPr lang="en-US" sz="1000" b="1" dirty="0" smtClean="0">
                <a:effectLst/>
                <a:latin typeface="Arial"/>
                <a:ea typeface="Times New Roman"/>
                <a:cs typeface="Times New Roman"/>
              </a:rPr>
              <a:t>E:\</a:t>
            </a:r>
            <a:r>
              <a:rPr lang="en-US" sz="1000" b="1" dirty="0" smtClean="0">
                <a:effectLst/>
                <a:latin typeface="Arial"/>
                <a:ea typeface="Times New Roman"/>
                <a:cs typeface="Times New Roman"/>
              </a:rPr>
              <a:t>Mod03\Democode\Users1.csv</a:t>
            </a:r>
          </a:p>
          <a:p>
            <a:pPr lvl="1">
              <a:spcBef>
                <a:spcPts val="600"/>
              </a:spcBef>
              <a:spcAft>
                <a:spcPts val="995"/>
              </a:spcAft>
            </a:pPr>
            <a:r>
              <a:rPr lang="en-US" sz="1000" dirty="0" smtClean="0">
                <a:effectLst/>
                <a:latin typeface="Arial"/>
                <a:ea typeface="Times New Roman"/>
                <a:cs typeface="Times New Roman"/>
              </a:rPr>
              <a:t>Point </a:t>
            </a:r>
            <a:r>
              <a:rPr lang="en-US" sz="1000" dirty="0" smtClean="0">
                <a:effectLst/>
                <a:latin typeface="Arial"/>
                <a:ea typeface="Times New Roman"/>
                <a:cs typeface="Times New Roman"/>
              </a:rPr>
              <a:t>out that the columns of the CSV file become properties, and each row of the CSV file becomes an object.</a:t>
            </a:r>
          </a:p>
          <a:p>
            <a:pPr marL="342900" marR="0" lvl="0" indent="-342900">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Help </a:t>
            </a:r>
            <a:r>
              <a:rPr lang="en-US" sz="1000" b="1" dirty="0" smtClean="0">
                <a:effectLst/>
                <a:latin typeface="Arial"/>
                <a:ea typeface="Times New Roman"/>
                <a:cs typeface="Times New Roman"/>
              </a:rPr>
              <a:t>New-</a:t>
            </a:r>
            <a:r>
              <a:rPr lang="en-US" sz="1000" b="1" dirty="0" err="1" smtClean="0">
                <a:effectLst/>
                <a:latin typeface="Arial"/>
                <a:ea typeface="Times New Roman"/>
                <a:cs typeface="Times New Roman"/>
              </a:rPr>
              <a:t>ADUser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ShowWindow</a:t>
            </a:r>
            <a:endParaRPr lang="en-US" sz="1000" b="1" dirty="0">
              <a:latin typeface="Arial"/>
              <a:ea typeface="Times New Roman"/>
              <a:cs typeface="Times New Roman"/>
            </a:endParaRPr>
          </a:p>
          <a:p>
            <a:pPr lvl="1">
              <a:spcBef>
                <a:spcPts val="600"/>
              </a:spcBef>
              <a:spcAft>
                <a:spcPts val="995"/>
              </a:spcAft>
            </a:pPr>
            <a:r>
              <a:rPr lang="en-US" sz="1000" dirty="0" smtClean="0">
                <a:effectLst/>
                <a:latin typeface="Arial"/>
                <a:ea typeface="Times New Roman"/>
                <a:cs typeface="Times New Roman"/>
              </a:rPr>
              <a:t>Point </a:t>
            </a:r>
            <a:r>
              <a:rPr lang="en-US" sz="1000" dirty="0" smtClean="0">
                <a:effectLst/>
                <a:latin typeface="Arial"/>
                <a:ea typeface="Times New Roman"/>
                <a:cs typeface="Times New Roman"/>
              </a:rPr>
              <a:t>out that most parameters of this command correspond to Active Directory</a:t>
            </a:r>
            <a:r>
              <a:rPr lang="en-US" sz="1000" baseline="30000" dirty="0" smtClean="0">
                <a:effectLst/>
                <a:latin typeface="Arial"/>
                <a:ea typeface="Times New Roman"/>
                <a:cs typeface="Times New Roman"/>
              </a:rPr>
              <a:t>®</a:t>
            </a:r>
            <a:r>
              <a:rPr lang="en-US" sz="1000" dirty="0" smtClean="0">
                <a:effectLst/>
                <a:latin typeface="Arial"/>
                <a:ea typeface="Times New Roman"/>
                <a:cs typeface="Times New Roman"/>
              </a:rPr>
              <a:t> attributes. Also point out that most parameters, such as </a:t>
            </a:r>
            <a:r>
              <a:rPr lang="en-US" sz="1000" b="1" dirty="0" smtClean="0">
                <a:effectLst/>
                <a:latin typeface="Arial"/>
                <a:ea typeface="Times New Roman"/>
                <a:cs typeface="Times New Roman"/>
              </a:rPr>
              <a:t>–Title</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-Department</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-City</a:t>
            </a:r>
            <a:r>
              <a:rPr lang="en-US" sz="1000" dirty="0" smtClean="0">
                <a:effectLst/>
                <a:latin typeface="Arial"/>
                <a:ea typeface="Times New Roman"/>
                <a:cs typeface="Times New Roman"/>
              </a:rPr>
              <a:t>, and so on, all accept pipeline input by using </a:t>
            </a:r>
            <a:r>
              <a:rPr lang="en-US" sz="1000" b="1" dirty="0" err="1" smtClean="0">
                <a:effectLst/>
                <a:latin typeface="Arial"/>
                <a:ea typeface="Times New Roman"/>
                <a:cs typeface="Times New Roman"/>
              </a:rPr>
              <a:t>ByPropertyName</a:t>
            </a:r>
            <a:endParaRPr lang="en-US" sz="1000" dirty="0" smtClean="0">
              <a:effectLst/>
              <a:latin typeface="Arial"/>
              <a:ea typeface="Times New Roman"/>
              <a:cs typeface="Times New Roman"/>
            </a:endParaRPr>
          </a:p>
          <a:p>
            <a:pPr marL="342900" marR="0" lvl="0" indent="-342900">
              <a:spcBef>
                <a:spcPts val="0"/>
              </a:spcBef>
              <a:spcAft>
                <a:spcPts val="995"/>
              </a:spcAft>
              <a:buFont typeface="+mj-lt"/>
              <a:buAutoNum type="arabicPeriod" startAt="3"/>
            </a:pPr>
            <a:r>
              <a:rPr lang="en-US" sz="1000" dirty="0" smtClean="0">
                <a:effectLst/>
                <a:latin typeface="Arial"/>
                <a:ea typeface="Times New Roman"/>
                <a:cs typeface="Times New Roman"/>
              </a:rPr>
              <a:t>Run:</a:t>
            </a:r>
          </a:p>
          <a:p>
            <a:pPr>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Import-CSV </a:t>
            </a:r>
            <a:r>
              <a:rPr lang="en-US" sz="1000" b="1" dirty="0" smtClean="0">
                <a:effectLst/>
                <a:latin typeface="Arial"/>
                <a:ea typeface="Times New Roman"/>
                <a:cs typeface="Times New Roman"/>
              </a:rPr>
              <a:t>E:\Mod03\Democode\Users1.csv | New-</a:t>
            </a:r>
            <a:r>
              <a:rPr lang="en-US" sz="1000" b="1" dirty="0" err="1" smtClean="0">
                <a:effectLst/>
                <a:latin typeface="Arial"/>
                <a:ea typeface="Times New Roman"/>
                <a:cs typeface="Times New Roman"/>
              </a:rPr>
              <a:t>ADUser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WhatIf</a:t>
            </a:r>
            <a:endParaRPr lang="en-US" sz="1000" b="1" dirty="0">
              <a:latin typeface="Arial"/>
              <a:ea typeface="Times New Roman"/>
              <a:cs typeface="Times New Roman"/>
            </a:endParaRPr>
          </a:p>
          <a:p>
            <a:pPr lvl="1">
              <a:spcBef>
                <a:spcPts val="600"/>
              </a:spcBef>
              <a:spcAft>
                <a:spcPts val="995"/>
              </a:spcAft>
            </a:pPr>
            <a:r>
              <a:rPr lang="en-US" sz="1000" dirty="0" smtClean="0">
                <a:effectLst/>
                <a:latin typeface="Arial"/>
                <a:ea typeface="Times New Roman"/>
                <a:cs typeface="Times New Roman"/>
              </a:rPr>
              <a:t>Explain </a:t>
            </a:r>
            <a:r>
              <a:rPr lang="en-US" sz="1000" dirty="0" smtClean="0">
                <a:effectLst/>
                <a:latin typeface="Arial"/>
                <a:ea typeface="Times New Roman"/>
                <a:cs typeface="Times New Roman"/>
              </a:rPr>
              <a:t>that this command would have created four new users having the appropriate attributes. Also explain that this is not a real-world example. In a real organization, the CSV file would originate with a Human Resources or Personnel department, which might not provide the correct format</a:t>
            </a:r>
            <a:r>
              <a:rPr lang="en-US" sz="1000" dirty="0" smtClean="0">
                <a:effectLst/>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1B1D228-8DDA-4E51-87BA-39B374C28275}"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859207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Run:</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Import-CSV </a:t>
            </a:r>
            <a:r>
              <a:rPr lang="en-US" sz="1000" b="1" dirty="0">
                <a:solidFill>
                  <a:prstClr val="black"/>
                </a:solidFill>
                <a:latin typeface="Arial"/>
                <a:ea typeface="Times New Roman"/>
                <a:cs typeface="Times New Roman"/>
              </a:rPr>
              <a:t>E:\</a:t>
            </a:r>
            <a:r>
              <a:rPr lang="en-US" sz="1000" b="1" dirty="0" smtClean="0">
                <a:solidFill>
                  <a:prstClr val="black"/>
                </a:solidFill>
                <a:latin typeface="Arial"/>
                <a:ea typeface="Times New Roman"/>
                <a:cs typeface="Times New Roman"/>
              </a:rPr>
              <a:t>Mod03\Democode\Users2.csv</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Explain </a:t>
            </a:r>
            <a:r>
              <a:rPr lang="en-US" sz="1000" dirty="0">
                <a:solidFill>
                  <a:prstClr val="black"/>
                </a:solidFill>
                <a:latin typeface="Arial"/>
                <a:ea typeface="Times New Roman"/>
                <a:cs typeface="Times New Roman"/>
              </a:rPr>
              <a:t>that this is a more realistic example. The person providing this file eliminated the </a:t>
            </a:r>
            <a:r>
              <a:rPr lang="en-US" sz="1000" b="1" dirty="0" err="1">
                <a:solidFill>
                  <a:prstClr val="black"/>
                </a:solidFill>
                <a:latin typeface="Arial"/>
                <a:ea typeface="Times New Roman"/>
                <a:cs typeface="Times New Roman"/>
              </a:rPr>
              <a:t>samAccountName</a:t>
            </a:r>
            <a:r>
              <a:rPr lang="en-US" sz="1000" dirty="0">
                <a:solidFill>
                  <a:prstClr val="black"/>
                </a:solidFill>
                <a:latin typeface="Arial"/>
                <a:ea typeface="Times New Roman"/>
                <a:cs typeface="Times New Roman"/>
              </a:rPr>
              <a:t> field. That person might not have known what it was for, or might have thought that it contained duplicate data. However, you can no longer use the file directly because it does not provide the required </a:t>
            </a:r>
            <a:r>
              <a:rPr lang="en-US" sz="1000" b="1" dirty="0" err="1">
                <a:solidFill>
                  <a:prstClr val="black"/>
                </a:solidFill>
                <a:latin typeface="Arial"/>
                <a:ea typeface="Times New Roman"/>
                <a:cs typeface="Times New Roman"/>
              </a:rPr>
              <a:t>samAccountName</a:t>
            </a:r>
            <a:r>
              <a:rPr lang="en-US" sz="1000" dirty="0">
                <a:solidFill>
                  <a:prstClr val="black"/>
                </a:solidFill>
                <a:latin typeface="Arial"/>
                <a:ea typeface="Times New Roman"/>
                <a:cs typeface="Times New Roman"/>
              </a:rPr>
              <a:t> property.</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Import-CSV E:\Mod03\Democode\Users2.csv | Select-Object –Property *,@{n='</a:t>
            </a:r>
            <a:r>
              <a:rPr lang="en-US" sz="1000" b="1" dirty="0" err="1">
                <a:solidFill>
                  <a:prstClr val="black"/>
                </a:solidFill>
                <a:latin typeface="Arial"/>
                <a:ea typeface="Times New Roman"/>
                <a:cs typeface="Times New Roman"/>
              </a:rPr>
              <a:t>samAccountName</a:t>
            </a:r>
            <a:r>
              <a:rPr lang="en-US" sz="1000" b="1" dirty="0">
                <a:solidFill>
                  <a:prstClr val="black"/>
                </a:solidFill>
                <a:latin typeface="Arial"/>
                <a:ea typeface="Times New Roman"/>
                <a:cs typeface="Times New Roman"/>
              </a:rPr>
              <a:t>';e={$_.Name}} | </a:t>
            </a:r>
            <a:r>
              <a:rPr lang="en-US" sz="1000" b="1" dirty="0" smtClean="0">
                <a:solidFill>
                  <a:prstClr val="black"/>
                </a:solidFill>
                <a:latin typeface="Arial"/>
                <a:ea typeface="Times New Roman"/>
                <a:cs typeface="Times New Roman"/>
              </a:rPr>
              <a:t>New-</a:t>
            </a:r>
            <a:r>
              <a:rPr lang="en-US" sz="1000" b="1" dirty="0" err="1" smtClean="0">
                <a:solidFill>
                  <a:prstClr val="black"/>
                </a:solidFill>
                <a:latin typeface="Arial"/>
                <a:ea typeface="Times New Roman"/>
                <a:cs typeface="Times New Roman"/>
              </a:rPr>
              <a:t>ADUser</a:t>
            </a:r>
            <a:endParaRPr lang="en-US" sz="1000" b="1"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This </a:t>
            </a:r>
            <a:r>
              <a:rPr lang="en-US" sz="1000" dirty="0">
                <a:solidFill>
                  <a:prstClr val="black"/>
                </a:solidFill>
                <a:latin typeface="Arial"/>
                <a:ea typeface="Times New Roman"/>
                <a:cs typeface="Times New Roman"/>
              </a:rPr>
              <a:t>command runs correctly. </a:t>
            </a:r>
            <a:r>
              <a:rPr lang="en-US" sz="1000" b="1" dirty="0">
                <a:solidFill>
                  <a:prstClr val="black"/>
                </a:solidFill>
                <a:latin typeface="Arial"/>
                <a:ea typeface="Times New Roman"/>
                <a:cs typeface="Times New Roman"/>
              </a:rPr>
              <a:t>Select-Object</a:t>
            </a:r>
            <a:r>
              <a:rPr lang="en-US" sz="1000" dirty="0">
                <a:solidFill>
                  <a:prstClr val="black"/>
                </a:solidFill>
                <a:latin typeface="Arial"/>
                <a:ea typeface="Times New Roman"/>
                <a:cs typeface="Times New Roman"/>
              </a:rPr>
              <a:t> was used to add the missing </a:t>
            </a:r>
            <a:r>
              <a:rPr lang="en-US" sz="1000" b="1" dirty="0" err="1">
                <a:solidFill>
                  <a:prstClr val="black"/>
                </a:solidFill>
                <a:latin typeface="Arial"/>
                <a:ea typeface="Times New Roman"/>
                <a:cs typeface="Times New Roman"/>
              </a:rPr>
              <a:t>samAccountName</a:t>
            </a:r>
            <a:r>
              <a:rPr lang="en-US" sz="1000" dirty="0">
                <a:solidFill>
                  <a:prstClr val="black"/>
                </a:solidFill>
                <a:latin typeface="Arial"/>
                <a:ea typeface="Times New Roman"/>
                <a:cs typeface="Times New Roman"/>
              </a:rPr>
              <a:t> property, copying its value from the provided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property.</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Run:</a:t>
            </a:r>
          </a:p>
          <a:p>
            <a:pPr lvl="0">
              <a:lnSpc>
                <a:spcPts val="1000"/>
              </a:lnSpc>
              <a:spcBef>
                <a:spcPts val="600"/>
              </a:spcBef>
              <a:spcAft>
                <a:spcPts val="600"/>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Get-</a:t>
            </a:r>
            <a:r>
              <a:rPr lang="en-US" sz="1000" b="1" dirty="0" err="1" smtClean="0">
                <a:solidFill>
                  <a:prstClr val="black"/>
                </a:solidFill>
                <a:latin typeface="Arial"/>
                <a:ea typeface="Times New Roman"/>
                <a:cs typeface="Times New Roman"/>
              </a:rPr>
              <a:t>ADUser</a:t>
            </a: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–filter </a:t>
            </a:r>
            <a:r>
              <a:rPr lang="en-US" sz="1000" b="1" dirty="0" smtClean="0">
                <a:solidFill>
                  <a:prstClr val="black"/>
                </a:solidFill>
                <a:latin typeface="Arial"/>
                <a:ea typeface="Times New Roman"/>
                <a:cs typeface="Times New Roman"/>
              </a:rPr>
              <a:t>*</a:t>
            </a:r>
          </a:p>
          <a:p>
            <a:pPr lvl="1">
              <a:lnSpc>
                <a:spcPts val="1000"/>
              </a:lnSpc>
              <a:spcBef>
                <a:spcPts val="600"/>
              </a:spcBef>
              <a:spcAft>
                <a:spcPts val="600"/>
              </a:spcAft>
            </a:pPr>
            <a:r>
              <a:rPr lang="en-US" sz="1000" dirty="0" smtClean="0">
                <a:solidFill>
                  <a:prstClr val="black"/>
                </a:solidFill>
                <a:latin typeface="Arial"/>
                <a:ea typeface="Times New Roman"/>
                <a:cs typeface="Times New Roman"/>
              </a:rPr>
              <a:t>Point </a:t>
            </a:r>
            <a:r>
              <a:rPr lang="en-US" sz="1000" dirty="0">
                <a:solidFill>
                  <a:prstClr val="black"/>
                </a:solidFill>
                <a:latin typeface="Arial"/>
                <a:ea typeface="Times New Roman"/>
                <a:cs typeface="Times New Roman"/>
              </a:rPr>
              <a:t>out that the new user accounts exist. They are disabled because they were created without a password. Y</a:t>
            </a:r>
            <a:r>
              <a:rPr lang="ga-IE" sz="1000" dirty="0">
                <a:solidFill>
                  <a:prstClr val="black"/>
                </a:solidFill>
                <a:latin typeface="Arial"/>
                <a:ea typeface="Times New Roman"/>
                <a:cs typeface="Times New Roman"/>
              </a:rPr>
              <a:t>ou can view this in the Enabled status</a:t>
            </a:r>
            <a:r>
              <a:rPr lang="en-US" sz="1000" dirty="0">
                <a:solidFill>
                  <a:prstClr val="black"/>
                </a:solidFill>
                <a:latin typeface="Arial"/>
                <a:ea typeface="Times New Roman"/>
                <a:cs typeface="Times New Roman"/>
              </a:rPr>
              <a:t>,</a:t>
            </a:r>
            <a:r>
              <a:rPr lang="ga-IE" sz="1000" dirty="0">
                <a:solidFill>
                  <a:prstClr val="black"/>
                </a:solidFill>
                <a:latin typeface="Arial"/>
                <a:ea typeface="Times New Roman"/>
                <a:cs typeface="Times New Roman"/>
              </a:rPr>
              <a:t> listed as False in the output for those newly created accounts</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F1B1D228-8DDA-4E51-87BA-39B374C28275}" type="slidenum">
              <a:rPr lang="en-US" smtClean="0"/>
              <a:t>17</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2109932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This topic is mainly provided as a student reference. You will cover the same example in the following demonstration, and that may be a better way to explain this concept to your students.</a:t>
            </a:r>
          </a:p>
        </p:txBody>
      </p:sp>
      <p:sp>
        <p:nvSpPr>
          <p:cNvPr id="4" name="Slide Number Placeholder 3"/>
          <p:cNvSpPr>
            <a:spLocks noGrp="1"/>
          </p:cNvSpPr>
          <p:nvPr>
            <p:ph type="sldNum" sz="quarter" idx="10"/>
          </p:nvPr>
        </p:nvSpPr>
        <p:spPr/>
        <p:txBody>
          <a:bodyPr/>
          <a:lstStyle/>
          <a:p>
            <a:fld id="{F1B1D228-8DDA-4E51-87BA-39B374C28275}"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1162108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Because this demonstration relies on you typing in both the Console pane and the Script Pane, these commands are not provided for you in a demonstration script. You will have to type the commands manually as you explain what they do.</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a:t>
            </a:r>
            <a:r>
              <a:rPr lang="ga-IE" sz="1000" dirty="0">
                <a:latin typeface="Arial"/>
                <a:ea typeface="Calibri"/>
                <a:cs typeface="Times New Roman"/>
              </a:rPr>
              <a:t>he</a:t>
            </a:r>
            <a:r>
              <a:rPr lang="en-US" sz="1000" dirty="0">
                <a:latin typeface="Arial"/>
                <a:ea typeface="Calibri"/>
                <a:cs typeface="Times New Roman"/>
              </a:rPr>
              <a:t> 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a:t>
            </a:r>
            <a:r>
              <a:rPr lang="ga-IE" sz="1000" dirty="0">
                <a:latin typeface="Arial"/>
                <a:ea typeface="Calibri"/>
                <a:cs typeface="Times New Roman"/>
              </a:rPr>
              <a:t>Windows PowerShell ISE</a:t>
            </a:r>
            <a:r>
              <a:rPr lang="en-US" sz="1000" dirty="0">
                <a:latin typeface="Arial"/>
                <a:ea typeface="Calibri"/>
                <a:cs typeface="Times New Roman"/>
              </a:rPr>
              <a:t>. I</a:t>
            </a:r>
            <a:r>
              <a:rPr lang="ga-IE" sz="1000" dirty="0">
                <a:latin typeface="Arial"/>
                <a:ea typeface="Calibri"/>
                <a:cs typeface="Times New Roman"/>
              </a:rPr>
              <a:t>f the ISE is not already open</a:t>
            </a:r>
            <a:r>
              <a:rPr lang="en-US" sz="1000" dirty="0">
                <a:latin typeface="Arial"/>
                <a:ea typeface="Calibri"/>
                <a:cs typeface="Times New Roman"/>
              </a:rPr>
              <a:t>,</a:t>
            </a:r>
            <a:r>
              <a:rPr lang="ga-IE" sz="1000" dirty="0">
                <a:latin typeface="Arial"/>
                <a:ea typeface="Calibri"/>
                <a:cs typeface="Times New Roman"/>
              </a:rPr>
              <a:t> you should open it now.</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spcBef>
                <a:spcPts val="0"/>
              </a:spcBef>
              <a:spcAft>
                <a:spcPts val="995"/>
              </a:spcAft>
              <a:buFont typeface="+mj-lt"/>
              <a:buAutoNum type="arabicPeriod"/>
            </a:pPr>
            <a:r>
              <a:rPr lang="en-US" sz="1000" dirty="0" smtClean="0">
                <a:effectLst/>
                <a:latin typeface="Arial"/>
                <a:ea typeface="Times New Roman"/>
                <a:cs typeface="Times New Roman"/>
              </a:rPr>
              <a:t>In the Windows PowerShell Integrated Scripting Environment (ISE), press </a:t>
            </a:r>
            <a:r>
              <a:rPr lang="en-US" sz="1000" b="1" dirty="0" err="1" smtClean="0">
                <a:effectLst/>
                <a:latin typeface="Arial"/>
                <a:ea typeface="Times New Roman"/>
                <a:cs typeface="Times New Roman"/>
              </a:rPr>
              <a:t>Ctrl+I</a:t>
            </a:r>
            <a:r>
              <a:rPr lang="en-US" sz="1000" dirty="0" smtClean="0">
                <a:effectLst/>
                <a:latin typeface="Arial"/>
                <a:ea typeface="Times New Roman"/>
                <a:cs typeface="Times New Roman"/>
              </a:rPr>
              <a:t>.</a:t>
            </a:r>
          </a:p>
          <a:p>
            <a:pPr marL="342900" marR="0" lvl="0" indent="-342900">
              <a:spcBef>
                <a:spcPts val="0"/>
              </a:spcBef>
              <a:spcAft>
                <a:spcPts val="995"/>
              </a:spcAft>
              <a:buFont typeface="+mj-lt"/>
              <a:buAutoNum type="arabicPeriod"/>
            </a:pPr>
            <a:r>
              <a:rPr lang="en-US" sz="1000" dirty="0" smtClean="0">
                <a:effectLst/>
                <a:latin typeface="Arial"/>
                <a:ea typeface="Times New Roman"/>
                <a:cs typeface="Times New Roman"/>
              </a:rPr>
              <a:t>In the Console pane, run:</a:t>
            </a:r>
          </a:p>
          <a:p>
            <a:pPr>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ADComputer</a:t>
            </a:r>
            <a:r>
              <a:rPr lang="en-US" sz="1000" b="1" dirty="0" smtClean="0">
                <a:effectLst/>
                <a:latin typeface="Arial"/>
                <a:ea typeface="Times New Roman"/>
                <a:cs typeface="Times New Roman"/>
              </a:rPr>
              <a:t> </a:t>
            </a:r>
            <a:r>
              <a:rPr lang="en-US" sz="1000" b="1" dirty="0" smtClean="0">
                <a:effectLst/>
                <a:latin typeface="Arial"/>
                <a:ea typeface="Times New Roman"/>
                <a:cs typeface="Times New Roman"/>
              </a:rPr>
              <a:t>–filter </a:t>
            </a:r>
            <a:r>
              <a:rPr lang="en-US" sz="1000" b="1" dirty="0" smtClean="0">
                <a:effectLst/>
                <a:latin typeface="Arial"/>
                <a:ea typeface="Times New Roman"/>
                <a:cs typeface="Times New Roman"/>
              </a:rPr>
              <a:t>*</a:t>
            </a:r>
          </a:p>
          <a:p>
            <a:pPr>
              <a:spcBef>
                <a:spcPts val="600"/>
              </a:spcBef>
              <a:spcAft>
                <a:spcPts val="995"/>
              </a:spcAft>
            </a:pPr>
            <a:r>
              <a:rPr lang="en-US" sz="1000" dirty="0">
                <a:latin typeface="Arial"/>
                <a:ea typeface="Times New Roman"/>
                <a:cs typeface="Times New Roman"/>
              </a:rPr>
              <a:t>	</a:t>
            </a:r>
            <a:r>
              <a:rPr lang="en-US" sz="1000" dirty="0" smtClean="0">
                <a:effectLst/>
                <a:latin typeface="Arial"/>
                <a:ea typeface="Times New Roman"/>
                <a:cs typeface="Times New Roman"/>
              </a:rPr>
              <a:t>This </a:t>
            </a:r>
            <a:r>
              <a:rPr lang="en-US" sz="1000" dirty="0" smtClean="0">
                <a:effectLst/>
                <a:latin typeface="Arial"/>
                <a:ea typeface="Times New Roman"/>
                <a:cs typeface="Times New Roman"/>
              </a:rPr>
              <a:t>retrieves a list of computer objects. These are full objects, with several properties each.</a:t>
            </a:r>
          </a:p>
          <a:p>
            <a:pPr marL="342900" marR="0" lvl="0" indent="-342900">
              <a:spcBef>
                <a:spcPts val="0"/>
              </a:spcBef>
              <a:spcAft>
                <a:spcPts val="995"/>
              </a:spcAft>
              <a:buFont typeface="+mj-lt"/>
              <a:buAutoNum type="arabicPeriod" startAt="3"/>
            </a:pPr>
            <a:r>
              <a:rPr lang="en-US" sz="1000" dirty="0" smtClean="0">
                <a:effectLst/>
                <a:latin typeface="Arial"/>
                <a:ea typeface="Times New Roman"/>
                <a:cs typeface="Times New Roman"/>
              </a:rPr>
              <a:t>In the Script Pane, type:</a:t>
            </a:r>
          </a:p>
          <a:p>
            <a:pPr>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Get-Service </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(Get-</a:t>
            </a:r>
            <a:r>
              <a:rPr lang="en-US" sz="1000" b="1" dirty="0" err="1" smtClean="0">
                <a:effectLst/>
                <a:latin typeface="Arial"/>
                <a:ea typeface="Times New Roman"/>
                <a:cs typeface="Times New Roman"/>
              </a:rPr>
              <a:t>ADComputer</a:t>
            </a:r>
            <a:r>
              <a:rPr lang="en-US" sz="1000" b="1" dirty="0" smtClean="0">
                <a:effectLst/>
                <a:latin typeface="Arial"/>
                <a:ea typeface="Times New Roman"/>
                <a:cs typeface="Times New Roman"/>
              </a:rPr>
              <a:t> –filter </a:t>
            </a:r>
            <a:r>
              <a:rPr lang="en-US" sz="1000" b="1" dirty="0" smtClean="0">
                <a:effectLst/>
                <a:latin typeface="Arial"/>
                <a:ea typeface="Times New Roman"/>
                <a:cs typeface="Times New Roman"/>
              </a:rPr>
              <a:t>*)</a:t>
            </a:r>
          </a:p>
          <a:p>
            <a:pPr lvl="1">
              <a:spcBef>
                <a:spcPts val="600"/>
              </a:spcBef>
              <a:spcAft>
                <a:spcPts val="995"/>
              </a:spcAft>
            </a:pPr>
            <a:r>
              <a:rPr lang="en-US" sz="1000" dirty="0" smtClean="0">
                <a:effectLst/>
                <a:latin typeface="Arial"/>
                <a:ea typeface="Times New Roman"/>
                <a:cs typeface="Times New Roman"/>
              </a:rPr>
              <a:t>Explain </a:t>
            </a:r>
            <a:r>
              <a:rPr lang="en-US" sz="1000" dirty="0" smtClean="0">
                <a:effectLst/>
                <a:latin typeface="Arial"/>
                <a:ea typeface="Times New Roman"/>
                <a:cs typeface="Times New Roman"/>
              </a:rPr>
              <a:t>that your goal is to display a list of services that are running on every computer in the domain.</a:t>
            </a:r>
          </a:p>
          <a:p>
            <a:pPr marL="342900" marR="0" lvl="0" indent="-342900">
              <a:spcBef>
                <a:spcPts val="0"/>
              </a:spcBef>
              <a:spcAft>
                <a:spcPts val="995"/>
              </a:spcAft>
              <a:buFont typeface="+mj-lt"/>
              <a:buAutoNum type="arabicPeriod" startAt="4"/>
            </a:pPr>
            <a:r>
              <a:rPr lang="en-US" sz="1000" dirty="0" smtClean="0">
                <a:effectLst/>
                <a:latin typeface="Arial"/>
                <a:ea typeface="Times New Roman"/>
                <a:cs typeface="Times New Roman"/>
              </a:rPr>
              <a:t>In the Console pane, </a:t>
            </a:r>
            <a:r>
              <a:rPr lang="en-US" sz="1000" dirty="0" smtClean="0">
                <a:effectLst/>
                <a:latin typeface="Arial"/>
                <a:ea typeface="Times New Roman"/>
                <a:cs typeface="Times New Roman"/>
              </a:rPr>
              <a:t>run:</a:t>
            </a:r>
          </a:p>
          <a:p>
            <a:pPr marR="0" lvl="0">
              <a:spcBef>
                <a:spcPts val="0"/>
              </a:spcBef>
              <a:spcAft>
                <a:spcPts val="995"/>
              </a:spcAft>
            </a:pPr>
            <a:r>
              <a:rPr lang="en-US" sz="1000" dirty="0">
                <a:latin typeface="Arial"/>
                <a:ea typeface="Times New Roman"/>
                <a:cs typeface="Times New Roman"/>
              </a:rPr>
              <a:t>	</a:t>
            </a: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ADComputer</a:t>
            </a:r>
            <a:r>
              <a:rPr lang="en-US" sz="1000" b="1" dirty="0" smtClean="0">
                <a:effectLst/>
                <a:latin typeface="Arial"/>
                <a:ea typeface="Times New Roman"/>
                <a:cs typeface="Times New Roman"/>
              </a:rPr>
              <a:t> </a:t>
            </a:r>
            <a:r>
              <a:rPr lang="en-US" sz="1000" b="1" dirty="0" smtClean="0">
                <a:effectLst/>
                <a:latin typeface="Arial"/>
                <a:ea typeface="Times New Roman"/>
                <a:cs typeface="Times New Roman"/>
              </a:rPr>
              <a:t>–Filter * | </a:t>
            </a:r>
            <a:r>
              <a:rPr lang="en-US" sz="1000" b="1" dirty="0" smtClean="0">
                <a:effectLst/>
                <a:latin typeface="Arial"/>
                <a:ea typeface="Times New Roman"/>
                <a:cs typeface="Times New Roman"/>
              </a:rPr>
              <a:t>Get-Member</a:t>
            </a:r>
          </a:p>
          <a:p>
            <a:pPr lvl="1">
              <a:spcAft>
                <a:spcPts val="995"/>
              </a:spcAft>
            </a:pPr>
            <a:r>
              <a:rPr lang="en-US" sz="1000" dirty="0" smtClean="0">
                <a:effectLst/>
                <a:latin typeface="Arial"/>
                <a:ea typeface="Times New Roman"/>
                <a:cs typeface="Times New Roman"/>
              </a:rPr>
              <a:t>Explain </a:t>
            </a:r>
            <a:r>
              <a:rPr lang="en-US" sz="1000" dirty="0" smtClean="0">
                <a:effectLst/>
                <a:latin typeface="Arial"/>
                <a:ea typeface="Times New Roman"/>
                <a:cs typeface="Times New Roman"/>
              </a:rPr>
              <a:t>that the command produces objects of the type </a:t>
            </a:r>
            <a:r>
              <a:rPr lang="en-US" sz="1000" b="1" dirty="0" err="1" smtClean="0">
                <a:effectLst/>
                <a:latin typeface="Arial"/>
                <a:ea typeface="Times New Roman"/>
                <a:cs typeface="Times New Roman"/>
              </a:rPr>
              <a:t>ADComputer</a:t>
            </a:r>
            <a:r>
              <a:rPr lang="en-US" sz="1000" dirty="0" smtClean="0">
                <a:effectLst/>
                <a:latin typeface="Arial"/>
                <a:ea typeface="Times New Roman"/>
                <a:cs typeface="Times New Roman"/>
              </a:rPr>
              <a:t>, as shown by the output of </a:t>
            </a:r>
            <a:r>
              <a:rPr lang="en-US" sz="1000" b="1" dirty="0" smtClean="0">
                <a:effectLst/>
                <a:latin typeface="Arial"/>
                <a:ea typeface="Times New Roman"/>
                <a:cs typeface="Times New Roman"/>
              </a:rPr>
              <a:t>Get-Member</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1B1D228-8DDA-4E51-87BA-39B374C28275}"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85148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u="sng">
                <a:latin typeface="Arial"/>
                <a:ea typeface="Calibri"/>
                <a:cs typeface="Segoe UI"/>
              </a:rPr>
              <a:t>Demonstration Preparation:</a:t>
            </a:r>
            <a:endParaRPr lang="en-US" sz="1000">
              <a:latin typeface="Arial"/>
              <a:ea typeface="Calibri"/>
              <a:cs typeface="Times New Roman"/>
            </a:endParaRPr>
          </a:p>
          <a:p>
            <a:pPr>
              <a:lnSpc>
                <a:spcPct val="115000"/>
              </a:lnSpc>
              <a:spcAft>
                <a:spcPts val="1000"/>
              </a:spcAft>
            </a:pPr>
            <a:r>
              <a:rPr lang="ga-IE" sz="1000">
                <a:solidFill>
                  <a:srgbClr val="000000"/>
                </a:solidFill>
                <a:latin typeface="Arial"/>
                <a:ea typeface="Calibri"/>
                <a:cs typeface="Times New Roman"/>
              </a:rPr>
              <a:t>There are demonstrations in each </a:t>
            </a:r>
            <a:r>
              <a:rPr lang="en-US" sz="1000">
                <a:solidFill>
                  <a:srgbClr val="000000"/>
                </a:solidFill>
                <a:latin typeface="Arial"/>
                <a:ea typeface="Calibri"/>
                <a:cs typeface="Times New Roman"/>
              </a:rPr>
              <a:t>l</a:t>
            </a:r>
            <a:r>
              <a:rPr lang="ga-IE" sz="1000">
                <a:solidFill>
                  <a:srgbClr val="000000"/>
                </a:solidFill>
                <a:latin typeface="Arial"/>
                <a:ea typeface="Calibri"/>
                <a:cs typeface="Times New Roman"/>
              </a:rPr>
              <a:t>esson in this module. To prepare for them</a:t>
            </a:r>
            <a:r>
              <a:rPr lang="en-US" sz="1000">
                <a:solidFill>
                  <a:srgbClr val="000000"/>
                </a:solidFill>
                <a:latin typeface="Arial"/>
                <a:ea typeface="Calibri"/>
                <a:cs typeface="Times New Roman"/>
              </a:rPr>
              <a:t>,</a:t>
            </a:r>
            <a:r>
              <a:rPr lang="ga-IE" sz="1000">
                <a:solidFill>
                  <a:srgbClr val="000000"/>
                </a:solidFill>
                <a:latin typeface="Arial"/>
                <a:ea typeface="Calibri"/>
                <a:cs typeface="Times New Roman"/>
              </a:rPr>
              <a:t> you need to do the following</a:t>
            </a:r>
            <a:r>
              <a:rPr lang="en-US" sz="1000">
                <a:solidFill>
                  <a:srgbClr val="000000"/>
                </a:solidFill>
                <a:latin typeface="Arial"/>
                <a:ea typeface="Calibri"/>
                <a:cs typeface="Times New Roman"/>
              </a:rPr>
              <a:t>:</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10961B-LON-DC1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10961B-LON-CL1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r>
              <a:rPr lang="ga-IE" sz="1000" smtClean="0">
                <a:effectLst/>
                <a:latin typeface="Arial"/>
                <a:ea typeface="Times New Roman"/>
                <a:cs typeface="Segoe UI"/>
              </a:rPr>
              <a:t> (Start and </a:t>
            </a:r>
            <a:r>
              <a:rPr lang="en-US" sz="1000" smtClean="0">
                <a:effectLst/>
                <a:latin typeface="Arial"/>
                <a:ea typeface="Times New Roman"/>
                <a:cs typeface="Segoe UI"/>
              </a:rPr>
              <a:t>l</a:t>
            </a:r>
            <a:r>
              <a:rPr lang="ga-IE" sz="1000" smtClean="0">
                <a:effectLst/>
                <a:latin typeface="Arial"/>
                <a:ea typeface="Times New Roman"/>
                <a:cs typeface="Segoe UI"/>
              </a:rPr>
              <a:t>og </a:t>
            </a:r>
            <a:r>
              <a:rPr lang="en-US" sz="1000" smtClean="0">
                <a:effectLst/>
                <a:latin typeface="Arial"/>
                <a:ea typeface="Times New Roman"/>
                <a:cs typeface="Segoe UI"/>
              </a:rPr>
              <a:t>on </a:t>
            </a:r>
            <a:r>
              <a:rPr lang="ga-IE" sz="1000" smtClean="0">
                <a:effectLst/>
                <a:latin typeface="Arial"/>
                <a:ea typeface="Times New Roman"/>
                <a:cs typeface="Segoe UI"/>
              </a:rPr>
              <a:t>to the 10961B-LON-DC1 before logging on to the 10961B-LON-CL1 virtual machine</a:t>
            </a:r>
            <a:r>
              <a:rPr lang="en-US" sz="1000" smtClean="0">
                <a:effectLst/>
                <a:latin typeface="Arial"/>
                <a:ea typeface="Times New Roman"/>
                <a:cs typeface="Segoe UI"/>
              </a:rPr>
              <a:t>.</a:t>
            </a:r>
            <a:r>
              <a:rPr lang="ga-IE" sz="1000" smtClean="0">
                <a:effectLst/>
                <a:latin typeface="Arial"/>
                <a:ea typeface="Times New Roman"/>
                <a:cs typeface="Segoe UI"/>
              </a:rPr>
              <a:t>)</a:t>
            </a:r>
            <a:endParaRPr lang="en-US" sz="1000" smtClean="0">
              <a:effectLst/>
              <a:latin typeface="Arial"/>
              <a:ea typeface="Times New Roman"/>
              <a:cs typeface="Segoe UI"/>
            </a:endParaRPr>
          </a:p>
          <a:p>
            <a:pPr>
              <a:lnSpc>
                <a:spcPct val="115000"/>
              </a:lnSpc>
              <a:spcAft>
                <a:spcPts val="1000"/>
              </a:spcAft>
            </a:pPr>
            <a:r>
              <a:rPr lang="en-US" sz="1000">
                <a:latin typeface="Arial"/>
                <a:ea typeface="Calibri"/>
                <a:cs typeface="Times New Roman"/>
              </a:rPr>
              <a:t>Demonstrations </a:t>
            </a:r>
            <a:r>
              <a:rPr lang="ga-IE" sz="1000">
                <a:latin typeface="Arial"/>
                <a:ea typeface="Calibri"/>
                <a:cs typeface="Times New Roman"/>
              </a:rPr>
              <a:t>should be performed on the 10961B-LON-CL1 virtual machine in either the Windows PowerShell</a:t>
            </a:r>
            <a:r>
              <a:rPr lang="ga-IE" sz="1000" baseline="30000">
                <a:latin typeface="Arial"/>
                <a:ea typeface="Calibri"/>
                <a:cs typeface="Times New Roman"/>
              </a:rPr>
              <a:t>™</a:t>
            </a:r>
            <a:r>
              <a:rPr lang="ga-IE" sz="1000">
                <a:latin typeface="Arial"/>
                <a:ea typeface="Calibri"/>
                <a:cs typeface="Times New Roman"/>
              </a:rPr>
              <a:t> console or in the Windows PowerShell </a:t>
            </a:r>
            <a:r>
              <a:rPr lang="en-US" sz="1000">
                <a:latin typeface="Arial"/>
                <a:ea typeface="Calibri"/>
                <a:cs typeface="Times New Roman"/>
              </a:rPr>
              <a:t>Integrated Scripting Environment (</a:t>
            </a:r>
            <a:r>
              <a:rPr lang="ga-IE" sz="1000">
                <a:latin typeface="Arial"/>
                <a:ea typeface="Calibri"/>
                <a:cs typeface="Times New Roman"/>
              </a:rPr>
              <a:t>ISE</a:t>
            </a:r>
            <a:r>
              <a:rPr lang="en-US" sz="1000">
                <a:latin typeface="Arial"/>
                <a:ea typeface="Calibri"/>
                <a:cs typeface="Times New Roman"/>
              </a:rPr>
              <a:t>)</a:t>
            </a:r>
            <a:r>
              <a:rPr lang="ga-IE" sz="1000">
                <a:latin typeface="Arial"/>
                <a:ea typeface="Calibri"/>
                <a:cs typeface="Times New Roman"/>
              </a:rPr>
              <a:t>. </a:t>
            </a:r>
            <a:r>
              <a:rPr lang="en-US" sz="1000">
                <a:latin typeface="Arial"/>
                <a:ea typeface="Calibri"/>
                <a:cs typeface="Times New Roman"/>
              </a:rPr>
              <a:t>S</a:t>
            </a:r>
            <a:r>
              <a:rPr lang="ga-IE" sz="1000">
                <a:latin typeface="Arial"/>
                <a:ea typeface="Calibri"/>
                <a:cs typeface="Times New Roman"/>
              </a:rPr>
              <a:t>ome demonstrations may explicitly call out which one to use. </a:t>
            </a:r>
            <a:endParaRPr lang="en-US" sz="1000">
              <a:latin typeface="Arial"/>
              <a:ea typeface="Calibri"/>
              <a:cs typeface="Times New Roman"/>
            </a:endParaRPr>
          </a:p>
          <a:p>
            <a:pPr>
              <a:lnSpc>
                <a:spcPct val="115000"/>
              </a:lnSpc>
              <a:spcAft>
                <a:spcPts val="1000"/>
              </a:spcAft>
            </a:pPr>
            <a:r>
              <a:rPr lang="ga-IE" sz="1000">
                <a:latin typeface="Arial"/>
                <a:ea typeface="Calibri"/>
                <a:cs typeface="Times New Roman"/>
              </a:rPr>
              <a:t>Where commands are complex</a:t>
            </a:r>
            <a:r>
              <a:rPr lang="en-US" sz="1000">
                <a:latin typeface="Arial"/>
                <a:ea typeface="Calibri"/>
                <a:cs typeface="Times New Roman"/>
              </a:rPr>
              <a:t>,</a:t>
            </a:r>
            <a:r>
              <a:rPr lang="ga-IE" sz="1000">
                <a:latin typeface="Arial"/>
                <a:ea typeface="Calibri"/>
                <a:cs typeface="Times New Roman"/>
              </a:rPr>
              <a:t> or steps are numerous</a:t>
            </a:r>
            <a:r>
              <a:rPr lang="en-US" sz="1000">
                <a:latin typeface="Arial"/>
                <a:ea typeface="Calibri"/>
                <a:cs typeface="Times New Roman"/>
              </a:rPr>
              <a:t>,</a:t>
            </a:r>
            <a:r>
              <a:rPr lang="ga-IE" sz="1000">
                <a:latin typeface="Arial"/>
                <a:ea typeface="Calibri"/>
                <a:cs typeface="Times New Roman"/>
              </a:rPr>
              <a:t> .ps1 files are provided </a:t>
            </a:r>
            <a:r>
              <a:rPr lang="en-US" sz="1000">
                <a:latin typeface="Arial"/>
                <a:ea typeface="Calibri"/>
                <a:cs typeface="Times New Roman"/>
              </a:rPr>
              <a:t>for the demonstrations </a:t>
            </a:r>
            <a:r>
              <a:rPr lang="ga-IE" sz="1000">
                <a:latin typeface="Arial"/>
                <a:ea typeface="Calibri"/>
                <a:cs typeface="Times New Roman"/>
              </a:rPr>
              <a:t>and can be opened and used in the ISE. </a:t>
            </a:r>
            <a:r>
              <a:rPr lang="en-US" sz="1000">
                <a:latin typeface="Arial"/>
                <a:ea typeface="Calibri"/>
                <a:cs typeface="Times New Roman"/>
              </a:rPr>
              <a:t>The demonstration Instructor Notes will indicate when these files </a:t>
            </a:r>
            <a:r>
              <a:rPr lang="ga-IE" sz="1000">
                <a:latin typeface="Arial"/>
                <a:ea typeface="Calibri"/>
                <a:cs typeface="Times New Roman"/>
              </a:rPr>
              <a:t>are available. They are available on the 10961B-LON-CL1 </a:t>
            </a:r>
            <a:r>
              <a:rPr lang="en-US" sz="1000">
                <a:latin typeface="Arial"/>
                <a:ea typeface="Calibri"/>
                <a:cs typeface="Times New Roman"/>
              </a:rPr>
              <a:t>virtual machine </a:t>
            </a:r>
            <a:r>
              <a:rPr lang="ga-IE" sz="1000">
                <a:latin typeface="Arial"/>
                <a:ea typeface="Calibri"/>
                <a:cs typeface="Times New Roman"/>
              </a:rPr>
              <a:t>at E:\Mod03\Democode</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F1B1D228-8DDA-4E51-87BA-39B374C28275}"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2239083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the Console pane, run:</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Help </a:t>
            </a:r>
            <a:r>
              <a:rPr lang="en-US" sz="1000" b="1" dirty="0">
                <a:solidFill>
                  <a:prstClr val="black"/>
                </a:solidFill>
                <a:latin typeface="Arial"/>
                <a:ea typeface="Times New Roman"/>
                <a:cs typeface="Times New Roman"/>
              </a:rPr>
              <a:t>Get-Service –</a:t>
            </a:r>
            <a:r>
              <a:rPr lang="en-US" sz="1000" b="1" dirty="0" err="1" smtClean="0">
                <a:solidFill>
                  <a:prstClr val="black"/>
                </a:solidFill>
                <a:latin typeface="Arial"/>
                <a:ea typeface="Times New Roman"/>
                <a:cs typeface="Times New Roman"/>
              </a:rPr>
              <a:t>ShowWindow</a:t>
            </a:r>
            <a:endParaRPr lang="en-US" sz="1000" b="1"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Help window, explain that the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 accepts objects of the type </a:t>
            </a:r>
            <a:r>
              <a:rPr lang="en-US" sz="1000" b="1" dirty="0">
                <a:solidFill>
                  <a:prstClr val="black"/>
                </a:solidFill>
                <a:latin typeface="Arial"/>
                <a:ea typeface="Times New Roman"/>
                <a:cs typeface="Times New Roman"/>
              </a:rPr>
              <a:t>String</a:t>
            </a:r>
            <a:r>
              <a:rPr lang="en-US" sz="1000" dirty="0">
                <a:solidFill>
                  <a:prstClr val="black"/>
                </a:solidFill>
                <a:latin typeface="Arial"/>
                <a:ea typeface="Times New Roman"/>
                <a:cs typeface="Times New Roman"/>
              </a:rPr>
              <a:t>. Go back to the Script Pane and explain that the parenthetical command is producing objects that are not of the type </a:t>
            </a:r>
            <a:r>
              <a:rPr lang="en-US" sz="1000" b="1" dirty="0">
                <a:solidFill>
                  <a:prstClr val="black"/>
                </a:solidFill>
                <a:latin typeface="Arial"/>
                <a:ea typeface="Times New Roman"/>
                <a:cs typeface="Times New Roman"/>
              </a:rPr>
              <a:t>String</a:t>
            </a:r>
            <a:r>
              <a:rPr lang="en-US" sz="1000" dirty="0">
                <a:solidFill>
                  <a:prstClr val="black"/>
                </a:solidFill>
                <a:latin typeface="Arial"/>
                <a:ea typeface="Times New Roman"/>
                <a:cs typeface="Times New Roman"/>
              </a:rPr>
              <a:t>. Therefore, the command will not work. The parenthetical command is not producing the kind of object that the parameter requires.</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Console pane, run:</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Get-</a:t>
            </a:r>
            <a:r>
              <a:rPr lang="en-US" sz="1000" b="1" dirty="0" err="1" smtClean="0">
                <a:solidFill>
                  <a:prstClr val="black"/>
                </a:solidFill>
                <a:latin typeface="Arial"/>
                <a:ea typeface="Times New Roman"/>
                <a:cs typeface="Times New Roman"/>
              </a:rPr>
              <a:t>ADComputer</a:t>
            </a: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–Filter * | Select-Object –Property </a:t>
            </a:r>
            <a:r>
              <a:rPr lang="en-US" sz="1000" b="1" dirty="0" smtClean="0">
                <a:solidFill>
                  <a:prstClr val="black"/>
                </a:solidFill>
                <a:latin typeface="Arial"/>
                <a:ea typeface="Times New Roman"/>
                <a:cs typeface="Times New Roman"/>
              </a:rPr>
              <a:t>Name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Explain </a:t>
            </a:r>
            <a:r>
              <a:rPr lang="en-US" sz="1000" dirty="0">
                <a:solidFill>
                  <a:prstClr val="black"/>
                </a:solidFill>
                <a:latin typeface="Arial"/>
                <a:ea typeface="Times New Roman"/>
                <a:cs typeface="Times New Roman"/>
              </a:rPr>
              <a:t>that this does select only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property. The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 wants a name, and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property contains a name.</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Console pane, 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ADComputer</a:t>
            </a:r>
            <a:r>
              <a:rPr lang="en-US" sz="1000" b="1" dirty="0">
                <a:solidFill>
                  <a:prstClr val="black"/>
                </a:solidFill>
                <a:latin typeface="Arial"/>
                <a:ea typeface="Times New Roman"/>
                <a:cs typeface="Times New Roman"/>
              </a:rPr>
              <a:t> –Filter * | Select-Object –Property Name | </a:t>
            </a:r>
            <a:r>
              <a:rPr lang="en-US" sz="1000" b="1" dirty="0" smtClean="0">
                <a:solidFill>
                  <a:prstClr val="black"/>
                </a:solidFill>
                <a:latin typeface="Arial"/>
                <a:ea typeface="Times New Roman"/>
                <a:cs typeface="Times New Roman"/>
              </a:rPr>
              <a:t>Get-Member</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Explain </a:t>
            </a:r>
            <a:r>
              <a:rPr lang="en-US" sz="1000" dirty="0">
                <a:solidFill>
                  <a:prstClr val="black"/>
                </a:solidFill>
                <a:latin typeface="Arial"/>
                <a:ea typeface="Times New Roman"/>
                <a:cs typeface="Times New Roman"/>
              </a:rPr>
              <a:t>that the output of </a:t>
            </a:r>
            <a:r>
              <a:rPr lang="en-US" sz="1000" b="1" dirty="0">
                <a:solidFill>
                  <a:prstClr val="black"/>
                </a:solidFill>
                <a:latin typeface="Arial"/>
                <a:ea typeface="Times New Roman"/>
                <a:cs typeface="Times New Roman"/>
              </a:rPr>
              <a:t>Select-Object</a:t>
            </a:r>
            <a:r>
              <a:rPr lang="en-US" sz="1000" dirty="0">
                <a:solidFill>
                  <a:prstClr val="black"/>
                </a:solidFill>
                <a:latin typeface="Arial"/>
                <a:ea typeface="Times New Roman"/>
                <a:cs typeface="Times New Roman"/>
              </a:rPr>
              <a:t> in this example is still an </a:t>
            </a:r>
            <a:r>
              <a:rPr lang="en-US" sz="1000" b="1" dirty="0" err="1">
                <a:solidFill>
                  <a:prstClr val="black"/>
                </a:solidFill>
                <a:latin typeface="Arial"/>
                <a:ea typeface="Times New Roman"/>
                <a:cs typeface="Times New Roman"/>
              </a:rPr>
              <a:t>ADComputer</a:t>
            </a:r>
            <a:r>
              <a:rPr lang="en-US" sz="1000" dirty="0">
                <a:solidFill>
                  <a:prstClr val="black"/>
                </a:solidFill>
                <a:latin typeface="Arial"/>
                <a:ea typeface="Times New Roman"/>
                <a:cs typeface="Times New Roman"/>
              </a:rPr>
              <a:t> object. It is not a string.</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Console pane, 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ADComputer</a:t>
            </a:r>
            <a:r>
              <a:rPr lang="en-US" sz="1000" b="1" dirty="0">
                <a:solidFill>
                  <a:prstClr val="black"/>
                </a:solidFill>
                <a:latin typeface="Arial"/>
                <a:ea typeface="Times New Roman"/>
                <a:cs typeface="Times New Roman"/>
              </a:rPr>
              <a:t> –Filter * | Select-Object –</a:t>
            </a:r>
            <a:r>
              <a:rPr lang="en-US" sz="1000" b="1" dirty="0" err="1">
                <a:solidFill>
                  <a:prstClr val="black"/>
                </a:solidFill>
                <a:latin typeface="Arial"/>
                <a:ea typeface="Times New Roman"/>
                <a:cs typeface="Times New Roman"/>
              </a:rPr>
              <a:t>ExpandProperty</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Name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Explain </a:t>
            </a:r>
            <a:r>
              <a:rPr lang="en-US" sz="1000" dirty="0">
                <a:solidFill>
                  <a:prstClr val="black"/>
                </a:solidFill>
                <a:latin typeface="Arial"/>
                <a:ea typeface="Times New Roman"/>
                <a:cs typeface="Times New Roman"/>
              </a:rPr>
              <a:t>that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ExpandProperty</a:t>
            </a:r>
            <a:r>
              <a:rPr lang="en-US" sz="1000" dirty="0">
                <a:solidFill>
                  <a:prstClr val="black"/>
                </a:solidFill>
                <a:latin typeface="Arial"/>
                <a:ea typeface="Times New Roman"/>
                <a:cs typeface="Times New Roman"/>
              </a:rPr>
              <a:t> accepts a single property name, and it extracts the contents of that property. </a:t>
            </a:r>
          </a:p>
        </p:txBody>
      </p:sp>
      <p:sp>
        <p:nvSpPr>
          <p:cNvPr id="4" name="Slide Number Placeholder 3"/>
          <p:cNvSpPr>
            <a:spLocks noGrp="1"/>
          </p:cNvSpPr>
          <p:nvPr>
            <p:ph type="sldNum" sz="quarter" idx="10"/>
          </p:nvPr>
        </p:nvSpPr>
        <p:spPr/>
        <p:txBody>
          <a:bodyPr/>
          <a:lstStyle/>
          <a:p>
            <a:fld id="{F1B1D228-8DDA-4E51-87BA-39B374C28275}" type="slidenum">
              <a:rPr lang="en-US" smtClean="0"/>
              <a:t>20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1410978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Console pane, run:</a:t>
            </a:r>
          </a:p>
          <a:p>
            <a:pPr lvl="0">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ADComputer</a:t>
            </a:r>
            <a:r>
              <a:rPr lang="en-US" sz="1000" b="1" dirty="0">
                <a:solidFill>
                  <a:prstClr val="black"/>
                </a:solidFill>
                <a:latin typeface="Arial"/>
                <a:ea typeface="Times New Roman"/>
                <a:cs typeface="Times New Roman"/>
              </a:rPr>
              <a:t> –Filter * | Select-Object –</a:t>
            </a:r>
            <a:r>
              <a:rPr lang="en-US" sz="1000" b="1" dirty="0" err="1">
                <a:solidFill>
                  <a:prstClr val="black"/>
                </a:solidFill>
                <a:latin typeface="Arial"/>
                <a:ea typeface="Times New Roman"/>
                <a:cs typeface="Times New Roman"/>
              </a:rPr>
              <a:t>ExpandProperty</a:t>
            </a:r>
            <a:r>
              <a:rPr lang="en-US" sz="1000" b="1" dirty="0">
                <a:solidFill>
                  <a:prstClr val="black"/>
                </a:solidFill>
                <a:latin typeface="Arial"/>
                <a:ea typeface="Times New Roman"/>
                <a:cs typeface="Times New Roman"/>
              </a:rPr>
              <a:t> Name | Get-Member</a:t>
            </a:r>
          </a:p>
          <a:p>
            <a:pPr lvl="1">
              <a:lnSpc>
                <a:spcPct val="115000"/>
              </a:lnSpc>
              <a:spcBef>
                <a:spcPts val="600"/>
              </a:spcBef>
              <a:spcAft>
                <a:spcPts val="995"/>
              </a:spcAft>
            </a:pPr>
            <a:r>
              <a:rPr lang="en-US" sz="1000" dirty="0">
                <a:solidFill>
                  <a:prstClr val="black"/>
                </a:solidFill>
                <a:latin typeface="Arial"/>
                <a:ea typeface="Times New Roman"/>
                <a:cs typeface="Times New Roman"/>
              </a:rPr>
              <a:t>Explain that, by using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ExpandProperty</a:t>
            </a:r>
            <a:r>
              <a:rPr lang="en-US" sz="1000" dirty="0">
                <a:solidFill>
                  <a:prstClr val="black"/>
                </a:solidFill>
                <a:latin typeface="Arial"/>
                <a:ea typeface="Times New Roman"/>
                <a:cs typeface="Times New Roman"/>
              </a:rPr>
              <a:t>, the output of </a:t>
            </a:r>
            <a:r>
              <a:rPr lang="en-US" sz="1000" b="1" dirty="0">
                <a:solidFill>
                  <a:prstClr val="black"/>
                </a:solidFill>
                <a:latin typeface="Arial"/>
                <a:ea typeface="Times New Roman"/>
                <a:cs typeface="Times New Roman"/>
              </a:rPr>
              <a:t>Select-Object</a:t>
            </a:r>
            <a:r>
              <a:rPr lang="en-US" sz="1000" dirty="0">
                <a:solidFill>
                  <a:prstClr val="black"/>
                </a:solidFill>
                <a:latin typeface="Arial"/>
                <a:ea typeface="Times New Roman"/>
                <a:cs typeface="Times New Roman"/>
              </a:rPr>
              <a:t> is now a string. That is the kind of object the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 expects</a:t>
            </a:r>
            <a:r>
              <a:rPr lang="en-US" sz="1000" dirty="0" smtClean="0">
                <a:solidFill>
                  <a:prstClr val="black"/>
                </a:solidFill>
                <a:latin typeface="Arial"/>
                <a:ea typeface="Times New Roman"/>
                <a:cs typeface="Times New Roman"/>
              </a:rPr>
              <a:t>.</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Script Pane, change the parenthetical command to read:</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ADComputer</a:t>
            </a:r>
            <a:r>
              <a:rPr lang="en-US" sz="1000" b="1" dirty="0">
                <a:solidFill>
                  <a:prstClr val="black"/>
                </a:solidFill>
                <a:latin typeface="Arial"/>
                <a:ea typeface="Times New Roman"/>
                <a:cs typeface="Times New Roman"/>
              </a:rPr>
              <a:t> –Filter * | Select-Object –</a:t>
            </a:r>
            <a:r>
              <a:rPr lang="en-US" sz="1000" b="1" dirty="0" err="1">
                <a:solidFill>
                  <a:prstClr val="black"/>
                </a:solidFill>
                <a:latin typeface="Arial"/>
                <a:ea typeface="Times New Roman"/>
                <a:cs typeface="Times New Roman"/>
              </a:rPr>
              <a:t>ExpandProperty</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Name)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Explain </a:t>
            </a:r>
            <a:r>
              <a:rPr lang="en-US" sz="1000" dirty="0">
                <a:solidFill>
                  <a:prstClr val="black"/>
                </a:solidFill>
                <a:latin typeface="Arial"/>
                <a:ea typeface="Times New Roman"/>
                <a:cs typeface="Times New Roman"/>
              </a:rPr>
              <a:t>that this will retrieve every computer object from the domain, and extract the contents of their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properties as a string. Those strings will be given to the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a:t>
            </a: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Press F5 to run the command. You may see errors if every computer is not online or available. However, the command will try to contact each one.</a:t>
            </a:r>
            <a:endParaRPr lang="en-US" dirty="0"/>
          </a:p>
        </p:txBody>
      </p:sp>
      <p:sp>
        <p:nvSpPr>
          <p:cNvPr id="4" name="Slide Number Placeholder 3"/>
          <p:cNvSpPr>
            <a:spLocks noGrp="1"/>
          </p:cNvSpPr>
          <p:nvPr>
            <p:ph type="sldNum" sz="quarter" idx="10"/>
          </p:nvPr>
        </p:nvSpPr>
        <p:spPr/>
        <p:txBody>
          <a:bodyPr/>
          <a:lstStyle/>
          <a:p>
            <a:fld id="{F1B1D228-8DDA-4E51-87BA-39B374C28275}"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408381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1: Predicting Pipeline </a:t>
            </a:r>
            <a:r>
              <a:rPr lang="en-US" sz="1000" b="1" dirty="0" smtClean="0">
                <a:solidFill>
                  <a:srgbClr val="000000"/>
                </a:solidFill>
                <a:latin typeface="Arial"/>
                <a:ea typeface="Calibri"/>
                <a:cs typeface="Times New Roman"/>
              </a:rPr>
              <a:t>Behavior</a:t>
            </a:r>
          </a:p>
          <a:p>
            <a:pPr>
              <a:lnSpc>
                <a:spcPct val="115000"/>
              </a:lnSpc>
              <a:spcAft>
                <a:spcPts val="1000"/>
              </a:spcAft>
            </a:pPr>
            <a:r>
              <a:rPr lang="en-US" sz="1000" dirty="0" smtClean="0">
                <a:latin typeface="Arial"/>
                <a:ea typeface="Calibri"/>
                <a:cs typeface="Times New Roman"/>
              </a:rPr>
              <a:t>You </a:t>
            </a:r>
            <a:r>
              <a:rPr lang="en-US" sz="1000" dirty="0">
                <a:latin typeface="Arial"/>
                <a:ea typeface="Calibri"/>
                <a:cs typeface="Times New Roman"/>
              </a:rPr>
              <a:t>have to review several Windows PowerShell commands and determine whether they will work. Some commands use pipeline input, but other commands do not. Without running the commands in their entirety, you have to decide whether they will achieve the stated goal.</a:t>
            </a:r>
          </a:p>
          <a:p>
            <a:pPr>
              <a:lnSpc>
                <a:spcPct val="115000"/>
              </a:lnSpc>
              <a:spcAft>
                <a:spcPts val="1000"/>
              </a:spcAft>
            </a:pPr>
            <a:r>
              <a:rPr lang="en-US" sz="1000" dirty="0">
                <a:latin typeface="Arial"/>
                <a:ea typeface="Calibri"/>
                <a:cs typeface="Times New Roman"/>
              </a:rPr>
              <a:t>You also have to write several Windows PowerShell commands that will achieve stated goals. You must not run these commands in the shell. Instead, write them on paper.</a:t>
            </a:r>
          </a:p>
          <a:p>
            <a:pPr>
              <a:lnSpc>
                <a:spcPct val="115000"/>
              </a:lnSpc>
              <a:spcAft>
                <a:spcPts val="1000"/>
              </a:spcAft>
            </a:pPr>
            <a:r>
              <a:rPr lang="en-US" sz="1000" b="1" dirty="0">
                <a:latin typeface="Arial"/>
                <a:ea typeface="Calibri"/>
                <a:cs typeface="Times New Roman"/>
              </a:rPr>
              <a:t>Instructor Note: </a:t>
            </a:r>
            <a:r>
              <a:rPr lang="en-US" sz="1000" dirty="0">
                <a:latin typeface="Arial"/>
                <a:ea typeface="Calibri"/>
                <a:cs typeface="Times New Roman"/>
              </a:rPr>
              <a:t>Students should not run these commands to see whether they will work. Frequently, the commands will produce errors unrelated to the command syntax. For example, some commands will not work because not all computers in the lab domain are running. Students are supposed to decide whether the commands are written correctly, and if they would run correctly in a perfect environment.</a:t>
            </a:r>
          </a:p>
          <a:p>
            <a:pPr>
              <a:lnSpc>
                <a:spcPct val="115000"/>
              </a:lnSpc>
              <a:spcAft>
                <a:spcPts val="1000"/>
              </a:spcAft>
            </a:pPr>
            <a:r>
              <a:rPr lang="en-US" sz="1000" dirty="0">
                <a:latin typeface="Arial"/>
                <a:ea typeface="Calibri"/>
                <a:cs typeface="Times New Roman"/>
              </a:rPr>
              <a:t>You may want to instruct students to work in pairs or small groups. They can discuss the commands with one another, and come to a group decision about whether each command is written correctly.</a:t>
            </a:r>
          </a:p>
        </p:txBody>
      </p:sp>
      <p:sp>
        <p:nvSpPr>
          <p:cNvPr id="4" name="Slide Number Placeholder 3"/>
          <p:cNvSpPr>
            <a:spLocks noGrp="1"/>
          </p:cNvSpPr>
          <p:nvPr>
            <p:ph type="sldNum" sz="quarter" idx="10"/>
          </p:nvPr>
        </p:nvSpPr>
        <p:spPr/>
        <p:txBody>
          <a:bodyPr/>
          <a:lstStyle/>
          <a:p>
            <a:fld id="{F1B1D228-8DDA-4E51-87BA-39B374C28275}"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961415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1B1D228-8DDA-4E51-87BA-39B374C28275}"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3277808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do some commands accept pipeline input for a parameter such as </a:t>
            </a:r>
            <a:r>
              <a:rPr lang="en-US" sz="1000" b="1" dirty="0">
                <a:latin typeface="Arial"/>
                <a:ea typeface="Calibri"/>
                <a:cs typeface="Times New Roman"/>
              </a:rPr>
              <a:t>–</a:t>
            </a:r>
            <a:r>
              <a:rPr lang="en-US" sz="1000" b="1" dirty="0" err="1">
                <a:latin typeface="Arial"/>
                <a:ea typeface="Calibri"/>
                <a:cs typeface="Times New Roman"/>
              </a:rPr>
              <a:t>ComputerName</a:t>
            </a:r>
            <a:r>
              <a:rPr lang="en-US" sz="1000" dirty="0">
                <a:latin typeface="Arial"/>
                <a:ea typeface="Calibri"/>
                <a:cs typeface="Times New Roman"/>
              </a:rPr>
              <a:t>, but other commands do not?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It depends completely on what the developer of the command decided. You cannot change pipeline acceptance except to rewrite the command. In the case of a cmdlet, that would require you to have the original source code, which may not be available for commercial cmdlets.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Do you ever have to rely on pipeline input? Could you just rely on parenthetical commands?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could just rely on parenthetical commands. However, they can become complex and difficult to read. For example, consider this command that uses pipeline input:</a:t>
            </a:r>
          </a:p>
          <a:p>
            <a:pPr>
              <a:lnSpc>
                <a:spcPts val="1000"/>
              </a:lnSpc>
              <a:spcBef>
                <a:spcPts val="600"/>
              </a:spcBef>
              <a:spcAft>
                <a:spcPts val="600"/>
              </a:spcAft>
            </a:pPr>
            <a:r>
              <a:rPr lang="en-US" sz="1000" b="1" dirty="0" smtClean="0">
                <a:effectLst/>
                <a:latin typeface="Arial"/>
                <a:ea typeface="Times New Roman"/>
                <a:cs typeface="Times New Roman"/>
              </a:rPr>
              <a:t>Get-Process | Sort VM –Descending | Select –First 10</a:t>
            </a:r>
          </a:p>
          <a:p>
            <a:pPr>
              <a:lnSpc>
                <a:spcPct val="115000"/>
              </a:lnSpc>
              <a:spcAft>
                <a:spcPts val="1000"/>
              </a:spcAft>
            </a:pPr>
            <a:r>
              <a:rPr lang="en-US" sz="1000" dirty="0">
                <a:latin typeface="Arial"/>
                <a:ea typeface="Calibri"/>
                <a:cs typeface="Times New Roman"/>
              </a:rPr>
              <a:t>Now consider this version that uses only parenthetical commands:</a:t>
            </a:r>
          </a:p>
          <a:p>
            <a:pPr>
              <a:lnSpc>
                <a:spcPts val="1000"/>
              </a:lnSpc>
              <a:spcBef>
                <a:spcPts val="600"/>
              </a:spcBef>
              <a:spcAft>
                <a:spcPts val="600"/>
              </a:spcAft>
            </a:pPr>
            <a:r>
              <a:rPr lang="en-US" sz="1000" b="1" dirty="0" smtClean="0">
                <a:effectLst/>
                <a:latin typeface="Arial"/>
                <a:ea typeface="Times New Roman"/>
                <a:cs typeface="Times New Roman"/>
              </a:rPr>
              <a:t>Select –First 10 –</a:t>
            </a:r>
            <a:r>
              <a:rPr lang="en-US" sz="1000" b="1" dirty="0" err="1" smtClean="0">
                <a:effectLst/>
                <a:latin typeface="Arial"/>
                <a:ea typeface="Times New Roman"/>
                <a:cs typeface="Times New Roman"/>
              </a:rPr>
              <a:t>InputObject</a:t>
            </a:r>
            <a:r>
              <a:rPr lang="en-US" sz="1000" b="1" dirty="0" smtClean="0">
                <a:effectLst/>
                <a:latin typeface="Arial"/>
                <a:ea typeface="Times New Roman"/>
                <a:cs typeface="Times New Roman"/>
              </a:rPr>
              <a:t> (Sort –</a:t>
            </a:r>
            <a:r>
              <a:rPr lang="en-US" sz="1000" b="1" dirty="0" err="1" smtClean="0">
                <a:effectLst/>
                <a:latin typeface="Arial"/>
                <a:ea typeface="Times New Roman"/>
                <a:cs typeface="Times New Roman"/>
              </a:rPr>
              <a:t>InputObject</a:t>
            </a:r>
            <a:r>
              <a:rPr lang="en-US" sz="1000" b="1" dirty="0" smtClean="0">
                <a:effectLst/>
                <a:latin typeface="Arial"/>
                <a:ea typeface="Times New Roman"/>
                <a:cs typeface="Times New Roman"/>
              </a:rPr>
              <a:t> (Get-Process) –Property VM –Descending)</a:t>
            </a:r>
          </a:p>
          <a:p>
            <a:pPr>
              <a:lnSpc>
                <a:spcPct val="115000"/>
              </a:lnSpc>
              <a:spcAft>
                <a:spcPts val="1000"/>
              </a:spcAft>
            </a:pPr>
            <a:r>
              <a:rPr lang="en-US" sz="1000" dirty="0">
                <a:latin typeface="Arial"/>
                <a:ea typeface="Calibri"/>
                <a:cs typeface="Times New Roman"/>
              </a:rPr>
              <a:t>The first version is much easier to read.</a:t>
            </a:r>
          </a:p>
        </p:txBody>
      </p:sp>
      <p:sp>
        <p:nvSpPr>
          <p:cNvPr id="4" name="Slide Number Placeholder 3"/>
          <p:cNvSpPr>
            <a:spLocks noGrp="1"/>
          </p:cNvSpPr>
          <p:nvPr>
            <p:ph type="sldNum" sz="quarter" idx="10"/>
          </p:nvPr>
        </p:nvSpPr>
        <p:spPr/>
        <p:txBody>
          <a:bodyPr/>
          <a:lstStyle/>
          <a:p>
            <a:fld id="{F1B1D228-8DDA-4E51-87BA-39B374C28275}"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2237630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a:t>
            </a:r>
            <a:r>
              <a:rPr lang="en-US" sz="1000" b="1" dirty="0" smtClean="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Because pipeline input binding is handled invisibly by the shell, it can be difficult to troubleshoot. Are there any tools that can help you troubleshoot pipeline input?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Yes. The built-in </a:t>
            </a:r>
            <a:r>
              <a:rPr lang="en-US" sz="1000" b="1" dirty="0">
                <a:latin typeface="Arial"/>
                <a:ea typeface="Calibri"/>
                <a:cs typeface="Times New Roman"/>
              </a:rPr>
              <a:t>Trace-Command</a:t>
            </a:r>
            <a:r>
              <a:rPr lang="en-US" sz="1000" dirty="0">
                <a:latin typeface="Arial"/>
                <a:ea typeface="Calibri"/>
                <a:cs typeface="Times New Roman"/>
              </a:rPr>
              <a:t> command can analyze a command as it runs, and display information about how data is attached to each parameter. Read the Help file, especially the examples, for this command to learn more.</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Sometimes, command authors do not realize how useful and important pipeline input can be, and they do not create their parameters to accept pipeline input. All that you can do in those cases is submit a request to the command author to support pipeline input in a future release.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It is easy to start using Windows PowerShell and not think about what the shell is doing for you. Always take a moment to examine each command that you write, and think about what the shell will do. Think about what objects will be produced by each command, and how those will be passed to the next command.</a:t>
            </a:r>
          </a:p>
        </p:txBody>
      </p:sp>
      <p:sp>
        <p:nvSpPr>
          <p:cNvPr id="4" name="Slide Number Placeholder 3"/>
          <p:cNvSpPr>
            <a:spLocks noGrp="1"/>
          </p:cNvSpPr>
          <p:nvPr>
            <p:ph type="sldNum" sz="quarter" idx="10"/>
          </p:nvPr>
        </p:nvSpPr>
        <p:spPr/>
        <p:txBody>
          <a:bodyPr/>
          <a:lstStyle/>
          <a:p>
            <a:fld id="{F1B1D228-8DDA-4E51-87BA-39B374C28275}"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227124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do most commands that use the noun </a:t>
            </a:r>
            <a:r>
              <a:rPr lang="en-US" sz="1000" b="1">
                <a:latin typeface="Arial"/>
                <a:ea typeface="Calibri"/>
                <a:cs typeface="Times New Roman"/>
              </a:rPr>
              <a:t>Object</a:t>
            </a:r>
            <a:r>
              <a:rPr lang="en-US" sz="1000">
                <a:latin typeface="Arial"/>
                <a:ea typeface="Calibri"/>
                <a:cs typeface="Times New Roman"/>
              </a:rPr>
              <a:t> have an </a:t>
            </a:r>
            <a:r>
              <a:rPr lang="en-US" sz="1000" b="1">
                <a:latin typeface="Arial"/>
                <a:ea typeface="Calibri"/>
                <a:cs typeface="Times New Roman"/>
              </a:rPr>
              <a:t>–InputObject</a:t>
            </a:r>
            <a:r>
              <a:rPr lang="en-US" sz="1000">
                <a:latin typeface="Arial"/>
                <a:ea typeface="Calibri"/>
                <a:cs typeface="Times New Roman"/>
              </a:rPr>
              <a:t> parameter that accepts objects of the type </a:t>
            </a:r>
            <a:r>
              <a:rPr lang="en-US" sz="1000" b="1">
                <a:latin typeface="Arial"/>
                <a:ea typeface="Calibri"/>
                <a:cs typeface="Times New Roman"/>
              </a:rPr>
              <a:t>Object</a:t>
            </a:r>
            <a:r>
              <a:rPr lang="en-US" sz="1000">
                <a:latin typeface="Arial"/>
                <a:ea typeface="Calibri"/>
                <a:cs typeface="Times New Roman"/>
              </a:rPr>
              <a:t> or </a:t>
            </a:r>
            <a:r>
              <a:rPr lang="en-US" sz="1000" b="1">
                <a:latin typeface="Arial"/>
                <a:ea typeface="Calibri"/>
                <a:cs typeface="Times New Roman"/>
              </a:rPr>
              <a:t>PSObject</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Commands that use the noun </a:t>
            </a:r>
            <a:r>
              <a:rPr lang="en-US" sz="1000" b="1">
                <a:latin typeface="Arial"/>
                <a:ea typeface="Calibri"/>
                <a:cs typeface="Times New Roman"/>
              </a:rPr>
              <a:t>Object</a:t>
            </a:r>
            <a:r>
              <a:rPr lang="en-US" sz="1000">
                <a:latin typeface="Arial"/>
                <a:ea typeface="Calibri"/>
                <a:cs typeface="Times New Roman"/>
              </a:rPr>
              <a:t> are meant to work with any kind of input. Therefore, each of them defines a parameter named </a:t>
            </a:r>
            <a:r>
              <a:rPr lang="en-US" sz="1000" b="1">
                <a:latin typeface="Arial"/>
                <a:ea typeface="Calibri"/>
                <a:cs typeface="Times New Roman"/>
              </a:rPr>
              <a:t>–InputObject</a:t>
            </a:r>
            <a:r>
              <a:rPr lang="en-US" sz="1000">
                <a:latin typeface="Arial"/>
                <a:ea typeface="Calibri"/>
                <a:cs typeface="Times New Roman"/>
              </a:rPr>
              <a:t>. That parameter is meant to receive any kind of object from the pipeline, and therefore it accepts input of the type </a:t>
            </a:r>
            <a:r>
              <a:rPr lang="en-US" sz="1000" b="1">
                <a:latin typeface="Arial"/>
                <a:ea typeface="Calibri"/>
                <a:cs typeface="Times New Roman"/>
              </a:rPr>
              <a:t>Object</a:t>
            </a:r>
            <a:r>
              <a:rPr lang="en-US" sz="1000">
                <a:latin typeface="Arial"/>
                <a:ea typeface="Calibri"/>
                <a:cs typeface="Times New Roman"/>
              </a:rPr>
              <a:t> or </a:t>
            </a:r>
            <a:r>
              <a:rPr lang="en-US" sz="1000" b="1">
                <a:latin typeface="Arial"/>
                <a:ea typeface="Calibri"/>
                <a:cs typeface="Times New Roman"/>
              </a:rPr>
              <a:t>PSObject</a:t>
            </a:r>
            <a:r>
              <a:rPr lang="en-US" sz="1000">
                <a:latin typeface="Arial"/>
                <a:ea typeface="Calibri"/>
                <a:cs typeface="Times New Roman"/>
              </a:rPr>
              <a:t>, from the pipeline, by using </a:t>
            </a:r>
            <a:r>
              <a:rPr lang="en-US" sz="1000" b="1">
                <a:latin typeface="Arial"/>
                <a:ea typeface="Calibri"/>
                <a:cs typeface="Times New Roman"/>
              </a:rPr>
              <a:t>ByValue</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F1B1D228-8DDA-4E51-87BA-39B374C28275}"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142217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1B1D228-8DDA-4E51-87BA-39B374C28275}"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13233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1B1D228-8DDA-4E51-87BA-39B374C28275}"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208861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1B1D228-8DDA-4E51-87BA-39B374C28275}"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2836198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1B1D228-8DDA-4E51-87BA-39B374C28275}"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3412831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a:t>
            </a:r>
            <a:r>
              <a:rPr lang="ga-IE" sz="1000" dirty="0">
                <a:latin typeface="Arial"/>
                <a:ea typeface="Calibri"/>
                <a:cs typeface="Times New Roman"/>
              </a:rPr>
              <a: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a:t>
            </a:r>
            <a:r>
              <a:rPr lang="ga-IE" sz="1000" dirty="0">
                <a:latin typeface="Arial"/>
                <a:ea typeface="Calibri"/>
                <a:cs typeface="Times New Roman"/>
              </a:rPr>
              <a:t>Windows PowerShell ISE</a:t>
            </a:r>
            <a:r>
              <a:rPr lang="en-US" sz="1000" dirty="0">
                <a:latin typeface="Arial"/>
                <a:ea typeface="Calibri"/>
                <a:cs typeface="Times New Roman"/>
              </a:rPr>
              <a:t>. I</a:t>
            </a:r>
            <a:r>
              <a:rPr lang="ga-IE" sz="1000" dirty="0">
                <a:latin typeface="Arial"/>
                <a:ea typeface="Calibri"/>
                <a:cs typeface="Times New Roman"/>
              </a:rPr>
              <a:t>f the </a:t>
            </a:r>
            <a:r>
              <a:rPr lang="en-US" sz="1000" dirty="0">
                <a:latin typeface="Arial"/>
                <a:ea typeface="Calibri"/>
                <a:cs typeface="Times New Roman"/>
              </a:rPr>
              <a:t>Windows PowerShell </a:t>
            </a:r>
            <a:r>
              <a:rPr lang="ga-IE" sz="1000" dirty="0">
                <a:latin typeface="Arial"/>
                <a:ea typeface="Calibri"/>
                <a:cs typeface="Times New Roman"/>
              </a:rPr>
              <a:t>ISE is not </a:t>
            </a:r>
            <a:r>
              <a:rPr lang="en-US" sz="1000" dirty="0">
                <a:latin typeface="Arial"/>
                <a:ea typeface="Calibri"/>
                <a:cs typeface="Times New Roman"/>
              </a:rPr>
              <a:t>already </a:t>
            </a:r>
            <a:r>
              <a:rPr lang="ga-IE" sz="1000" dirty="0">
                <a:latin typeface="Arial"/>
                <a:ea typeface="Calibri"/>
                <a:cs typeface="Times New Roman"/>
              </a:rPr>
              <a:t>open</a:t>
            </a:r>
            <a:r>
              <a:rPr lang="en-US" sz="1000" dirty="0">
                <a:latin typeface="Arial"/>
                <a:ea typeface="Calibri"/>
                <a:cs typeface="Times New Roman"/>
              </a:rPr>
              <a:t>,</a:t>
            </a:r>
            <a:r>
              <a:rPr lang="ga-IE" sz="1000" dirty="0">
                <a:latin typeface="Arial"/>
                <a:ea typeface="Calibri"/>
                <a:cs typeface="Times New Roman"/>
              </a:rPr>
              <a:t> you </a:t>
            </a:r>
            <a:r>
              <a:rPr lang="en-US" sz="1000" dirty="0">
                <a:latin typeface="Arial"/>
                <a:ea typeface="Calibri"/>
                <a:cs typeface="Times New Roman"/>
              </a:rPr>
              <a:t>should </a:t>
            </a:r>
            <a:r>
              <a:rPr lang="ga-IE" sz="1000" dirty="0">
                <a:latin typeface="Arial"/>
                <a:ea typeface="Calibri"/>
                <a:cs typeface="Times New Roman"/>
              </a:rPr>
              <a:t>open it now.</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In the Script Pane, in a blank script, type:</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Get-Service </a:t>
            </a:r>
            <a:r>
              <a:rPr lang="en-US" sz="1000" b="1" dirty="0" smtClean="0">
                <a:effectLst/>
                <a:latin typeface="Arial"/>
                <a:ea typeface="Times New Roman"/>
                <a:cs typeface="Times New Roman"/>
              </a:rPr>
              <a:t>–Name BITS | Stop-Service</a:t>
            </a: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Press </a:t>
            </a:r>
            <a:r>
              <a:rPr lang="en-US" sz="1000" b="1" dirty="0" err="1" smtClean="0">
                <a:effectLst/>
                <a:latin typeface="Arial"/>
                <a:ea typeface="Times New Roman"/>
                <a:cs typeface="Times New Roman"/>
              </a:rPr>
              <a:t>Ctrl+I</a:t>
            </a:r>
            <a:r>
              <a:rPr lang="en-US" sz="1000" dirty="0" smtClean="0">
                <a:effectLst/>
                <a:latin typeface="Arial"/>
                <a:ea typeface="Times New Roman"/>
                <a:cs typeface="Times New Roman"/>
              </a:rPr>
              <a:t> to show the Script Pane on top of the Console pane.</a:t>
            </a: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In the Console pane, 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Get-Service </a:t>
            </a:r>
            <a:r>
              <a:rPr lang="en-US" sz="1000" b="1" dirty="0" smtClean="0">
                <a:effectLst/>
                <a:latin typeface="Arial"/>
                <a:ea typeface="Times New Roman"/>
                <a:cs typeface="Times New Roman"/>
              </a:rPr>
              <a:t>| </a:t>
            </a:r>
            <a:r>
              <a:rPr lang="en-US" sz="1000" b="1" dirty="0" smtClean="0">
                <a:effectLst/>
                <a:latin typeface="Arial"/>
                <a:ea typeface="Times New Roman"/>
                <a:cs typeface="Times New Roman"/>
              </a:rPr>
              <a:t>Get-Member</a:t>
            </a:r>
          </a:p>
          <a:p>
            <a:pPr>
              <a:lnSpc>
                <a:spcPct val="115000"/>
              </a:lnSpc>
              <a:spcBef>
                <a:spcPts val="600"/>
              </a:spcBef>
              <a:spcAft>
                <a:spcPts val="995"/>
              </a:spcAft>
            </a:pPr>
            <a:r>
              <a:rPr lang="en-US" sz="1000" b="1" dirty="0">
                <a:latin typeface="Arial"/>
                <a:ea typeface="Times New Roman"/>
                <a:cs typeface="Times New Roman"/>
              </a:rPr>
              <a:t>	</a:t>
            </a:r>
            <a:r>
              <a:rPr lang="en-US" sz="1000" dirty="0" smtClean="0">
                <a:effectLst/>
                <a:latin typeface="Arial"/>
                <a:ea typeface="Times New Roman"/>
                <a:cs typeface="Times New Roman"/>
              </a:rPr>
              <a:t>Show </a:t>
            </a:r>
            <a:r>
              <a:rPr lang="en-US" sz="1000" dirty="0" smtClean="0">
                <a:effectLst/>
                <a:latin typeface="Arial"/>
                <a:ea typeface="Times New Roman"/>
                <a:cs typeface="Times New Roman"/>
              </a:rPr>
              <a:t>that the </a:t>
            </a:r>
            <a:r>
              <a:rPr lang="en-US" sz="1000" b="1" dirty="0" err="1" smtClean="0">
                <a:effectLst/>
                <a:latin typeface="Arial"/>
                <a:ea typeface="Times New Roman"/>
                <a:cs typeface="Times New Roman"/>
              </a:rPr>
              <a:t>TypeName</a:t>
            </a:r>
            <a:r>
              <a:rPr lang="en-US" sz="1000" dirty="0" smtClean="0">
                <a:effectLst/>
                <a:latin typeface="Arial"/>
                <a:ea typeface="Times New Roman"/>
                <a:cs typeface="Times New Roman"/>
              </a:rPr>
              <a:t> is </a:t>
            </a:r>
            <a:r>
              <a:rPr lang="en-US" sz="1000" b="1" dirty="0" err="1" smtClean="0">
                <a:effectLst/>
                <a:latin typeface="Arial"/>
                <a:ea typeface="Times New Roman"/>
                <a:cs typeface="Times New Roman"/>
              </a:rPr>
              <a:t>ServiceController</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startAt="5"/>
            </a:pPr>
            <a:r>
              <a:rPr lang="en-US" sz="1000" dirty="0" smtClean="0">
                <a:effectLst/>
                <a:latin typeface="Arial"/>
                <a:ea typeface="Times New Roman"/>
                <a:cs typeface="Times New Roman"/>
              </a:rPr>
              <a:t>In the Console pane, run:</a:t>
            </a:r>
          </a:p>
          <a:p>
            <a:pPr>
              <a:lnSpc>
                <a:spcPct val="115000"/>
              </a:lnSpc>
              <a:spcBef>
                <a:spcPts val="600"/>
              </a:spcBef>
              <a:spcAft>
                <a:spcPts val="995"/>
              </a:spcAft>
            </a:pPr>
            <a:r>
              <a:rPr lang="en-US" sz="1000" b="1" dirty="0" smtClean="0">
                <a:effectLst/>
                <a:latin typeface="Arial"/>
                <a:ea typeface="Times New Roman"/>
                <a:cs typeface="Times New Roman"/>
              </a:rPr>
              <a:t>	help </a:t>
            </a:r>
            <a:r>
              <a:rPr lang="en-US" sz="1000" b="1" dirty="0" smtClean="0">
                <a:effectLst/>
                <a:latin typeface="Arial"/>
                <a:ea typeface="Times New Roman"/>
                <a:cs typeface="Times New Roman"/>
              </a:rPr>
              <a:t>Stop-Service –</a:t>
            </a:r>
            <a:r>
              <a:rPr lang="en-US" sz="1000" b="1" dirty="0" err="1" smtClean="0">
                <a:effectLst/>
                <a:latin typeface="Arial"/>
                <a:ea typeface="Times New Roman"/>
                <a:cs typeface="Times New Roman"/>
              </a:rPr>
              <a:t>ShowWindow</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smtClean="0">
                <a:effectLst/>
                <a:latin typeface="Arial"/>
                <a:ea typeface="Times New Roman"/>
                <a:cs typeface="Times New Roman"/>
              </a:rPr>
              <a:t>In the Help window, show that the </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InputObject</a:t>
            </a:r>
            <a:r>
              <a:rPr lang="en-US" sz="1000" dirty="0" smtClean="0">
                <a:effectLst/>
                <a:latin typeface="Arial"/>
                <a:ea typeface="Times New Roman"/>
                <a:cs typeface="Times New Roman"/>
              </a:rPr>
              <a:t> parameter accepts objects of the type </a:t>
            </a:r>
            <a:r>
              <a:rPr lang="en-US" sz="1000" b="1" dirty="0" err="1" smtClean="0">
                <a:effectLst/>
                <a:latin typeface="Arial"/>
                <a:ea typeface="Times New Roman"/>
                <a:cs typeface="Times New Roman"/>
              </a:rPr>
              <a:t>ServiceController</a:t>
            </a:r>
            <a:r>
              <a:rPr lang="en-US" sz="1000" dirty="0" smtClean="0">
                <a:effectLst/>
                <a:latin typeface="Arial"/>
                <a:ea typeface="Times New Roman"/>
                <a:cs typeface="Times New Roman"/>
              </a:rPr>
              <a:t>, from the pipeline, by using </a:t>
            </a:r>
            <a:r>
              <a:rPr lang="en-US" sz="1000" b="1" dirty="0" err="1" smtClean="0">
                <a:effectLst/>
                <a:latin typeface="Arial"/>
                <a:ea typeface="Times New Roman"/>
                <a:cs typeface="Times New Roman"/>
              </a:rPr>
              <a:t>ByValue</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startAt="6"/>
            </a:pPr>
            <a:r>
              <a:rPr lang="ga-IE" sz="1000" dirty="0" smtClean="0">
                <a:effectLst/>
                <a:latin typeface="Arial"/>
                <a:ea typeface="Times New Roman"/>
                <a:cs typeface="Times New Roman"/>
              </a:rPr>
              <a:t>You should have determined </a:t>
            </a:r>
            <a:r>
              <a:rPr lang="en-US" sz="1000" dirty="0" smtClean="0">
                <a:effectLst/>
                <a:latin typeface="Arial"/>
                <a:ea typeface="Times New Roman"/>
                <a:cs typeface="Times New Roman"/>
              </a:rPr>
              <a:t>that the objects produced by the first command </a:t>
            </a:r>
            <a:r>
              <a:rPr lang="ga-IE" sz="1000" dirty="0" smtClean="0">
                <a:effectLst/>
                <a:latin typeface="Arial"/>
                <a:ea typeface="Times New Roman"/>
                <a:cs typeface="Times New Roman"/>
              </a:rPr>
              <a:t>in step 1 </a:t>
            </a:r>
            <a:r>
              <a:rPr lang="en-US" sz="1000" dirty="0" smtClean="0">
                <a:effectLst/>
                <a:latin typeface="Arial"/>
                <a:ea typeface="Times New Roman"/>
                <a:cs typeface="Times New Roman"/>
              </a:rPr>
              <a:t>will be attached to the </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InputObject</a:t>
            </a:r>
            <a:r>
              <a:rPr lang="en-US" sz="1000" dirty="0" smtClean="0">
                <a:effectLst/>
                <a:latin typeface="Arial"/>
                <a:ea typeface="Times New Roman"/>
                <a:cs typeface="Times New Roman"/>
              </a:rPr>
              <a:t> parameter of the second command.</a:t>
            </a:r>
          </a:p>
          <a:p>
            <a:pPr marL="342900" marR="0" lvl="0" indent="-342900">
              <a:lnSpc>
                <a:spcPct val="115000"/>
              </a:lnSpc>
              <a:spcBef>
                <a:spcPts val="0"/>
              </a:spcBef>
              <a:spcAft>
                <a:spcPts val="995"/>
              </a:spcAft>
              <a:buFont typeface="+mj-lt"/>
              <a:buAutoNum type="arabicPeriod" startAt="6"/>
            </a:pPr>
            <a:r>
              <a:rPr lang="en-US" sz="1000" dirty="0" smtClean="0">
                <a:effectLst/>
                <a:latin typeface="Arial"/>
                <a:ea typeface="Times New Roman"/>
                <a:cs typeface="Times New Roman"/>
              </a:rPr>
              <a:t>Close </a:t>
            </a:r>
            <a:r>
              <a:rPr lang="en-US" sz="1000" dirty="0" smtClean="0">
                <a:effectLst/>
                <a:latin typeface="Arial"/>
                <a:ea typeface="Times New Roman"/>
                <a:cs typeface="Times New Roman"/>
              </a:rPr>
              <a:t>the Help </a:t>
            </a:r>
            <a:r>
              <a:rPr lang="en-US" sz="1000" dirty="0" smtClean="0">
                <a:effectLst/>
                <a:latin typeface="Arial"/>
                <a:ea typeface="Times New Roman"/>
                <a:cs typeface="Times New Roman"/>
              </a:rPr>
              <a:t>window.</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1B1D228-8DDA-4E51-87BA-39B374C28275}"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259757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1B1D228-8DDA-4E51-87BA-39B374C28275}"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Understanding How the Pipeline Works</a:t>
            </a:r>
            <a:endParaRPr lang="en-US" sz="1200" b="1">
              <a:solidFill>
                <a:srgbClr val="336699"/>
              </a:solidFill>
              <a:latin typeface="Arial"/>
            </a:endParaRPr>
          </a:p>
        </p:txBody>
      </p:sp>
    </p:spTree>
    <p:extLst>
      <p:ext uri="{BB962C8B-B14F-4D97-AF65-F5344CB8AC3E}">
        <p14:creationId xmlns:p14="http://schemas.microsoft.com/office/powerpoint/2010/main" val="25866918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672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Module03</a:t>
            </a:r>
            <a:endParaRPr lang="en-US" sz="2600"/>
          </a:p>
        </p:txBody>
      </p:sp>
      <p:sp>
        <p:nvSpPr>
          <p:cNvPr id="3" name="Subtitle 2"/>
          <p:cNvSpPr>
            <a:spLocks noGrp="1"/>
          </p:cNvSpPr>
          <p:nvPr>
            <p:ph type="subTitle" sz="quarter" idx="1"/>
          </p:nvPr>
        </p:nvSpPr>
        <p:spPr/>
        <p:txBody>
          <a:bodyPr/>
          <a:lstStyle/>
          <a:p>
            <a:r>
              <a:rPr lang="en-US" smtClean="0"/>
              <a:t>Understanding How the Pipeline Works
</a:t>
            </a:r>
            <a:endParaRPr lang="en-US"/>
          </a:p>
        </p:txBody>
      </p:sp>
    </p:spTree>
    <p:extLst>
      <p:ext uri="{BB962C8B-B14F-4D97-AF65-F5344CB8AC3E}">
        <p14:creationId xmlns:p14="http://schemas.microsoft.com/office/powerpoint/2010/main" val="2500178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7b44173d-88be-4bf2-b73d-0f2c57bc65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Overriding the Pipeline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What happens when you manually specify the parameter the </a:t>
            </a:r>
            <a:r>
              <a:rPr lang="en-US" smtClean="0"/>
              <a:t>shell was going to use?</a:t>
            </a:r>
            <a:endParaRPr lang="en-US" dirty="0"/>
          </a:p>
        </p:txBody>
      </p:sp>
    </p:spTree>
    <p:extLst>
      <p:ext uri="{BB962C8B-B14F-4D97-AF65-F5344CB8AC3E}">
        <p14:creationId xmlns:p14="http://schemas.microsoft.com/office/powerpoint/2010/main" val="111930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6e41b40-dfbd-4f09-a9da-bc66f09e68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Parenthetical Commands Instead of the Pipeline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Any command or commands in parentheses will be run first</a:t>
            </a:r>
          </a:p>
          <a:p>
            <a:r>
              <a:rPr lang="en-US" dirty="0" smtClean="0"/>
              <a:t>The results will be inserted in place of the parenthetical command</a:t>
            </a:r>
          </a:p>
          <a:p>
            <a:r>
              <a:rPr lang="en-US" dirty="0" smtClean="0"/>
              <a:t>Works with any parameter, provided that the command produces the kind of object the parameter expects</a:t>
            </a:r>
          </a:p>
          <a:p>
            <a:endParaRPr lang="en-US" dirty="0"/>
          </a:p>
          <a:p>
            <a:pPr marL="0" indent="0">
              <a:buNone/>
            </a:pPr>
            <a:r>
              <a:rPr lang="en-US" dirty="0" smtClean="0">
                <a:latin typeface="Consolas" pitchFamily="49" charset="0"/>
                <a:cs typeface="Consolas" pitchFamily="49" charset="0"/>
              </a:rPr>
              <a:t>Get-Process –Name (Get-Content Names.txt)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3834900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017c8bc-e82d-443f-8a87-ffe94ad38b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Parenthetical Commands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examples of using parenthetical commands</a:t>
            </a:r>
          </a:p>
        </p:txBody>
      </p:sp>
    </p:spTree>
    <p:extLst>
      <p:ext uri="{BB962C8B-B14F-4D97-AF65-F5344CB8AC3E}">
        <p14:creationId xmlns:p14="http://schemas.microsoft.com/office/powerpoint/2010/main" val="323497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451005" cy="740664"/>
          </a:xfrm>
        </p:spPr>
        <p:txBody>
          <a:bodyPr/>
          <a:lstStyle/>
          <a:p>
            <a:r>
              <a:rPr lang="en-US" dirty="0" smtClean="0"/>
              <a:t>Lesson 2: Passing Data in the Pipeline By Property Name</a:t>
            </a:r>
            <a:endParaRPr lang="en-US" dirty="0"/>
          </a:p>
        </p:txBody>
      </p:sp>
      <p:sp>
        <p:nvSpPr>
          <p:cNvPr id="3" name="Text Placeholder 2"/>
          <p:cNvSpPr>
            <a:spLocks noGrp="1"/>
          </p:cNvSpPr>
          <p:nvPr>
            <p:ph type="body" idx="1"/>
          </p:nvPr>
        </p:nvSpPr>
        <p:spPr/>
        <p:txBody>
          <a:bodyPr/>
          <a:lstStyle/>
          <a:p>
            <a:r>
              <a:rPr lang="en-US" smtClean="0"/>
              <a:t>Changing to ByPropertyName
Finding ByPropertyName Parameters
Demonstration: Passing Data ByPropertyName
Expanding Property Values
Demonstration: Expanding Property Values</a:t>
            </a:r>
            <a:endParaRPr lang="en-US"/>
          </a:p>
        </p:txBody>
      </p:sp>
    </p:spTree>
    <p:extLst>
      <p:ext uri="{BB962C8B-B14F-4D97-AF65-F5344CB8AC3E}">
        <p14:creationId xmlns:p14="http://schemas.microsoft.com/office/powerpoint/2010/main" val="164739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Changing to ByPropertyName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None/>
            </a:pPr>
            <a:r>
              <a:rPr lang="en-US" sz="3600" dirty="0" smtClean="0">
                <a:latin typeface="Consolas" pitchFamily="49" charset="0"/>
                <a:cs typeface="Consolas" pitchFamily="49" charset="0"/>
              </a:rPr>
              <a:t>Get-Service | Stop-Process</a:t>
            </a:r>
          </a:p>
          <a:p>
            <a:pPr marL="0" indent="0">
              <a:buNone/>
            </a:pPr>
            <a:endParaRPr lang="en-US" dirty="0"/>
          </a:p>
          <a:p>
            <a:endParaRPr lang="en-US" dirty="0"/>
          </a:p>
        </p:txBody>
      </p:sp>
      <p:sp>
        <p:nvSpPr>
          <p:cNvPr id="5" name="TextBox 1"/>
          <p:cNvSpPr txBox="1"/>
          <p:nvPr/>
        </p:nvSpPr>
        <p:spPr>
          <a:xfrm>
            <a:off x="603115" y="2295728"/>
            <a:ext cx="3599234" cy="230832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u="sng" dirty="0" smtClean="0">
                <a:solidFill>
                  <a:srgbClr val="0070C0"/>
                </a:solidFill>
              </a:rPr>
              <a:t>Object Properties</a:t>
            </a:r>
          </a:p>
          <a:p>
            <a:pPr algn="ctr"/>
            <a:endParaRPr lang="en-US" sz="2400" dirty="0" smtClean="0">
              <a:solidFill>
                <a:srgbClr val="0070C0"/>
              </a:solidFill>
            </a:endParaRPr>
          </a:p>
          <a:p>
            <a:pPr algn="ctr"/>
            <a:r>
              <a:rPr lang="en-US" sz="2400" dirty="0" smtClean="0">
                <a:solidFill>
                  <a:srgbClr val="0070C0"/>
                </a:solidFill>
              </a:rPr>
              <a:t>Name</a:t>
            </a:r>
          </a:p>
          <a:p>
            <a:pPr algn="ctr"/>
            <a:r>
              <a:rPr lang="en-US" sz="2400" dirty="0" err="1" smtClean="0">
                <a:solidFill>
                  <a:srgbClr val="0070C0"/>
                </a:solidFill>
              </a:rPr>
              <a:t>DisplayName</a:t>
            </a:r>
            <a:endParaRPr lang="en-US" sz="2400" dirty="0" smtClean="0">
              <a:solidFill>
                <a:srgbClr val="0070C0"/>
              </a:solidFill>
            </a:endParaRPr>
          </a:p>
          <a:p>
            <a:pPr algn="ctr"/>
            <a:r>
              <a:rPr lang="en-US" sz="2400" dirty="0" smtClean="0">
                <a:solidFill>
                  <a:srgbClr val="0070C0"/>
                </a:solidFill>
              </a:rPr>
              <a:t>Status</a:t>
            </a:r>
          </a:p>
          <a:p>
            <a:pPr algn="ctr"/>
            <a:r>
              <a:rPr lang="en-US" sz="2400" dirty="0" smtClean="0">
                <a:solidFill>
                  <a:srgbClr val="0070C0"/>
                </a:solidFill>
              </a:rPr>
              <a:t>Description</a:t>
            </a:r>
            <a:endParaRPr lang="en-US" sz="2400" dirty="0">
              <a:solidFill>
                <a:srgbClr val="0070C0"/>
              </a:solidFill>
            </a:endParaRPr>
          </a:p>
        </p:txBody>
      </p:sp>
      <p:sp>
        <p:nvSpPr>
          <p:cNvPr id="6" name="TextBox 3"/>
          <p:cNvSpPr txBox="1"/>
          <p:nvPr/>
        </p:nvSpPr>
        <p:spPr>
          <a:xfrm>
            <a:off x="4202350" y="2295728"/>
            <a:ext cx="4319080" cy="156966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u="sng" dirty="0" smtClean="0">
                <a:solidFill>
                  <a:srgbClr val="0070C0"/>
                </a:solidFill>
              </a:rPr>
              <a:t>Command Parameters</a:t>
            </a:r>
          </a:p>
          <a:p>
            <a:pPr algn="ctr"/>
            <a:endParaRPr lang="en-US" sz="2400" dirty="0" smtClean="0">
              <a:solidFill>
                <a:srgbClr val="0070C0"/>
              </a:solidFill>
            </a:endParaRPr>
          </a:p>
          <a:p>
            <a:pPr algn="ctr"/>
            <a:r>
              <a:rPr lang="en-US" sz="2400" dirty="0" smtClean="0">
                <a:solidFill>
                  <a:srgbClr val="0070C0"/>
                </a:solidFill>
              </a:rPr>
              <a:t>–Id</a:t>
            </a:r>
          </a:p>
          <a:p>
            <a:pPr algn="ctr"/>
            <a:r>
              <a:rPr lang="en-US" sz="2400" dirty="0" smtClean="0">
                <a:solidFill>
                  <a:srgbClr val="0070C0"/>
                </a:solidFill>
              </a:rPr>
              <a:t>–Name</a:t>
            </a:r>
            <a:endParaRPr lang="en-US" sz="2400" dirty="0">
              <a:solidFill>
                <a:srgbClr val="0070C0"/>
              </a:solidFill>
            </a:endParaRPr>
          </a:p>
        </p:txBody>
      </p:sp>
      <p:cxnSp>
        <p:nvCxnSpPr>
          <p:cNvPr id="7" name="Straight Arrow Connector 6"/>
          <p:cNvCxnSpPr/>
          <p:nvPr/>
        </p:nvCxnSpPr>
        <p:spPr bwMode="auto">
          <a:xfrm>
            <a:off x="6361890" y="1595336"/>
            <a:ext cx="0" cy="700392"/>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8" name="Straight Arrow Connector 7"/>
          <p:cNvCxnSpPr/>
          <p:nvPr/>
        </p:nvCxnSpPr>
        <p:spPr bwMode="auto">
          <a:xfrm>
            <a:off x="2402732" y="1595336"/>
            <a:ext cx="0" cy="700392"/>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9" name="Straight Arrow Connector 8"/>
          <p:cNvCxnSpPr/>
          <p:nvPr/>
        </p:nvCxnSpPr>
        <p:spPr bwMode="auto">
          <a:xfrm>
            <a:off x="2976664" y="3268494"/>
            <a:ext cx="2762655" cy="389106"/>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154648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Finding ByPropertyName Parameters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full Help for a command lists the parameters that accept pipeline input by using </a:t>
            </a:r>
            <a:r>
              <a:rPr lang="en-US" b="1" dirty="0" err="1" smtClean="0"/>
              <a:t>ByPropertyName</a:t>
            </a:r>
            <a:r>
              <a:rPr lang="en-US" dirty="0" smtClean="0"/>
              <a:t>.</a:t>
            </a:r>
          </a:p>
          <a:p>
            <a:endParaRPr lang="en-US" dirty="0"/>
          </a:p>
          <a:p>
            <a:pPr marL="0" indent="0">
              <a:buNone/>
            </a:pPr>
            <a:r>
              <a:rPr lang="en-US" dirty="0" smtClean="0">
                <a:latin typeface="Consolas" pitchFamily="49" charset="0"/>
                <a:cs typeface="Consolas" pitchFamily="49" charset="0"/>
              </a:rPr>
              <a:t> </a:t>
            </a:r>
            <a:r>
              <a:rPr lang="en-US" sz="2000" dirty="0" smtClean="0">
                <a:latin typeface="Consolas" pitchFamily="49" charset="0"/>
                <a:cs typeface="Consolas" pitchFamily="49" charset="0"/>
              </a:rPr>
              <a:t>Required</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 false</a:t>
            </a:r>
            <a:endParaRPr lang="en-US" sz="2000" dirty="0">
              <a:latin typeface="Consolas" pitchFamily="49" charset="0"/>
              <a:cs typeface="Consolas" pitchFamily="49" charset="0"/>
            </a:endParaRP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Position</a:t>
            </a:r>
            <a:r>
              <a:rPr lang="en-US" sz="2000" dirty="0">
                <a:latin typeface="Consolas" pitchFamily="49" charset="0"/>
                <a:cs typeface="Consolas" pitchFamily="49" charset="0"/>
              </a:rPr>
              <a:t>?                    named</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Default </a:t>
            </a:r>
            <a:r>
              <a:rPr lang="en-US" sz="2000" dirty="0">
                <a:latin typeface="Consolas" pitchFamily="49" charset="0"/>
                <a:cs typeface="Consolas" pitchFamily="49" charset="0"/>
              </a:rPr>
              <a:t>value                Local computer</a:t>
            </a:r>
          </a:p>
          <a:p>
            <a:pPr marL="0" indent="0">
              <a:buNone/>
            </a:pPr>
            <a:r>
              <a:rPr lang="en-US" sz="2000" dirty="0">
                <a:latin typeface="Consolas" pitchFamily="49" charset="0"/>
                <a:cs typeface="Consolas" pitchFamily="49" charset="0"/>
              </a:rPr>
              <a:t> </a:t>
            </a:r>
            <a:r>
              <a:rPr lang="en-US" sz="2000" dirty="0" smtClean="0">
                <a:solidFill>
                  <a:srgbClr val="FF0000"/>
                </a:solidFill>
                <a:latin typeface="Consolas" pitchFamily="49" charset="0"/>
                <a:cs typeface="Consolas" pitchFamily="49" charset="0"/>
              </a:rPr>
              <a:t>Accept </a:t>
            </a:r>
            <a:r>
              <a:rPr lang="en-US" sz="2000" dirty="0">
                <a:solidFill>
                  <a:srgbClr val="FF0000"/>
                </a:solidFill>
                <a:latin typeface="Consolas" pitchFamily="49" charset="0"/>
                <a:cs typeface="Consolas" pitchFamily="49" charset="0"/>
              </a:rPr>
              <a:t>pipeline input?       true (</a:t>
            </a:r>
            <a:r>
              <a:rPr lang="en-US" sz="2000" dirty="0" err="1">
                <a:solidFill>
                  <a:srgbClr val="FF0000"/>
                </a:solidFill>
                <a:latin typeface="Consolas" pitchFamily="49" charset="0"/>
                <a:cs typeface="Consolas" pitchFamily="49" charset="0"/>
              </a:rPr>
              <a:t>ByPropertyName</a:t>
            </a:r>
            <a:r>
              <a:rPr lang="en-US" sz="2000" dirty="0">
                <a:solidFill>
                  <a:srgbClr val="FF0000"/>
                </a:solidFill>
                <a:latin typeface="Consolas" pitchFamily="49" charset="0"/>
                <a:cs typeface="Consolas" pitchFamily="49" charset="0"/>
              </a:rPr>
              <a:t>)</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Accept </a:t>
            </a:r>
            <a:r>
              <a:rPr lang="en-US" sz="2000" dirty="0">
                <a:latin typeface="Consolas" pitchFamily="49" charset="0"/>
                <a:cs typeface="Consolas" pitchFamily="49" charset="0"/>
              </a:rPr>
              <a:t>wildcard characters?  false </a:t>
            </a:r>
          </a:p>
          <a:p>
            <a:pPr marL="0" indent="0">
              <a:buNone/>
            </a:pPr>
            <a:endParaRPr lang="en-US" dirty="0"/>
          </a:p>
        </p:txBody>
      </p:sp>
    </p:spTree>
    <p:extLst>
      <p:ext uri="{BB962C8B-B14F-4D97-AF65-F5344CB8AC3E}">
        <p14:creationId xmlns:p14="http://schemas.microsoft.com/office/powerpoint/2010/main" val="137423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848ac84-27a3-4c95-ac8d-0ba75611a9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Passing Data ByPropertyName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a:t>
            </a:r>
            <a:r>
              <a:rPr lang="en-US" b="1" dirty="0" err="1"/>
              <a:t>ByPropertyName</a:t>
            </a:r>
            <a:r>
              <a:rPr lang="en-US" dirty="0"/>
              <a:t> can be </a:t>
            </a:r>
            <a:r>
              <a:rPr lang="en-US" dirty="0" smtClean="0"/>
              <a:t>used to create new user accounts</a:t>
            </a:r>
            <a:endParaRPr lang="en-US" dirty="0"/>
          </a:p>
        </p:txBody>
      </p:sp>
    </p:spTree>
    <p:extLst>
      <p:ext uri="{BB962C8B-B14F-4D97-AF65-F5344CB8AC3E}">
        <p14:creationId xmlns:p14="http://schemas.microsoft.com/office/powerpoint/2010/main" val="401773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3140264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Expanding Property Values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a:t>
            </a:r>
            <a:r>
              <a:rPr lang="en-US" b="1" dirty="0" err="1" smtClean="0"/>
              <a:t>ExpandProperty</a:t>
            </a:r>
            <a:r>
              <a:rPr lang="en-US" dirty="0" smtClean="0"/>
              <a:t> parameter of </a:t>
            </a:r>
            <a:r>
              <a:rPr lang="en-US" b="1" dirty="0" smtClean="0"/>
              <a:t>Select-Object</a:t>
            </a:r>
            <a:r>
              <a:rPr lang="en-US" dirty="0" smtClean="0"/>
              <a:t> expands, or extracts, the contents of a single property</a:t>
            </a:r>
          </a:p>
          <a:p>
            <a:r>
              <a:rPr lang="en-US" dirty="0" smtClean="0"/>
              <a:t>Instead of returning an object with many properties, the command returns a simpler value</a:t>
            </a:r>
          </a:p>
          <a:p>
            <a:endParaRPr lang="en-US" dirty="0"/>
          </a:p>
          <a:p>
            <a:r>
              <a:rPr lang="en-US" dirty="0" smtClean="0"/>
              <a:t>This technique can be used in parenthetical commands that need to provide a simpler value to a parameter</a:t>
            </a:r>
            <a:endParaRPr lang="en-US" dirty="0"/>
          </a:p>
        </p:txBody>
      </p:sp>
    </p:spTree>
    <p:extLst>
      <p:ext uri="{BB962C8B-B14F-4D97-AF65-F5344CB8AC3E}">
        <p14:creationId xmlns:p14="http://schemas.microsoft.com/office/powerpoint/2010/main" val="4255918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15e6e32-79bc-4b7b-950c-904a1f79b5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Expanding Property Values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use parameter expansion </a:t>
            </a:r>
            <a:r>
              <a:rPr lang="en-US" dirty="0" smtClean="0"/>
              <a:t>(extraction</a:t>
            </a:r>
            <a:r>
              <a:rPr lang="en-US" dirty="0"/>
              <a:t>) to provide input from a parenthetical </a:t>
            </a:r>
            <a:r>
              <a:rPr lang="en-US" dirty="0" smtClean="0"/>
              <a:t>command</a:t>
            </a:r>
          </a:p>
        </p:txBody>
      </p:sp>
    </p:spTree>
    <p:extLst>
      <p:ext uri="{BB962C8B-B14F-4D97-AF65-F5344CB8AC3E}">
        <p14:creationId xmlns:p14="http://schemas.microsoft.com/office/powerpoint/2010/main" val="268880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Passing Data in the Pipeline By Value
Passing Data in the Pipeline By Property Name</a:t>
            </a:r>
            <a:endParaRPr lang="en-US"/>
          </a:p>
        </p:txBody>
      </p:sp>
    </p:spTree>
    <p:extLst>
      <p:ext uri="{BB962C8B-B14F-4D97-AF65-F5344CB8AC3E}">
        <p14:creationId xmlns:p14="http://schemas.microsoft.com/office/powerpoint/2010/main" val="4073629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3021195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2267204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Working with Pipeline Parameter Binding</a:t>
            </a:r>
            <a:endParaRPr lang="en-US"/>
          </a:p>
        </p:txBody>
      </p:sp>
      <p:sp>
        <p:nvSpPr>
          <p:cNvPr id="3" name="Text Placeholder 2"/>
          <p:cNvSpPr>
            <a:spLocks noGrp="1"/>
          </p:cNvSpPr>
          <p:nvPr>
            <p:ph type="body" idx="1"/>
          </p:nvPr>
        </p:nvSpPr>
        <p:spPr/>
        <p:txBody>
          <a:bodyPr/>
          <a:lstStyle/>
          <a:p>
            <a:r>
              <a:rPr lang="en-US" smtClean="0"/>
              <a:t>Exercise 1: Predicting Pipeline Behavior</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a:t>
            </a:r>
            <a:r>
              <a:rPr lang="fr-CA" sz="2800" b="0" i="0" u="none" strike="noStrike" baseline="0" smtClean="0">
                <a:latin typeface="Segoe UI"/>
              </a:rPr>
              <a:t>10961B-LON-DC1, 10961B-LON-CL1</a:t>
            </a:r>
          </a:p>
          <a:p>
            <a:r>
              <a:rPr lang="fr-CA" sz="2800" b="0" i="0" u="none" strike="noStrike" baseline="0" smtClean="0">
                <a:latin typeface="Segoe UI"/>
              </a:rPr>
              <a:t>User Name: </a:t>
            </a:r>
            <a:r>
              <a:rPr lang="en-US" sz="2800" b="0" i="0" u="none" strike="noStrike" baseline="0" smtClean="0">
                <a:latin typeface="Segoe UI"/>
              </a:rPr>
              <a:t>ADATUM\Administrator</a:t>
            </a:r>
          </a:p>
          <a:p>
            <a:r>
              <a:rPr lang="en-US" sz="2800" b="0" i="0" u="none" strike="noStrike" baseline="0" smtClean="0">
                <a:latin typeface="Segoe UI"/>
              </a:rPr>
              <a:t>Password: Pa$$w0rd</a:t>
            </a:r>
            <a:endParaRPr lang="en-US" sz="280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45 minutes</a:t>
            </a:r>
            <a:endParaRPr lang="en-US" sz="2800">
              <a:latin typeface="Segoe UI"/>
            </a:endParaRPr>
          </a:p>
        </p:txBody>
      </p:sp>
    </p:spTree>
    <p:extLst>
      <p:ext uri="{BB962C8B-B14F-4D97-AF65-F5344CB8AC3E}">
        <p14:creationId xmlns:p14="http://schemas.microsoft.com/office/powerpoint/2010/main" val="1736132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2527359"/>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are creating and troubleshooting Windows PowerShell commands. You have to predict and control how the shell will pass data from one command to another so that the commands run correctly.</a:t>
            </a:r>
            <a:endParaRPr lang="en-US" sz="2800">
              <a:effectLst/>
              <a:latin typeface="Segoe UI"/>
              <a:ea typeface="Times New Roman"/>
              <a:cs typeface="Mangal"/>
            </a:endParaRPr>
          </a:p>
        </p:txBody>
      </p:sp>
    </p:spTree>
    <p:extLst>
      <p:ext uri="{BB962C8B-B14F-4D97-AF65-F5344CB8AC3E}">
        <p14:creationId xmlns:p14="http://schemas.microsoft.com/office/powerpoint/2010/main" val="1108647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Why do some commands accept pipeline input for a parameter such as –ComputerName, but other commands do not?
Do you ever have to rely on pipeline input? Could you just rely on parenthetical commands?</a:t>
            </a:r>
            <a:endParaRPr lang="en-US"/>
          </a:p>
        </p:txBody>
      </p:sp>
    </p:spTree>
    <p:extLst>
      <p:ext uri="{BB962C8B-B14F-4D97-AF65-F5344CB8AC3E}">
        <p14:creationId xmlns:p14="http://schemas.microsoft.com/office/powerpoint/2010/main" val="3806759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a:t>
            </a:r>
            <a:r>
              <a:rPr lang="en-US" dirty="0" smtClean="0"/>
              <a:t>Question</a:t>
            </a:r>
            <a:r>
              <a:rPr lang="en-US" dirty="0" smtClean="0"/>
              <a:t>
Real-world Issues and Scenarios
Best Practice</a:t>
            </a:r>
            <a:endParaRPr lang="en-US" dirty="0"/>
          </a:p>
        </p:txBody>
      </p:sp>
    </p:spTree>
    <p:extLst>
      <p:ext uri="{BB962C8B-B14F-4D97-AF65-F5344CB8AC3E}">
        <p14:creationId xmlns:p14="http://schemas.microsoft.com/office/powerpoint/2010/main" val="82977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Passing Data in the Pipeline By Value</a:t>
            </a:r>
            <a:endParaRPr lang="en-US"/>
          </a:p>
        </p:txBody>
      </p:sp>
      <p:sp>
        <p:nvSpPr>
          <p:cNvPr id="3" name="Text Placeholder 2"/>
          <p:cNvSpPr>
            <a:spLocks noGrp="1"/>
          </p:cNvSpPr>
          <p:nvPr>
            <p:ph type="body" idx="1"/>
          </p:nvPr>
        </p:nvSpPr>
        <p:spPr/>
        <p:txBody>
          <a:bodyPr/>
          <a:lstStyle/>
          <a:p>
            <a:r>
              <a:rPr lang="en-US" smtClean="0"/>
              <a:t>Command Input is Only by Parameter
Finding ByValue Parameters
Passing Data ByValue
Demonstration: Passing Data ByValue
Manual Parameters Override the Pipeline
Demonstration: Overriding the Pipeline
Parenthetical Commands Instead of the Pipeline
Demonstration: Parenthetical Commands</a:t>
            </a:r>
            <a:endParaRPr lang="en-US"/>
          </a:p>
        </p:txBody>
      </p:sp>
    </p:spTree>
    <p:extLst>
      <p:ext uri="{BB962C8B-B14F-4D97-AF65-F5344CB8AC3E}">
        <p14:creationId xmlns:p14="http://schemas.microsoft.com/office/powerpoint/2010/main" val="512510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Command Input is Only by Parameter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Commands accept input only from their parameters</a:t>
            </a:r>
          </a:p>
          <a:p>
            <a:endParaRPr lang="en-US" sz="2400" dirty="0"/>
          </a:p>
          <a:p>
            <a:r>
              <a:rPr lang="en-US" sz="2400" b="1" dirty="0"/>
              <a:t>Get-Service | Sort-Object –Property Status </a:t>
            </a:r>
            <a:endParaRPr lang="en-US" sz="2400" b="1" dirty="0" smtClean="0"/>
          </a:p>
          <a:p>
            <a:endParaRPr lang="en-US" sz="2400" dirty="0"/>
          </a:p>
          <a:p>
            <a:r>
              <a:rPr lang="en-US" sz="2400" dirty="0" smtClean="0"/>
              <a:t>In the preceding example, only two parameters are specified for </a:t>
            </a:r>
            <a:r>
              <a:rPr lang="en-US" sz="2400" b="1" dirty="0" smtClean="0"/>
              <a:t>Sort-Object</a:t>
            </a:r>
            <a:r>
              <a:rPr lang="en-US" sz="2400" dirty="0" smtClean="0"/>
              <a:t> </a:t>
            </a:r>
          </a:p>
          <a:p>
            <a:pPr lvl="1"/>
            <a:r>
              <a:rPr lang="en-US" sz="2000" dirty="0" smtClean="0"/>
              <a:t>The one parameter you see, </a:t>
            </a:r>
            <a:r>
              <a:rPr lang="en-US" sz="2000" b="1" dirty="0"/>
              <a:t>­ </a:t>
            </a:r>
            <a:r>
              <a:rPr lang="en-US" sz="2000" b="1" dirty="0" smtClean="0"/>
              <a:t>–Property</a:t>
            </a:r>
            <a:endParaRPr lang="en-US" sz="2000" dirty="0" smtClean="0"/>
          </a:p>
          <a:p>
            <a:pPr lvl="1"/>
            <a:r>
              <a:rPr lang="en-US" sz="2000" dirty="0" smtClean="0"/>
              <a:t>Another parameter used invisibly as part of pipeline parameter binding</a:t>
            </a:r>
          </a:p>
          <a:p>
            <a:endParaRPr lang="en-US" sz="2400" dirty="0"/>
          </a:p>
          <a:p>
            <a:r>
              <a:rPr lang="en-US" sz="2400" dirty="0" smtClean="0"/>
              <a:t>Two techniques for pipeline parameter binding</a:t>
            </a:r>
          </a:p>
          <a:p>
            <a:pPr lvl="1"/>
            <a:r>
              <a:rPr lang="en-US" sz="2000" b="1" dirty="0" err="1" smtClean="0"/>
              <a:t>ByValue</a:t>
            </a:r>
            <a:r>
              <a:rPr lang="en-US" sz="2000" dirty="0" smtClean="0"/>
              <a:t> is always tried first</a:t>
            </a:r>
          </a:p>
          <a:p>
            <a:pPr lvl="1"/>
            <a:r>
              <a:rPr lang="en-US" sz="2000" b="1" dirty="0" err="1" smtClean="0"/>
              <a:t>ByPropertyName</a:t>
            </a:r>
            <a:r>
              <a:rPr lang="en-US" sz="2000" dirty="0" smtClean="0"/>
              <a:t> is tried if </a:t>
            </a:r>
            <a:r>
              <a:rPr lang="en-US" sz="2000" b="1" dirty="0" err="1" smtClean="0"/>
              <a:t>ByValue</a:t>
            </a:r>
            <a:r>
              <a:rPr lang="en-US" sz="2000" dirty="0" smtClean="0"/>
              <a:t> fails</a:t>
            </a:r>
            <a:endParaRPr lang="en-US" sz="2000" b="1" dirty="0"/>
          </a:p>
        </p:txBody>
      </p:sp>
    </p:spTree>
    <p:extLst>
      <p:ext uri="{BB962C8B-B14F-4D97-AF65-F5344CB8AC3E}">
        <p14:creationId xmlns:p14="http://schemas.microsoft.com/office/powerpoint/2010/main" val="229871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Finding ByValue Parameters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Command Help files indicate the parameters that can accept the pipeline input </a:t>
            </a:r>
            <a:r>
              <a:rPr lang="en-US" b="1" dirty="0" err="1" smtClean="0"/>
              <a:t>ByValue</a:t>
            </a:r>
            <a:endParaRPr lang="en-US" dirty="0" smtClean="0"/>
          </a:p>
          <a:p>
            <a:endParaRPr lang="en-US" dirty="0"/>
          </a:p>
          <a:p>
            <a:pPr marL="0" indent="0">
              <a:buNone/>
            </a:pPr>
            <a:r>
              <a:rPr lang="en-US" sz="2400" dirty="0">
                <a:latin typeface="Consolas" pitchFamily="49" charset="0"/>
                <a:cs typeface="Consolas" pitchFamily="49" charset="0"/>
              </a:rPr>
              <a:t>Required?                    false</a:t>
            </a:r>
          </a:p>
          <a:p>
            <a:pPr marL="0" indent="0">
              <a:buNone/>
            </a:pPr>
            <a:r>
              <a:rPr lang="en-US" sz="2400" dirty="0">
                <a:latin typeface="Consolas" pitchFamily="49" charset="0"/>
                <a:cs typeface="Consolas" pitchFamily="49" charset="0"/>
              </a:rPr>
              <a:t>Position?                    named</a:t>
            </a:r>
          </a:p>
          <a:p>
            <a:pPr marL="0" indent="0">
              <a:buNone/>
            </a:pPr>
            <a:r>
              <a:rPr lang="en-US" sz="2400" dirty="0">
                <a:latin typeface="Consolas" pitchFamily="49" charset="0"/>
                <a:cs typeface="Consolas" pitchFamily="49" charset="0"/>
              </a:rPr>
              <a:t>Default value</a:t>
            </a:r>
          </a:p>
          <a:p>
            <a:pPr marL="0" indent="0">
              <a:buNone/>
            </a:pPr>
            <a:r>
              <a:rPr lang="en-US" sz="2400" dirty="0">
                <a:solidFill>
                  <a:srgbClr val="FF0000"/>
                </a:solidFill>
                <a:latin typeface="Consolas" pitchFamily="49" charset="0"/>
                <a:cs typeface="Consolas" pitchFamily="49" charset="0"/>
              </a:rPr>
              <a:t>Accept pipeline input?       true (</a:t>
            </a:r>
            <a:r>
              <a:rPr lang="en-US" sz="2400" dirty="0" err="1">
                <a:solidFill>
                  <a:srgbClr val="FF0000"/>
                </a:solidFill>
                <a:latin typeface="Consolas" pitchFamily="49" charset="0"/>
                <a:cs typeface="Consolas" pitchFamily="49" charset="0"/>
              </a:rPr>
              <a:t>ByValue</a:t>
            </a:r>
            <a:r>
              <a:rPr lang="en-US" sz="2400" dirty="0">
                <a:solidFill>
                  <a:srgbClr val="FF0000"/>
                </a:solidFill>
                <a:latin typeface="Consolas" pitchFamily="49" charset="0"/>
                <a:cs typeface="Consolas" pitchFamily="49" charset="0"/>
              </a:rPr>
              <a:t>)</a:t>
            </a:r>
          </a:p>
          <a:p>
            <a:pPr marL="0" indent="0">
              <a:buNone/>
            </a:pPr>
            <a:r>
              <a:rPr lang="en-US" sz="2400" dirty="0">
                <a:latin typeface="Consolas" pitchFamily="49" charset="0"/>
                <a:cs typeface="Consolas" pitchFamily="49" charset="0"/>
              </a:rPr>
              <a:t>Accept wildcard characters?  false</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308904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Passing Data ByValue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3200" dirty="0" smtClean="0">
              <a:latin typeface="Consolas" pitchFamily="49" charset="0"/>
              <a:cs typeface="Consolas" pitchFamily="49" charset="0"/>
            </a:endParaRPr>
          </a:p>
          <a:p>
            <a:pPr marL="0" indent="0">
              <a:buNone/>
            </a:pPr>
            <a:endParaRPr lang="en-US" sz="3200" dirty="0">
              <a:latin typeface="Consolas" pitchFamily="49" charset="0"/>
              <a:cs typeface="Consolas" pitchFamily="49" charset="0"/>
            </a:endParaRPr>
          </a:p>
          <a:p>
            <a:pPr marL="0" indent="0">
              <a:buNone/>
            </a:pPr>
            <a:r>
              <a:rPr lang="en-US" sz="3200" dirty="0" smtClean="0">
                <a:latin typeface="Consolas" pitchFamily="49" charset="0"/>
                <a:cs typeface="Consolas" pitchFamily="49" charset="0"/>
              </a:rPr>
              <a:t>"</a:t>
            </a:r>
            <a:r>
              <a:rPr lang="en-US" sz="3200" dirty="0" err="1" smtClean="0">
                <a:latin typeface="Consolas" pitchFamily="49" charset="0"/>
                <a:cs typeface="Consolas" pitchFamily="49" charset="0"/>
              </a:rPr>
              <a:t>BITS","WinRM</a:t>
            </a:r>
            <a:r>
              <a:rPr lang="en-US" sz="3200" dirty="0" smtClean="0">
                <a:latin typeface="Consolas" pitchFamily="49" charset="0"/>
                <a:cs typeface="Consolas" pitchFamily="49" charset="0"/>
              </a:rPr>
              <a:t>" | Get-Service </a:t>
            </a:r>
            <a:r>
              <a:rPr lang="en-US" sz="3200" dirty="0" smtClean="0">
                <a:solidFill>
                  <a:schemeClr val="accent3">
                    <a:lumMod val="65000"/>
                  </a:schemeClr>
                </a:solidFill>
                <a:latin typeface="Consolas" pitchFamily="49" charset="0"/>
                <a:cs typeface="Consolas" pitchFamily="49" charset="0"/>
              </a:rPr>
              <a:t>-Name</a:t>
            </a:r>
            <a:endParaRPr lang="en-US" sz="3200" dirty="0">
              <a:solidFill>
                <a:schemeClr val="accent3">
                  <a:lumMod val="65000"/>
                </a:schemeClr>
              </a:solidFill>
              <a:latin typeface="Consolas" pitchFamily="49" charset="0"/>
              <a:cs typeface="Consolas" pitchFamily="49" charset="0"/>
            </a:endParaRPr>
          </a:p>
        </p:txBody>
      </p:sp>
      <p:sp>
        <p:nvSpPr>
          <p:cNvPr id="5" name="TextBox 1"/>
          <p:cNvSpPr txBox="1"/>
          <p:nvPr/>
        </p:nvSpPr>
        <p:spPr>
          <a:xfrm>
            <a:off x="505838" y="1108953"/>
            <a:ext cx="4377447"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FF0000"/>
                </a:solidFill>
              </a:rPr>
              <a:t>String objects in the pipeline</a:t>
            </a:r>
            <a:endParaRPr lang="en-US" dirty="0">
              <a:solidFill>
                <a:srgbClr val="FF0000"/>
              </a:solidFill>
            </a:endParaRPr>
          </a:p>
        </p:txBody>
      </p:sp>
      <p:cxnSp>
        <p:nvCxnSpPr>
          <p:cNvPr id="6" name="Straight Arrow Connector 5"/>
          <p:cNvCxnSpPr/>
          <p:nvPr/>
        </p:nvCxnSpPr>
        <p:spPr bwMode="auto">
          <a:xfrm flipH="1">
            <a:off x="3210128" y="1478285"/>
            <a:ext cx="350195" cy="700711"/>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7" name="TextBox 5"/>
          <p:cNvSpPr txBox="1"/>
          <p:nvPr/>
        </p:nvSpPr>
        <p:spPr>
          <a:xfrm>
            <a:off x="3732178" y="3362527"/>
            <a:ext cx="4377447"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r>
              <a:rPr lang="en-US" dirty="0" smtClean="0">
                <a:solidFill>
                  <a:srgbClr val="FF0000"/>
                </a:solidFill>
              </a:rPr>
              <a:t>Attach invisibly to the parameter</a:t>
            </a:r>
            <a:r>
              <a:rPr lang="en-US" dirty="0">
                <a:solidFill>
                  <a:srgbClr val="FF0000"/>
                </a:solidFill>
              </a:rPr>
              <a:t> </a:t>
            </a:r>
            <a:r>
              <a:rPr lang="en-US" dirty="0" smtClean="0">
                <a:solidFill>
                  <a:srgbClr val="FF0000"/>
                </a:solidFill>
              </a:rPr>
              <a:t>that accepts String objects from the pipeline </a:t>
            </a:r>
            <a:r>
              <a:rPr lang="en-US" dirty="0" err="1" smtClean="0">
                <a:solidFill>
                  <a:srgbClr val="FF0000"/>
                </a:solidFill>
              </a:rPr>
              <a:t>ByValue</a:t>
            </a:r>
            <a:endParaRPr lang="en-US" dirty="0" smtClean="0">
              <a:solidFill>
                <a:srgbClr val="FF0000"/>
              </a:solidFill>
            </a:endParaRPr>
          </a:p>
        </p:txBody>
      </p:sp>
      <p:cxnSp>
        <p:nvCxnSpPr>
          <p:cNvPr id="8" name="Straight Arrow Connector 7"/>
          <p:cNvCxnSpPr/>
          <p:nvPr/>
        </p:nvCxnSpPr>
        <p:spPr bwMode="auto">
          <a:xfrm flipV="1">
            <a:off x="6692631" y="2665379"/>
            <a:ext cx="797667" cy="697149"/>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94117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666221f-f7aa-4ae4-833c-1becc3ffd3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and PSObject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Object</a:t>
            </a:r>
            <a:r>
              <a:rPr lang="en-US" dirty="0" smtClean="0"/>
              <a:t> and </a:t>
            </a:r>
            <a:r>
              <a:rPr lang="en-US" b="1" dirty="0" err="1" smtClean="0"/>
              <a:t>PSObject</a:t>
            </a:r>
            <a:r>
              <a:rPr lang="en-US" dirty="0" smtClean="0"/>
              <a:t> are generic object types</a:t>
            </a:r>
          </a:p>
          <a:p>
            <a:r>
              <a:rPr lang="en-US" dirty="0" smtClean="0"/>
              <a:t>If a parameter accepts one of these object types, the parameter will accept any kind of object</a:t>
            </a:r>
          </a:p>
          <a:p>
            <a:r>
              <a:rPr lang="en-US" dirty="0" smtClean="0"/>
              <a:t>If the parameter accepts pipeline input </a:t>
            </a:r>
            <a:r>
              <a:rPr lang="en-US" b="1" dirty="0" err="1" smtClean="0"/>
              <a:t>ByValue</a:t>
            </a:r>
            <a:r>
              <a:rPr lang="en-US" dirty="0" smtClean="0"/>
              <a:t>, it can accept any kind of object from the pipeline</a:t>
            </a:r>
          </a:p>
          <a:p>
            <a:endParaRPr lang="en-US" dirty="0"/>
          </a:p>
          <a:p>
            <a:r>
              <a:rPr lang="en-US" dirty="0" smtClean="0"/>
              <a:t>This configuration is how </a:t>
            </a:r>
            <a:r>
              <a:rPr lang="en-US" b="1" dirty="0" smtClean="0"/>
              <a:t>Sort-Object</a:t>
            </a:r>
            <a:r>
              <a:rPr lang="en-US" dirty="0" smtClean="0"/>
              <a:t>, </a:t>
            </a:r>
            <a:r>
              <a:rPr lang="en-US" b="1" dirty="0" smtClean="0"/>
              <a:t>Select-Object</a:t>
            </a:r>
            <a:r>
              <a:rPr lang="en-US" dirty="0" smtClean="0"/>
              <a:t>, </a:t>
            </a:r>
            <a:r>
              <a:rPr lang="en-US" b="1" dirty="0" smtClean="0"/>
              <a:t>Where-Object</a:t>
            </a:r>
            <a:r>
              <a:rPr lang="en-US" dirty="0" smtClean="0"/>
              <a:t>, and many other commands work</a:t>
            </a:r>
            <a:endParaRPr lang="en-US" dirty="0"/>
          </a:p>
        </p:txBody>
      </p:sp>
    </p:spTree>
    <p:extLst>
      <p:ext uri="{BB962C8B-B14F-4D97-AF65-F5344CB8AC3E}">
        <p14:creationId xmlns:p14="http://schemas.microsoft.com/office/powerpoint/2010/main" val="28523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666ff6d-11f1-41c6-9f2c-398d965421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Passing Data ByValue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the shell performs pipeline parameter binding </a:t>
            </a:r>
            <a:r>
              <a:rPr lang="en-US" b="1" dirty="0" err="1"/>
              <a:t>ByValue</a:t>
            </a:r>
            <a:endParaRPr lang="en-US" dirty="0" smtClean="0"/>
          </a:p>
          <a:p>
            <a:pPr lvl="1"/>
            <a:r>
              <a:rPr lang="en-US" dirty="0" smtClean="0"/>
              <a:t>Discover what kind of object is in the pipeline</a:t>
            </a:r>
          </a:p>
          <a:p>
            <a:pPr lvl="1"/>
            <a:r>
              <a:rPr lang="en-US" dirty="0" smtClean="0"/>
              <a:t>Look for candidate parameters</a:t>
            </a:r>
          </a:p>
          <a:p>
            <a:pPr lvl="1"/>
            <a:r>
              <a:rPr lang="en-US" dirty="0" smtClean="0"/>
              <a:t>Decide what the shell will do</a:t>
            </a:r>
            <a:endParaRPr lang="en-US" dirty="0"/>
          </a:p>
        </p:txBody>
      </p:sp>
    </p:spTree>
    <p:extLst>
      <p:ext uri="{BB962C8B-B14F-4D97-AF65-F5344CB8AC3E}">
        <p14:creationId xmlns:p14="http://schemas.microsoft.com/office/powerpoint/2010/main" val="14543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e565752-0ea6-4f24-86ad-cde85b9569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Manual Parameters Override the Pipeline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shell first looks to see what parameter it wants to use for pipeline parameter binding…</a:t>
            </a:r>
          </a:p>
          <a:p>
            <a:r>
              <a:rPr lang="en-US" dirty="0" smtClean="0"/>
              <a:t>…but if that parameter is specified manually, binding stops.</a:t>
            </a:r>
          </a:p>
          <a:p>
            <a:endParaRPr lang="en-US" dirty="0"/>
          </a:p>
          <a:p>
            <a:pPr marL="0" indent="0">
              <a:buNone/>
            </a:pPr>
            <a:r>
              <a:rPr lang="en-US" sz="2400" dirty="0">
                <a:latin typeface="Consolas" pitchFamily="49" charset="0"/>
                <a:cs typeface="Consolas" pitchFamily="49" charset="0"/>
              </a:rPr>
              <a:t>Get-Content Names.txt | Get-Service –Name BITS</a:t>
            </a:r>
          </a:p>
          <a:p>
            <a:endParaRPr lang="en-US" dirty="0" smtClean="0"/>
          </a:p>
          <a:p>
            <a:r>
              <a:rPr lang="en-US" dirty="0" smtClean="0"/>
              <a:t>The manual use of </a:t>
            </a:r>
            <a:r>
              <a:rPr lang="en-US" b="1" dirty="0" smtClean="0"/>
              <a:t>–Name</a:t>
            </a:r>
            <a:r>
              <a:rPr lang="en-US" dirty="0" smtClean="0"/>
              <a:t> overrides the pipeline The pipeline input is not used. You actually see an error.</a:t>
            </a:r>
            <a:endParaRPr lang="en-US" dirty="0"/>
          </a:p>
        </p:txBody>
      </p:sp>
    </p:spTree>
    <p:extLst>
      <p:ext uri="{BB962C8B-B14F-4D97-AF65-F5344CB8AC3E}">
        <p14:creationId xmlns:p14="http://schemas.microsoft.com/office/powerpoint/2010/main" val="1158118960"/>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20</TotalTime>
  <Words>2734</Words>
  <Application>Microsoft Office PowerPoint</Application>
  <PresentationFormat>On-screen Show (4:3)</PresentationFormat>
  <Paragraphs>347</Paragraphs>
  <Slides>25</Slides>
  <Notes>25</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Consolas</vt:lpstr>
      <vt:lpstr>Mangal</vt:lpstr>
      <vt:lpstr>Wingdings</vt:lpstr>
      <vt:lpstr>Calibri</vt:lpstr>
      <vt:lpstr>Times New Roman</vt:lpstr>
      <vt:lpstr>Segoe Light</vt:lpstr>
      <vt:lpstr>Verdana</vt:lpstr>
      <vt:lpstr>Segoe UI</vt:lpstr>
      <vt:lpstr>Segoe UI Light</vt:lpstr>
      <vt:lpstr>Symbol</vt:lpstr>
      <vt:lpstr>Presentation1</vt:lpstr>
      <vt:lpstr>Module03</vt:lpstr>
      <vt:lpstr>Module Overview</vt:lpstr>
      <vt:lpstr>Lesson 1: Passing Data in the Pipeline By Value</vt:lpstr>
      <vt:lpstr>Command Input is Only by Parameter</vt:lpstr>
      <vt:lpstr>Finding ByValue Parameters</vt:lpstr>
      <vt:lpstr>Passing Data ByValue</vt:lpstr>
      <vt:lpstr>Object and PSObject</vt:lpstr>
      <vt:lpstr>Demonstration: Passing Data ByValue</vt:lpstr>
      <vt:lpstr>Manual Parameters Override the Pipeline</vt:lpstr>
      <vt:lpstr>Demonstration: Overriding the Pipeline</vt:lpstr>
      <vt:lpstr>Parenthetical Commands Instead of the Pipeline</vt:lpstr>
      <vt:lpstr>Demonstration: Parenthetical Commands</vt:lpstr>
      <vt:lpstr>Lesson 2: Passing Data in the Pipeline By Property Name</vt:lpstr>
      <vt:lpstr>Changing to ByPropertyName</vt:lpstr>
      <vt:lpstr>Finding ByPropertyName Parameters</vt:lpstr>
      <vt:lpstr>Demonstration: Passing Data ByPropertyName</vt:lpstr>
      <vt:lpstr>Notes Page Over-flow Slide. Do Not Print Slide. </vt:lpstr>
      <vt:lpstr>Expanding Property Values</vt:lpstr>
      <vt:lpstr>Demonstration: Expanding Property Values</vt:lpstr>
      <vt:lpstr>Notes Page Over-flow Slide. Do Not Print Slide. </vt:lpstr>
      <vt:lpstr>Notes Page Over-flow Slide. Do Not Print Slide. </vt:lpstr>
      <vt:lpstr>Lab: Working with Pipeline Parameter Binding</vt:lpstr>
      <vt:lpstr>Lab Scenario</vt:lpstr>
      <vt:lpstr>Lab Review</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Module03</dc:title>
  <dc:creator> </dc:creator>
  <cp:lastModifiedBy> </cp:lastModifiedBy>
  <cp:revision>2</cp:revision>
  <dcterms:created xsi:type="dcterms:W3CDTF">2013-07-01T21:48:33Z</dcterms:created>
  <dcterms:modified xsi:type="dcterms:W3CDTF">2013-07-01T22:09:19Z</dcterms:modified>
</cp:coreProperties>
</file>