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embeddedFontLst>
    <p:embeddedFont>
      <p:font typeface="Mangal" pitchFamily="18" charset="0"/>
      <p:regular r:id="rId21"/>
      <p:bold r:id="rId22"/>
    </p:embeddedFont>
    <p:embeddedFont>
      <p:font typeface="Segoe Light" pitchFamily="34" charset="0"/>
      <p:regular r:id="rId23"/>
      <p:italic r:id="rId24"/>
    </p:embeddedFont>
    <p:embeddedFont>
      <p:font typeface="Calibri" pitchFamily="34" charset="0"/>
      <p:regular r:id="rId25"/>
      <p:bold r:id="rId26"/>
      <p:italic r:id="rId27"/>
      <p:boldItalic r:id="rId28"/>
    </p:embeddedFont>
    <p:embeddedFont>
      <p:font typeface="Verdana" pitchFamily="34" charset="0"/>
      <p:regular r:id="rId29"/>
      <p:bold r:id="rId30"/>
      <p:italic r:id="rId31"/>
      <p:boldItalic r:id="rId32"/>
    </p:embeddedFont>
    <p:embeddedFont>
      <p:font typeface="Segoe UI" pitchFamily="34" charset="0"/>
      <p:regular r:id="rId33"/>
      <p:bold r:id="rId34"/>
      <p:italic r:id="rId35"/>
      <p:boldItalic r:id="rId36"/>
    </p:embeddedFont>
    <p:embeddedFont>
      <p:font typeface="Segoe UI Light" pitchFamily="34" charset="0"/>
      <p:regular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943" autoAdjust="0"/>
  </p:normalViewPr>
  <p:slideViewPr>
    <p:cSldViewPr>
      <p:cViewPr varScale="1">
        <p:scale>
          <a:sx n="77" d="100"/>
          <a:sy n="77" d="100"/>
        </p:scale>
        <p:origin x="-2508"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5" d="100"/>
          <a:sy n="85" d="100"/>
        </p:scale>
        <p:origin x="-3774" y="-96"/>
      </p:cViewPr>
      <p:guideLst>
        <p:guide orient="horz" pos="2880"/>
        <p:guide pos="2160"/>
      </p:guideLst>
    </p:cSldViewPr>
  </p:notesViewPr>
  <p:gridSpacing cx="75895" cy="7589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ED047C-4C58-4776-9368-0A07E7A90C73}" type="datetimeFigureOut">
              <a:rPr lang="en-US" smtClean="0"/>
              <a:t>7/2/2013</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EC634C-4D40-4CA3-AD2D-CD48223EAC0A}" type="slidenum">
              <a:rPr lang="en-US" smtClean="0"/>
              <a:t>‹#›</a:t>
            </a:fld>
            <a:endParaRPr lang="en-US"/>
          </a:p>
        </p:txBody>
      </p:sp>
    </p:spTree>
    <p:extLst>
      <p:ext uri="{BB962C8B-B14F-4D97-AF65-F5344CB8AC3E}">
        <p14:creationId xmlns:p14="http://schemas.microsoft.com/office/powerpoint/2010/main" val="2873890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346075" indent="0" algn="l" defTabSz="914400" rtl="0" eaLnBrk="1" latinLnBrk="0" hangingPunct="1">
      <a:tabLst>
        <a:tab pos="346075" algn="l"/>
      </a:tabLst>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Presentation</a:t>
            </a:r>
            <a:r>
              <a:rPr lang="en-US" sz="1000" b="1">
                <a:latin typeface="Arial"/>
                <a:ea typeface="Calibri"/>
                <a:cs typeface="Times New Roman"/>
              </a:rPr>
              <a:t>: 30 minutes</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Demonstrations</a:t>
            </a:r>
            <a:r>
              <a:rPr lang="en-US" sz="1000" b="1">
                <a:latin typeface="Arial"/>
                <a:ea typeface="Calibri"/>
                <a:cs typeface="Times New Roman"/>
              </a:rPr>
              <a:t>: 30 minutes</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Lab</a:t>
            </a:r>
            <a:r>
              <a:rPr lang="en-US" sz="1000" b="1">
                <a:latin typeface="Arial"/>
                <a:ea typeface="Calibri"/>
                <a:cs typeface="Times New Roman"/>
              </a:rPr>
              <a:t>: 30 minutes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Required materials</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To teach this module, you need the Microsoft</a:t>
            </a:r>
            <a:r>
              <a:rPr lang="en-US" sz="1000" baseline="30000">
                <a:latin typeface="Arial"/>
                <a:ea typeface="Calibri"/>
                <a:cs typeface="Times New Roman"/>
              </a:rPr>
              <a:t>®</a:t>
            </a:r>
            <a:r>
              <a:rPr lang="en-US" sz="1000">
                <a:latin typeface="Arial"/>
                <a:ea typeface="Calibri"/>
                <a:cs typeface="Times New Roman"/>
              </a:rPr>
              <a:t> PowerPoint</a:t>
            </a:r>
            <a:r>
              <a:rPr lang="en-US" sz="1000" baseline="30000">
                <a:latin typeface="Arial"/>
                <a:ea typeface="Calibri"/>
                <a:cs typeface="Times New Roman"/>
              </a:rPr>
              <a:t>®</a:t>
            </a:r>
            <a:r>
              <a:rPr lang="en-US" sz="1000">
                <a:latin typeface="Arial"/>
                <a:ea typeface="Calibri"/>
                <a:cs typeface="Times New Roman"/>
              </a:rPr>
              <a:t> file 10961B_04.pptx.</a:t>
            </a:r>
          </a:p>
          <a:p>
            <a:pPr>
              <a:lnSpc>
                <a:spcPct val="115000"/>
              </a:lnSpc>
              <a:spcAft>
                <a:spcPts val="1000"/>
              </a:spcAft>
            </a:pPr>
            <a:r>
              <a:rPr lang="en-US" sz="1000" b="1">
                <a:latin typeface="Arial"/>
                <a:ea typeface="Calibri"/>
                <a:cs typeface="Times New Roman"/>
              </a:rPr>
              <a:t>Important</a:t>
            </a:r>
            <a:r>
              <a:rPr lang="en-US" sz="1000">
                <a:latin typeface="Arial"/>
                <a:ea typeface="Calibri"/>
                <a:cs typeface="Times New Roman"/>
              </a:rPr>
              <a:t>: </a:t>
            </a:r>
          </a:p>
          <a:p>
            <a:pPr>
              <a:lnSpc>
                <a:spcPct val="115000"/>
              </a:lnSpc>
              <a:spcAft>
                <a:spcPts val="1000"/>
              </a:spcAft>
            </a:pPr>
            <a:r>
              <a:rPr lang="en-US" sz="1000">
                <a:latin typeface="Arial"/>
                <a:ea typeface="Calibri"/>
                <a:cs typeface="Times New Roman"/>
              </a:rPr>
              <a:t>The use of PowerPoint 2013, PowerPoint 2010, or PowerPoint 2007 is recommended to display the slides for this course. If you use PowerPoint Viewer or a version of PowerPoint older than PowerPoint 2007, </a:t>
            </a:r>
            <a:r>
              <a:rPr lang="ga-IE" sz="1000">
                <a:latin typeface="Arial"/>
                <a:ea typeface="Calibri"/>
                <a:cs typeface="Times New Roman"/>
              </a:rPr>
              <a:t>some</a:t>
            </a:r>
            <a:r>
              <a:rPr lang="en-US" sz="1000">
                <a:latin typeface="Arial"/>
                <a:ea typeface="Calibri"/>
                <a:cs typeface="Times New Roman"/>
              </a:rPr>
              <a:t> of the features of the slides might not display correctly.</a:t>
            </a:r>
          </a:p>
          <a:p>
            <a:pPr>
              <a:lnSpc>
                <a:spcPct val="115000"/>
              </a:lnSpc>
              <a:spcAft>
                <a:spcPts val="1000"/>
              </a:spcAft>
            </a:pPr>
            <a:r>
              <a:rPr lang="en-US" sz="1000" b="1">
                <a:latin typeface="Arial"/>
                <a:ea typeface="Calibri"/>
                <a:cs typeface="Times New Roman"/>
              </a:rPr>
              <a:t>Preparation tasks</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To prepare for this module:</a:t>
            </a:r>
          </a:p>
          <a:p>
            <a:pPr marL="342900" marR="0" lvl="0" indent="-342900">
              <a:lnSpc>
                <a:spcPct val="115000"/>
              </a:lnSpc>
              <a:spcBef>
                <a:spcPts val="0"/>
              </a:spcBef>
              <a:spcAft>
                <a:spcPts val="995"/>
              </a:spcAft>
              <a:buFont typeface="Symbol"/>
              <a:buChar char=""/>
            </a:pPr>
            <a:r>
              <a:rPr lang="en-US" sz="1000">
                <a:latin typeface="Arial"/>
                <a:ea typeface="Calibri"/>
                <a:cs typeface="Times New Roman"/>
              </a:rPr>
              <a:t>Read all of the materials for this module. </a:t>
            </a:r>
          </a:p>
          <a:p>
            <a:pPr marL="342900" marR="0" lvl="0" indent="-342900">
              <a:lnSpc>
                <a:spcPct val="115000"/>
              </a:lnSpc>
              <a:spcBef>
                <a:spcPts val="0"/>
              </a:spcBef>
              <a:spcAft>
                <a:spcPts val="995"/>
              </a:spcAft>
              <a:buFont typeface="Symbol"/>
              <a:buChar char=""/>
            </a:pPr>
            <a:r>
              <a:rPr lang="en-US" sz="1000">
                <a:latin typeface="Arial"/>
                <a:ea typeface="Calibri"/>
                <a:cs typeface="Times New Roman"/>
              </a:rPr>
              <a:t>Practice performing the demonstrations.</a:t>
            </a:r>
          </a:p>
          <a:p>
            <a:pPr marL="342900" marR="0" lvl="0" indent="-342900">
              <a:lnSpc>
                <a:spcPct val="115000"/>
              </a:lnSpc>
              <a:spcBef>
                <a:spcPts val="0"/>
              </a:spcBef>
              <a:spcAft>
                <a:spcPts val="995"/>
              </a:spcAft>
              <a:buFont typeface="Symbol"/>
              <a:buChar char=""/>
            </a:pPr>
            <a:r>
              <a:rPr lang="en-US" sz="1000">
                <a:latin typeface="Arial"/>
                <a:ea typeface="Calibri"/>
                <a:cs typeface="Times New Roman"/>
              </a:rPr>
              <a:t>Practice performing the labs.</a:t>
            </a:r>
          </a:p>
          <a:p>
            <a:pPr>
              <a:lnSpc>
                <a:spcPct val="115000"/>
              </a:lnSpc>
              <a:spcAft>
                <a:spcPts val="1000"/>
              </a:spcAft>
            </a:pPr>
            <a:r>
              <a:rPr lang="en-US" sz="1000">
                <a:latin typeface="Arial"/>
                <a:ea typeface="Calibri"/>
                <a:cs typeface="Times New Roman"/>
              </a:rPr>
              <a:t>Work through the “Module Review and Takeaways” section, and determine how you will use this section to reinforce student learning and promote knowledge transfer to on-the-job performance.</a:t>
            </a:r>
          </a:p>
          <a:p>
            <a:pPr>
              <a:lnSpc>
                <a:spcPct val="115000"/>
              </a:lnSpc>
              <a:spcAft>
                <a:spcPts val="1000"/>
              </a:spcAft>
            </a:pPr>
            <a:r>
              <a:rPr lang="en-CA" sz="1000">
                <a:latin typeface="Arial"/>
                <a:ea typeface="Calibri"/>
                <a:cs typeface="Times New Roman"/>
              </a:rPr>
              <a:t>As you prepare for this class, it is imperative that you complete the labs yourself so that you understand how they work and the concepts that are covered in each. This will help you provide meaningful hints to students who might experience difficulties in a lab; it will also help guide your lecture to ensure that you cover the concepts that the labs cover.</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E9EC634C-4D40-4CA3-AD2D-CD48223EAC0A}"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Using PSProviders and PSDrives</a:t>
            </a:r>
            <a:endParaRPr lang="en-US" sz="1200" b="1">
              <a:solidFill>
                <a:srgbClr val="336699"/>
              </a:solidFill>
              <a:latin typeface="Arial"/>
            </a:endParaRPr>
          </a:p>
        </p:txBody>
      </p:sp>
    </p:spTree>
    <p:extLst>
      <p:ext uri="{BB962C8B-B14F-4D97-AF65-F5344CB8AC3E}">
        <p14:creationId xmlns:p14="http://schemas.microsoft.com/office/powerpoint/2010/main" val="17927389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9EC634C-4D40-4CA3-AD2D-CD48223EAC0A}"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Using PSProviders and PSDrives</a:t>
            </a:r>
            <a:endParaRPr lang="en-US" sz="1200" b="1">
              <a:solidFill>
                <a:srgbClr val="336699"/>
              </a:solidFill>
              <a:latin typeface="Arial"/>
            </a:endParaRPr>
          </a:p>
        </p:txBody>
      </p:sp>
    </p:spTree>
    <p:extLst>
      <p:ext uri="{BB962C8B-B14F-4D97-AF65-F5344CB8AC3E}">
        <p14:creationId xmlns:p14="http://schemas.microsoft.com/office/powerpoint/2010/main" val="9546415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9EC634C-4D40-4CA3-AD2D-CD48223EAC0A}"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Using PSProviders and PSDrives</a:t>
            </a:r>
            <a:endParaRPr lang="en-US" sz="1200" b="1">
              <a:solidFill>
                <a:srgbClr val="336699"/>
              </a:solidFill>
              <a:latin typeface="Arial"/>
            </a:endParaRPr>
          </a:p>
        </p:txBody>
      </p:sp>
    </p:spTree>
    <p:extLst>
      <p:ext uri="{BB962C8B-B14F-4D97-AF65-F5344CB8AC3E}">
        <p14:creationId xmlns:p14="http://schemas.microsoft.com/office/powerpoint/2010/main" val="2873298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9EC634C-4D40-4CA3-AD2D-CD48223EAC0A}"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Using PSProviders and PSDrives</a:t>
            </a:r>
            <a:endParaRPr lang="en-US" sz="1200" b="1">
              <a:solidFill>
                <a:srgbClr val="336699"/>
              </a:solidFill>
              <a:latin typeface="Arial"/>
            </a:endParaRPr>
          </a:p>
        </p:txBody>
      </p:sp>
    </p:spTree>
    <p:extLst>
      <p:ext uri="{BB962C8B-B14F-4D97-AF65-F5344CB8AC3E}">
        <p14:creationId xmlns:p14="http://schemas.microsoft.com/office/powerpoint/2010/main" val="40115522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9EC634C-4D40-4CA3-AD2D-CD48223EAC0A}"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Using PSProviders and PSDrives</a:t>
            </a:r>
            <a:endParaRPr lang="en-US" sz="1200" b="1">
              <a:solidFill>
                <a:srgbClr val="336699"/>
              </a:solidFill>
              <a:latin typeface="Arial"/>
            </a:endParaRPr>
          </a:p>
        </p:txBody>
      </p:sp>
    </p:spTree>
    <p:extLst>
      <p:ext uri="{BB962C8B-B14F-4D97-AF65-F5344CB8AC3E}">
        <p14:creationId xmlns:p14="http://schemas.microsoft.com/office/powerpoint/2010/main" val="31723924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You will find these commands </a:t>
            </a:r>
            <a:r>
              <a:rPr lang="ga-IE" sz="1000" dirty="0">
                <a:latin typeface="Arial"/>
                <a:ea typeface="Calibri"/>
                <a:cs typeface="Times New Roman"/>
              </a:rPr>
              <a:t>on the 10961B-LON-CL1 virtual machine </a:t>
            </a:r>
            <a:r>
              <a:rPr lang="en-US" sz="1000" dirty="0">
                <a:latin typeface="Arial"/>
                <a:ea typeface="Calibri"/>
                <a:cs typeface="Times New Roman"/>
              </a:rPr>
              <a:t>in E: \Mod04\</a:t>
            </a:r>
            <a:r>
              <a:rPr lang="en-US" sz="1000" dirty="0" err="1">
                <a:latin typeface="Arial"/>
                <a:ea typeface="Calibri"/>
                <a:cs typeface="Times New Roman"/>
              </a:rPr>
              <a:t>Democode</a:t>
            </a:r>
            <a:r>
              <a:rPr lang="en-US" sz="1000" dirty="0">
                <a:latin typeface="Arial"/>
                <a:ea typeface="Calibri"/>
                <a:cs typeface="Times New Roman"/>
              </a:rPr>
              <a:t>\DrivesItems.ps1.</a:t>
            </a:r>
          </a:p>
          <a:p>
            <a:pPr>
              <a:lnSpc>
                <a:spcPct val="115000"/>
              </a:lnSpc>
              <a:spcAft>
                <a:spcPts val="1000"/>
              </a:spcAft>
            </a:pPr>
            <a:r>
              <a:rPr lang="en-US" sz="1000" dirty="0">
                <a:latin typeface="Arial"/>
                <a:ea typeface="Calibri"/>
                <a:cs typeface="Times New Roman"/>
              </a:rPr>
              <a:t>This is a very important demonstration, because it is the only time you will show students how to modify items in a </a:t>
            </a:r>
            <a:r>
              <a:rPr lang="en-US" sz="1000" dirty="0" err="1">
                <a:latin typeface="Arial"/>
                <a:ea typeface="Calibri"/>
                <a:cs typeface="Times New Roman"/>
              </a:rPr>
              <a:t>PSDrive</a:t>
            </a:r>
            <a:r>
              <a:rPr lang="en-US" sz="1000" dirty="0">
                <a:latin typeface="Arial"/>
                <a:ea typeface="Calibri"/>
                <a:cs typeface="Times New Roman"/>
              </a:rPr>
              <a:t>. Consider pointing out the Set-Item command, because students will need that in the Module 10 lab.</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a:t>
            </a:r>
            <a:r>
              <a:rPr lang="ga-IE" sz="1000" dirty="0">
                <a:latin typeface="Arial"/>
                <a:ea typeface="Calibri"/>
                <a:cs typeface="Times New Roman"/>
              </a:rPr>
              <a:t>have completed the preparation steps in the Module Overview slide Instructor Notes</a:t>
            </a:r>
            <a:r>
              <a:rPr lang="en-US" sz="1000" dirty="0">
                <a:latin typeface="Arial"/>
                <a:ea typeface="Calibri"/>
                <a:cs typeface="Times New Roman"/>
              </a:rPr>
              <a:t> and </a:t>
            </a:r>
            <a:r>
              <a:rPr lang="ga-IE" sz="1000" dirty="0">
                <a:latin typeface="Arial"/>
                <a:ea typeface="Calibri"/>
                <a:cs typeface="Times New Roman"/>
              </a:rPr>
              <a:t>be logged on to the 10961B-LON-DC1 and 10961B-LON-CL1 virtual machines as Adatum\administrator with password Pa$$w0rd</a:t>
            </a:r>
            <a:r>
              <a:rPr lang="en-US" sz="1000" dirty="0">
                <a:latin typeface="Arial"/>
                <a:ea typeface="Calibri"/>
                <a:cs typeface="Times New Roman"/>
              </a:rPr>
              <a:t>.</a:t>
            </a:r>
          </a:p>
          <a:p>
            <a:pPr>
              <a:lnSpc>
                <a:spcPct val="115000"/>
              </a:lnSpc>
              <a:spcAft>
                <a:spcPts val="1000"/>
              </a:spcAft>
            </a:pPr>
            <a:r>
              <a:rPr lang="en-US" sz="1000" dirty="0">
                <a:latin typeface="Arial"/>
                <a:ea typeface="Calibri"/>
                <a:cs typeface="Times New Roman"/>
              </a:rPr>
              <a:t>T</a:t>
            </a:r>
            <a:r>
              <a:rPr lang="ga-IE" sz="1000" dirty="0">
                <a:latin typeface="Arial"/>
                <a:ea typeface="Calibri"/>
                <a:cs typeface="Times New Roman"/>
              </a:rPr>
              <a:t>he </a:t>
            </a:r>
            <a:r>
              <a:rPr lang="en-US" sz="1000" dirty="0">
                <a:latin typeface="Arial"/>
                <a:ea typeface="Calibri"/>
                <a:cs typeface="Times New Roman"/>
              </a:rPr>
              <a:t>d</a:t>
            </a:r>
            <a:r>
              <a:rPr lang="ga-IE" sz="1000" dirty="0">
                <a:latin typeface="Arial"/>
                <a:ea typeface="Calibri"/>
                <a:cs typeface="Times New Roman"/>
              </a:rPr>
              <a:t>emo</a:t>
            </a:r>
            <a:r>
              <a:rPr lang="en-US" sz="1000" dirty="0" err="1">
                <a:latin typeface="Arial"/>
                <a:ea typeface="Calibri"/>
                <a:cs typeface="Times New Roman"/>
              </a:rPr>
              <a:t>nstration</a:t>
            </a:r>
            <a:r>
              <a:rPr lang="en-US" sz="1000" dirty="0">
                <a:latin typeface="Arial"/>
                <a:ea typeface="Calibri"/>
                <a:cs typeface="Times New Roman"/>
              </a:rPr>
              <a:t> s</a:t>
            </a:r>
            <a:r>
              <a:rPr lang="ga-IE" sz="1000" dirty="0">
                <a:latin typeface="Arial"/>
                <a:ea typeface="Calibri"/>
                <a:cs typeface="Times New Roman"/>
              </a:rPr>
              <a:t>teps </a:t>
            </a:r>
            <a:r>
              <a:rPr lang="en-US" sz="1000" dirty="0">
                <a:latin typeface="Arial"/>
                <a:ea typeface="Calibri"/>
                <a:cs typeface="Times New Roman"/>
              </a:rPr>
              <a:t>should be performed </a:t>
            </a:r>
            <a:r>
              <a:rPr lang="ga-IE" sz="1000" dirty="0">
                <a:latin typeface="Arial"/>
                <a:ea typeface="Calibri"/>
                <a:cs typeface="Times New Roman"/>
              </a:rPr>
              <a:t>on the 10961B-LON-CL1 virtual machine </a:t>
            </a:r>
            <a:r>
              <a:rPr lang="en-US" sz="1000" dirty="0">
                <a:latin typeface="Arial"/>
                <a:ea typeface="Calibri"/>
                <a:cs typeface="Times New Roman"/>
              </a:rPr>
              <a:t>in the Windows PowerShell console application.</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spcBef>
                <a:spcPts val="0"/>
              </a:spcBef>
              <a:spcAft>
                <a:spcPts val="600"/>
              </a:spcAft>
              <a:buFont typeface="+mj-lt"/>
              <a:buAutoNum type="arabicPeriod"/>
            </a:pPr>
            <a:r>
              <a:rPr lang="en-US" sz="1000" dirty="0" smtClean="0">
                <a:effectLst/>
                <a:latin typeface="Arial"/>
                <a:ea typeface="Times New Roman"/>
                <a:cs typeface="Times New Roman"/>
              </a:rPr>
              <a:t>Run:</a:t>
            </a:r>
          </a:p>
          <a:p>
            <a:pPr marL="342900" indent="-342900">
              <a:spcBef>
                <a:spcPts val="600"/>
              </a:spcBef>
              <a:spcAft>
                <a:spcPts val="600"/>
              </a:spcAft>
              <a:tabLst>
                <a:tab pos="346075" algn="l"/>
              </a:tabLst>
            </a:pP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Cd </a:t>
            </a:r>
            <a:r>
              <a:rPr lang="en-US" sz="1000" b="1" dirty="0" smtClean="0">
                <a:effectLst/>
                <a:latin typeface="Arial"/>
                <a:ea typeface="Times New Roman"/>
                <a:cs typeface="Times New Roman"/>
              </a:rPr>
              <a:t>C:\</a:t>
            </a:r>
          </a:p>
          <a:p>
            <a:pPr marL="342900" marR="0" lvl="0" indent="-342900">
              <a:spcBef>
                <a:spcPts val="0"/>
              </a:spcBef>
              <a:spcAft>
                <a:spcPts val="600"/>
              </a:spcAft>
              <a:buFont typeface="+mj-lt"/>
              <a:buAutoNum type="arabicPeriod" startAt="2"/>
            </a:pPr>
            <a:r>
              <a:rPr lang="en-US" sz="1000" dirty="0" smtClean="0">
                <a:effectLst/>
                <a:latin typeface="Arial"/>
                <a:ea typeface="Times New Roman"/>
                <a:cs typeface="Times New Roman"/>
              </a:rPr>
              <a:t>Run:</a:t>
            </a:r>
          </a:p>
          <a:p>
            <a:pPr marL="342900" indent="-342900">
              <a:spcBef>
                <a:spcPts val="600"/>
              </a:spcBef>
              <a:spcAft>
                <a:spcPts val="600"/>
              </a:spcAft>
            </a:pP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New-</a:t>
            </a:r>
            <a:r>
              <a:rPr lang="en-US" sz="1000" b="1" dirty="0" err="1" smtClean="0">
                <a:effectLst/>
                <a:latin typeface="Arial"/>
                <a:ea typeface="Times New Roman"/>
                <a:cs typeface="Times New Roman"/>
              </a:rPr>
              <a:t>PSDrive</a:t>
            </a:r>
            <a:r>
              <a:rPr lang="en-US" sz="1000" b="1" dirty="0" smtClean="0">
                <a:effectLst/>
                <a:latin typeface="Arial"/>
                <a:ea typeface="Times New Roman"/>
                <a:cs typeface="Times New Roman"/>
              </a:rPr>
              <a:t> </a:t>
            </a:r>
            <a:r>
              <a:rPr lang="en-US" sz="1000" b="1" dirty="0" smtClean="0">
                <a:effectLst/>
                <a:latin typeface="Arial"/>
                <a:ea typeface="Times New Roman"/>
                <a:cs typeface="Times New Roman"/>
              </a:rPr>
              <a:t>–Name WINDIR –Root C:\Windows –</a:t>
            </a:r>
            <a:r>
              <a:rPr lang="en-US" sz="1000" b="1" dirty="0" err="1" smtClean="0">
                <a:effectLst/>
                <a:latin typeface="Arial"/>
                <a:ea typeface="Times New Roman"/>
                <a:cs typeface="Times New Roman"/>
              </a:rPr>
              <a:t>PSProvider</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FileSystem</a:t>
            </a:r>
            <a:endParaRPr lang="en-US" sz="1000" b="1" dirty="0" smtClean="0">
              <a:effectLst/>
              <a:latin typeface="Arial"/>
              <a:ea typeface="Times New Roman"/>
              <a:cs typeface="Times New Roman"/>
            </a:endParaRPr>
          </a:p>
          <a:p>
            <a:pPr marL="342900" marR="0" lvl="0" indent="-342900">
              <a:spcBef>
                <a:spcPts val="0"/>
              </a:spcBef>
              <a:spcAft>
                <a:spcPts val="600"/>
              </a:spcAft>
              <a:buFont typeface="+mj-lt"/>
              <a:buAutoNum type="arabicPeriod" startAt="3"/>
            </a:pPr>
            <a:r>
              <a:rPr lang="en-US" sz="1000" dirty="0" smtClean="0">
                <a:solidFill>
                  <a:srgbClr val="000000"/>
                </a:solidFill>
                <a:effectLst/>
                <a:latin typeface="Arial"/>
                <a:ea typeface="Times New Roman"/>
                <a:cs typeface="Times New Roman"/>
              </a:rPr>
              <a:t>Run:</a:t>
            </a:r>
            <a:endParaRPr lang="en-US" sz="1000" dirty="0" smtClean="0">
              <a:effectLst/>
              <a:latin typeface="Arial"/>
              <a:ea typeface="Times New Roman"/>
              <a:cs typeface="Times New Roman"/>
            </a:endParaRPr>
          </a:p>
          <a:p>
            <a:pPr marL="342900" indent="-342900">
              <a:spcBef>
                <a:spcPts val="600"/>
              </a:spcBef>
              <a:spcAft>
                <a:spcPts val="600"/>
              </a:spcAft>
            </a:pPr>
            <a:r>
              <a:rPr lang="en-US" sz="1000" dirty="0" smtClean="0">
                <a:effectLst/>
                <a:latin typeface="Arial"/>
                <a:ea typeface="Times New Roman"/>
                <a:cs typeface="Times New Roman"/>
              </a:rPr>
              <a:t>	</a:t>
            </a:r>
            <a:r>
              <a:rPr lang="en-US" sz="1000" b="1" dirty="0" err="1" smtClean="0">
                <a:effectLst/>
                <a:latin typeface="Arial"/>
                <a:ea typeface="Times New Roman"/>
                <a:cs typeface="Times New Roman"/>
              </a:rPr>
              <a:t>Dir</a:t>
            </a:r>
            <a:r>
              <a:rPr lang="en-US" sz="1000" b="1" dirty="0" smtClean="0">
                <a:effectLst/>
                <a:latin typeface="Arial"/>
                <a:ea typeface="Times New Roman"/>
                <a:cs typeface="Times New Roman"/>
              </a:rPr>
              <a:t> </a:t>
            </a:r>
            <a:r>
              <a:rPr lang="en-US" sz="1000" b="1" dirty="0" smtClean="0">
                <a:effectLst/>
                <a:latin typeface="Arial"/>
                <a:ea typeface="Times New Roman"/>
                <a:cs typeface="Times New Roman"/>
              </a:rPr>
              <a:t>WINDIR:</a:t>
            </a:r>
          </a:p>
          <a:p>
            <a:pPr marL="342900" marR="0" lvl="0" indent="-342900">
              <a:spcBef>
                <a:spcPts val="0"/>
              </a:spcBef>
              <a:spcAft>
                <a:spcPts val="600"/>
              </a:spcAft>
              <a:buFont typeface="+mj-lt"/>
              <a:buAutoNum type="arabicPeriod" startAt="4"/>
            </a:pPr>
            <a:r>
              <a:rPr lang="en-US" sz="1000" dirty="0" smtClean="0">
                <a:solidFill>
                  <a:srgbClr val="000000"/>
                </a:solidFill>
                <a:effectLst/>
                <a:latin typeface="Arial"/>
                <a:ea typeface="Times New Roman"/>
                <a:cs typeface="Times New Roman"/>
              </a:rPr>
              <a:t>Run:</a:t>
            </a:r>
            <a:endParaRPr lang="en-US" sz="1000" dirty="0" smtClean="0">
              <a:effectLst/>
              <a:latin typeface="Arial"/>
              <a:ea typeface="Times New Roman"/>
              <a:cs typeface="Times New Roman"/>
            </a:endParaRPr>
          </a:p>
          <a:p>
            <a:pPr marL="342900" indent="-342900">
              <a:spcBef>
                <a:spcPts val="600"/>
              </a:spcBef>
              <a:spcAft>
                <a:spcPts val="600"/>
              </a:spcAft>
            </a:pP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New-Item </a:t>
            </a:r>
            <a:r>
              <a:rPr lang="en-US" sz="1000" b="1" dirty="0" smtClean="0">
                <a:effectLst/>
                <a:latin typeface="Arial"/>
                <a:ea typeface="Times New Roman"/>
                <a:cs typeface="Times New Roman"/>
              </a:rPr>
              <a:t>–Path HKCU:\Software –Name Classroom</a:t>
            </a:r>
          </a:p>
          <a:p>
            <a:pPr marL="342900" marR="0" lvl="0" indent="-342900">
              <a:spcBef>
                <a:spcPts val="0"/>
              </a:spcBef>
              <a:spcAft>
                <a:spcPts val="600"/>
              </a:spcAft>
              <a:buFont typeface="+mj-lt"/>
              <a:buAutoNum type="arabicPeriod" startAt="5"/>
            </a:pPr>
            <a:r>
              <a:rPr lang="en-US" sz="1000" dirty="0" smtClean="0">
                <a:solidFill>
                  <a:srgbClr val="000000"/>
                </a:solidFill>
                <a:effectLst/>
                <a:latin typeface="Arial"/>
                <a:ea typeface="Times New Roman"/>
                <a:cs typeface="Times New Roman"/>
              </a:rPr>
              <a:t>Run</a:t>
            </a:r>
            <a:r>
              <a:rPr lang="en-US" sz="1000" dirty="0" smtClean="0">
                <a:solidFill>
                  <a:srgbClr val="000000"/>
                </a:solidFill>
                <a:effectLst/>
                <a:latin typeface="Arial"/>
                <a:ea typeface="Times New Roman"/>
                <a:cs typeface="Times New Roman"/>
              </a:rPr>
              <a:t>:</a:t>
            </a:r>
          </a:p>
          <a:p>
            <a:pPr lvl="0">
              <a:spcBef>
                <a:spcPts val="600"/>
              </a:spcBef>
              <a:spcAft>
                <a:spcPts val="600"/>
              </a:spcAft>
              <a:tabLst>
                <a:tab pos="346075" algn="l"/>
              </a:tabLst>
            </a:pPr>
            <a:r>
              <a:rPr lang="en-US" sz="1000" dirty="0" smtClean="0">
                <a:solidFill>
                  <a:prstClr val="black"/>
                </a:solidFill>
                <a:latin typeface="Arial"/>
                <a:ea typeface="Times New Roman"/>
                <a:cs typeface="Times New Roman"/>
              </a:rPr>
              <a:t>	</a:t>
            </a:r>
            <a:r>
              <a:rPr lang="en-US" sz="1000" b="1" dirty="0" smtClean="0">
                <a:solidFill>
                  <a:prstClr val="black"/>
                </a:solidFill>
                <a:latin typeface="Arial"/>
                <a:ea typeface="Times New Roman"/>
                <a:cs typeface="Times New Roman"/>
              </a:rPr>
              <a:t>New-</a:t>
            </a:r>
            <a:r>
              <a:rPr lang="en-US" sz="1000" b="1" dirty="0" err="1" smtClean="0">
                <a:solidFill>
                  <a:prstClr val="black"/>
                </a:solidFill>
                <a:latin typeface="Arial"/>
                <a:ea typeface="Times New Roman"/>
                <a:cs typeface="Times New Roman"/>
              </a:rPr>
              <a:t>ItemProperty</a:t>
            </a:r>
            <a:r>
              <a:rPr lang="en-US" sz="1000" b="1" dirty="0" smtClean="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-Path HKCU:\Software\Classroom -Name Test -Value 1</a:t>
            </a:r>
          </a:p>
          <a:p>
            <a:pPr marL="342900" lvl="0" indent="-342900">
              <a:spcAft>
                <a:spcPts val="600"/>
              </a:spcAft>
              <a:buFont typeface="+mj-lt"/>
              <a:buAutoNum type="arabicPeriod" startAt="6"/>
            </a:pPr>
            <a:r>
              <a:rPr lang="en-US" sz="1000" dirty="0">
                <a:solidFill>
                  <a:srgbClr val="000000"/>
                </a:solidFill>
                <a:latin typeface="Arial"/>
                <a:ea typeface="Times New Roman"/>
                <a:cs typeface="Times New Roman"/>
              </a:rPr>
              <a:t>Run:</a:t>
            </a:r>
            <a:endParaRPr lang="en-US" sz="1000" dirty="0">
              <a:solidFill>
                <a:prstClr val="black"/>
              </a:solidFill>
              <a:latin typeface="Arial"/>
              <a:ea typeface="Times New Roman"/>
              <a:cs typeface="Times New Roman"/>
            </a:endParaRPr>
          </a:p>
          <a:p>
            <a:pPr lvl="0">
              <a:spcBef>
                <a:spcPts val="600"/>
              </a:spcBef>
              <a:spcAft>
                <a:spcPts val="600"/>
              </a:spcAft>
              <a:tabLst>
                <a:tab pos="346075" algn="l"/>
              </a:tabLst>
            </a:pPr>
            <a:r>
              <a:rPr lang="en-US" sz="1000" b="1" dirty="0" smtClean="0">
                <a:solidFill>
                  <a:prstClr val="black"/>
                </a:solidFill>
                <a:latin typeface="Arial"/>
                <a:ea typeface="Times New Roman"/>
                <a:cs typeface="Times New Roman"/>
              </a:rPr>
              <a:t>	</a:t>
            </a:r>
            <a:r>
              <a:rPr lang="en-US" sz="1000" b="1" dirty="0" err="1" smtClean="0">
                <a:solidFill>
                  <a:prstClr val="black"/>
                </a:solidFill>
                <a:latin typeface="Arial"/>
                <a:ea typeface="Times New Roman"/>
                <a:cs typeface="Times New Roman"/>
              </a:rPr>
              <a:t>Dir</a:t>
            </a:r>
            <a:r>
              <a:rPr lang="en-US" sz="1000" b="1" dirty="0" smtClean="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HKCU:\</a:t>
            </a:r>
            <a:r>
              <a:rPr lang="en-US" sz="1000" b="1" dirty="0" smtClean="0">
                <a:solidFill>
                  <a:prstClr val="black"/>
                </a:solidFill>
                <a:latin typeface="Arial"/>
                <a:ea typeface="Times New Roman"/>
                <a:cs typeface="Times New Roman"/>
              </a:rPr>
              <a:t>Software\Classroom</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E9EC634C-4D40-4CA3-AD2D-CD48223EAC0A}"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Using PSProviders and PSDrives</a:t>
            </a:r>
            <a:endParaRPr lang="en-US" sz="1200" b="1">
              <a:solidFill>
                <a:srgbClr val="336699"/>
              </a:solidFill>
              <a:latin typeface="Arial"/>
            </a:endParaRPr>
          </a:p>
        </p:txBody>
      </p:sp>
    </p:spTree>
    <p:extLst>
      <p:ext uri="{BB962C8B-B14F-4D97-AF65-F5344CB8AC3E}">
        <p14:creationId xmlns:p14="http://schemas.microsoft.com/office/powerpoint/2010/main" val="2828474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solidFill>
                  <a:srgbClr val="000000"/>
                </a:solidFill>
                <a:latin typeface="Arial"/>
                <a:ea typeface="Calibri"/>
                <a:cs typeface="Times New Roman"/>
              </a:rPr>
              <a:t>Exercise 1: Create a New </a:t>
            </a:r>
            <a:r>
              <a:rPr lang="en-US" sz="1000" b="1" dirty="0" smtClean="0">
                <a:solidFill>
                  <a:srgbClr val="000000"/>
                </a:solidFill>
                <a:latin typeface="Arial"/>
                <a:ea typeface="Calibri"/>
                <a:cs typeface="Times New Roman"/>
              </a:rPr>
              <a:t>Folder</a:t>
            </a:r>
          </a:p>
          <a:p>
            <a:pPr>
              <a:lnSpc>
                <a:spcPct val="115000"/>
              </a:lnSpc>
              <a:spcAft>
                <a:spcPts val="1000"/>
              </a:spcAft>
            </a:pPr>
            <a:r>
              <a:rPr lang="en-US" sz="1000" dirty="0" smtClean="0">
                <a:latin typeface="Arial"/>
                <a:ea typeface="Calibri"/>
                <a:cs typeface="Times New Roman"/>
              </a:rPr>
              <a:t>In </a:t>
            </a:r>
            <a:r>
              <a:rPr lang="en-US" sz="1000" dirty="0">
                <a:latin typeface="Arial"/>
                <a:ea typeface="Calibri"/>
                <a:cs typeface="Times New Roman"/>
              </a:rPr>
              <a:t>this exercise, you will create a new folder on the file system. You may not use the </a:t>
            </a:r>
            <a:r>
              <a:rPr lang="en-US" sz="1000" b="1" dirty="0" err="1">
                <a:latin typeface="Arial"/>
                <a:ea typeface="Calibri"/>
                <a:cs typeface="Times New Roman"/>
              </a:rPr>
              <a:t>Mkdir</a:t>
            </a:r>
            <a:r>
              <a:rPr lang="en-US" sz="1000" dirty="0">
                <a:latin typeface="Arial"/>
                <a:ea typeface="Calibri"/>
                <a:cs typeface="Times New Roman"/>
              </a:rPr>
              <a:t> command or any of its aliases.</a:t>
            </a:r>
          </a:p>
          <a:p>
            <a:pPr>
              <a:lnSpc>
                <a:spcPct val="115000"/>
              </a:lnSpc>
              <a:spcAft>
                <a:spcPts val="1000"/>
              </a:spcAft>
            </a:pPr>
            <a:r>
              <a:rPr lang="en-US" sz="1000" b="1" dirty="0">
                <a:solidFill>
                  <a:srgbClr val="000000"/>
                </a:solidFill>
                <a:latin typeface="Arial"/>
                <a:ea typeface="Calibri"/>
                <a:cs typeface="Times New Roman"/>
              </a:rPr>
              <a:t>Exercise 2: Create a New </a:t>
            </a:r>
            <a:r>
              <a:rPr lang="en-US" sz="1000" b="1" dirty="0" err="1" smtClean="0">
                <a:solidFill>
                  <a:srgbClr val="000000"/>
                </a:solidFill>
                <a:latin typeface="Arial"/>
                <a:ea typeface="Calibri"/>
                <a:cs typeface="Times New Roman"/>
              </a:rPr>
              <a:t>PSDrive</a:t>
            </a:r>
            <a:endParaRPr lang="en-US" sz="1000" b="1" dirty="0">
              <a:solidFill>
                <a:srgbClr val="000000"/>
              </a:solidFill>
              <a:latin typeface="Arial"/>
              <a:ea typeface="Calibri"/>
              <a:cs typeface="Times New Roman"/>
            </a:endParaRPr>
          </a:p>
          <a:p>
            <a:pPr>
              <a:lnSpc>
                <a:spcPct val="115000"/>
              </a:lnSpc>
              <a:spcAft>
                <a:spcPts val="1000"/>
              </a:spcAft>
            </a:pPr>
            <a:r>
              <a:rPr lang="en-US" sz="1000" dirty="0" smtClean="0">
                <a:latin typeface="Arial"/>
                <a:ea typeface="Calibri"/>
                <a:cs typeface="Times New Roman"/>
              </a:rPr>
              <a:t>In </a:t>
            </a:r>
            <a:r>
              <a:rPr lang="en-US" sz="1000" dirty="0">
                <a:latin typeface="Arial"/>
                <a:ea typeface="Calibri"/>
                <a:cs typeface="Times New Roman"/>
              </a:rPr>
              <a:t>this exercise, you will create a new, temporary </a:t>
            </a:r>
            <a:r>
              <a:rPr lang="en-US" sz="1000" dirty="0" err="1">
                <a:latin typeface="Arial"/>
                <a:ea typeface="Calibri"/>
                <a:cs typeface="Times New Roman"/>
              </a:rPr>
              <a:t>PSDrive</a:t>
            </a:r>
            <a:r>
              <a:rPr lang="en-US" sz="1000" dirty="0">
                <a:latin typeface="Arial"/>
                <a:ea typeface="Calibri"/>
                <a:cs typeface="Times New Roman"/>
              </a:rPr>
              <a:t>.</a:t>
            </a:r>
          </a:p>
          <a:p>
            <a:pPr>
              <a:lnSpc>
                <a:spcPct val="115000"/>
              </a:lnSpc>
              <a:spcAft>
                <a:spcPts val="1000"/>
              </a:spcAft>
            </a:pPr>
            <a:r>
              <a:rPr lang="en-US" sz="1000" b="1" dirty="0">
                <a:solidFill>
                  <a:srgbClr val="000000"/>
                </a:solidFill>
                <a:latin typeface="Arial"/>
                <a:ea typeface="Calibri"/>
                <a:cs typeface="Times New Roman"/>
              </a:rPr>
              <a:t>Exercise 3: Create a New Registry </a:t>
            </a:r>
            <a:r>
              <a:rPr lang="en-US" sz="1000" b="1" dirty="0" smtClean="0">
                <a:solidFill>
                  <a:srgbClr val="000000"/>
                </a:solidFill>
                <a:latin typeface="Arial"/>
                <a:ea typeface="Calibri"/>
                <a:cs typeface="Times New Roman"/>
              </a:rPr>
              <a:t>Key</a:t>
            </a:r>
          </a:p>
          <a:p>
            <a:pPr>
              <a:lnSpc>
                <a:spcPct val="115000"/>
              </a:lnSpc>
              <a:spcAft>
                <a:spcPts val="1000"/>
              </a:spcAft>
            </a:pPr>
            <a:r>
              <a:rPr lang="en-US" sz="1000" dirty="0" smtClean="0">
                <a:latin typeface="Arial"/>
                <a:ea typeface="Calibri"/>
                <a:cs typeface="Times New Roman"/>
              </a:rPr>
              <a:t>In </a:t>
            </a:r>
            <a:r>
              <a:rPr lang="en-US" sz="1000" dirty="0">
                <a:latin typeface="Arial"/>
                <a:ea typeface="Calibri"/>
                <a:cs typeface="Times New Roman"/>
              </a:rPr>
              <a:t>this exercise, you will create a new registry key. The key will be used by scripts that you create to store configuration information.</a:t>
            </a:r>
          </a:p>
          <a:p>
            <a:pPr>
              <a:lnSpc>
                <a:spcPct val="115000"/>
              </a:lnSpc>
              <a:spcAft>
                <a:spcPts val="1000"/>
              </a:spcAft>
            </a:pPr>
            <a:r>
              <a:rPr lang="en-US" sz="1000" b="1" dirty="0">
                <a:solidFill>
                  <a:srgbClr val="000000"/>
                </a:solidFill>
                <a:latin typeface="Arial"/>
                <a:ea typeface="Calibri"/>
                <a:cs typeface="Times New Roman"/>
              </a:rPr>
              <a:t>Exercise 4: Create a Registry </a:t>
            </a:r>
            <a:r>
              <a:rPr lang="en-US" sz="1000" b="1" dirty="0" smtClean="0">
                <a:solidFill>
                  <a:srgbClr val="000000"/>
                </a:solidFill>
                <a:latin typeface="Arial"/>
                <a:ea typeface="Calibri"/>
                <a:cs typeface="Times New Roman"/>
              </a:rPr>
              <a:t>Setting</a:t>
            </a:r>
          </a:p>
          <a:p>
            <a:pPr>
              <a:lnSpc>
                <a:spcPct val="115000"/>
              </a:lnSpc>
              <a:spcAft>
                <a:spcPts val="1000"/>
              </a:spcAft>
            </a:pPr>
            <a:r>
              <a:rPr lang="en-US" sz="1000" dirty="0" smtClean="0">
                <a:latin typeface="Arial"/>
                <a:ea typeface="Calibri"/>
                <a:cs typeface="Times New Roman"/>
              </a:rPr>
              <a:t>The </a:t>
            </a:r>
            <a:r>
              <a:rPr lang="en-US" sz="1000" dirty="0">
                <a:latin typeface="Arial"/>
                <a:ea typeface="Calibri"/>
                <a:cs typeface="Times New Roman"/>
              </a:rPr>
              <a:t>registry key </a:t>
            </a:r>
            <a:r>
              <a:rPr lang="en-US" sz="1000" b="1" dirty="0">
                <a:latin typeface="Arial"/>
                <a:ea typeface="Calibri"/>
                <a:cs typeface="Times New Roman"/>
              </a:rPr>
              <a:t>HKEY_LOCAL_MACHINE\SOFTWARE\Microsoft\Windows\</a:t>
            </a:r>
            <a:r>
              <a:rPr lang="en-US" sz="1000" b="1" dirty="0" err="1">
                <a:latin typeface="Arial"/>
                <a:ea typeface="Calibri"/>
                <a:cs typeface="Times New Roman"/>
              </a:rPr>
              <a:t>CurrentVersion</a:t>
            </a:r>
            <a:r>
              <a:rPr lang="en-US" sz="1000" b="1" dirty="0">
                <a:latin typeface="Arial"/>
                <a:ea typeface="Calibri"/>
                <a:cs typeface="Times New Roman"/>
              </a:rPr>
              <a:t>\Run</a:t>
            </a:r>
            <a:r>
              <a:rPr lang="en-US" sz="1000" dirty="0">
                <a:latin typeface="Arial"/>
                <a:ea typeface="Calibri"/>
                <a:cs typeface="Times New Roman"/>
              </a:rPr>
              <a:t> lists programs that run every time that the operating system starts. Each program is a property of the key. The name of the property is the program name, and the value of the property is the program path. You will add a new program to the list.</a:t>
            </a:r>
          </a:p>
          <a:p>
            <a:pPr>
              <a:lnSpc>
                <a:spcPct val="115000"/>
              </a:lnSpc>
              <a:spcAft>
                <a:spcPts val="1000"/>
              </a:spcAft>
            </a:pPr>
            <a:r>
              <a:rPr lang="en-US" sz="1000" b="1" dirty="0">
                <a:solidFill>
                  <a:srgbClr val="000000"/>
                </a:solidFill>
                <a:latin typeface="Arial"/>
                <a:ea typeface="Calibri"/>
                <a:cs typeface="Times New Roman"/>
              </a:rPr>
              <a:t>Exercise 5: Modify a WS-M</a:t>
            </a:r>
            <a:r>
              <a:rPr lang="ga-IE" sz="1000" b="1" dirty="0">
                <a:solidFill>
                  <a:srgbClr val="000000"/>
                </a:solidFill>
                <a:latin typeface="Arial"/>
                <a:ea typeface="Calibri"/>
                <a:cs typeface="Times New Roman"/>
              </a:rPr>
              <a:t>anagement</a:t>
            </a:r>
            <a:r>
              <a:rPr lang="en-US" sz="1000" b="1" dirty="0">
                <a:solidFill>
                  <a:srgbClr val="000000"/>
                </a:solidFill>
                <a:latin typeface="Arial"/>
                <a:ea typeface="Calibri"/>
                <a:cs typeface="Times New Roman"/>
              </a:rPr>
              <a:t> </a:t>
            </a:r>
            <a:r>
              <a:rPr lang="en-US" sz="1000" b="1" dirty="0" smtClean="0">
                <a:solidFill>
                  <a:srgbClr val="000000"/>
                </a:solidFill>
                <a:latin typeface="Arial"/>
                <a:ea typeface="Calibri"/>
                <a:cs typeface="Times New Roman"/>
              </a:rPr>
              <a:t>Setting</a:t>
            </a:r>
          </a:p>
          <a:p>
            <a:pPr>
              <a:lnSpc>
                <a:spcPct val="115000"/>
              </a:lnSpc>
              <a:spcAft>
                <a:spcPts val="1000"/>
              </a:spcAft>
            </a:pPr>
            <a:r>
              <a:rPr lang="en-US" sz="1000" dirty="0" smtClean="0">
                <a:latin typeface="Arial"/>
                <a:ea typeface="Calibri"/>
                <a:cs typeface="Times New Roman"/>
              </a:rPr>
              <a:t>Many </a:t>
            </a:r>
            <a:r>
              <a:rPr lang="en-US" sz="1000" dirty="0">
                <a:latin typeface="Arial"/>
                <a:ea typeface="Calibri"/>
                <a:cs typeface="Times New Roman"/>
              </a:rPr>
              <a:t>settings related to Windows PowerShell</a:t>
            </a:r>
            <a:r>
              <a:rPr lang="en-US" sz="1000" baseline="30000" dirty="0">
                <a:latin typeface="Arial"/>
                <a:ea typeface="Calibri"/>
                <a:cs typeface="Times New Roman"/>
              </a:rPr>
              <a:t>™</a:t>
            </a:r>
            <a:r>
              <a:rPr lang="en-US" sz="1000" dirty="0">
                <a:latin typeface="Arial"/>
                <a:ea typeface="Calibri"/>
                <a:cs typeface="Times New Roman"/>
              </a:rPr>
              <a:t> remoting and the WS-MAN protocol, are accessed by using the </a:t>
            </a:r>
            <a:r>
              <a:rPr lang="en-US" sz="1000" dirty="0" err="1">
                <a:latin typeface="Arial"/>
                <a:ea typeface="Calibri"/>
                <a:cs typeface="Times New Roman"/>
              </a:rPr>
              <a:t>PSDrive</a:t>
            </a:r>
            <a:r>
              <a:rPr lang="en-US" sz="1000" b="1" dirty="0">
                <a:latin typeface="Arial"/>
                <a:ea typeface="Calibri"/>
                <a:cs typeface="Times New Roman"/>
              </a:rPr>
              <a:t> WSMAN:</a:t>
            </a:r>
            <a:r>
              <a:rPr lang="en-US" sz="1000" dirty="0">
                <a:latin typeface="Arial"/>
                <a:ea typeface="Calibri"/>
                <a:cs typeface="Times New Roman"/>
              </a:rPr>
              <a:t>. In this exercise, you will modify the maximum number of concurrent incoming connections.</a:t>
            </a:r>
          </a:p>
        </p:txBody>
      </p:sp>
      <p:sp>
        <p:nvSpPr>
          <p:cNvPr id="4" name="Slide Number Placeholder 3"/>
          <p:cNvSpPr>
            <a:spLocks noGrp="1"/>
          </p:cNvSpPr>
          <p:nvPr>
            <p:ph type="sldNum" sz="quarter" idx="10"/>
          </p:nvPr>
        </p:nvSpPr>
        <p:spPr/>
        <p:txBody>
          <a:bodyPr/>
          <a:lstStyle/>
          <a:p>
            <a:fld id="{E9EC634C-4D40-4CA3-AD2D-CD48223EAC0A}"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Using PSProviders and PSDrives</a:t>
            </a:r>
            <a:endParaRPr lang="en-US" sz="1200" b="1">
              <a:solidFill>
                <a:srgbClr val="336699"/>
              </a:solidFill>
              <a:latin typeface="Arial"/>
            </a:endParaRPr>
          </a:p>
        </p:txBody>
      </p:sp>
    </p:spTree>
    <p:extLst>
      <p:ext uri="{BB962C8B-B14F-4D97-AF65-F5344CB8AC3E}">
        <p14:creationId xmlns:p14="http://schemas.microsoft.com/office/powerpoint/2010/main" val="10878811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E9EC634C-4D40-4CA3-AD2D-CD48223EAC0A}"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Using PSProviders and PSDrives</a:t>
            </a:r>
            <a:endParaRPr lang="en-US" sz="1200" b="1">
              <a:solidFill>
                <a:srgbClr val="336699"/>
              </a:solidFill>
              <a:latin typeface="Arial"/>
            </a:endParaRPr>
          </a:p>
        </p:txBody>
      </p:sp>
    </p:spTree>
    <p:extLst>
      <p:ext uri="{BB962C8B-B14F-4D97-AF65-F5344CB8AC3E}">
        <p14:creationId xmlns:p14="http://schemas.microsoft.com/office/powerpoint/2010/main" val="5892152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Of the PSProviders included with Windows PowerShell, which support the use of alternative credentials?</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The </a:t>
            </a:r>
            <a:r>
              <a:rPr lang="en-US" sz="1000" b="1">
                <a:latin typeface="Arial"/>
                <a:ea typeface="Calibri"/>
                <a:cs typeface="Times New Roman"/>
              </a:rPr>
              <a:t>FileSystem</a:t>
            </a:r>
            <a:r>
              <a:rPr lang="en-US" sz="1000">
                <a:latin typeface="Arial"/>
                <a:ea typeface="Calibri"/>
                <a:cs typeface="Times New Roman"/>
              </a:rPr>
              <a:t> and </a:t>
            </a:r>
            <a:r>
              <a:rPr lang="en-US" sz="1000" b="1">
                <a:latin typeface="Arial"/>
                <a:ea typeface="Calibri"/>
                <a:cs typeface="Times New Roman"/>
              </a:rPr>
              <a:t>WSMan</a:t>
            </a:r>
            <a:r>
              <a:rPr lang="en-US" sz="1000">
                <a:latin typeface="Arial"/>
                <a:ea typeface="Calibri"/>
                <a:cs typeface="Times New Roman"/>
              </a:rPr>
              <a:t> providers support the use of alternative credentials. Run </a:t>
            </a:r>
            <a:r>
              <a:rPr lang="en-US" sz="1000" b="1">
                <a:latin typeface="Arial"/>
                <a:ea typeface="Calibri"/>
                <a:cs typeface="Times New Roman"/>
              </a:rPr>
              <a:t>Get-PSProvider</a:t>
            </a:r>
            <a:r>
              <a:rPr lang="en-US" sz="1000">
                <a:latin typeface="Arial"/>
                <a:ea typeface="Calibri"/>
                <a:cs typeface="Times New Roman"/>
              </a:rPr>
              <a:t> to see that information.</a:t>
            </a: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Windows PowerShell 3.0 can make one kind of PSDrive visible in </a:t>
            </a:r>
            <a:r>
              <a:rPr lang="ga-IE" sz="1000">
                <a:latin typeface="Arial"/>
                <a:ea typeface="Calibri"/>
                <a:cs typeface="Times New Roman"/>
              </a:rPr>
              <a:t>File </a:t>
            </a:r>
            <a:r>
              <a:rPr lang="en-US" sz="1000">
                <a:latin typeface="Arial"/>
                <a:ea typeface="Calibri"/>
                <a:cs typeface="Times New Roman"/>
              </a:rPr>
              <a:t>Explorer. What kind of drive is that, and how do you make it visible?</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When you run </a:t>
            </a:r>
            <a:r>
              <a:rPr lang="en-US" sz="1000" b="1">
                <a:latin typeface="Arial"/>
                <a:ea typeface="Calibri"/>
                <a:cs typeface="Times New Roman"/>
              </a:rPr>
              <a:t>New-PSDrive, </a:t>
            </a:r>
            <a:r>
              <a:rPr lang="en-US" sz="1000">
                <a:latin typeface="Arial"/>
                <a:ea typeface="Calibri"/>
                <a:cs typeface="Times New Roman"/>
              </a:rPr>
              <a:t>the </a:t>
            </a:r>
            <a:r>
              <a:rPr lang="en-US" sz="1000" b="1">
                <a:latin typeface="Arial"/>
                <a:ea typeface="Calibri"/>
                <a:cs typeface="Times New Roman"/>
              </a:rPr>
              <a:t>–Persistent</a:t>
            </a:r>
            <a:r>
              <a:rPr lang="en-US" sz="1000">
                <a:latin typeface="Arial"/>
                <a:ea typeface="Calibri"/>
                <a:cs typeface="Times New Roman"/>
              </a:rPr>
              <a:t> parameter will make a drive visible in Windows</a:t>
            </a:r>
            <a:r>
              <a:rPr lang="en-US" sz="1000" baseline="30000">
                <a:latin typeface="Arial"/>
                <a:ea typeface="Calibri"/>
                <a:cs typeface="Times New Roman"/>
              </a:rPr>
              <a:t>®</a:t>
            </a:r>
            <a:r>
              <a:rPr lang="en-US" sz="1000">
                <a:latin typeface="Arial"/>
                <a:ea typeface="Calibri"/>
                <a:cs typeface="Times New Roman"/>
              </a:rPr>
              <a:t> Explorer. This works correctly only when the drive name is a single letter and is mapped to a </a:t>
            </a:r>
            <a:r>
              <a:rPr lang="en-US" sz="1000" b="1">
                <a:latin typeface="Arial"/>
                <a:ea typeface="Calibri"/>
                <a:cs typeface="Times New Roman"/>
              </a:rPr>
              <a:t>FileSystem</a:t>
            </a:r>
            <a:r>
              <a:rPr lang="en-US" sz="1000">
                <a:latin typeface="Arial"/>
                <a:ea typeface="Calibri"/>
                <a:cs typeface="Times New Roman"/>
              </a:rPr>
              <a:t> location.</a:t>
            </a:r>
          </a:p>
        </p:txBody>
      </p:sp>
      <p:sp>
        <p:nvSpPr>
          <p:cNvPr id="4" name="Slide Number Placeholder 3"/>
          <p:cNvSpPr>
            <a:spLocks noGrp="1"/>
          </p:cNvSpPr>
          <p:nvPr>
            <p:ph type="sldNum" sz="quarter" idx="10"/>
          </p:nvPr>
        </p:nvSpPr>
        <p:spPr/>
        <p:txBody>
          <a:bodyPr/>
          <a:lstStyle/>
          <a:p>
            <a:fld id="{E9EC634C-4D40-4CA3-AD2D-CD48223EAC0A}"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Using PSProviders and PSDrives</a:t>
            </a:r>
            <a:endParaRPr lang="en-US" sz="1200" b="1">
              <a:solidFill>
                <a:srgbClr val="336699"/>
              </a:solidFill>
              <a:latin typeface="Arial"/>
            </a:endParaRPr>
          </a:p>
        </p:txBody>
      </p:sp>
    </p:spTree>
    <p:extLst>
      <p:ext uri="{BB962C8B-B14F-4D97-AF65-F5344CB8AC3E}">
        <p14:creationId xmlns:p14="http://schemas.microsoft.com/office/powerpoint/2010/main" val="23674406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Review </a:t>
            </a:r>
            <a:r>
              <a:rPr lang="en-US" sz="1000" b="1" dirty="0" smtClean="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is the advantage of managing something by using a </a:t>
            </a:r>
            <a:r>
              <a:rPr lang="en-US" sz="1000" dirty="0" err="1">
                <a:latin typeface="Arial"/>
                <a:ea typeface="Calibri"/>
                <a:cs typeface="Times New Roman"/>
              </a:rPr>
              <a:t>PSProvider</a:t>
            </a:r>
            <a:r>
              <a:rPr lang="en-US" sz="1000" dirty="0">
                <a:latin typeface="Arial"/>
                <a:ea typeface="Calibri"/>
                <a:cs typeface="Times New Roman"/>
              </a:rPr>
              <a:t> instead of commands?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 </a:t>
            </a:r>
            <a:r>
              <a:rPr lang="en-US" sz="1000" dirty="0" err="1">
                <a:latin typeface="Arial"/>
                <a:ea typeface="Calibri"/>
                <a:cs typeface="Times New Roman"/>
              </a:rPr>
              <a:t>PSProvider</a:t>
            </a:r>
            <a:r>
              <a:rPr lang="en-US" sz="1000" dirty="0">
                <a:latin typeface="Arial"/>
                <a:ea typeface="Calibri"/>
                <a:cs typeface="Times New Roman"/>
              </a:rPr>
              <a:t> can be dynamic. When a technology can be dynamically extended, a </a:t>
            </a:r>
            <a:r>
              <a:rPr lang="en-US" sz="1000" dirty="0" err="1">
                <a:latin typeface="Arial"/>
                <a:ea typeface="Calibri"/>
                <a:cs typeface="Times New Roman"/>
              </a:rPr>
              <a:t>PSProvider</a:t>
            </a:r>
            <a:r>
              <a:rPr lang="en-US" sz="1000" dirty="0">
                <a:latin typeface="Arial"/>
                <a:ea typeface="Calibri"/>
                <a:cs typeface="Times New Roman"/>
              </a:rPr>
              <a:t> offers a good way to expose that technology when the commands needed cannot be known in advance. For example, IIS can be extended by using add-ins. You cannot know in advance what add-ins will be available or loaded, and so you cannot create commands for them all. A </a:t>
            </a:r>
            <a:r>
              <a:rPr lang="en-US" sz="1000" dirty="0" err="1">
                <a:latin typeface="Arial"/>
                <a:ea typeface="Calibri"/>
                <a:cs typeface="Times New Roman"/>
              </a:rPr>
              <a:t>PSProvider</a:t>
            </a:r>
            <a:r>
              <a:rPr lang="en-US" sz="1000" dirty="0">
                <a:latin typeface="Arial"/>
                <a:ea typeface="Calibri"/>
                <a:cs typeface="Times New Roman"/>
              </a:rPr>
              <a:t> can dynamically adapt to what is currently installed. However, administration by using a </a:t>
            </a:r>
            <a:r>
              <a:rPr lang="en-US" sz="1000" dirty="0" err="1">
                <a:latin typeface="Arial"/>
                <a:ea typeface="Calibri"/>
                <a:cs typeface="Times New Roman"/>
              </a:rPr>
              <a:t>PSProvider</a:t>
            </a:r>
            <a:r>
              <a:rPr lang="en-US" sz="1000" dirty="0">
                <a:latin typeface="Arial"/>
                <a:ea typeface="Calibri"/>
                <a:cs typeface="Times New Roman"/>
              </a:rPr>
              <a:t> is less intuitive and less discoverable than administration by using commands.</a:t>
            </a:r>
          </a:p>
          <a:p>
            <a:pPr>
              <a:lnSpc>
                <a:spcPct val="115000"/>
              </a:lnSpc>
              <a:spcAft>
                <a:spcPts val="1000"/>
              </a:spcAft>
            </a:pPr>
            <a:r>
              <a:rPr lang="en-US" sz="1000" b="1" dirty="0">
                <a:latin typeface="Arial"/>
                <a:ea typeface="Calibri"/>
                <a:cs typeface="Times New Roman"/>
              </a:rPr>
              <a:t>Real-world Issues and Scenarios</a:t>
            </a:r>
            <a:endParaRPr lang="en-US" sz="1000" dirty="0">
              <a:latin typeface="Arial"/>
              <a:ea typeface="Calibri"/>
              <a:cs typeface="Times New Roman"/>
            </a:endParaRPr>
          </a:p>
          <a:p>
            <a:pPr>
              <a:lnSpc>
                <a:spcPct val="115000"/>
              </a:lnSpc>
              <a:spcAft>
                <a:spcPts val="1000"/>
              </a:spcAft>
            </a:pPr>
            <a:r>
              <a:rPr lang="en-US" sz="1000" dirty="0" smtClean="0">
                <a:effectLst/>
                <a:latin typeface="Arial"/>
                <a:ea typeface="Times New Roman"/>
                <a:cs typeface="Times New Roman"/>
              </a:rPr>
              <a:t>A parameter of </a:t>
            </a:r>
            <a:r>
              <a:rPr lang="en-US" sz="1000" b="1" dirty="0" smtClean="0">
                <a:effectLst/>
                <a:latin typeface="Arial"/>
                <a:ea typeface="Times New Roman"/>
                <a:cs typeface="Times New Roman"/>
              </a:rPr>
              <a:t>Get-</a:t>
            </a:r>
            <a:r>
              <a:rPr lang="en-US" sz="1000" b="1" dirty="0" err="1" smtClean="0">
                <a:effectLst/>
                <a:latin typeface="Arial"/>
                <a:ea typeface="Times New Roman"/>
                <a:cs typeface="Times New Roman"/>
              </a:rPr>
              <a:t>ChildItem</a:t>
            </a:r>
            <a:r>
              <a:rPr lang="en-US" sz="1000" dirty="0" smtClean="0">
                <a:effectLst/>
                <a:latin typeface="Arial"/>
                <a:ea typeface="Times New Roman"/>
                <a:cs typeface="Times New Roman"/>
              </a:rPr>
              <a:t> does not work with a particular </a:t>
            </a:r>
            <a:r>
              <a:rPr lang="en-US" sz="1000" b="1" dirty="0" err="1" smtClean="0">
                <a:effectLst/>
                <a:latin typeface="Arial"/>
                <a:ea typeface="Times New Roman"/>
                <a:cs typeface="Times New Roman"/>
              </a:rPr>
              <a:t>PSDrive</a:t>
            </a:r>
            <a:r>
              <a:rPr lang="en-US" sz="1000" dirty="0" smtClean="0">
                <a:effectLst/>
                <a:latin typeface="Arial"/>
                <a:ea typeface="Times New Roman"/>
                <a:cs typeface="Times New Roman"/>
              </a:rPr>
              <a:t>. For example, </a:t>
            </a:r>
            <a:r>
              <a:rPr lang="en-US" sz="1000" b="1" dirty="0" smtClean="0">
                <a:effectLst/>
                <a:latin typeface="Arial"/>
                <a:ea typeface="Times New Roman"/>
                <a:cs typeface="Times New Roman"/>
              </a:rPr>
              <a:t>–Filter</a:t>
            </a:r>
            <a:r>
              <a:rPr lang="en-US" sz="1000" dirty="0" smtClean="0">
                <a:effectLst/>
                <a:latin typeface="Arial"/>
                <a:ea typeface="Times New Roman"/>
                <a:cs typeface="Times New Roman"/>
              </a:rPr>
              <a:t> does not work when listing information in a registry drive. This is a known issue, and happens because each </a:t>
            </a:r>
            <a:r>
              <a:rPr lang="en-US" sz="1000" dirty="0" err="1" smtClean="0">
                <a:effectLst/>
                <a:latin typeface="Arial"/>
                <a:ea typeface="Times New Roman"/>
                <a:cs typeface="Times New Roman"/>
              </a:rPr>
              <a:t>PSProvider</a:t>
            </a:r>
            <a:r>
              <a:rPr lang="en-US" sz="1000" dirty="0" smtClean="0">
                <a:effectLst/>
                <a:latin typeface="Arial"/>
                <a:ea typeface="Times New Roman"/>
                <a:cs typeface="Times New Roman"/>
              </a:rPr>
              <a:t> has different capabilities. The Registry </a:t>
            </a:r>
            <a:r>
              <a:rPr lang="en-US" sz="1000" dirty="0" err="1" smtClean="0">
                <a:effectLst/>
                <a:latin typeface="Arial"/>
                <a:ea typeface="Times New Roman"/>
                <a:cs typeface="Times New Roman"/>
              </a:rPr>
              <a:t>PSProvider</a:t>
            </a:r>
            <a:r>
              <a:rPr lang="en-US" sz="1000" dirty="0" smtClean="0">
                <a:effectLst/>
                <a:latin typeface="Arial"/>
                <a:ea typeface="Times New Roman"/>
                <a:cs typeface="Times New Roman"/>
              </a:rPr>
              <a:t> does not support –Filter.</a:t>
            </a:r>
          </a:p>
          <a:p>
            <a:pPr>
              <a:lnSpc>
                <a:spcPct val="115000"/>
              </a:lnSpc>
              <a:spcAft>
                <a:spcPts val="1000"/>
              </a:spcAft>
            </a:pPr>
            <a:r>
              <a:rPr lang="en-US" sz="1000" b="1" dirty="0">
                <a:latin typeface="Arial"/>
                <a:ea typeface="Calibri"/>
                <a:cs typeface="Times New Roman"/>
              </a:rPr>
              <a:t>Common Issues and Troubleshooting Tips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Common Issue: </a:t>
            </a:r>
            <a:r>
              <a:rPr lang="en-US" sz="1000" dirty="0">
                <a:latin typeface="Arial"/>
                <a:ea typeface="Calibri"/>
                <a:cs typeface="Times New Roman"/>
              </a:rPr>
              <a:t>A </a:t>
            </a:r>
            <a:r>
              <a:rPr lang="en-US" sz="1000" dirty="0" err="1">
                <a:latin typeface="Arial"/>
                <a:ea typeface="Calibri"/>
                <a:cs typeface="Times New Roman"/>
              </a:rPr>
              <a:t>PSDrive</a:t>
            </a:r>
            <a:r>
              <a:rPr lang="en-US" sz="1000" dirty="0">
                <a:latin typeface="Arial"/>
                <a:ea typeface="Calibri"/>
                <a:cs typeface="Times New Roman"/>
              </a:rPr>
              <a:t> that was present in the shell is no longer present.</a:t>
            </a:r>
          </a:p>
          <a:p>
            <a:pPr>
              <a:lnSpc>
                <a:spcPct val="115000"/>
              </a:lnSpc>
              <a:spcAft>
                <a:spcPts val="1000"/>
              </a:spcAft>
            </a:pPr>
            <a:r>
              <a:rPr lang="en-US" sz="1000" b="1" dirty="0">
                <a:latin typeface="Arial"/>
                <a:ea typeface="Calibri"/>
                <a:cs typeface="Times New Roman"/>
              </a:rPr>
              <a:t>Troubleshooting Tip: </a:t>
            </a:r>
            <a:r>
              <a:rPr lang="en-US" sz="1000" dirty="0">
                <a:latin typeface="Arial"/>
                <a:ea typeface="Calibri"/>
                <a:cs typeface="Times New Roman"/>
              </a:rPr>
              <a:t>Windows PowerShell always starts with the same default </a:t>
            </a:r>
            <a:r>
              <a:rPr lang="en-US" sz="1000" dirty="0" err="1">
                <a:latin typeface="Arial"/>
                <a:ea typeface="Calibri"/>
                <a:cs typeface="Times New Roman"/>
              </a:rPr>
              <a:t>PSDrive</a:t>
            </a:r>
            <a:r>
              <a:rPr lang="en-US" sz="1000" dirty="0">
                <a:latin typeface="Arial"/>
                <a:ea typeface="Calibri"/>
                <a:cs typeface="Times New Roman"/>
              </a:rPr>
              <a:t> mappings. If you create a new mapping that is not persistent, the mapping will not exist in other shell sessions. It will not be present in any new shell sessions. You must re-create the mapping in each new session that you open.</a:t>
            </a:r>
          </a:p>
        </p:txBody>
      </p:sp>
      <p:sp>
        <p:nvSpPr>
          <p:cNvPr id="4" name="Slide Number Placeholder 3"/>
          <p:cNvSpPr>
            <a:spLocks noGrp="1"/>
          </p:cNvSpPr>
          <p:nvPr>
            <p:ph type="sldNum" sz="quarter" idx="10"/>
          </p:nvPr>
        </p:nvSpPr>
        <p:spPr/>
        <p:txBody>
          <a:bodyPr/>
          <a:lstStyle/>
          <a:p>
            <a:fld id="{E9EC634C-4D40-4CA3-AD2D-CD48223EAC0A}"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Using PSProviders and PSDrives</a:t>
            </a:r>
            <a:endParaRPr lang="en-US" sz="1200" b="1">
              <a:solidFill>
                <a:srgbClr val="336699"/>
              </a:solidFill>
              <a:latin typeface="Arial"/>
            </a:endParaRPr>
          </a:p>
        </p:txBody>
      </p:sp>
    </p:spTree>
    <p:extLst>
      <p:ext uri="{BB962C8B-B14F-4D97-AF65-F5344CB8AC3E}">
        <p14:creationId xmlns:p14="http://schemas.microsoft.com/office/powerpoint/2010/main" val="2065085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This module covers important concepts and techniques. However, many students find them confusing. This module therefore presents these concepts briefly. Upcoming modules will reinforce these concepts and techniques by asking students to use them in more practical scenarios.</a:t>
            </a:r>
          </a:p>
          <a:p>
            <a:pPr>
              <a:lnSpc>
                <a:spcPct val="115000"/>
              </a:lnSpc>
              <a:spcAft>
                <a:spcPts val="1000"/>
              </a:spcAft>
            </a:pPr>
            <a:r>
              <a:rPr lang="en-US" sz="1000" b="1" u="sng">
                <a:latin typeface="Arial"/>
                <a:ea typeface="Calibri"/>
                <a:cs typeface="Segoe UI"/>
              </a:rPr>
              <a:t>Demonstration Preparation:</a:t>
            </a:r>
            <a:endParaRPr lang="en-US" sz="1000">
              <a:latin typeface="Arial"/>
              <a:ea typeface="Calibri"/>
              <a:cs typeface="Times New Roman"/>
            </a:endParaRPr>
          </a:p>
          <a:p>
            <a:pPr>
              <a:lnSpc>
                <a:spcPct val="115000"/>
              </a:lnSpc>
              <a:spcAft>
                <a:spcPts val="1000"/>
              </a:spcAft>
            </a:pPr>
            <a:r>
              <a:rPr lang="ga-IE" sz="1000">
                <a:solidFill>
                  <a:srgbClr val="000000"/>
                </a:solidFill>
                <a:latin typeface="Arial"/>
                <a:ea typeface="Calibri"/>
                <a:cs typeface="Times New Roman"/>
              </a:rPr>
              <a:t>There are demonstrations in each Lesson in this module. To prepare for them</a:t>
            </a:r>
            <a:r>
              <a:rPr lang="en-US" sz="1000">
                <a:solidFill>
                  <a:srgbClr val="000000"/>
                </a:solidFill>
                <a:latin typeface="Arial"/>
                <a:ea typeface="Calibri"/>
                <a:cs typeface="Times New Roman"/>
              </a:rPr>
              <a:t>,</a:t>
            </a:r>
            <a:r>
              <a:rPr lang="ga-IE" sz="1000">
                <a:solidFill>
                  <a:srgbClr val="000000"/>
                </a:solidFill>
                <a:latin typeface="Arial"/>
                <a:ea typeface="Calibri"/>
                <a:cs typeface="Times New Roman"/>
              </a:rPr>
              <a:t> you need to do the following</a:t>
            </a:r>
            <a:r>
              <a:rPr lang="en-US" sz="1000">
                <a:solidFill>
                  <a:srgbClr val="000000"/>
                </a:solidFill>
                <a:latin typeface="Arial"/>
                <a:ea typeface="Calibri"/>
                <a:cs typeface="Times New Roman"/>
              </a:rPr>
              <a:t>:</a:t>
            </a:r>
            <a:endParaRPr lang="en-US" sz="100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ga-IE" sz="1000" smtClean="0">
                <a:effectLst/>
                <a:latin typeface="Arial"/>
                <a:ea typeface="Times New Roman"/>
                <a:cs typeface="Segoe UI"/>
              </a:rPr>
              <a:t>Start and </a:t>
            </a:r>
            <a:r>
              <a:rPr lang="en-US" sz="1000" smtClean="0">
                <a:effectLst/>
                <a:latin typeface="Arial"/>
                <a:ea typeface="Times New Roman"/>
                <a:cs typeface="Segoe UI"/>
              </a:rPr>
              <a:t>sign in</a:t>
            </a:r>
            <a:r>
              <a:rPr lang="ga-IE" sz="1000" smtClean="0">
                <a:effectLst/>
                <a:latin typeface="Arial"/>
                <a:ea typeface="Times New Roman"/>
                <a:cs typeface="Segoe UI"/>
              </a:rPr>
              <a:t> to the 10961B-LON-DC1 virtual machine with user name </a:t>
            </a:r>
            <a:r>
              <a:rPr lang="en-US" sz="1000" b="1" smtClean="0">
                <a:effectLst/>
                <a:latin typeface="Arial"/>
                <a:ea typeface="Times New Roman"/>
                <a:cs typeface="Segoe UI"/>
              </a:rPr>
              <a:t>Adatum\Administrator</a:t>
            </a:r>
            <a:r>
              <a:rPr lang="ga-IE" sz="1000" smtClean="0">
                <a:effectLst/>
                <a:latin typeface="Arial"/>
                <a:ea typeface="Times New Roman"/>
                <a:cs typeface="Segoe UI"/>
              </a:rPr>
              <a:t> and password </a:t>
            </a:r>
            <a:r>
              <a:rPr lang="en-US" sz="1000" b="1" smtClean="0">
                <a:effectLst/>
                <a:latin typeface="Arial"/>
                <a:ea typeface="Times New Roman"/>
                <a:cs typeface="Segoe UI"/>
              </a:rPr>
              <a:t>Pa$$w0rd</a:t>
            </a:r>
            <a:r>
              <a:rPr lang="en-US" sz="1000" smtClean="0">
                <a:effectLst/>
                <a:latin typeface="Arial"/>
                <a:ea typeface="Times New Roman"/>
                <a:cs typeface="Segoe UI"/>
              </a:rPr>
              <a:t>.</a:t>
            </a:r>
          </a:p>
          <a:p>
            <a:pPr marL="342900" marR="0" lvl="0" indent="-342900">
              <a:lnSpc>
                <a:spcPct val="115000"/>
              </a:lnSpc>
              <a:spcBef>
                <a:spcPts val="0"/>
              </a:spcBef>
              <a:spcAft>
                <a:spcPts val="995"/>
              </a:spcAft>
              <a:buFont typeface="+mj-lt"/>
              <a:buAutoNum type="arabicPeriod"/>
            </a:pPr>
            <a:r>
              <a:rPr lang="ga-IE" sz="1000" smtClean="0">
                <a:effectLst/>
                <a:latin typeface="Arial"/>
                <a:ea typeface="Times New Roman"/>
                <a:cs typeface="Segoe UI"/>
              </a:rPr>
              <a:t>Start and </a:t>
            </a:r>
            <a:r>
              <a:rPr lang="en-US" sz="1000" smtClean="0">
                <a:effectLst/>
                <a:latin typeface="Arial"/>
                <a:ea typeface="Times New Roman"/>
                <a:cs typeface="Segoe UI"/>
              </a:rPr>
              <a:t>sign in</a:t>
            </a:r>
            <a:r>
              <a:rPr lang="ga-IE" sz="1000" smtClean="0">
                <a:effectLst/>
                <a:latin typeface="Arial"/>
                <a:ea typeface="Times New Roman"/>
                <a:cs typeface="Segoe UI"/>
              </a:rPr>
              <a:t> to the 10961B-LON-CL1 virtual machine with user name </a:t>
            </a:r>
            <a:r>
              <a:rPr lang="en-US" sz="1000" b="1" smtClean="0">
                <a:effectLst/>
                <a:latin typeface="Arial"/>
                <a:ea typeface="Times New Roman"/>
                <a:cs typeface="Segoe UI"/>
              </a:rPr>
              <a:t>Adatum\Administrator</a:t>
            </a:r>
            <a:r>
              <a:rPr lang="ga-IE" sz="1000" smtClean="0">
                <a:effectLst/>
                <a:latin typeface="Arial"/>
                <a:ea typeface="Times New Roman"/>
                <a:cs typeface="Segoe UI"/>
              </a:rPr>
              <a:t> and password </a:t>
            </a:r>
            <a:r>
              <a:rPr lang="en-US" sz="1000" b="1" smtClean="0">
                <a:effectLst/>
                <a:latin typeface="Arial"/>
                <a:ea typeface="Times New Roman"/>
                <a:cs typeface="Segoe UI"/>
              </a:rPr>
              <a:t>Pa$$w0rd</a:t>
            </a:r>
            <a:r>
              <a:rPr lang="en-US" sz="1000" smtClean="0">
                <a:effectLst/>
                <a:latin typeface="Arial"/>
                <a:ea typeface="Times New Roman"/>
                <a:cs typeface="Segoe UI"/>
              </a:rPr>
              <a:t>.</a:t>
            </a:r>
            <a:r>
              <a:rPr lang="en-US" sz="1000" b="1" smtClean="0">
                <a:effectLst/>
                <a:latin typeface="Arial"/>
                <a:ea typeface="Times New Roman"/>
                <a:cs typeface="Segoe UI"/>
              </a:rPr>
              <a:t> </a:t>
            </a:r>
            <a:r>
              <a:rPr lang="ga-IE" sz="1000" smtClean="0">
                <a:effectLst/>
                <a:latin typeface="Arial"/>
                <a:ea typeface="Times New Roman"/>
                <a:cs typeface="Segoe UI"/>
              </a:rPr>
              <a:t>(Start and </a:t>
            </a:r>
            <a:r>
              <a:rPr lang="en-US" sz="1000" smtClean="0">
                <a:effectLst/>
                <a:latin typeface="Arial"/>
                <a:ea typeface="Times New Roman"/>
                <a:cs typeface="Segoe UI"/>
              </a:rPr>
              <a:t>l</a:t>
            </a:r>
            <a:r>
              <a:rPr lang="ga-IE" sz="1000" smtClean="0">
                <a:effectLst/>
                <a:latin typeface="Arial"/>
                <a:ea typeface="Times New Roman"/>
                <a:cs typeface="Segoe UI"/>
              </a:rPr>
              <a:t>og </a:t>
            </a:r>
            <a:r>
              <a:rPr lang="en-US" sz="1000" smtClean="0">
                <a:effectLst/>
                <a:latin typeface="Arial"/>
                <a:ea typeface="Times New Roman"/>
                <a:cs typeface="Segoe UI"/>
              </a:rPr>
              <a:t>on </a:t>
            </a:r>
            <a:r>
              <a:rPr lang="ga-IE" sz="1000" smtClean="0">
                <a:effectLst/>
                <a:latin typeface="Arial"/>
                <a:ea typeface="Times New Roman"/>
                <a:cs typeface="Segoe UI"/>
              </a:rPr>
              <a:t>to the 10961B-LON-DC1 </a:t>
            </a:r>
            <a:r>
              <a:rPr lang="en-US" sz="1000" smtClean="0">
                <a:effectLst/>
                <a:latin typeface="Arial"/>
                <a:ea typeface="Times New Roman"/>
                <a:cs typeface="Segoe UI"/>
              </a:rPr>
              <a:t>virtual machine </a:t>
            </a:r>
            <a:r>
              <a:rPr lang="ga-IE" sz="1000" smtClean="0">
                <a:effectLst/>
                <a:latin typeface="Arial"/>
                <a:ea typeface="Times New Roman"/>
                <a:cs typeface="Segoe UI"/>
              </a:rPr>
              <a:t>before logging on to the 10961B-LON-CL1 virtual machine</a:t>
            </a:r>
            <a:r>
              <a:rPr lang="en-US" sz="1000" smtClean="0">
                <a:effectLst/>
                <a:latin typeface="Arial"/>
                <a:ea typeface="Times New Roman"/>
                <a:cs typeface="Segoe UI"/>
              </a:rPr>
              <a:t>.</a:t>
            </a:r>
            <a:r>
              <a:rPr lang="ga-IE" sz="1000" smtClean="0">
                <a:effectLst/>
                <a:latin typeface="Arial"/>
                <a:ea typeface="Times New Roman"/>
                <a:cs typeface="Segoe UI"/>
              </a:rPr>
              <a:t>)</a:t>
            </a:r>
            <a:endParaRPr lang="en-US" sz="1000" smtClean="0">
              <a:effectLst/>
              <a:latin typeface="Arial"/>
              <a:ea typeface="Times New Roman"/>
              <a:cs typeface="Segoe UI"/>
            </a:endParaRPr>
          </a:p>
          <a:p>
            <a:pPr>
              <a:lnSpc>
                <a:spcPct val="115000"/>
              </a:lnSpc>
              <a:spcAft>
                <a:spcPts val="1000"/>
              </a:spcAft>
            </a:pPr>
            <a:r>
              <a:rPr lang="ga-IE" sz="1000">
                <a:latin typeface="Arial"/>
                <a:ea typeface="Calibri"/>
                <a:cs typeface="Times New Roman"/>
              </a:rPr>
              <a:t>Demo</a:t>
            </a:r>
            <a:r>
              <a:rPr lang="en-US" sz="1000">
                <a:latin typeface="Arial"/>
                <a:ea typeface="Calibri"/>
                <a:cs typeface="Times New Roman"/>
              </a:rPr>
              <a:t>nstration</a:t>
            </a:r>
            <a:r>
              <a:rPr lang="ga-IE" sz="1000">
                <a:latin typeface="Arial"/>
                <a:ea typeface="Calibri"/>
                <a:cs typeface="Times New Roman"/>
              </a:rPr>
              <a:t>s should be performed on the 10961B-LON-CL1 virtual machine in either the Windows PowerShell</a:t>
            </a:r>
            <a:r>
              <a:rPr lang="ga-IE" sz="1000" baseline="30000">
                <a:latin typeface="Arial"/>
                <a:ea typeface="Calibri"/>
                <a:cs typeface="Times New Roman"/>
              </a:rPr>
              <a:t>™</a:t>
            </a:r>
            <a:r>
              <a:rPr lang="ga-IE" sz="1000">
                <a:latin typeface="Arial"/>
                <a:ea typeface="Calibri"/>
                <a:cs typeface="Times New Roman"/>
              </a:rPr>
              <a:t> console or in the Windows PowerShell </a:t>
            </a:r>
            <a:r>
              <a:rPr lang="en-US" sz="1000">
                <a:latin typeface="Arial"/>
                <a:ea typeface="Calibri"/>
                <a:cs typeface="Times New Roman"/>
              </a:rPr>
              <a:t>Integrated Scripting Environment (</a:t>
            </a:r>
            <a:r>
              <a:rPr lang="ga-IE" sz="1000">
                <a:latin typeface="Arial"/>
                <a:ea typeface="Calibri"/>
                <a:cs typeface="Times New Roman"/>
              </a:rPr>
              <a:t>ISE</a:t>
            </a:r>
            <a:r>
              <a:rPr lang="en-US" sz="1000">
                <a:latin typeface="Arial"/>
                <a:ea typeface="Calibri"/>
                <a:cs typeface="Times New Roman"/>
              </a:rPr>
              <a:t>)</a:t>
            </a:r>
            <a:r>
              <a:rPr lang="ga-IE" sz="1000">
                <a:latin typeface="Arial"/>
                <a:ea typeface="Calibri"/>
                <a:cs typeface="Times New Roman"/>
              </a:rPr>
              <a:t>. </a:t>
            </a:r>
            <a:r>
              <a:rPr lang="en-US" sz="1000">
                <a:latin typeface="Arial"/>
                <a:ea typeface="Calibri"/>
                <a:cs typeface="Times New Roman"/>
              </a:rPr>
              <a:t>S</a:t>
            </a:r>
            <a:r>
              <a:rPr lang="ga-IE" sz="1000">
                <a:latin typeface="Arial"/>
                <a:ea typeface="Calibri"/>
                <a:cs typeface="Times New Roman"/>
              </a:rPr>
              <a:t>ome demo</a:t>
            </a:r>
            <a:r>
              <a:rPr lang="en-US" sz="1000">
                <a:latin typeface="Arial"/>
                <a:ea typeface="Calibri"/>
                <a:cs typeface="Times New Roman"/>
              </a:rPr>
              <a:t>n</a:t>
            </a:r>
            <a:r>
              <a:rPr lang="ga-IE" sz="1000">
                <a:latin typeface="Arial"/>
                <a:ea typeface="Calibri"/>
                <a:cs typeface="Times New Roman"/>
              </a:rPr>
              <a:t>s</a:t>
            </a:r>
            <a:r>
              <a:rPr lang="en-US" sz="1000">
                <a:latin typeface="Arial"/>
                <a:ea typeface="Calibri"/>
                <a:cs typeface="Times New Roman"/>
              </a:rPr>
              <a:t>trations </a:t>
            </a:r>
            <a:r>
              <a:rPr lang="ga-IE" sz="1000">
                <a:latin typeface="Arial"/>
                <a:ea typeface="Calibri"/>
                <a:cs typeface="Times New Roman"/>
              </a:rPr>
              <a:t>may explicitly call out which one to use. </a:t>
            </a:r>
            <a:endParaRPr lang="en-US" sz="1000">
              <a:latin typeface="Arial"/>
              <a:ea typeface="Calibri"/>
              <a:cs typeface="Times New Roman"/>
            </a:endParaRPr>
          </a:p>
          <a:p>
            <a:pPr>
              <a:lnSpc>
                <a:spcPct val="115000"/>
              </a:lnSpc>
              <a:spcAft>
                <a:spcPts val="1000"/>
              </a:spcAft>
            </a:pPr>
            <a:r>
              <a:rPr lang="ga-IE" sz="1000">
                <a:latin typeface="Arial"/>
                <a:ea typeface="Calibri"/>
                <a:cs typeface="Times New Roman"/>
              </a:rPr>
              <a:t>Where commands are complex</a:t>
            </a:r>
            <a:r>
              <a:rPr lang="en-US" sz="1000">
                <a:latin typeface="Arial"/>
                <a:ea typeface="Calibri"/>
                <a:cs typeface="Times New Roman"/>
              </a:rPr>
              <a:t>,</a:t>
            </a:r>
            <a:r>
              <a:rPr lang="ga-IE" sz="1000">
                <a:latin typeface="Arial"/>
                <a:ea typeface="Calibri"/>
                <a:cs typeface="Times New Roman"/>
              </a:rPr>
              <a:t> or steps are numerous</a:t>
            </a:r>
            <a:r>
              <a:rPr lang="en-US" sz="1000">
                <a:latin typeface="Arial"/>
                <a:ea typeface="Calibri"/>
                <a:cs typeface="Times New Roman"/>
              </a:rPr>
              <a:t>, the </a:t>
            </a:r>
            <a:r>
              <a:rPr lang="ga-IE" sz="1000">
                <a:latin typeface="Arial"/>
                <a:ea typeface="Calibri"/>
                <a:cs typeface="Times New Roman"/>
              </a:rPr>
              <a:t>.ps1 </a:t>
            </a:r>
            <a:r>
              <a:rPr lang="en-US" sz="1000">
                <a:latin typeface="Arial"/>
                <a:ea typeface="Calibri"/>
                <a:cs typeface="Times New Roman"/>
              </a:rPr>
              <a:t>demonstration </a:t>
            </a:r>
            <a:r>
              <a:rPr lang="ga-IE" sz="1000">
                <a:latin typeface="Arial"/>
                <a:ea typeface="Calibri"/>
                <a:cs typeface="Times New Roman"/>
              </a:rPr>
              <a:t>files are provided and can be opened and used in the ISE. Where they are available</a:t>
            </a:r>
            <a:r>
              <a:rPr lang="en-US" sz="1000">
                <a:latin typeface="Arial"/>
                <a:ea typeface="Calibri"/>
                <a:cs typeface="Times New Roman"/>
              </a:rPr>
              <a:t>, they </a:t>
            </a:r>
            <a:r>
              <a:rPr lang="ga-IE" sz="1000">
                <a:latin typeface="Arial"/>
                <a:ea typeface="Calibri"/>
                <a:cs typeface="Times New Roman"/>
              </a:rPr>
              <a:t>will be called out in the demonstration </a:t>
            </a:r>
            <a:r>
              <a:rPr lang="en-US" sz="1000">
                <a:latin typeface="Arial"/>
                <a:ea typeface="Calibri"/>
                <a:cs typeface="Times New Roman"/>
              </a:rPr>
              <a:t>instructor n</a:t>
            </a:r>
            <a:r>
              <a:rPr lang="ga-IE" sz="1000">
                <a:latin typeface="Arial"/>
                <a:ea typeface="Calibri"/>
                <a:cs typeface="Times New Roman"/>
              </a:rPr>
              <a:t>otes. They are available on the 10961B-LON-CL1 at E:\Mod04\Democode</a:t>
            </a:r>
            <a:r>
              <a:rPr lang="en-US" sz="1000">
                <a:latin typeface="Arial"/>
                <a:ea typeface="Calibri"/>
                <a:cs typeface="Times New Roman"/>
              </a:rPr>
              <a:t>.</a:t>
            </a:r>
          </a:p>
        </p:txBody>
      </p:sp>
      <p:sp>
        <p:nvSpPr>
          <p:cNvPr id="4" name="Slide Number Placeholder 3"/>
          <p:cNvSpPr>
            <a:spLocks noGrp="1"/>
          </p:cNvSpPr>
          <p:nvPr>
            <p:ph type="sldNum" sz="quarter" idx="10"/>
          </p:nvPr>
        </p:nvSpPr>
        <p:spPr/>
        <p:txBody>
          <a:bodyPr/>
          <a:lstStyle/>
          <a:p>
            <a:fld id="{E9EC634C-4D40-4CA3-AD2D-CD48223EAC0A}"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Using PSProviders and PSDrives</a:t>
            </a:r>
            <a:endParaRPr lang="en-US" sz="1200" b="1">
              <a:solidFill>
                <a:srgbClr val="336699"/>
              </a:solidFill>
              <a:latin typeface="Arial"/>
            </a:endParaRPr>
          </a:p>
        </p:txBody>
      </p:sp>
    </p:spTree>
    <p:extLst>
      <p:ext uri="{BB962C8B-B14F-4D97-AF65-F5344CB8AC3E}">
        <p14:creationId xmlns:p14="http://schemas.microsoft.com/office/powerpoint/2010/main" val="1397544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What other kinds of PSProviders might exist as add-ins to the shell?</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Microsoft</a:t>
            </a:r>
            <a:r>
              <a:rPr lang="en-US" sz="1000" baseline="30000">
                <a:latin typeface="Arial"/>
                <a:ea typeface="Calibri"/>
                <a:cs typeface="Times New Roman"/>
              </a:rPr>
              <a:t>®</a:t>
            </a:r>
            <a:r>
              <a:rPr lang="en-US" sz="1000">
                <a:latin typeface="Arial"/>
                <a:ea typeface="Calibri"/>
                <a:cs typeface="Times New Roman"/>
              </a:rPr>
              <a:t> has created PSProviders for Active Directory Domain Services</a:t>
            </a:r>
            <a:r>
              <a:rPr lang="en-US" sz="1000" baseline="30000">
                <a:latin typeface="Arial"/>
                <a:ea typeface="Calibri"/>
                <a:cs typeface="Times New Roman"/>
              </a:rPr>
              <a:t>®</a:t>
            </a:r>
            <a:r>
              <a:rPr lang="en-US" sz="1000">
                <a:latin typeface="Arial"/>
                <a:ea typeface="Calibri"/>
                <a:cs typeface="Times New Roman"/>
              </a:rPr>
              <a:t>, Microsoft SQL Server</a:t>
            </a:r>
            <a:r>
              <a:rPr lang="en-US" sz="1000" baseline="30000">
                <a:latin typeface="Arial"/>
                <a:ea typeface="Calibri"/>
                <a:cs typeface="Times New Roman"/>
              </a:rPr>
              <a:t>®</a:t>
            </a:r>
            <a:r>
              <a:rPr lang="en-US" sz="1000">
                <a:latin typeface="Arial"/>
                <a:ea typeface="Calibri"/>
                <a:cs typeface="Times New Roman"/>
              </a:rPr>
              <a:t> 2012, Microsoft Internet Information Services (IIS), and many other products and technologies. Independent software vendors (ISVs) can also create add-in PSProviders.</a:t>
            </a:r>
          </a:p>
        </p:txBody>
      </p:sp>
      <p:sp>
        <p:nvSpPr>
          <p:cNvPr id="4" name="Slide Number Placeholder 3"/>
          <p:cNvSpPr>
            <a:spLocks noGrp="1"/>
          </p:cNvSpPr>
          <p:nvPr>
            <p:ph type="sldNum" sz="quarter" idx="10"/>
          </p:nvPr>
        </p:nvSpPr>
        <p:spPr/>
        <p:txBody>
          <a:bodyPr/>
          <a:lstStyle/>
          <a:p>
            <a:fld id="{E9EC634C-4D40-4CA3-AD2D-CD48223EAC0A}"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Using PSProviders and PSDrives</a:t>
            </a:r>
            <a:endParaRPr lang="en-US" sz="1200" b="1">
              <a:solidFill>
                <a:srgbClr val="336699"/>
              </a:solidFill>
              <a:latin typeface="Arial"/>
            </a:endParaRPr>
          </a:p>
        </p:txBody>
      </p:sp>
    </p:spTree>
    <p:extLst>
      <p:ext uri="{BB962C8B-B14F-4D97-AF65-F5344CB8AC3E}">
        <p14:creationId xmlns:p14="http://schemas.microsoft.com/office/powerpoint/2010/main" val="3867212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9EC634C-4D40-4CA3-AD2D-CD48223EAC0A}"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Using PSProviders and PSDrives</a:t>
            </a:r>
            <a:endParaRPr lang="en-US" sz="1200" b="1">
              <a:solidFill>
                <a:srgbClr val="336699"/>
              </a:solidFill>
              <a:latin typeface="Arial"/>
            </a:endParaRPr>
          </a:p>
        </p:txBody>
      </p:sp>
    </p:spTree>
    <p:extLst>
      <p:ext uri="{BB962C8B-B14F-4D97-AF65-F5344CB8AC3E}">
        <p14:creationId xmlns:p14="http://schemas.microsoft.com/office/powerpoint/2010/main" val="1308318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9EC634C-4D40-4CA3-AD2D-CD48223EAC0A}"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Using PSProviders and PSDrives</a:t>
            </a:r>
            <a:endParaRPr lang="en-US" sz="1200" b="1">
              <a:solidFill>
                <a:srgbClr val="336699"/>
              </a:solidFill>
              <a:latin typeface="Arial"/>
            </a:endParaRPr>
          </a:p>
        </p:txBody>
      </p:sp>
    </p:spTree>
    <p:extLst>
      <p:ext uri="{BB962C8B-B14F-4D97-AF65-F5344CB8AC3E}">
        <p14:creationId xmlns:p14="http://schemas.microsoft.com/office/powerpoint/2010/main" val="3619596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9EC634C-4D40-4CA3-AD2D-CD48223EAC0A}"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Using PSProviders and PSDrives</a:t>
            </a:r>
            <a:endParaRPr lang="en-US" sz="1200" b="1">
              <a:solidFill>
                <a:srgbClr val="336699"/>
              </a:solidFill>
              <a:latin typeface="Arial"/>
            </a:endParaRPr>
          </a:p>
        </p:txBody>
      </p:sp>
    </p:spTree>
    <p:extLst>
      <p:ext uri="{BB962C8B-B14F-4D97-AF65-F5344CB8AC3E}">
        <p14:creationId xmlns:p14="http://schemas.microsoft.com/office/powerpoint/2010/main" val="3329377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smtClean="0">
                <a:latin typeface="Arial"/>
                <a:ea typeface="Calibri"/>
                <a:cs typeface="Times New Roman"/>
              </a:rPr>
              <a:t>Because these commands are short, there is no script that contains these commands.</a:t>
            </a:r>
          </a:p>
          <a:p>
            <a:pPr>
              <a:lnSpc>
                <a:spcPct val="115000"/>
              </a:lnSpc>
              <a:spcAft>
                <a:spcPts val="1000"/>
              </a:spcAft>
            </a:pPr>
            <a:r>
              <a:rPr lang="en-US" sz="1000" b="1" dirty="0" smtClean="0">
                <a:latin typeface="Arial"/>
                <a:ea typeface="Calibri"/>
                <a:cs typeface="Times New Roman"/>
              </a:rPr>
              <a:t>Preparation Steps</a:t>
            </a: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You should </a:t>
            </a:r>
            <a:r>
              <a:rPr lang="ga-IE" sz="1000" dirty="0" smtClean="0">
                <a:latin typeface="Arial"/>
                <a:ea typeface="Calibri"/>
                <a:cs typeface="Times New Roman"/>
              </a:rPr>
              <a:t>have completed the preparation steps in the Module Overview slide Instructor Notes</a:t>
            </a:r>
            <a:r>
              <a:rPr lang="en-US" sz="1000" dirty="0" smtClean="0">
                <a:latin typeface="Arial"/>
                <a:ea typeface="Calibri"/>
                <a:cs typeface="Times New Roman"/>
              </a:rPr>
              <a:t> and </a:t>
            </a:r>
            <a:r>
              <a:rPr lang="ga-IE" sz="1000" dirty="0" smtClean="0">
                <a:latin typeface="Arial"/>
                <a:ea typeface="Calibri"/>
                <a:cs typeface="Times New Roman"/>
              </a:rPr>
              <a:t>be logged on to the 10961B-LON-DC1 and 10961B-LON-CL1 virtual machines as Adatum\administrator with password Pa$$w0rd</a:t>
            </a:r>
            <a:r>
              <a:rPr lang="en-US" sz="1000" dirty="0" smtClean="0">
                <a:latin typeface="Arial"/>
                <a:ea typeface="Calibri"/>
                <a:cs typeface="Times New Roman"/>
              </a:rPr>
              <a:t>.</a:t>
            </a:r>
          </a:p>
          <a:p>
            <a:pPr>
              <a:lnSpc>
                <a:spcPct val="115000"/>
              </a:lnSpc>
              <a:spcAft>
                <a:spcPts val="1000"/>
              </a:spcAft>
            </a:pPr>
            <a:r>
              <a:rPr lang="en-US" sz="1000" dirty="0" smtClean="0">
                <a:latin typeface="Arial"/>
                <a:ea typeface="Calibri"/>
                <a:cs typeface="Times New Roman"/>
              </a:rPr>
              <a:t>The d</a:t>
            </a:r>
            <a:r>
              <a:rPr lang="ga-IE" sz="1000" dirty="0" smtClean="0">
                <a:latin typeface="Arial"/>
                <a:ea typeface="Calibri"/>
                <a:cs typeface="Times New Roman"/>
              </a:rPr>
              <a:t>emo</a:t>
            </a:r>
            <a:r>
              <a:rPr lang="en-US" sz="1000" dirty="0" err="1" smtClean="0">
                <a:latin typeface="Arial"/>
                <a:ea typeface="Calibri"/>
                <a:cs typeface="Times New Roman"/>
              </a:rPr>
              <a:t>nstration</a:t>
            </a:r>
            <a:r>
              <a:rPr lang="en-US" sz="1000" dirty="0" smtClean="0">
                <a:latin typeface="Arial"/>
                <a:ea typeface="Calibri"/>
                <a:cs typeface="Times New Roman"/>
              </a:rPr>
              <a:t> s</a:t>
            </a:r>
            <a:r>
              <a:rPr lang="ga-IE" sz="1000" dirty="0" smtClean="0">
                <a:latin typeface="Arial"/>
                <a:ea typeface="Calibri"/>
                <a:cs typeface="Times New Roman"/>
              </a:rPr>
              <a:t>teps </a:t>
            </a:r>
            <a:r>
              <a:rPr lang="en-US" sz="1000" dirty="0" smtClean="0">
                <a:latin typeface="Arial"/>
                <a:ea typeface="Calibri"/>
                <a:cs typeface="Times New Roman"/>
              </a:rPr>
              <a:t>should be performed </a:t>
            </a:r>
            <a:r>
              <a:rPr lang="ga-IE" sz="1000" dirty="0" smtClean="0">
                <a:latin typeface="Arial"/>
                <a:ea typeface="Calibri"/>
                <a:cs typeface="Times New Roman"/>
              </a:rPr>
              <a:t>on the 10961B-LON-CL1 virtual machine </a:t>
            </a:r>
            <a:r>
              <a:rPr lang="en-US" sz="1000" dirty="0" smtClean="0">
                <a:latin typeface="Arial"/>
                <a:ea typeface="Calibri"/>
                <a:cs typeface="Times New Roman"/>
              </a:rPr>
              <a:t>in the Windows PowerShell console application.</a:t>
            </a:r>
          </a:p>
          <a:p>
            <a:pPr>
              <a:lnSpc>
                <a:spcPct val="115000"/>
              </a:lnSpc>
              <a:spcAft>
                <a:spcPts val="1000"/>
              </a:spcAft>
            </a:pPr>
            <a:r>
              <a:rPr lang="en-US" sz="1000" b="1" dirty="0" smtClean="0">
                <a:latin typeface="Arial"/>
                <a:ea typeface="Calibri"/>
                <a:cs typeface="Times New Roman"/>
              </a:rPr>
              <a:t>Demonstration Steps</a:t>
            </a:r>
            <a:endParaRPr lang="en-US" sz="1000" dirty="0" smtClean="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Run:</a:t>
            </a:r>
          </a:p>
          <a:p>
            <a:pPr>
              <a:lnSpc>
                <a:spcPct val="115000"/>
              </a:lnSpc>
              <a:spcBef>
                <a:spcPts val="600"/>
              </a:spcBef>
              <a:spcAft>
                <a:spcPts val="995"/>
              </a:spcAft>
              <a:tabLst>
                <a:tab pos="346075" algn="l"/>
              </a:tabLst>
            </a:pP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Get-</a:t>
            </a:r>
            <a:r>
              <a:rPr lang="en-US" sz="1000" b="1" dirty="0" err="1" smtClean="0">
                <a:effectLst/>
                <a:latin typeface="Arial"/>
                <a:ea typeface="Times New Roman"/>
                <a:cs typeface="Times New Roman"/>
              </a:rPr>
              <a:t>PSProvider</a:t>
            </a:r>
            <a:endParaRPr lang="en-US" sz="1000" b="1"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2"/>
            </a:pPr>
            <a:r>
              <a:rPr lang="en-US" sz="1000" dirty="0" smtClean="0">
                <a:effectLst/>
                <a:latin typeface="Arial"/>
                <a:ea typeface="Times New Roman"/>
                <a:cs typeface="Times New Roman"/>
              </a:rPr>
              <a:t>Run:</a:t>
            </a:r>
          </a:p>
          <a:p>
            <a:pPr>
              <a:lnSpc>
                <a:spcPct val="115000"/>
              </a:lnSpc>
              <a:spcBef>
                <a:spcPts val="600"/>
              </a:spcBef>
              <a:spcAft>
                <a:spcPts val="995"/>
              </a:spcAft>
              <a:tabLst>
                <a:tab pos="346075" algn="l"/>
              </a:tabLst>
            </a:pP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Import-Module </a:t>
            </a:r>
            <a:r>
              <a:rPr lang="en-US" sz="1000" b="1" dirty="0" err="1" smtClean="0">
                <a:effectLst/>
                <a:latin typeface="Arial"/>
                <a:ea typeface="Times New Roman"/>
                <a:cs typeface="Times New Roman"/>
              </a:rPr>
              <a:t>ActiveDirectory</a:t>
            </a:r>
            <a:endParaRPr lang="en-US" sz="1000" b="1"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3"/>
            </a:pPr>
            <a:r>
              <a:rPr lang="en-US" sz="1000" dirty="0" smtClean="0">
                <a:effectLst/>
                <a:latin typeface="Arial"/>
                <a:ea typeface="Times New Roman"/>
                <a:cs typeface="Times New Roman"/>
              </a:rPr>
              <a:t>Run:</a:t>
            </a:r>
          </a:p>
          <a:p>
            <a:pPr>
              <a:lnSpc>
                <a:spcPct val="115000"/>
              </a:lnSpc>
              <a:spcBef>
                <a:spcPts val="600"/>
              </a:spcBef>
              <a:spcAft>
                <a:spcPts val="995"/>
              </a:spcAft>
              <a:tabLst>
                <a:tab pos="346075" algn="l"/>
              </a:tabLst>
            </a:pPr>
            <a:r>
              <a:rPr lang="en-US" sz="1000" b="1" dirty="0" smtClean="0">
                <a:effectLst/>
                <a:latin typeface="Arial"/>
                <a:ea typeface="Times New Roman"/>
                <a:cs typeface="Times New Roman"/>
              </a:rPr>
              <a:t>	Get-</a:t>
            </a:r>
            <a:r>
              <a:rPr lang="en-US" sz="1000" b="1" dirty="0" err="1" smtClean="0">
                <a:effectLst/>
                <a:latin typeface="Arial"/>
                <a:ea typeface="Times New Roman"/>
                <a:cs typeface="Times New Roman"/>
              </a:rPr>
              <a:t>PSProvider</a:t>
            </a:r>
            <a:endParaRPr lang="en-US" sz="1000" b="1"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4"/>
            </a:pPr>
            <a:r>
              <a:rPr lang="en-US" sz="1000" dirty="0" smtClean="0">
                <a:effectLst/>
                <a:latin typeface="Arial"/>
                <a:ea typeface="Times New Roman"/>
                <a:cs typeface="Times New Roman"/>
              </a:rPr>
              <a:t>Run:</a:t>
            </a:r>
          </a:p>
          <a:p>
            <a:pPr>
              <a:lnSpc>
                <a:spcPts val="1000"/>
              </a:lnSpc>
              <a:spcBef>
                <a:spcPts val="600"/>
              </a:spcBef>
              <a:spcAft>
                <a:spcPts val="600"/>
              </a:spcAft>
              <a:tabLst>
                <a:tab pos="346075" algn="l"/>
              </a:tabLst>
            </a:pP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Help Registry</a:t>
            </a:r>
            <a:endParaRPr lang="en-US" sz="1000" b="1"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E9EC634C-4D40-4CA3-AD2D-CD48223EAC0A}"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Using PSProviders and PSDrives</a:t>
            </a:r>
            <a:endParaRPr lang="en-US" sz="1200" b="1">
              <a:solidFill>
                <a:srgbClr val="336699"/>
              </a:solidFill>
              <a:latin typeface="Arial"/>
            </a:endParaRPr>
          </a:p>
        </p:txBody>
      </p:sp>
    </p:spTree>
    <p:extLst>
      <p:ext uri="{BB962C8B-B14F-4D97-AF65-F5344CB8AC3E}">
        <p14:creationId xmlns:p14="http://schemas.microsoft.com/office/powerpoint/2010/main" val="1856204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If </a:t>
            </a:r>
            <a:r>
              <a:rPr lang="en-US" sz="1000" b="1">
                <a:latin typeface="Arial"/>
                <a:ea typeface="Calibri"/>
                <a:cs typeface="Times New Roman"/>
              </a:rPr>
              <a:t>Get-Content</a:t>
            </a:r>
            <a:r>
              <a:rPr lang="en-US" sz="1000">
                <a:latin typeface="Arial"/>
                <a:ea typeface="Calibri"/>
                <a:cs typeface="Times New Roman"/>
              </a:rPr>
              <a:t> displays the contents of a text file on the file system, how could you display the contents of a built-in function like </a:t>
            </a:r>
            <a:r>
              <a:rPr lang="en-US" sz="1000" b="1">
                <a:latin typeface="Arial"/>
                <a:ea typeface="Calibri"/>
                <a:cs typeface="Times New Roman"/>
              </a:rPr>
              <a:t>Help</a:t>
            </a:r>
            <a:r>
              <a:rPr lang="en-US" sz="1000">
                <a:latin typeface="Arial"/>
                <a:ea typeface="Calibri"/>
                <a:cs typeface="Times New Roman"/>
              </a:rPr>
              <a:t>?</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Windows PowerShell stores functions in the drive Function. Run </a:t>
            </a:r>
            <a:r>
              <a:rPr lang="en-US" sz="1000" b="1">
                <a:latin typeface="Arial"/>
                <a:ea typeface="Calibri"/>
                <a:cs typeface="Times New Roman"/>
              </a:rPr>
              <a:t>Get-Content Function:\Help</a:t>
            </a:r>
            <a:r>
              <a:rPr lang="en-US" sz="1000">
                <a:latin typeface="Arial"/>
                <a:ea typeface="Calibri"/>
                <a:cs typeface="Times New Roman"/>
              </a:rPr>
              <a:t> to display the contents of that function.</a:t>
            </a:r>
          </a:p>
        </p:txBody>
      </p:sp>
      <p:sp>
        <p:nvSpPr>
          <p:cNvPr id="4" name="Slide Number Placeholder 3"/>
          <p:cNvSpPr>
            <a:spLocks noGrp="1"/>
          </p:cNvSpPr>
          <p:nvPr>
            <p:ph type="sldNum" sz="quarter" idx="10"/>
          </p:nvPr>
        </p:nvSpPr>
        <p:spPr/>
        <p:txBody>
          <a:bodyPr/>
          <a:lstStyle/>
          <a:p>
            <a:fld id="{E9EC634C-4D40-4CA3-AD2D-CD48223EAC0A}"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Using PSProviders and PSDrives</a:t>
            </a:r>
            <a:endParaRPr lang="en-US" sz="1200" b="1">
              <a:solidFill>
                <a:srgbClr val="336699"/>
              </a:solidFill>
              <a:latin typeface="Arial"/>
            </a:endParaRPr>
          </a:p>
        </p:txBody>
      </p:sp>
    </p:spTree>
    <p:extLst>
      <p:ext uri="{BB962C8B-B14F-4D97-AF65-F5344CB8AC3E}">
        <p14:creationId xmlns:p14="http://schemas.microsoft.com/office/powerpoint/2010/main" val="2790771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9EC634C-4D40-4CA3-AD2D-CD48223EAC0A}"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Using PSProviders and PSDrives</a:t>
            </a:r>
            <a:endParaRPr lang="en-US" sz="1200" b="1">
              <a:solidFill>
                <a:srgbClr val="336699"/>
              </a:solidFill>
              <a:latin typeface="Arial"/>
            </a:endParaRPr>
          </a:p>
        </p:txBody>
      </p:sp>
    </p:spTree>
    <p:extLst>
      <p:ext uri="{BB962C8B-B14F-4D97-AF65-F5344CB8AC3E}">
        <p14:creationId xmlns:p14="http://schemas.microsoft.com/office/powerpoint/2010/main" val="338723724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8387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smtClean="0"/>
              <a:t>Module04</a:t>
            </a:r>
            <a:endParaRPr lang="en-US" sz="2600"/>
          </a:p>
        </p:txBody>
      </p:sp>
      <p:sp>
        <p:nvSpPr>
          <p:cNvPr id="3" name="Subtitle 2"/>
          <p:cNvSpPr>
            <a:spLocks noGrp="1"/>
          </p:cNvSpPr>
          <p:nvPr>
            <p:ph type="subTitle" sz="quarter" idx="1"/>
          </p:nvPr>
        </p:nvSpPr>
        <p:spPr/>
        <p:txBody>
          <a:bodyPr/>
          <a:lstStyle/>
          <a:p>
            <a:r>
              <a:rPr lang="en-US" smtClean="0"/>
              <a:t>Using PSProviders and PSDrives
</a:t>
            </a:r>
            <a:endParaRPr lang="en-US"/>
          </a:p>
        </p:txBody>
      </p:sp>
    </p:spTree>
    <p:extLst>
      <p:ext uri="{BB962C8B-B14F-4D97-AF65-F5344CB8AC3E}">
        <p14:creationId xmlns:p14="http://schemas.microsoft.com/office/powerpoint/2010/main" val="39040364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the File System</a:t>
            </a:r>
            <a:endParaRPr lang="en-US"/>
          </a:p>
        </p:txBody>
      </p:sp>
      <p:graphicFrame>
        <p:nvGraphicFramePr>
          <p:cNvPr id="4" name="Content Placeholder 1"/>
          <p:cNvGraphicFramePr>
            <a:graphicFrameLocks/>
          </p:cNvGraphicFramePr>
          <p:nvPr>
            <p:extLst>
              <p:ext uri="{D42A27DB-BD31-4B8C-83A1-F6EECF244321}">
                <p14:modId xmlns:p14="http://schemas.microsoft.com/office/powerpoint/2010/main" val="3077900255"/>
              </p:ext>
            </p:extLst>
          </p:nvPr>
        </p:nvGraphicFramePr>
        <p:xfrm>
          <a:off x="458788" y="1020763"/>
          <a:ext cx="8118474" cy="4794665"/>
        </p:xfrm>
        <a:graphic>
          <a:graphicData uri="http://schemas.openxmlformats.org/drawingml/2006/table">
            <a:tbl>
              <a:tblPr firstRow="1" bandRow="1">
                <a:tableStyleId>{21E4AEA4-8DFA-4A89-87EB-49C32662AFE0}</a:tableStyleId>
              </a:tblPr>
              <a:tblGrid>
                <a:gridCol w="3801927"/>
                <a:gridCol w="389106"/>
                <a:gridCol w="3927441"/>
              </a:tblGrid>
              <a:tr h="370840">
                <a:tc>
                  <a:txBody>
                    <a:bodyPr/>
                    <a:lstStyle/>
                    <a:p>
                      <a:r>
                        <a:rPr lang="en-US" dirty="0" smtClean="0"/>
                        <a:t>Common File System Command</a:t>
                      </a:r>
                      <a:endParaRPr lang="en-US" dirty="0">
                        <a:solidFill>
                          <a:schemeClr val="tx1"/>
                        </a:solidFill>
                      </a:endParaRPr>
                    </a:p>
                  </a:txBody>
                  <a:tcPr/>
                </a:tc>
                <a:tc>
                  <a:txBody>
                    <a:bodyPr/>
                    <a:lstStyle/>
                    <a:p>
                      <a:endParaRPr lang="en-US" dirty="0">
                        <a:solidFill>
                          <a:schemeClr val="tx1"/>
                        </a:solidFill>
                      </a:endParaRPr>
                    </a:p>
                  </a:txBody>
                  <a:tcPr>
                    <a:noFill/>
                  </a:tcPr>
                </a:tc>
                <a:tc>
                  <a:txBody>
                    <a:bodyPr/>
                    <a:lstStyle/>
                    <a:p>
                      <a:r>
                        <a:rPr lang="en-US" dirty="0" smtClean="0"/>
                        <a:t>Windows PowerShell </a:t>
                      </a:r>
                      <a:r>
                        <a:rPr lang="en-US" dirty="0" err="1" smtClean="0"/>
                        <a:t>cmdlet</a:t>
                      </a:r>
                      <a:endParaRPr lang="en-US" dirty="0">
                        <a:solidFill>
                          <a:schemeClr val="tx1"/>
                        </a:solidFill>
                      </a:endParaRPr>
                    </a:p>
                  </a:txBody>
                  <a:tcPr/>
                </a:tc>
              </a:tr>
              <a:tr h="370840">
                <a:tc>
                  <a:txBody>
                    <a:bodyPr/>
                    <a:lstStyle/>
                    <a:p>
                      <a:r>
                        <a:rPr lang="en-US" b="1" dirty="0" err="1" smtClean="0">
                          <a:solidFill>
                            <a:schemeClr val="tx1"/>
                          </a:solidFill>
                        </a:rPr>
                        <a:t>Dir</a:t>
                      </a:r>
                      <a:endParaRPr lang="en-US" b="1" dirty="0">
                        <a:solidFill>
                          <a:schemeClr val="tx1"/>
                        </a:solidFill>
                      </a:endParaRPr>
                    </a:p>
                  </a:txBody>
                  <a:tcPr/>
                </a:tc>
                <a:tc>
                  <a:txBody>
                    <a:bodyPr/>
                    <a:lstStyle/>
                    <a:p>
                      <a:endParaRPr lang="en-US" dirty="0">
                        <a:solidFill>
                          <a:schemeClr val="tx1"/>
                        </a:solidFill>
                      </a:endParaRPr>
                    </a:p>
                  </a:txBody>
                  <a:tcPr>
                    <a:noFill/>
                  </a:tcPr>
                </a:tc>
                <a:tc>
                  <a:txBody>
                    <a:bodyPr/>
                    <a:lstStyle/>
                    <a:p>
                      <a:r>
                        <a:rPr lang="en-US" b="1" dirty="0" smtClean="0">
                          <a:solidFill>
                            <a:schemeClr val="tx1"/>
                          </a:solidFill>
                        </a:rPr>
                        <a:t>Get-</a:t>
                      </a:r>
                      <a:r>
                        <a:rPr lang="en-US" b="1" dirty="0" err="1" smtClean="0">
                          <a:solidFill>
                            <a:schemeClr val="tx1"/>
                          </a:solidFill>
                        </a:rPr>
                        <a:t>ChildItem</a:t>
                      </a:r>
                      <a:endParaRPr lang="en-US" b="1" dirty="0">
                        <a:solidFill>
                          <a:schemeClr val="tx1"/>
                        </a:solidFill>
                      </a:endParaRPr>
                    </a:p>
                  </a:txBody>
                  <a:tcPr/>
                </a:tc>
              </a:tr>
              <a:tr h="370840">
                <a:tc>
                  <a:txBody>
                    <a:bodyPr/>
                    <a:lstStyle/>
                    <a:p>
                      <a:r>
                        <a:rPr lang="en-US" b="1" dirty="0" smtClean="0">
                          <a:solidFill>
                            <a:schemeClr val="tx1"/>
                          </a:solidFill>
                        </a:rPr>
                        <a:t>Move</a:t>
                      </a:r>
                      <a:endParaRPr lang="en-US" b="1" dirty="0">
                        <a:solidFill>
                          <a:schemeClr val="tx1"/>
                        </a:solidFill>
                      </a:endParaRPr>
                    </a:p>
                  </a:txBody>
                  <a:tcPr/>
                </a:tc>
                <a:tc>
                  <a:txBody>
                    <a:bodyPr/>
                    <a:lstStyle/>
                    <a:p>
                      <a:endParaRPr lang="en-US" dirty="0">
                        <a:solidFill>
                          <a:schemeClr val="tx1"/>
                        </a:solidFill>
                      </a:endParaRPr>
                    </a:p>
                  </a:txBody>
                  <a:tcPr>
                    <a:noFill/>
                  </a:tcPr>
                </a:tc>
                <a:tc>
                  <a:txBody>
                    <a:bodyPr/>
                    <a:lstStyle/>
                    <a:p>
                      <a:r>
                        <a:rPr lang="en-US" b="1" dirty="0" smtClean="0">
                          <a:solidFill>
                            <a:schemeClr val="tx1"/>
                          </a:solidFill>
                        </a:rPr>
                        <a:t>Move-Item</a:t>
                      </a:r>
                      <a:endParaRPr lang="en-US" b="1" dirty="0">
                        <a:solidFill>
                          <a:schemeClr val="tx1"/>
                        </a:solidFill>
                      </a:endParaRPr>
                    </a:p>
                  </a:txBody>
                  <a:tcPr/>
                </a:tc>
              </a:tr>
              <a:tr h="446185">
                <a:tc>
                  <a:txBody>
                    <a:bodyPr/>
                    <a:lstStyle/>
                    <a:p>
                      <a:r>
                        <a:rPr lang="en-US" b="1" dirty="0" err="1" smtClean="0">
                          <a:solidFill>
                            <a:schemeClr val="tx1"/>
                          </a:solidFill>
                        </a:rPr>
                        <a:t>Ren</a:t>
                      </a:r>
                      <a:endParaRPr lang="en-US" b="1" dirty="0">
                        <a:solidFill>
                          <a:schemeClr val="tx1"/>
                        </a:solidFill>
                      </a:endParaRPr>
                    </a:p>
                  </a:txBody>
                  <a:tcPr/>
                </a:tc>
                <a:tc>
                  <a:txBody>
                    <a:bodyPr/>
                    <a:lstStyle/>
                    <a:p>
                      <a:endParaRPr lang="en-US" dirty="0">
                        <a:solidFill>
                          <a:schemeClr val="tx1"/>
                        </a:solidFill>
                      </a:endParaRPr>
                    </a:p>
                  </a:txBody>
                  <a:tcPr>
                    <a:noFill/>
                  </a:tcPr>
                </a:tc>
                <a:tc>
                  <a:txBody>
                    <a:bodyPr/>
                    <a:lstStyle/>
                    <a:p>
                      <a:r>
                        <a:rPr lang="en-US" b="1" dirty="0" smtClean="0">
                          <a:solidFill>
                            <a:schemeClr val="tx1"/>
                          </a:solidFill>
                        </a:rPr>
                        <a:t>Rename-Item</a:t>
                      </a:r>
                      <a:endParaRPr lang="en-US" b="1" dirty="0">
                        <a:solidFill>
                          <a:schemeClr val="tx1"/>
                        </a:solidFill>
                      </a:endParaRPr>
                    </a:p>
                  </a:txBody>
                  <a:tcPr/>
                </a:tc>
              </a:tr>
              <a:tr h="370840">
                <a:tc>
                  <a:txBody>
                    <a:bodyPr/>
                    <a:lstStyle/>
                    <a:p>
                      <a:r>
                        <a:rPr lang="en-US" b="1" dirty="0" smtClean="0">
                          <a:solidFill>
                            <a:schemeClr val="tx1"/>
                          </a:solidFill>
                        </a:rPr>
                        <a:t>Del</a:t>
                      </a:r>
                      <a:r>
                        <a:rPr lang="en-US" dirty="0" smtClean="0">
                          <a:solidFill>
                            <a:schemeClr val="tx1"/>
                          </a:solidFill>
                        </a:rPr>
                        <a:t>, </a:t>
                      </a:r>
                      <a:r>
                        <a:rPr lang="en-US" b="1" dirty="0" err="1" smtClean="0">
                          <a:solidFill>
                            <a:schemeClr val="tx1"/>
                          </a:solidFill>
                        </a:rPr>
                        <a:t>RmDir</a:t>
                      </a:r>
                      <a:endParaRPr lang="en-US" b="1" dirty="0">
                        <a:solidFill>
                          <a:schemeClr val="tx1"/>
                        </a:solidFill>
                      </a:endParaRPr>
                    </a:p>
                  </a:txBody>
                  <a:tcPr/>
                </a:tc>
                <a:tc>
                  <a:txBody>
                    <a:bodyPr/>
                    <a:lstStyle/>
                    <a:p>
                      <a:endParaRPr lang="en-US" dirty="0">
                        <a:solidFill>
                          <a:schemeClr val="tx1"/>
                        </a:solidFill>
                      </a:endParaRPr>
                    </a:p>
                  </a:txBody>
                  <a:tcPr>
                    <a:noFill/>
                  </a:tcPr>
                </a:tc>
                <a:tc>
                  <a:txBody>
                    <a:bodyPr/>
                    <a:lstStyle/>
                    <a:p>
                      <a:r>
                        <a:rPr lang="en-US" b="1" dirty="0" smtClean="0">
                          <a:solidFill>
                            <a:schemeClr val="tx1"/>
                          </a:solidFill>
                        </a:rPr>
                        <a:t>Remove-Item</a:t>
                      </a:r>
                      <a:endParaRPr lang="en-US" b="1" dirty="0">
                        <a:solidFill>
                          <a:schemeClr val="tx1"/>
                        </a:solidFill>
                      </a:endParaRPr>
                    </a:p>
                  </a:txBody>
                  <a:tcPr/>
                </a:tc>
              </a:tr>
              <a:tr h="370840">
                <a:tc>
                  <a:txBody>
                    <a:bodyPr/>
                    <a:lstStyle/>
                    <a:p>
                      <a:r>
                        <a:rPr lang="en-US" b="1" dirty="0" smtClean="0">
                          <a:solidFill>
                            <a:schemeClr val="tx1"/>
                          </a:solidFill>
                        </a:rPr>
                        <a:t>Copy</a:t>
                      </a:r>
                      <a:endParaRPr lang="en-US" b="1" dirty="0">
                        <a:solidFill>
                          <a:schemeClr val="tx1"/>
                        </a:solidFill>
                      </a:endParaRPr>
                    </a:p>
                  </a:txBody>
                  <a:tcPr/>
                </a:tc>
                <a:tc>
                  <a:txBody>
                    <a:bodyPr/>
                    <a:lstStyle/>
                    <a:p>
                      <a:endParaRPr lang="en-US" dirty="0">
                        <a:solidFill>
                          <a:schemeClr val="tx1"/>
                        </a:solidFill>
                      </a:endParaRPr>
                    </a:p>
                  </a:txBody>
                  <a:tcPr>
                    <a:noFill/>
                  </a:tcPr>
                </a:tc>
                <a:tc>
                  <a:txBody>
                    <a:bodyPr/>
                    <a:lstStyle/>
                    <a:p>
                      <a:r>
                        <a:rPr lang="en-US" b="1" dirty="0" smtClean="0">
                          <a:solidFill>
                            <a:schemeClr val="tx1"/>
                          </a:solidFill>
                        </a:rPr>
                        <a:t>Copy-Item</a:t>
                      </a:r>
                      <a:endParaRPr lang="en-US" b="1" dirty="0">
                        <a:solidFill>
                          <a:schemeClr val="tx1"/>
                        </a:solidFill>
                      </a:endParaRPr>
                    </a:p>
                  </a:txBody>
                  <a:tcPr/>
                </a:tc>
              </a:tr>
              <a:tr h="370840">
                <a:tc>
                  <a:txBody>
                    <a:bodyPr/>
                    <a:lstStyle/>
                    <a:p>
                      <a:r>
                        <a:rPr lang="en-US" b="1" dirty="0" err="1" smtClean="0">
                          <a:solidFill>
                            <a:schemeClr val="tx1"/>
                          </a:solidFill>
                        </a:rPr>
                        <a:t>MkDir</a:t>
                      </a:r>
                      <a:endParaRPr lang="en-US" b="1" dirty="0">
                        <a:solidFill>
                          <a:schemeClr val="tx1"/>
                        </a:solidFill>
                      </a:endParaRPr>
                    </a:p>
                  </a:txBody>
                  <a:tcPr/>
                </a:tc>
                <a:tc>
                  <a:txBody>
                    <a:bodyPr/>
                    <a:lstStyle/>
                    <a:p>
                      <a:endParaRPr lang="en-US" dirty="0">
                        <a:solidFill>
                          <a:schemeClr val="tx1"/>
                        </a:solidFill>
                      </a:endParaRPr>
                    </a:p>
                  </a:txBody>
                  <a:tcPr>
                    <a:noFill/>
                  </a:tcPr>
                </a:tc>
                <a:tc>
                  <a:txBody>
                    <a:bodyPr/>
                    <a:lstStyle/>
                    <a:p>
                      <a:r>
                        <a:rPr lang="en-US" b="1" dirty="0" smtClean="0">
                          <a:solidFill>
                            <a:schemeClr val="tx1"/>
                          </a:solidFill>
                        </a:rPr>
                        <a:t>New-Item</a:t>
                      </a:r>
                      <a:endParaRPr lang="en-US" b="1" dirty="0">
                        <a:solidFill>
                          <a:schemeClr val="tx1"/>
                        </a:solidFill>
                      </a:endParaRPr>
                    </a:p>
                  </a:txBody>
                  <a:tcPr/>
                </a:tc>
              </a:tr>
              <a:tr h="370840">
                <a:tc>
                  <a:txBody>
                    <a:bodyPr/>
                    <a:lstStyle/>
                    <a:p>
                      <a:r>
                        <a:rPr lang="en-US" b="1" dirty="0" smtClean="0">
                          <a:solidFill>
                            <a:schemeClr val="tx1"/>
                          </a:solidFill>
                        </a:rPr>
                        <a:t>Cd</a:t>
                      </a:r>
                      <a:endParaRPr lang="en-US" b="1" dirty="0">
                        <a:solidFill>
                          <a:schemeClr val="tx1"/>
                        </a:solidFill>
                      </a:endParaRPr>
                    </a:p>
                  </a:txBody>
                  <a:tcPr/>
                </a:tc>
                <a:tc>
                  <a:txBody>
                    <a:bodyPr/>
                    <a:lstStyle/>
                    <a:p>
                      <a:endParaRPr lang="en-US" dirty="0">
                        <a:solidFill>
                          <a:schemeClr val="tx1"/>
                        </a:solidFill>
                      </a:endParaRPr>
                    </a:p>
                  </a:txBody>
                  <a:tcPr>
                    <a:noFill/>
                  </a:tcPr>
                </a:tc>
                <a:tc>
                  <a:txBody>
                    <a:bodyPr/>
                    <a:lstStyle/>
                    <a:p>
                      <a:r>
                        <a:rPr lang="en-US" b="1" dirty="0" smtClean="0">
                          <a:solidFill>
                            <a:schemeClr val="tx1"/>
                          </a:solidFill>
                        </a:rPr>
                        <a:t>Set-Location</a:t>
                      </a:r>
                      <a:endParaRPr lang="en-US" b="1" dirty="0">
                        <a:solidFill>
                          <a:schemeClr val="tx1"/>
                        </a:solidFill>
                      </a:endParaRPr>
                    </a:p>
                  </a:txBody>
                  <a:tcPr/>
                </a:tc>
              </a:tr>
              <a:tr h="370840">
                <a:tc>
                  <a:txBody>
                    <a:bodyPr/>
                    <a:lstStyle/>
                    <a:p>
                      <a:endParaRPr lang="en-US" dirty="0">
                        <a:solidFill>
                          <a:schemeClr val="tx1"/>
                        </a:solidFill>
                      </a:endParaRPr>
                    </a:p>
                  </a:txBody>
                  <a:tcPr/>
                </a:tc>
                <a:tc>
                  <a:txBody>
                    <a:bodyPr/>
                    <a:lstStyle/>
                    <a:p>
                      <a:endParaRPr lang="en-US" dirty="0">
                        <a:solidFill>
                          <a:schemeClr val="tx1"/>
                        </a:solidFill>
                      </a:endParaRPr>
                    </a:p>
                  </a:txBody>
                  <a:tcPr>
                    <a:noFill/>
                  </a:tcPr>
                </a:tc>
                <a:tc>
                  <a:txBody>
                    <a:bodyPr/>
                    <a:lstStyle/>
                    <a:p>
                      <a:r>
                        <a:rPr lang="en-US" b="1" dirty="0" smtClean="0">
                          <a:solidFill>
                            <a:schemeClr val="tx1"/>
                          </a:solidFill>
                        </a:rPr>
                        <a:t>Get-Location</a:t>
                      </a:r>
                    </a:p>
                  </a:txBody>
                  <a:tcPr/>
                </a:tc>
              </a:tr>
              <a:tr h="370840">
                <a:tc>
                  <a:txBody>
                    <a:bodyPr/>
                    <a:lstStyle/>
                    <a:p>
                      <a:endParaRPr lang="en-US" dirty="0">
                        <a:solidFill>
                          <a:schemeClr val="tx1"/>
                        </a:solidFill>
                      </a:endParaRPr>
                    </a:p>
                  </a:txBody>
                  <a:tcPr/>
                </a:tc>
                <a:tc>
                  <a:txBody>
                    <a:bodyPr/>
                    <a:lstStyle/>
                    <a:p>
                      <a:endParaRPr lang="en-US" dirty="0">
                        <a:solidFill>
                          <a:schemeClr val="tx1"/>
                        </a:solidFill>
                      </a:endParaRPr>
                    </a:p>
                  </a:txBody>
                  <a:tcPr>
                    <a:noFill/>
                  </a:tcPr>
                </a:tc>
                <a:tc>
                  <a:txBody>
                    <a:bodyPr/>
                    <a:lstStyle/>
                    <a:p>
                      <a:r>
                        <a:rPr lang="en-US" b="1" dirty="0" smtClean="0">
                          <a:solidFill>
                            <a:schemeClr val="tx1"/>
                          </a:solidFill>
                        </a:rPr>
                        <a:t>Get-</a:t>
                      </a:r>
                      <a:r>
                        <a:rPr lang="en-US" b="1" dirty="0" err="1" smtClean="0">
                          <a:solidFill>
                            <a:schemeClr val="tx1"/>
                          </a:solidFill>
                        </a:rPr>
                        <a:t>ItemProperty</a:t>
                      </a:r>
                      <a:endParaRPr lang="en-US" b="1" dirty="0" smtClean="0">
                        <a:solidFill>
                          <a:schemeClr val="tx1"/>
                        </a:solidFill>
                      </a:endParaRPr>
                    </a:p>
                  </a:txBody>
                  <a:tcPr/>
                </a:tc>
              </a:tr>
              <a:tr h="370840">
                <a:tc>
                  <a:txBody>
                    <a:bodyPr/>
                    <a:lstStyle/>
                    <a:p>
                      <a:endParaRPr lang="en-US" dirty="0">
                        <a:solidFill>
                          <a:schemeClr val="tx1"/>
                        </a:solidFill>
                      </a:endParaRPr>
                    </a:p>
                  </a:txBody>
                  <a:tcPr/>
                </a:tc>
                <a:tc>
                  <a:txBody>
                    <a:bodyPr/>
                    <a:lstStyle/>
                    <a:p>
                      <a:endParaRPr lang="en-US" dirty="0">
                        <a:solidFill>
                          <a:schemeClr val="tx1"/>
                        </a:solidFill>
                      </a:endParaRPr>
                    </a:p>
                  </a:txBody>
                  <a:tcPr>
                    <a:noFill/>
                  </a:tcPr>
                </a:tc>
                <a:tc>
                  <a:txBody>
                    <a:bodyPr/>
                    <a:lstStyle/>
                    <a:p>
                      <a:r>
                        <a:rPr lang="en-US" b="1" dirty="0" smtClean="0">
                          <a:solidFill>
                            <a:schemeClr val="tx1"/>
                          </a:solidFill>
                        </a:rPr>
                        <a:t>Set-Item</a:t>
                      </a:r>
                    </a:p>
                  </a:txBody>
                  <a:tcPr/>
                </a:tc>
              </a:tr>
              <a:tr h="370840">
                <a:tc>
                  <a:txBody>
                    <a:bodyPr/>
                    <a:lstStyle/>
                    <a:p>
                      <a:endParaRPr lang="en-US" dirty="0">
                        <a:solidFill>
                          <a:schemeClr val="tx1"/>
                        </a:solidFill>
                      </a:endParaRPr>
                    </a:p>
                  </a:txBody>
                  <a:tcPr/>
                </a:tc>
                <a:tc>
                  <a:txBody>
                    <a:bodyPr/>
                    <a:lstStyle/>
                    <a:p>
                      <a:endParaRPr lang="en-US" dirty="0">
                        <a:solidFill>
                          <a:schemeClr val="tx1"/>
                        </a:solidFill>
                      </a:endParaRPr>
                    </a:p>
                  </a:txBody>
                  <a:tcPr>
                    <a:noFill/>
                  </a:tcPr>
                </a:tc>
                <a:tc>
                  <a:txBody>
                    <a:bodyPr/>
                    <a:lstStyle/>
                    <a:p>
                      <a:r>
                        <a:rPr lang="en-US" b="1" dirty="0" smtClean="0">
                          <a:solidFill>
                            <a:schemeClr val="tx1"/>
                          </a:solidFill>
                        </a:rPr>
                        <a:t>Set-</a:t>
                      </a:r>
                      <a:r>
                        <a:rPr lang="en-US" b="1" dirty="0" err="1" smtClean="0">
                          <a:solidFill>
                            <a:schemeClr val="tx1"/>
                          </a:solidFill>
                        </a:rPr>
                        <a:t>ItemProperty</a:t>
                      </a:r>
                      <a:endParaRPr lang="en-US" b="1" dirty="0" smtClean="0">
                        <a:solidFill>
                          <a:schemeClr val="tx1"/>
                        </a:solidFill>
                      </a:endParaRPr>
                    </a:p>
                  </a:txBody>
                  <a:tcPr/>
                </a:tc>
              </a:tr>
            </a:tbl>
          </a:graphicData>
        </a:graphic>
      </p:graphicFrame>
    </p:spTree>
    <p:extLst>
      <p:ext uri="{BB962C8B-B14F-4D97-AF65-F5344CB8AC3E}">
        <p14:creationId xmlns:p14="http://schemas.microsoft.com/office/powerpoint/2010/main" val="3084348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bba0a10b-ecb1-49b0-9b71-0a6ec7e1524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the File System Is Like Other Data Stores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smtClean="0"/>
              <a:t>How do you delete a file named C:\Test.txt?</a:t>
            </a:r>
          </a:p>
          <a:p>
            <a:r>
              <a:rPr lang="en-US" sz="2400" dirty="0" smtClean="0"/>
              <a:t>Run </a:t>
            </a:r>
            <a:r>
              <a:rPr lang="en-US" sz="2400" b="1" dirty="0" smtClean="0"/>
              <a:t>Del C:\Test.txt</a:t>
            </a:r>
            <a:endParaRPr lang="en-US" sz="2400" dirty="0" smtClean="0"/>
          </a:p>
          <a:p>
            <a:endParaRPr lang="en-US" sz="2400" dirty="0"/>
          </a:p>
          <a:p>
            <a:r>
              <a:rPr lang="en-US" sz="2400" dirty="0" smtClean="0"/>
              <a:t>PowerShell variables are stored in the Variable drive</a:t>
            </a:r>
          </a:p>
          <a:p>
            <a:endParaRPr lang="en-US" sz="2400" dirty="0"/>
          </a:p>
          <a:p>
            <a:r>
              <a:rPr lang="en-US" sz="2400" dirty="0" smtClean="0"/>
              <a:t>How do you delete a variable named </a:t>
            </a:r>
            <a:r>
              <a:rPr lang="en-US" sz="2400" i="1" dirty="0" smtClean="0"/>
              <a:t>X</a:t>
            </a:r>
            <a:r>
              <a:rPr lang="en-US" sz="2400" dirty="0" smtClean="0"/>
              <a:t>?</a:t>
            </a:r>
          </a:p>
          <a:p>
            <a:r>
              <a:rPr lang="en-US" sz="2400" dirty="0" smtClean="0"/>
              <a:t>Run </a:t>
            </a:r>
            <a:r>
              <a:rPr lang="en-US" sz="2400" b="1" dirty="0" smtClean="0"/>
              <a:t>Del Variable:\X</a:t>
            </a:r>
            <a:endParaRPr lang="en-US" sz="2400" dirty="0" smtClean="0"/>
          </a:p>
          <a:p>
            <a:endParaRPr lang="en-US" sz="2400" dirty="0"/>
          </a:p>
          <a:p>
            <a:r>
              <a:rPr lang="en-US" sz="2400" dirty="0" err="1" smtClean="0"/>
              <a:t>PSDrives</a:t>
            </a:r>
            <a:r>
              <a:rPr lang="en-US" sz="2400" dirty="0" smtClean="0"/>
              <a:t> use a common set of commands no matter what kind of data store they connect to</a:t>
            </a:r>
            <a:endParaRPr lang="en-US" sz="2400" dirty="0"/>
          </a:p>
        </p:txBody>
      </p:sp>
    </p:spTree>
    <p:extLst>
      <p:ext uri="{BB962C8B-B14F-4D97-AF65-F5344CB8AC3E}">
        <p14:creationId xmlns:p14="http://schemas.microsoft.com/office/powerpoint/2010/main" val="41430972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Specifying Paths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Most commands that use the noun </a:t>
            </a:r>
            <a:r>
              <a:rPr lang="en-US" b="1" dirty="0" smtClean="0"/>
              <a:t>Item</a:t>
            </a:r>
            <a:r>
              <a:rPr lang="en-US" dirty="0" smtClean="0"/>
              <a:t>, </a:t>
            </a:r>
            <a:r>
              <a:rPr lang="en-US" b="1" dirty="0" err="1" smtClean="0"/>
              <a:t>ChildItem</a:t>
            </a:r>
            <a:r>
              <a:rPr lang="en-US" dirty="0" smtClean="0"/>
              <a:t>, or </a:t>
            </a:r>
            <a:r>
              <a:rPr lang="en-US" b="1" dirty="0" err="1" smtClean="0"/>
              <a:t>ItemProperty</a:t>
            </a:r>
            <a:r>
              <a:rPr lang="en-US" dirty="0" smtClean="0"/>
              <a:t> have parameters that accept a path</a:t>
            </a:r>
          </a:p>
          <a:p>
            <a:pPr lvl="1"/>
            <a:r>
              <a:rPr lang="en-US" b="1" dirty="0" smtClean="0"/>
              <a:t>­­–Path</a:t>
            </a:r>
            <a:r>
              <a:rPr lang="en-US" dirty="0" smtClean="0"/>
              <a:t> parameters typically interpret * and ? as wildcards</a:t>
            </a:r>
          </a:p>
          <a:p>
            <a:pPr lvl="1"/>
            <a:r>
              <a:rPr lang="en-US" b="1" dirty="0"/>
              <a:t>–</a:t>
            </a:r>
            <a:r>
              <a:rPr lang="en-US" b="1" dirty="0" err="1"/>
              <a:t>LiteralPath</a:t>
            </a:r>
            <a:r>
              <a:rPr lang="en-US" dirty="0" smtClean="0"/>
              <a:t> parameters treat all characters as literal characters</a:t>
            </a:r>
            <a:endParaRPr lang="en-US" b="1" dirty="0"/>
          </a:p>
        </p:txBody>
      </p:sp>
    </p:spTree>
    <p:extLst>
      <p:ext uri="{BB962C8B-B14F-4D97-AF65-F5344CB8AC3E}">
        <p14:creationId xmlns:p14="http://schemas.microsoft.com/office/powerpoint/2010/main" val="29031848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46d19e94-0595-486d-b6c3-831276b5cc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Items and Item Properties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err="1" smtClean="0"/>
              <a:t>PSDrives</a:t>
            </a:r>
            <a:r>
              <a:rPr lang="en-US" dirty="0" smtClean="0"/>
              <a:t> contain items, and items can have item properties</a:t>
            </a:r>
          </a:p>
          <a:p>
            <a:r>
              <a:rPr lang="en-US" dirty="0" smtClean="0"/>
              <a:t>Run </a:t>
            </a:r>
            <a:r>
              <a:rPr lang="en-US" b="1" dirty="0" smtClean="0"/>
              <a:t>Get-Command –Noun </a:t>
            </a:r>
            <a:r>
              <a:rPr lang="en-US" b="1" dirty="0" err="1" smtClean="0"/>
              <a:t>Item,ChildItem</a:t>
            </a:r>
            <a:r>
              <a:rPr lang="en-US" dirty="0" smtClean="0"/>
              <a:t> for a list of item commands</a:t>
            </a:r>
          </a:p>
          <a:p>
            <a:r>
              <a:rPr lang="en-US" dirty="0" smtClean="0"/>
              <a:t>Run </a:t>
            </a:r>
            <a:r>
              <a:rPr lang="en-US" b="1" dirty="0" smtClean="0"/>
              <a:t>Get-Command –Noun </a:t>
            </a:r>
            <a:r>
              <a:rPr lang="en-US" b="1" dirty="0" err="1" smtClean="0"/>
              <a:t>ItemProperty</a:t>
            </a:r>
            <a:r>
              <a:rPr lang="en-US" dirty="0" smtClean="0"/>
              <a:t> for a list of item property commands</a:t>
            </a:r>
          </a:p>
          <a:p>
            <a:endParaRPr lang="en-US" dirty="0"/>
          </a:p>
          <a:p>
            <a:r>
              <a:rPr lang="en-US" dirty="0" smtClean="0"/>
              <a:t>Each </a:t>
            </a:r>
            <a:r>
              <a:rPr lang="en-US" dirty="0" err="1" smtClean="0"/>
              <a:t>PSDrive</a:t>
            </a:r>
            <a:r>
              <a:rPr lang="en-US" dirty="0" smtClean="0"/>
              <a:t> will have a different definition of what an item is: file, folder, registry key, and so on</a:t>
            </a:r>
            <a:endParaRPr lang="en-US" dirty="0"/>
          </a:p>
        </p:txBody>
      </p:sp>
    </p:spTree>
    <p:extLst>
      <p:ext uri="{BB962C8B-B14F-4D97-AF65-F5344CB8AC3E}">
        <p14:creationId xmlns:p14="http://schemas.microsoft.com/office/powerpoint/2010/main" val="31642012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8232bb5d-0be2-485f-9e53-8c6dd78b387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Working with Drives and Items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In this demonstration, you will see how to work with </a:t>
            </a:r>
            <a:r>
              <a:rPr lang="en-US" dirty="0" err="1"/>
              <a:t>PSDrives</a:t>
            </a:r>
            <a:r>
              <a:rPr lang="en-US" dirty="0"/>
              <a:t>, items, and item </a:t>
            </a:r>
            <a:r>
              <a:rPr lang="en-US" dirty="0" smtClean="0"/>
              <a:t>properties</a:t>
            </a:r>
            <a:endParaRPr lang="en-US" dirty="0"/>
          </a:p>
        </p:txBody>
      </p:sp>
    </p:spTree>
    <p:extLst>
      <p:ext uri="{BB962C8B-B14F-4D97-AF65-F5344CB8AC3E}">
        <p14:creationId xmlns:p14="http://schemas.microsoft.com/office/powerpoint/2010/main" val="32806732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Using PSProviders and PSDrives</a:t>
            </a:r>
            <a:endParaRPr lang="en-US"/>
          </a:p>
        </p:txBody>
      </p:sp>
      <p:sp>
        <p:nvSpPr>
          <p:cNvPr id="3" name="Text Placeholder 2"/>
          <p:cNvSpPr>
            <a:spLocks noGrp="1"/>
          </p:cNvSpPr>
          <p:nvPr>
            <p:ph type="body" idx="1"/>
          </p:nvPr>
        </p:nvSpPr>
        <p:spPr/>
        <p:txBody>
          <a:bodyPr/>
          <a:lstStyle/>
          <a:p>
            <a:r>
              <a:rPr lang="en-US" smtClean="0"/>
              <a:t>Exercise 1: Create a New Folder
Exercise 2: Create a New PSDrive
Exercise 3: Create a New Registry Key
Exercise 4: Create a Registry Setting
Exercise 5: Modify a WS-Management Setting</a:t>
            </a:r>
            <a:endParaRPr lang="en-US"/>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smtClean="0">
                <a:latin typeface="Segoe UI"/>
              </a:rPr>
              <a:t>Logon Information</a:t>
            </a:r>
            <a:endParaRPr lang="en-US" sz="2800">
              <a:latin typeface="Segoe UI"/>
            </a:endParaRPr>
          </a:p>
        </p:txBody>
      </p:sp>
      <p:sp>
        <p:nvSpPr>
          <p:cNvPr id="5" name="TextBox 4"/>
          <p:cNvSpPr txBox="1"/>
          <p:nvPr/>
        </p:nvSpPr>
        <p:spPr>
          <a:xfrm>
            <a:off x="458788" y="4126141"/>
            <a:ext cx="8751370" cy="1815882"/>
          </a:xfrm>
          <a:prstGeom prst="rect">
            <a:avLst/>
          </a:prstGeom>
          <a:noFill/>
        </p:spPr>
        <p:txBody>
          <a:bodyPr vert="horz" wrap="none" rtlCol="0">
            <a:spAutoFit/>
          </a:bodyPr>
          <a:lstStyle/>
          <a:p>
            <a:endParaRPr lang="en-US" sz="2800" b="0" i="0" u="none" strike="noStrike" baseline="0" smtClean="0">
              <a:latin typeface="Segoe UI"/>
            </a:endParaRPr>
          </a:p>
          <a:p>
            <a:r>
              <a:rPr lang="en-US" sz="2800" b="0" i="0" u="none" strike="noStrike" baseline="0" smtClean="0">
                <a:latin typeface="Segoe UI"/>
              </a:rPr>
              <a:t>Virtual Machines:</a:t>
            </a:r>
            <a:r>
              <a:rPr lang="fr-CA" sz="2800" b="0" i="0" u="none" strike="noStrike" baseline="0" smtClean="0">
                <a:latin typeface="Segoe UI"/>
              </a:rPr>
              <a:t> 10961B-LON-DC1, 10961B-LON-CL1</a:t>
            </a:r>
          </a:p>
          <a:p>
            <a:r>
              <a:rPr lang="fr-CA" sz="2800" b="0" i="0" u="none" strike="noStrike" baseline="0" smtClean="0">
                <a:latin typeface="Segoe UI"/>
              </a:rPr>
              <a:t>User Name: </a:t>
            </a:r>
            <a:r>
              <a:rPr lang="en-US" sz="2800" b="0" i="0" u="none" strike="noStrike" baseline="0" smtClean="0">
                <a:latin typeface="Segoe UI"/>
              </a:rPr>
              <a:t>ADATUM\Administrator</a:t>
            </a:r>
          </a:p>
          <a:p>
            <a:r>
              <a:rPr lang="en-US" sz="2800" b="0" i="0" u="none" strike="noStrike" baseline="0" smtClean="0">
                <a:latin typeface="Segoe UI"/>
              </a:rPr>
              <a:t>Password: Pa$$w0rd</a:t>
            </a: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smtClean="0">
                <a:latin typeface="Segoe UI"/>
              </a:rPr>
              <a:t>Estimated Time: 30 minutes</a:t>
            </a:r>
            <a:endParaRPr lang="en-US" sz="2800">
              <a:latin typeface="Segoe UI"/>
            </a:endParaRPr>
          </a:p>
        </p:txBody>
      </p:sp>
    </p:spTree>
    <p:extLst>
      <p:ext uri="{BB962C8B-B14F-4D97-AF65-F5344CB8AC3E}">
        <p14:creationId xmlns:p14="http://schemas.microsoft.com/office/powerpoint/2010/main" val="18677370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Scenario</a:t>
            </a:r>
            <a:endParaRPr lang="en-US"/>
          </a:p>
        </p:txBody>
      </p:sp>
      <p:sp>
        <p:nvSpPr>
          <p:cNvPr id="4" name="TextBox 3"/>
          <p:cNvSpPr txBox="1"/>
          <p:nvPr/>
        </p:nvSpPr>
        <p:spPr>
          <a:xfrm>
            <a:off x="458788" y="1021215"/>
            <a:ext cx="8119156" cy="1536318"/>
          </a:xfrm>
          <a:prstGeom prst="rect">
            <a:avLst/>
          </a:prstGeom>
          <a:noFill/>
        </p:spPr>
        <p:txBody>
          <a:bodyPr vert="horz" wrap="square" rtlCol="0">
            <a:spAutoFit/>
          </a:bodyPr>
          <a:lstStyle/>
          <a:p>
            <a:pPr>
              <a:lnSpc>
                <a:spcPct val="115000"/>
              </a:lnSpc>
              <a:spcAft>
                <a:spcPts val="1000"/>
              </a:spcAft>
            </a:pPr>
            <a:r>
              <a:rPr lang="en-US" sz="2800" smtClean="0">
                <a:effectLst/>
                <a:latin typeface="Segoe UI"/>
                <a:ea typeface="Times New Roman"/>
                <a:cs typeface="Mangal"/>
              </a:rPr>
              <a:t>You have to reconfigure several settings in your environment. These settings are available by using a PSProvider.</a:t>
            </a:r>
            <a:endParaRPr lang="en-US" sz="2800">
              <a:effectLst/>
              <a:latin typeface="Segoe UI"/>
              <a:ea typeface="Times New Roman"/>
              <a:cs typeface="Mangal"/>
            </a:endParaRPr>
          </a:p>
        </p:txBody>
      </p:sp>
    </p:spTree>
    <p:extLst>
      <p:ext uri="{BB962C8B-B14F-4D97-AF65-F5344CB8AC3E}">
        <p14:creationId xmlns:p14="http://schemas.microsoft.com/office/powerpoint/2010/main" val="32910949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Of the PSProviders included with Windows PowerShell, which support the use of alternative credentials?
Windows PowerShell 3.0 can make one kind of PSDrive visible in File Explorer. What kind of drive is that, and how do you make it visible?</a:t>
            </a:r>
            <a:endParaRPr lang="en-US"/>
          </a:p>
        </p:txBody>
      </p:sp>
    </p:spTree>
    <p:extLst>
      <p:ext uri="{BB962C8B-B14F-4D97-AF65-F5344CB8AC3E}">
        <p14:creationId xmlns:p14="http://schemas.microsoft.com/office/powerpoint/2010/main" val="14029315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dirty="0" smtClean="0"/>
              <a:t>Review </a:t>
            </a:r>
            <a:r>
              <a:rPr lang="en-US" dirty="0" smtClean="0"/>
              <a:t>Question</a:t>
            </a:r>
            <a:r>
              <a:rPr lang="en-US" dirty="0" smtClean="0"/>
              <a:t>
Real-world Issues and Scenarios
Common Issues and Troubleshooting Tips</a:t>
            </a:r>
            <a:endParaRPr lang="en-US" dirty="0"/>
          </a:p>
        </p:txBody>
      </p:sp>
    </p:spTree>
    <p:extLst>
      <p:ext uri="{BB962C8B-B14F-4D97-AF65-F5344CB8AC3E}">
        <p14:creationId xmlns:p14="http://schemas.microsoft.com/office/powerpoint/2010/main" val="37000644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Using PSProviders
Using PSDrives</a:t>
            </a:r>
            <a:endParaRPr lang="en-US"/>
          </a:p>
        </p:txBody>
      </p:sp>
    </p:spTree>
    <p:extLst>
      <p:ext uri="{BB962C8B-B14F-4D97-AF65-F5344CB8AC3E}">
        <p14:creationId xmlns:p14="http://schemas.microsoft.com/office/powerpoint/2010/main" val="41652919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Using PSProviders</a:t>
            </a:r>
            <a:endParaRPr lang="en-US"/>
          </a:p>
        </p:txBody>
      </p:sp>
      <p:sp>
        <p:nvSpPr>
          <p:cNvPr id="3" name="Text Placeholder 2"/>
          <p:cNvSpPr>
            <a:spLocks noGrp="1"/>
          </p:cNvSpPr>
          <p:nvPr>
            <p:ph type="body" idx="1"/>
          </p:nvPr>
        </p:nvSpPr>
        <p:spPr/>
        <p:txBody>
          <a:bodyPr/>
          <a:lstStyle/>
          <a:p>
            <a:r>
              <a:rPr lang="en-US" smtClean="0"/>
              <a:t>What are Providers?
Accessing Provider Help
Different Provider Capabilities
Demonstration: Working with Providers</a:t>
            </a:r>
            <a:endParaRPr lang="en-US"/>
          </a:p>
        </p:txBody>
      </p:sp>
    </p:spTree>
    <p:extLst>
      <p:ext uri="{BB962C8B-B14F-4D97-AF65-F5344CB8AC3E}">
        <p14:creationId xmlns:p14="http://schemas.microsoft.com/office/powerpoint/2010/main" val="24493877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are Providers?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Adapts data stores to look like disk drives inside the shell</a:t>
            </a:r>
          </a:p>
          <a:p>
            <a:r>
              <a:rPr lang="en-US" dirty="0" smtClean="0"/>
              <a:t>Allows management by using familiar file system management commands</a:t>
            </a:r>
          </a:p>
          <a:p>
            <a:endParaRPr lang="en-US" dirty="0"/>
          </a:p>
          <a:p>
            <a:r>
              <a:rPr lang="en-US" dirty="0" smtClean="0"/>
              <a:t>Good solution for dynamic or extensible technologies where all manageable components cannot be known in advance</a:t>
            </a:r>
          </a:p>
          <a:p>
            <a:r>
              <a:rPr lang="en-US" dirty="0" smtClean="0"/>
              <a:t>More complex than managing by using commands</a:t>
            </a:r>
            <a:endParaRPr lang="en-US" dirty="0"/>
          </a:p>
        </p:txBody>
      </p:sp>
    </p:spTree>
    <p:extLst>
      <p:ext uri="{BB962C8B-B14F-4D97-AF65-F5344CB8AC3E}">
        <p14:creationId xmlns:p14="http://schemas.microsoft.com/office/powerpoint/2010/main" val="23585517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Accessing Provider Help</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Run </a:t>
            </a:r>
            <a:r>
              <a:rPr lang="en-US" b="1" dirty="0" smtClean="0"/>
              <a:t>Get-</a:t>
            </a:r>
            <a:r>
              <a:rPr lang="en-US" b="1" dirty="0" err="1" smtClean="0"/>
              <a:t>PSProvider</a:t>
            </a:r>
            <a:r>
              <a:rPr lang="en-US" dirty="0" smtClean="0"/>
              <a:t> for a list of providers</a:t>
            </a:r>
          </a:p>
          <a:p>
            <a:r>
              <a:rPr lang="en-US" dirty="0" smtClean="0"/>
              <a:t>Run </a:t>
            </a:r>
            <a:r>
              <a:rPr lang="en-US" b="1" dirty="0" smtClean="0"/>
              <a:t>Help &lt;</a:t>
            </a:r>
            <a:r>
              <a:rPr lang="en-US" b="1" i="1" dirty="0" smtClean="0"/>
              <a:t>provider-name</a:t>
            </a:r>
            <a:r>
              <a:rPr lang="en-US" b="1" dirty="0" smtClean="0"/>
              <a:t>&gt; </a:t>
            </a:r>
            <a:r>
              <a:rPr lang="en-US" dirty="0" smtClean="0"/>
              <a:t>for provider-specific Help</a:t>
            </a:r>
          </a:p>
          <a:p>
            <a:endParaRPr lang="en-US" dirty="0"/>
          </a:p>
          <a:p>
            <a:r>
              <a:rPr lang="en-US" dirty="0" smtClean="0"/>
              <a:t>Provider-specific Help can offer better descriptions and examples than the Help for the generic commands that you use when working with providers and drives</a:t>
            </a:r>
            <a:endParaRPr lang="en-US" dirty="0"/>
          </a:p>
        </p:txBody>
      </p:sp>
    </p:spTree>
    <p:extLst>
      <p:ext uri="{BB962C8B-B14F-4D97-AF65-F5344CB8AC3E}">
        <p14:creationId xmlns:p14="http://schemas.microsoft.com/office/powerpoint/2010/main" val="244325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Different Provider Capabilities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Each provider can support one or more of several different capabilities</a:t>
            </a:r>
          </a:p>
          <a:p>
            <a:r>
              <a:rPr lang="en-US" dirty="0" smtClean="0"/>
              <a:t>If a provider does not support a capability, you cannot use the corresponding parameters of commands that work in a provider</a:t>
            </a:r>
          </a:p>
          <a:p>
            <a:endParaRPr lang="en-US" dirty="0"/>
          </a:p>
          <a:p>
            <a:r>
              <a:rPr lang="en-US" dirty="0" smtClean="0"/>
              <a:t>For example, only the </a:t>
            </a:r>
            <a:r>
              <a:rPr lang="en-US" b="1" dirty="0" smtClean="0"/>
              <a:t>Registry</a:t>
            </a:r>
            <a:r>
              <a:rPr lang="en-US" dirty="0" smtClean="0"/>
              <a:t> provider supports the </a:t>
            </a:r>
            <a:r>
              <a:rPr lang="en-US" b="1" dirty="0" smtClean="0"/>
              <a:t>Transactions</a:t>
            </a:r>
            <a:r>
              <a:rPr lang="en-US" dirty="0" smtClean="0"/>
              <a:t> capability, so only that provider can accept the </a:t>
            </a:r>
            <a:r>
              <a:rPr lang="en-US" b="1" dirty="0" smtClean="0"/>
              <a:t>–</a:t>
            </a:r>
            <a:r>
              <a:rPr lang="en-US" b="1" dirty="0" err="1" smtClean="0"/>
              <a:t>UseTransaction</a:t>
            </a:r>
            <a:r>
              <a:rPr lang="en-US" dirty="0" smtClean="0"/>
              <a:t> parameter</a:t>
            </a:r>
            <a:endParaRPr lang="en-US" dirty="0"/>
          </a:p>
        </p:txBody>
      </p:sp>
    </p:spTree>
    <p:extLst>
      <p:ext uri="{BB962C8B-B14F-4D97-AF65-F5344CB8AC3E}">
        <p14:creationId xmlns:p14="http://schemas.microsoft.com/office/powerpoint/2010/main" val="27580642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cb3f2ea7-6e6d-41ec-bd73-b6b8f22f1d8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Working with Providers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work with </a:t>
            </a:r>
            <a:r>
              <a:rPr lang="en-US" dirty="0" smtClean="0"/>
              <a:t>providers</a:t>
            </a:r>
            <a:endParaRPr lang="en-US" dirty="0"/>
          </a:p>
          <a:p>
            <a:pPr lvl="1"/>
            <a:r>
              <a:rPr lang="en-US" dirty="0" smtClean="0"/>
              <a:t>Display a list of providers and capabilities</a:t>
            </a:r>
          </a:p>
          <a:p>
            <a:pPr lvl="1"/>
            <a:r>
              <a:rPr lang="en-US" dirty="0" smtClean="0"/>
              <a:t>Display provider Help</a:t>
            </a:r>
          </a:p>
        </p:txBody>
      </p:sp>
    </p:spTree>
    <p:extLst>
      <p:ext uri="{BB962C8B-B14F-4D97-AF65-F5344CB8AC3E}">
        <p14:creationId xmlns:p14="http://schemas.microsoft.com/office/powerpoint/2010/main" val="32240770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Using PSDrives</a:t>
            </a:r>
            <a:endParaRPr lang="en-US"/>
          </a:p>
        </p:txBody>
      </p:sp>
      <p:sp>
        <p:nvSpPr>
          <p:cNvPr id="3" name="Text Placeholder 2"/>
          <p:cNvSpPr>
            <a:spLocks noGrp="1"/>
          </p:cNvSpPr>
          <p:nvPr>
            <p:ph type="body" idx="1"/>
          </p:nvPr>
        </p:nvSpPr>
        <p:spPr/>
        <p:txBody>
          <a:bodyPr/>
          <a:lstStyle/>
          <a:p>
            <a:r>
              <a:rPr lang="en-US" smtClean="0"/>
              <a:t>What Are Drives?
Working with the File System
Specifying Paths
Working with Items and Item Properties
Demonstration: Working with Drives and Items</a:t>
            </a:r>
            <a:endParaRPr lang="en-US"/>
          </a:p>
        </p:txBody>
      </p:sp>
    </p:spTree>
    <p:extLst>
      <p:ext uri="{BB962C8B-B14F-4D97-AF65-F5344CB8AC3E}">
        <p14:creationId xmlns:p14="http://schemas.microsoft.com/office/powerpoint/2010/main" val="11554692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Are Drives?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 drive represents a connected data store</a:t>
            </a:r>
          </a:p>
          <a:p>
            <a:r>
              <a:rPr lang="en-US" dirty="0" smtClean="0"/>
              <a:t>Drives use a </a:t>
            </a:r>
            <a:r>
              <a:rPr lang="en-US" dirty="0" err="1" smtClean="0"/>
              <a:t>PSProvider</a:t>
            </a:r>
            <a:r>
              <a:rPr lang="en-US" dirty="0" smtClean="0"/>
              <a:t> to connect to the store</a:t>
            </a:r>
          </a:p>
          <a:p>
            <a:endParaRPr lang="en-US" dirty="0"/>
          </a:p>
          <a:p>
            <a:r>
              <a:rPr lang="en-US" dirty="0" smtClean="0"/>
              <a:t>Drives have a name like C or Alias</a:t>
            </a:r>
          </a:p>
          <a:p>
            <a:endParaRPr lang="en-US" dirty="0"/>
          </a:p>
          <a:p>
            <a:r>
              <a:rPr lang="en-US" dirty="0" smtClean="0"/>
              <a:t>Run </a:t>
            </a:r>
            <a:r>
              <a:rPr lang="en-US" b="1" dirty="0" smtClean="0"/>
              <a:t>Get-</a:t>
            </a:r>
            <a:r>
              <a:rPr lang="en-US" b="1" dirty="0" err="1" smtClean="0"/>
              <a:t>PSDrive</a:t>
            </a:r>
            <a:r>
              <a:rPr lang="en-US" b="1" dirty="0" smtClean="0"/>
              <a:t> </a:t>
            </a:r>
            <a:r>
              <a:rPr lang="en-US" dirty="0" smtClean="0"/>
              <a:t>for a list</a:t>
            </a:r>
          </a:p>
          <a:p>
            <a:r>
              <a:rPr lang="en-US" dirty="0" smtClean="0"/>
              <a:t>Run </a:t>
            </a:r>
            <a:r>
              <a:rPr lang="en-US" b="1" dirty="0" smtClean="0"/>
              <a:t>New-</a:t>
            </a:r>
            <a:r>
              <a:rPr lang="en-US" b="1" dirty="0" err="1" smtClean="0"/>
              <a:t>PSDrive</a:t>
            </a:r>
            <a:r>
              <a:rPr lang="en-US" dirty="0" smtClean="0"/>
              <a:t> to map a new drive</a:t>
            </a:r>
          </a:p>
          <a:p>
            <a:r>
              <a:rPr lang="en-US" dirty="0" smtClean="0"/>
              <a:t>Shell always starts with the same drives mapped</a:t>
            </a:r>
            <a:endParaRPr lang="en-US" dirty="0"/>
          </a:p>
        </p:txBody>
      </p:sp>
    </p:spTree>
    <p:extLst>
      <p:ext uri="{BB962C8B-B14F-4D97-AF65-F5344CB8AC3E}">
        <p14:creationId xmlns:p14="http://schemas.microsoft.com/office/powerpoint/2010/main" val="4086398561"/>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15</TotalTime>
  <Words>1989</Words>
  <Application>Microsoft Office PowerPoint</Application>
  <PresentationFormat>On-screen Show (4:3)</PresentationFormat>
  <Paragraphs>244</Paragraphs>
  <Slides>18</Slides>
  <Notes>18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Arial</vt:lpstr>
      <vt:lpstr>Mangal</vt:lpstr>
      <vt:lpstr>Segoe Light</vt:lpstr>
      <vt:lpstr>Calibri</vt:lpstr>
      <vt:lpstr>Wingdings</vt:lpstr>
      <vt:lpstr>Times New Roman</vt:lpstr>
      <vt:lpstr>Verdana</vt:lpstr>
      <vt:lpstr>Segoe UI</vt:lpstr>
      <vt:lpstr>Segoe UI Light</vt:lpstr>
      <vt:lpstr>Symbol</vt:lpstr>
      <vt:lpstr>Presentation1</vt:lpstr>
      <vt:lpstr>Module04</vt:lpstr>
      <vt:lpstr>Module Overview</vt:lpstr>
      <vt:lpstr>Lesson 1: Using PSProviders</vt:lpstr>
      <vt:lpstr>What are Providers?</vt:lpstr>
      <vt:lpstr>Accessing Provider Help</vt:lpstr>
      <vt:lpstr>Different Provider Capabilities</vt:lpstr>
      <vt:lpstr>Demonstration: Working with Providers</vt:lpstr>
      <vt:lpstr>Lesson 2: Using PSDrives</vt:lpstr>
      <vt:lpstr>What Are Drives?</vt:lpstr>
      <vt:lpstr>Working with the File System</vt:lpstr>
      <vt:lpstr>How the File System Is Like Other Data Stores</vt:lpstr>
      <vt:lpstr>Specifying Paths</vt:lpstr>
      <vt:lpstr>Working with Items and Item Properties</vt:lpstr>
      <vt:lpstr>Demonstration: Working with Drives and Items</vt:lpstr>
      <vt:lpstr>Lab: Using PSProviders and PSDrives</vt:lpstr>
      <vt:lpstr>Lab Scenario</vt:lpstr>
      <vt:lpstr>Lab Review</vt:lpstr>
      <vt:lpstr>Module Review and Takeaways</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Module04</dc:title>
  <dc:creator>Cindy Staley</dc:creator>
  <cp:lastModifiedBy> </cp:lastModifiedBy>
  <cp:revision>3</cp:revision>
  <dcterms:created xsi:type="dcterms:W3CDTF">2013-07-02T13:19:26Z</dcterms:created>
  <dcterms:modified xsi:type="dcterms:W3CDTF">2013-07-02T13:35:30Z</dcterms:modified>
</cp:coreProperties>
</file>