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Calibri" pitchFamily="34" charset="0"/>
      <p:regular r:id="rId28"/>
      <p:bold r:id="rId29"/>
      <p:italic r:id="rId30"/>
      <p:boldItalic r:id="rId31"/>
    </p:embeddedFont>
    <p:embeddedFont>
      <p:font typeface="Verdana" pitchFamily="34" charset="0"/>
      <p:regular r:id="rId32"/>
      <p:bold r:id="rId33"/>
      <p:italic r:id="rId34"/>
      <p:boldItalic r:id="rId35"/>
    </p:embeddedFont>
    <p:embeddedFont>
      <p:font typeface="Segoe UI" pitchFamily="34" charset="0"/>
      <p:regular r:id="rId36"/>
      <p:bold r:id="rId37"/>
      <p:italic r:id="rId38"/>
      <p:boldItalic r:id="rId39"/>
    </p:embeddedFont>
    <p:embeddedFont>
      <p:font typeface="Segoe UI Light" pitchFamily="34" charset="0"/>
      <p:regular r:id="rId40"/>
    </p:embeddedFont>
    <p:embeddedFont>
      <p:font typeface="Consolas" pitchFamily="49" charset="0"/>
      <p:regular r:id="rId41"/>
      <p:bold r:id="rId42"/>
      <p:italic r:id="rId43"/>
      <p:boldItalic r:id="rId44"/>
    </p:embeddedFont>
    <p:embeddedFont>
      <p:font typeface="Segoe Light" pitchFamily="34" charset="0"/>
      <p:regular r:id="rId45"/>
      <p:italic r:id="rId46"/>
    </p:embeddedFont>
    <p:embeddedFont>
      <p:font typeface="Mangal" pitchFamily="18" charset="0"/>
      <p:regular r:id="rId47"/>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2114" autoAdjust="0"/>
  </p:normalViewPr>
  <p:slideViewPr>
    <p:cSldViewPr>
      <p:cViewPr varScale="1">
        <p:scale>
          <a:sx n="31" d="100"/>
          <a:sy n="31" d="100"/>
        </p:scale>
        <p:origin x="-3828" y="-8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08490C-A37A-4D69-99CC-8E54F365AD33}" type="datetimeFigureOut">
              <a:rPr lang="en-US" smtClean="0"/>
              <a:t>7/2/2013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CD747D-8528-492A-8DBD-F993D1F0D0C8}" type="slidenum">
              <a:rPr lang="en-US" smtClean="0"/>
              <a:t>‹#›</a:t>
            </a:fld>
            <a:endParaRPr lang="en-US"/>
          </a:p>
        </p:txBody>
      </p:sp>
    </p:spTree>
    <p:extLst>
      <p:ext uri="{BB962C8B-B14F-4D97-AF65-F5344CB8AC3E}">
        <p14:creationId xmlns:p14="http://schemas.microsoft.com/office/powerpoint/2010/main" val="60521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Presentation</a:t>
            </a:r>
            <a:r>
              <a:rPr lang="en-US" sz="1000" b="1">
                <a:solidFill>
                  <a:srgbClr val="000000"/>
                </a:solidFill>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Demonstrations</a:t>
            </a:r>
            <a:r>
              <a:rPr lang="en-US" sz="1000" b="1">
                <a:solidFill>
                  <a:srgbClr val="000000"/>
                </a:solidFill>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Lab</a:t>
            </a:r>
            <a:r>
              <a:rPr lang="en-US" sz="1000" b="1">
                <a:solidFill>
                  <a:srgbClr val="000000"/>
                </a:solidFill>
                <a:latin typeface="Arial"/>
                <a:ea typeface="Calibri"/>
                <a:cs typeface="Times New Roman"/>
              </a:rPr>
              <a:t>: 45 minutes</a:t>
            </a:r>
            <a:endParaRPr lang="en-US" sz="1000">
              <a:latin typeface="Arial"/>
              <a:ea typeface="Calibri"/>
              <a:cs typeface="Times New Roman"/>
            </a:endParaRPr>
          </a:p>
          <a:p>
            <a:pPr>
              <a:lnSpc>
                <a:spcPct val="115000"/>
              </a:lnSpc>
              <a:spcAft>
                <a:spcPts val="1000"/>
              </a:spcAft>
            </a:pPr>
            <a:r>
              <a:rPr lang="en-US" sz="1000" b="1">
                <a:solidFill>
                  <a:srgbClr val="000000"/>
                </a:solidFill>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To teach this module, you need the Microsoft</a:t>
            </a:r>
            <a:r>
              <a:rPr lang="en-US" sz="1000" baseline="30000">
                <a:solidFill>
                  <a:srgbClr val="000000"/>
                </a:solidFill>
                <a:latin typeface="Arial"/>
                <a:ea typeface="Calibri"/>
                <a:cs typeface="Times New Roman"/>
              </a:rPr>
              <a:t>®</a:t>
            </a:r>
            <a:r>
              <a:rPr lang="en-US" sz="1000">
                <a:solidFill>
                  <a:srgbClr val="000000"/>
                </a:solidFill>
                <a:latin typeface="Arial"/>
                <a:ea typeface="Calibri"/>
                <a:cs typeface="Times New Roman"/>
              </a:rPr>
              <a:t> PowerPoint</a:t>
            </a:r>
            <a:r>
              <a:rPr lang="en-US" sz="1000" baseline="30000">
                <a:solidFill>
                  <a:srgbClr val="000000"/>
                </a:solidFill>
                <a:latin typeface="Arial"/>
                <a:ea typeface="Calibri"/>
                <a:cs typeface="Times New Roman"/>
              </a:rPr>
              <a:t>®</a:t>
            </a:r>
            <a:r>
              <a:rPr lang="en-US" sz="1000">
                <a:solidFill>
                  <a:srgbClr val="000000"/>
                </a:solidFill>
                <a:latin typeface="Arial"/>
                <a:ea typeface="Calibri"/>
                <a:cs typeface="Times New Roman"/>
              </a:rPr>
              <a:t> file 10961B_05.pptx.</a:t>
            </a:r>
            <a:endParaRPr lang="en-US" sz="1000">
              <a:latin typeface="Arial"/>
              <a:ea typeface="Calibri"/>
              <a:cs typeface="Times New Roman"/>
            </a:endParaRPr>
          </a:p>
          <a:p>
            <a:pPr>
              <a:lnSpc>
                <a:spcPct val="115000"/>
              </a:lnSpc>
              <a:spcAft>
                <a:spcPts val="1000"/>
              </a:spcAft>
            </a:pPr>
            <a:r>
              <a:rPr lang="en-US" sz="1000" b="1">
                <a:solidFill>
                  <a:srgbClr val="000000"/>
                </a:solidFill>
                <a:latin typeface="Arial"/>
                <a:ea typeface="Calibri"/>
                <a:cs typeface="Times New Roman"/>
              </a:rPr>
              <a:t>Important</a:t>
            </a:r>
            <a:r>
              <a:rPr lang="en-US" sz="1000">
                <a:solidFill>
                  <a:srgbClr val="000000"/>
                </a:solidFill>
                <a:latin typeface="Arial"/>
                <a:ea typeface="Calibri"/>
                <a:cs typeface="Times New Roman"/>
              </a:rPr>
              <a: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solidFill>
                  <a:srgbClr val="000000"/>
                </a:solidFill>
                <a:latin typeface="Arial"/>
                <a:ea typeface="Calibri"/>
                <a:cs typeface="Times New Roman"/>
              </a:rPr>
              <a:t>some</a:t>
            </a:r>
            <a:r>
              <a:rPr lang="en-US" sz="1000">
                <a:solidFill>
                  <a:srgbClr val="000000"/>
                </a:solidFill>
                <a:latin typeface="Arial"/>
                <a:ea typeface="Calibri"/>
                <a:cs typeface="Times New Roman"/>
              </a:rPr>
              <a:t> of the features of the slides might not display correctly.</a:t>
            </a:r>
            <a:endParaRPr lang="en-US" sz="1000">
              <a:latin typeface="Arial"/>
              <a:ea typeface="Calibri"/>
              <a:cs typeface="Times New Roman"/>
            </a:endParaRPr>
          </a:p>
          <a:p>
            <a:pPr>
              <a:lnSpc>
                <a:spcPct val="115000"/>
              </a:lnSpc>
              <a:spcAft>
                <a:spcPts val="1000"/>
              </a:spcAft>
            </a:pPr>
            <a:r>
              <a:rPr lang="en-US" sz="1000" b="1">
                <a:solidFill>
                  <a:srgbClr val="000000"/>
                </a:solidFill>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To prepare for this module: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solidFill>
                  <a:srgbClr val="000000"/>
                </a:solidFill>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solidFill>
                  <a:srgbClr val="000000"/>
                </a:solidFill>
                <a:latin typeface="Arial"/>
                <a:ea typeface="Calibri"/>
                <a:cs typeface="Times New Roman"/>
              </a:rPr>
              <a:t>Practice performing the labs.</a:t>
            </a:r>
          </a:p>
          <a:p>
            <a:pPr>
              <a:lnSpc>
                <a:spcPct val="115000"/>
              </a:lnSpc>
              <a:spcAft>
                <a:spcPts val="1000"/>
              </a:spcAft>
            </a:pPr>
            <a:r>
              <a:rPr lang="en-US" sz="1000">
                <a:solidFill>
                  <a:srgbClr val="000000"/>
                </a:solidFill>
                <a:latin typeface="Arial"/>
                <a:ea typeface="Calibri"/>
                <a:cs typeface="Times New Roman"/>
              </a:rPr>
              <a:t>Work through the “Module Review and Takeaways” section, and determine how you will use this section to reinforce student learning and promote knowledge transfer to on-the-job performance.</a:t>
            </a:r>
            <a:endParaRPr lang="en-US" sz="1000">
              <a:latin typeface="Arial"/>
              <a:ea typeface="Calibri"/>
              <a:cs typeface="Times New Roman"/>
            </a:endParaRPr>
          </a:p>
          <a:p>
            <a:pPr>
              <a:lnSpc>
                <a:spcPct val="115000"/>
              </a:lnSpc>
              <a:spcAft>
                <a:spcPts val="1000"/>
              </a:spcAft>
            </a:pPr>
            <a:r>
              <a:rPr lang="en-CA" sz="1000">
                <a:solidFill>
                  <a:srgbClr val="000000"/>
                </a:solidFill>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015788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35518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will find these commands </a:t>
            </a:r>
            <a:r>
              <a:rPr lang="ga-IE" sz="1000">
                <a:latin typeface="Arial"/>
                <a:ea typeface="Calibri"/>
                <a:cs typeface="Times New Roman"/>
              </a:rPr>
              <a:t>on the 10961B- LON-CL1 virtual machine </a:t>
            </a:r>
            <a:r>
              <a:rPr lang="en-US" sz="1000">
                <a:latin typeface="Arial"/>
                <a:ea typeface="Calibri"/>
                <a:cs typeface="Times New Roman"/>
              </a:rPr>
              <a:t>in E: \Mod05\Democode\Custom.ps1.</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should </a:t>
            </a:r>
            <a:r>
              <a:rPr lang="ga-IE" sz="1000">
                <a:latin typeface="Arial"/>
                <a:ea typeface="Calibri"/>
                <a:cs typeface="Times New Roman"/>
              </a:rPr>
              <a:t>have completed the preparation steps in the Module Overview slide </a:t>
            </a:r>
            <a:r>
              <a:rPr lang="en-US" sz="1000">
                <a:latin typeface="Arial"/>
                <a:ea typeface="Calibri"/>
                <a:cs typeface="Times New Roman"/>
              </a:rPr>
              <a:t>instructor n</a:t>
            </a:r>
            <a:r>
              <a:rPr lang="ga-IE" sz="1000">
                <a:latin typeface="Arial"/>
                <a:ea typeface="Calibri"/>
                <a:cs typeface="Times New Roman"/>
              </a:rPr>
              <a:t>otes</a:t>
            </a:r>
            <a:r>
              <a:rPr lang="en-US" sz="1000">
                <a:latin typeface="Arial"/>
                <a:ea typeface="Calibri"/>
                <a:cs typeface="Times New Roman"/>
              </a:rPr>
              <a:t> and </a:t>
            </a:r>
            <a:r>
              <a:rPr lang="ga-IE" sz="1000">
                <a:latin typeface="Arial"/>
                <a:ea typeface="Calibri"/>
                <a:cs typeface="Times New Roman"/>
              </a:rPr>
              <a:t>be logged on to the 10961B-LON-DC1 and 10961B-LON-CL1 virtual machines as Adatum\administrator with password Pa$$w0rd</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The d</a:t>
            </a:r>
            <a:r>
              <a:rPr lang="ga-IE" sz="1000">
                <a:latin typeface="Arial"/>
                <a:ea typeface="Calibri"/>
                <a:cs typeface="Times New Roman"/>
              </a:rPr>
              <a:t>emo</a:t>
            </a:r>
            <a:r>
              <a:rPr lang="en-US" sz="1000">
                <a:latin typeface="Arial"/>
                <a:ea typeface="Calibri"/>
                <a:cs typeface="Times New Roman"/>
              </a:rPr>
              <a:t>nstration steps should be performed </a:t>
            </a:r>
            <a:r>
              <a:rPr lang="ga-IE" sz="1000">
                <a:latin typeface="Arial"/>
                <a:ea typeface="Calibri"/>
                <a:cs typeface="Times New Roman"/>
              </a:rPr>
              <a:t>on the 10961B-LON-CL1 virtual machine </a:t>
            </a:r>
            <a:r>
              <a:rPr lang="en-US" sz="1000">
                <a:latin typeface="Arial"/>
                <a:ea typeface="Calibri"/>
                <a:cs typeface="Times New Roman"/>
              </a:rPr>
              <a:t>in the </a:t>
            </a:r>
            <a:r>
              <a:rPr lang="ga-IE" sz="1000">
                <a:latin typeface="Arial"/>
                <a:ea typeface="Calibri"/>
                <a:cs typeface="Times New Roman"/>
              </a:rPr>
              <a:t>Windows PowerShell ISE</a:t>
            </a:r>
            <a:r>
              <a:rPr lang="en-US" sz="1000">
                <a:latin typeface="Arial"/>
                <a:ea typeface="Calibri"/>
                <a:cs typeface="Times New Roman"/>
              </a:rPr>
              <a:t>. I</a:t>
            </a:r>
            <a:r>
              <a:rPr lang="ga-IE" sz="1000">
                <a:latin typeface="Arial"/>
                <a:ea typeface="Calibri"/>
                <a:cs typeface="Times New Roman"/>
              </a:rPr>
              <a:t>f the ISE is not </a:t>
            </a:r>
            <a:r>
              <a:rPr lang="en-US" sz="1000">
                <a:latin typeface="Arial"/>
                <a:ea typeface="Calibri"/>
                <a:cs typeface="Times New Roman"/>
              </a:rPr>
              <a:t>already </a:t>
            </a:r>
            <a:r>
              <a:rPr lang="ga-IE" sz="1000">
                <a:latin typeface="Arial"/>
                <a:ea typeface="Calibri"/>
                <a:cs typeface="Times New Roman"/>
              </a:rPr>
              <a:t>open</a:t>
            </a:r>
            <a:r>
              <a:rPr lang="en-US" sz="1000">
                <a:latin typeface="Arial"/>
                <a:ea typeface="Calibri"/>
                <a:cs typeface="Times New Roman"/>
              </a:rPr>
              <a:t>,</a:t>
            </a:r>
            <a:r>
              <a:rPr lang="ga-IE" sz="1000">
                <a:latin typeface="Arial"/>
                <a:ea typeface="Calibri"/>
                <a:cs typeface="Times New Roman"/>
              </a:rPr>
              <a:t> open it now with the file </a:t>
            </a:r>
            <a:r>
              <a:rPr lang="en-US" sz="1000">
                <a:latin typeface="Arial"/>
                <a:ea typeface="Calibri"/>
                <a:cs typeface="Times New Roman"/>
              </a:rPr>
              <a:t>E:\Mod05\Democode\Custom.ps1</a:t>
            </a:r>
            <a:r>
              <a:rPr lang="ga-IE" sz="1000">
                <a:latin typeface="Arial"/>
                <a:ea typeface="Calibri"/>
                <a:cs typeface="Times New Roman"/>
              </a:rPr>
              <a:t> opened.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Because of the length and complexity of these commands, please run them from E:\ Mod05\Democode\Custom.ps1.</a:t>
            </a:r>
          </a:p>
        </p:txBody>
      </p:sp>
      <p:sp>
        <p:nvSpPr>
          <p:cNvPr id="4" name="Slide Number Placeholder 3"/>
          <p:cNvSpPr>
            <a:spLocks noGrp="1"/>
          </p:cNvSpPr>
          <p:nvPr>
            <p:ph type="sldNum" sz="quarter" idx="10"/>
          </p:nvPr>
        </p:nvSpPr>
        <p:spPr/>
        <p:txBody>
          <a:bodyPr/>
          <a:lstStyle/>
          <a:p>
            <a:fld id="{A9CD747D-8528-492A-8DBD-F993D1F0D0C8}"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2812741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6487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Perform 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Get-Service | Format-Table –</a:t>
            </a:r>
            <a:r>
              <a:rPr lang="en-US" sz="1000" b="1" dirty="0" err="1" smtClean="0">
                <a:effectLst/>
                <a:latin typeface="Arial"/>
                <a:ea typeface="Times New Roman"/>
                <a:cs typeface="Times New Roman"/>
              </a:rPr>
              <a:t>GroupBy</a:t>
            </a:r>
            <a:r>
              <a:rPr lang="en-US" sz="1000" b="1" dirty="0" smtClean="0">
                <a:effectLst/>
                <a:latin typeface="Arial"/>
                <a:ea typeface="Times New Roman"/>
                <a:cs typeface="Times New Roman"/>
              </a:rPr>
              <a:t> Status</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ts val="1000"/>
              </a:lnSpc>
              <a:spcBef>
                <a:spcPts val="600"/>
              </a:spcBef>
              <a:spcAft>
                <a:spcPts val="600"/>
              </a:spcAft>
            </a:pPr>
            <a:r>
              <a:rPr lang="en-US" sz="1000" b="1" dirty="0" smtClean="0">
                <a:effectLst/>
                <a:latin typeface="Arial"/>
                <a:ea typeface="Times New Roman"/>
                <a:cs typeface="Times New Roman"/>
              </a:rPr>
              <a:t>Get-Service | Sort Status | Format-Table –</a:t>
            </a:r>
            <a:r>
              <a:rPr lang="en-US" sz="1000" b="1" dirty="0" err="1" smtClean="0">
                <a:effectLst/>
                <a:latin typeface="Arial"/>
                <a:ea typeface="Times New Roman"/>
                <a:cs typeface="Times New Roman"/>
              </a:rPr>
              <a:t>GroupBy</a:t>
            </a:r>
            <a:r>
              <a:rPr lang="en-US" sz="1000" b="1" dirty="0" smtClean="0">
                <a:effectLst/>
                <a:latin typeface="Arial"/>
                <a:ea typeface="Times New Roman"/>
                <a:cs typeface="Times New Roman"/>
              </a:rPr>
              <a:t> Status</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25394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40675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wanted to include a specified set of object properties in a CSV file, would you use </a:t>
            </a:r>
            <a:r>
              <a:rPr lang="en-US" sz="1000" b="1">
                <a:latin typeface="Arial"/>
                <a:ea typeface="Calibri"/>
                <a:cs typeface="Times New Roman"/>
              </a:rPr>
              <a:t>Select-Object</a:t>
            </a:r>
            <a:r>
              <a:rPr lang="en-US" sz="1000">
                <a:latin typeface="Arial"/>
                <a:ea typeface="Calibri"/>
                <a:cs typeface="Times New Roman"/>
              </a:rPr>
              <a:t> or </a:t>
            </a:r>
            <a:r>
              <a:rPr lang="en-US" sz="1000" b="1">
                <a:latin typeface="Arial"/>
                <a:ea typeface="Calibri"/>
                <a:cs typeface="Times New Roman"/>
              </a:rPr>
              <a:t>Format-Table</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would use </a:t>
            </a:r>
            <a:r>
              <a:rPr lang="en-US" sz="1000" b="1">
                <a:latin typeface="Arial"/>
                <a:ea typeface="Calibri"/>
                <a:cs typeface="Times New Roman"/>
              </a:rPr>
              <a:t>Select-Object</a:t>
            </a:r>
            <a:r>
              <a:rPr lang="en-US" sz="1000">
                <a:latin typeface="Arial"/>
                <a:ea typeface="Calibri"/>
                <a:cs typeface="Times New Roman"/>
              </a:rPr>
              <a:t>, because its output can be piped to </a:t>
            </a:r>
            <a:r>
              <a:rPr lang="en-US" sz="1000" b="1">
                <a:latin typeface="Arial"/>
                <a:ea typeface="Calibri"/>
                <a:cs typeface="Times New Roman"/>
              </a:rPr>
              <a:t>Export-CSV</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9CD747D-8528-492A-8DBD-F993D1F0D0C8}"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35006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96052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 LON-CL1 virtual machine </a:t>
            </a:r>
            <a:r>
              <a:rPr lang="en-US" sz="1000" dirty="0">
                <a:latin typeface="Arial"/>
                <a:ea typeface="Calibri"/>
                <a:cs typeface="Times New Roman"/>
              </a:rPr>
              <a:t>in E: \Mod05\</a:t>
            </a:r>
            <a:r>
              <a:rPr lang="en-US" sz="1000" dirty="0" err="1">
                <a:latin typeface="Arial"/>
                <a:ea typeface="Calibri"/>
                <a:cs typeface="Times New Roman"/>
              </a:rPr>
              <a:t>Democode</a:t>
            </a:r>
            <a:r>
              <a:rPr lang="en-US" sz="1000" dirty="0">
                <a:latin typeface="Arial"/>
                <a:ea typeface="Calibri"/>
                <a:cs typeface="Times New Roman"/>
              </a:rPr>
              <a:t>\Examine.ps1.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Aft>
                <a:spcPts val="600"/>
              </a:spcAft>
              <a:buFont typeface="+mj-lt"/>
              <a:buAutoNum type="arabicPeriod"/>
            </a:pPr>
            <a:r>
              <a:rPr lang="en-US" sz="1000" dirty="0" smtClean="0">
                <a:effectLst/>
                <a:latin typeface="Arial"/>
                <a:ea typeface="Times New Roman"/>
                <a:cs typeface="Times New Roman"/>
              </a:rPr>
              <a:t>Run:</a:t>
            </a:r>
          </a:p>
          <a:p>
            <a:pPr lvl="1">
              <a:spcAft>
                <a:spcPts val="600"/>
              </a:spcAft>
            </a:pPr>
            <a:r>
              <a:rPr lang="en-US" sz="1000" b="1" dirty="0" smtClean="0">
                <a:effectLst/>
                <a:latin typeface="Arial"/>
                <a:ea typeface="Times New Roman"/>
                <a:cs typeface="Times New Roman"/>
              </a:rPr>
              <a:t>Get-Process | </a:t>
            </a:r>
            <a:r>
              <a:rPr lang="en-US" sz="1000" b="1" dirty="0" smtClean="0">
                <a:effectLst/>
                <a:latin typeface="Arial"/>
                <a:ea typeface="Times New Roman"/>
                <a:cs typeface="Times New Roman"/>
              </a:rPr>
              <a:t>Get-Member</a:t>
            </a:r>
          </a:p>
          <a:p>
            <a:pPr lvl="1">
              <a:spcAft>
                <a:spcPts val="600"/>
              </a:spcAft>
            </a:pPr>
            <a:r>
              <a:rPr lang="en-US" sz="1000" dirty="0" smtClean="0">
                <a:effectLst/>
                <a:latin typeface="Arial"/>
                <a:ea typeface="Times New Roman"/>
                <a:cs typeface="Times New Roman"/>
              </a:rPr>
              <a:t>Notice </a:t>
            </a:r>
            <a:r>
              <a:rPr lang="en-US" sz="1000" dirty="0" smtClean="0">
                <a:effectLst/>
                <a:latin typeface="Arial"/>
                <a:ea typeface="Times New Roman"/>
                <a:cs typeface="Times New Roman"/>
              </a:rPr>
              <a:t>that the output displays a type name and familiar-looking members.</a:t>
            </a:r>
          </a:p>
          <a:p>
            <a:pPr marL="342900" marR="0" lvl="0" indent="-342900">
              <a:spcAft>
                <a:spcPts val="600"/>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spcAft>
                <a:spcPts val="600"/>
              </a:spcAft>
            </a:pPr>
            <a:r>
              <a:rPr lang="en-US" sz="1000" b="1" dirty="0" smtClean="0">
                <a:effectLst/>
                <a:latin typeface="Arial"/>
                <a:ea typeface="Times New Roman"/>
                <a:cs typeface="Times New Roman"/>
              </a:rPr>
              <a:t>Get-Process | Select </a:t>
            </a:r>
            <a:r>
              <a:rPr lang="en-US" sz="1000" b="1" dirty="0" err="1" smtClean="0">
                <a:effectLst/>
                <a:latin typeface="Arial"/>
                <a:ea typeface="Times New Roman"/>
                <a:cs typeface="Times New Roman"/>
              </a:rPr>
              <a:t>Name,ID</a:t>
            </a:r>
            <a:r>
              <a:rPr lang="en-US" sz="1000" b="1" dirty="0" smtClean="0">
                <a:effectLst/>
                <a:latin typeface="Arial"/>
                <a:ea typeface="Times New Roman"/>
                <a:cs typeface="Times New Roman"/>
              </a:rPr>
              <a:t> | </a:t>
            </a:r>
            <a:r>
              <a:rPr lang="en-US" sz="1000" b="1" dirty="0" smtClean="0">
                <a:effectLst/>
                <a:latin typeface="Arial"/>
                <a:ea typeface="Times New Roman"/>
                <a:cs typeface="Times New Roman"/>
              </a:rPr>
              <a:t>GM</a:t>
            </a:r>
          </a:p>
          <a:p>
            <a:pPr lvl="1">
              <a:spcAft>
                <a:spcPts val="600"/>
              </a:spcAft>
            </a:pPr>
            <a:r>
              <a:rPr lang="en-US" sz="1000" dirty="0" smtClean="0">
                <a:effectLst/>
                <a:latin typeface="Arial"/>
                <a:ea typeface="Times New Roman"/>
                <a:cs typeface="Times New Roman"/>
              </a:rPr>
              <a:t>Notice </a:t>
            </a:r>
            <a:r>
              <a:rPr lang="en-US" sz="1000" dirty="0" smtClean="0">
                <a:effectLst/>
                <a:latin typeface="Arial"/>
                <a:ea typeface="Times New Roman"/>
                <a:cs typeface="Times New Roman"/>
              </a:rPr>
              <a:t>that the output type name is similar, and that fewer properties are listed.</a:t>
            </a:r>
          </a:p>
          <a:p>
            <a:pPr marL="342900" marR="0" lvl="0" indent="-342900">
              <a:spcAft>
                <a:spcPts val="600"/>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spcAft>
                <a:spcPts val="600"/>
              </a:spcAft>
            </a:pPr>
            <a:r>
              <a:rPr lang="en-US" sz="1000" b="1" dirty="0" smtClean="0">
                <a:effectLst/>
                <a:latin typeface="Arial"/>
                <a:ea typeface="Times New Roman"/>
                <a:cs typeface="Times New Roman"/>
              </a:rPr>
              <a:t>Get-Process | Ft </a:t>
            </a:r>
            <a:r>
              <a:rPr lang="en-US" sz="1000" b="1" dirty="0" err="1" smtClean="0">
                <a:effectLst/>
                <a:latin typeface="Arial"/>
                <a:ea typeface="Times New Roman"/>
                <a:cs typeface="Times New Roman"/>
              </a:rPr>
              <a:t>Name,ID</a:t>
            </a:r>
            <a:r>
              <a:rPr lang="en-US" sz="1000" b="1" dirty="0" smtClean="0">
                <a:effectLst/>
                <a:latin typeface="Arial"/>
                <a:ea typeface="Times New Roman"/>
                <a:cs typeface="Times New Roman"/>
              </a:rPr>
              <a:t> | </a:t>
            </a:r>
            <a:r>
              <a:rPr lang="en-US" sz="1000" b="1" dirty="0" smtClean="0">
                <a:effectLst/>
                <a:latin typeface="Arial"/>
                <a:ea typeface="Times New Roman"/>
                <a:cs typeface="Times New Roman"/>
              </a:rPr>
              <a:t>GM</a:t>
            </a:r>
          </a:p>
          <a:p>
            <a:pPr lvl="1">
              <a:spcAft>
                <a:spcPts val="600"/>
              </a:spcAft>
            </a:pPr>
            <a:r>
              <a:rPr lang="en-US" sz="1000" dirty="0" smtClean="0">
                <a:effectLst/>
                <a:latin typeface="Arial"/>
                <a:ea typeface="Times New Roman"/>
                <a:cs typeface="Times New Roman"/>
              </a:rPr>
              <a:t>Notice </a:t>
            </a:r>
            <a:r>
              <a:rPr lang="en-US" sz="1000" dirty="0" smtClean="0">
                <a:effectLst/>
                <a:latin typeface="Arial"/>
                <a:ea typeface="Times New Roman"/>
                <a:cs typeface="Times New Roman"/>
              </a:rPr>
              <a:t>that the output is completely different from the previous examples.</a:t>
            </a:r>
          </a:p>
          <a:p>
            <a:pPr marL="342900" marR="0" lvl="0" indent="-342900">
              <a:spcAft>
                <a:spcPts val="600"/>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spcAft>
                <a:spcPts val="600"/>
              </a:spcAft>
            </a:pPr>
            <a:r>
              <a:rPr lang="en-US" sz="1000" b="1" dirty="0" smtClean="0">
                <a:effectLst/>
                <a:latin typeface="Arial"/>
                <a:ea typeface="Times New Roman"/>
                <a:cs typeface="Times New Roman"/>
              </a:rPr>
              <a:t>Get-Process | Ft </a:t>
            </a:r>
            <a:r>
              <a:rPr lang="en-US" sz="1000" b="1" dirty="0" err="1" smtClean="0">
                <a:effectLst/>
                <a:latin typeface="Arial"/>
                <a:ea typeface="Times New Roman"/>
                <a:cs typeface="Times New Roman"/>
              </a:rPr>
              <a:t>Name,ID</a:t>
            </a:r>
            <a:r>
              <a:rPr lang="en-US" sz="1000" b="1" dirty="0" smtClean="0">
                <a:effectLst/>
                <a:latin typeface="Arial"/>
                <a:ea typeface="Times New Roman"/>
                <a:cs typeface="Times New Roman"/>
              </a:rPr>
              <a:t> | Export-CSV Procs.csv</a:t>
            </a:r>
          </a:p>
          <a:p>
            <a:pPr marL="342900" marR="0" lvl="0" indent="-342900">
              <a:spcAft>
                <a:spcPts val="600"/>
              </a:spcAft>
              <a:buFont typeface="+mj-lt"/>
              <a:buAutoNum type="arabicPeriod"/>
            </a:pPr>
            <a:r>
              <a:rPr lang="en-US" sz="1000" dirty="0" smtClean="0">
                <a:solidFill>
                  <a:srgbClr val="000000"/>
                </a:solidFill>
                <a:effectLst/>
                <a:latin typeface="Arial"/>
                <a:ea typeface="Times New Roman"/>
                <a:cs typeface="Times New Roman"/>
              </a:rPr>
              <a:t>Run</a:t>
            </a:r>
            <a:r>
              <a:rPr lang="en-US" sz="1000" dirty="0" smtClean="0">
                <a:solidFill>
                  <a:srgbClr val="000000"/>
                </a:solidFill>
                <a:effectLst/>
                <a:latin typeface="Arial"/>
                <a:ea typeface="Times New Roman"/>
                <a:cs typeface="Times New Roman"/>
              </a:rPr>
              <a:t>:</a:t>
            </a:r>
          </a:p>
          <a:p>
            <a:pPr lvl="1">
              <a:spcAft>
                <a:spcPts val="600"/>
              </a:spcAft>
            </a:pPr>
            <a:r>
              <a:rPr lang="en-US" sz="1000" b="1" dirty="0">
                <a:solidFill>
                  <a:prstClr val="black"/>
                </a:solidFill>
                <a:latin typeface="Arial"/>
                <a:ea typeface="Times New Roman"/>
                <a:cs typeface="Times New Roman"/>
              </a:rPr>
              <a:t>Notepad </a:t>
            </a:r>
            <a:r>
              <a:rPr lang="en-US" sz="1000" b="1" dirty="0" smtClean="0">
                <a:solidFill>
                  <a:prstClr val="black"/>
                </a:solidFill>
                <a:latin typeface="Arial"/>
                <a:ea typeface="Times New Roman"/>
                <a:cs typeface="Times New Roman"/>
              </a:rPr>
              <a:t>procs.csv</a:t>
            </a:r>
          </a:p>
          <a:p>
            <a:pPr lvl="1">
              <a:spcAft>
                <a:spcPts val="600"/>
              </a:spcAft>
            </a:pPr>
            <a:r>
              <a:rPr lang="en-US" sz="1000" dirty="0" smtClean="0">
                <a:solidFill>
                  <a:prstClr val="black"/>
                </a:solidFill>
                <a:latin typeface="Arial"/>
                <a:ea typeface="Times New Roman"/>
                <a:cs typeface="Times New Roman"/>
              </a:rPr>
              <a:t>Notice </a:t>
            </a:r>
            <a:r>
              <a:rPr lang="en-US" sz="1000" dirty="0">
                <a:solidFill>
                  <a:prstClr val="black"/>
                </a:solidFill>
                <a:latin typeface="Arial"/>
                <a:ea typeface="Times New Roman"/>
                <a:cs typeface="Times New Roman"/>
              </a:rPr>
              <a:t>that the format objects, not the process </a:t>
            </a:r>
            <a:r>
              <a:rPr lang="en-US" sz="1000" dirty="0" smtClean="0">
                <a:solidFill>
                  <a:prstClr val="black"/>
                </a:solidFill>
                <a:latin typeface="Arial"/>
                <a:ea typeface="Times New Roman"/>
                <a:cs typeface="Times New Roman"/>
              </a:rPr>
              <a:t>objects</a:t>
            </a:r>
            <a:r>
              <a:rPr lang="en-US" sz="1000" dirty="0">
                <a:solidFill>
                  <a:prstClr val="black"/>
                </a:solidFill>
                <a:latin typeface="Arial"/>
                <a:ea typeface="Times New Roman"/>
                <a:cs typeface="Times New Roman"/>
              </a:rPr>
              <a:t>, were converted to </a:t>
            </a:r>
            <a:r>
              <a:rPr lang="en-US" sz="1000" dirty="0" smtClean="0">
                <a:solidFill>
                  <a:prstClr val="black"/>
                </a:solidFill>
                <a:latin typeface="Arial"/>
                <a:ea typeface="Times New Roman"/>
                <a:cs typeface="Times New Roman"/>
              </a:rPr>
              <a:t> CSV </a:t>
            </a:r>
            <a:r>
              <a:rPr lang="en-US" sz="1000" dirty="0">
                <a:solidFill>
                  <a:prstClr val="black"/>
                </a:solidFill>
                <a:latin typeface="Arial"/>
                <a:ea typeface="Times New Roman"/>
                <a:cs typeface="Times New Roman"/>
              </a:rPr>
              <a:t>files</a:t>
            </a:r>
            <a:r>
              <a:rPr lang="en-US" sz="1000" dirty="0" smtClean="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948338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9996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 LON-CL1 virtual machine </a:t>
            </a:r>
            <a:r>
              <a:rPr lang="en-US" sz="1000" dirty="0">
                <a:latin typeface="Arial"/>
                <a:ea typeface="Calibri"/>
                <a:cs typeface="Times New Roman"/>
              </a:rPr>
              <a:t>in E:\Mod05\Democode\Redirect.ps1.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The demonstration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Get-Process | </a:t>
            </a:r>
            <a:r>
              <a:rPr lang="en-US" sz="1000" b="1" dirty="0" smtClean="0">
                <a:effectLst/>
                <a:latin typeface="Arial"/>
                <a:ea typeface="Times New Roman"/>
                <a:cs typeface="Times New Roman"/>
              </a:rPr>
              <a:t>Format-Table </a:t>
            </a:r>
            <a:r>
              <a:rPr lang="en-US" sz="1000" b="1" dirty="0" smtClean="0">
                <a:effectLst/>
                <a:latin typeface="Arial"/>
                <a:ea typeface="Times New Roman"/>
                <a:cs typeface="Times New Roman"/>
              </a:rPr>
              <a:t>–Property </a:t>
            </a:r>
            <a:r>
              <a:rPr lang="en-US" sz="1000" b="1" dirty="0" err="1" smtClean="0">
                <a:effectLst/>
                <a:latin typeface="Arial"/>
                <a:ea typeface="Times New Roman"/>
                <a:cs typeface="Times New Roman"/>
              </a:rPr>
              <a:t>Name,ID</a:t>
            </a:r>
            <a:r>
              <a:rPr lang="en-US" sz="1000" b="1" dirty="0" smtClean="0">
                <a:effectLst/>
                <a:latin typeface="Arial"/>
                <a:ea typeface="Times New Roman"/>
                <a:cs typeface="Times New Roman"/>
              </a:rPr>
              <a:t>,@{n='</a:t>
            </a:r>
            <a:r>
              <a:rPr lang="en-US" sz="1000" b="1" dirty="0" err="1" smtClean="0">
                <a:effectLst/>
                <a:latin typeface="Arial"/>
                <a:ea typeface="Times New Roman"/>
                <a:cs typeface="Times New Roman"/>
              </a:rPr>
              <a:t>VM';e</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PSItem</a:t>
            </a:r>
            <a:r>
              <a:rPr lang="ga-IE" sz="1000" b="1" dirty="0" smtClean="0">
                <a:effectLst/>
                <a:latin typeface="Arial"/>
                <a:ea typeface="Times New Roman"/>
                <a:cs typeface="Times New Roman"/>
              </a:rPr>
              <a:t>.VM</a:t>
            </a:r>
            <a:r>
              <a:rPr lang="en-US" sz="1000" b="1" dirty="0" smtClean="0">
                <a:effectLst/>
                <a:latin typeface="Arial"/>
                <a:ea typeface="Times New Roman"/>
                <a:cs typeface="Times New Roman"/>
              </a:rPr>
              <a:t> / 1KB};</a:t>
            </a:r>
            <a:r>
              <a:rPr lang="en-US" sz="1000" b="1" dirty="0" err="1" smtClean="0">
                <a:effectLst/>
                <a:latin typeface="Arial"/>
                <a:ea typeface="Times New Roman"/>
                <a:cs typeface="Times New Roman"/>
              </a:rPr>
              <a:t>formatString</a:t>
            </a:r>
            <a:r>
              <a:rPr lang="en-US" sz="1000" b="1" dirty="0" smtClean="0">
                <a:effectLst/>
                <a:latin typeface="Arial"/>
                <a:ea typeface="Times New Roman"/>
                <a:cs typeface="Times New Roman"/>
              </a:rPr>
              <a:t>='N2'}</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lnSpc>
                <a:spcPct val="115000"/>
              </a:lnSpc>
              <a:spcBef>
                <a:spcPts val="600"/>
              </a:spcBef>
              <a:spcAft>
                <a:spcPts val="995"/>
              </a:spcAft>
            </a:pPr>
            <a:r>
              <a:rPr lang="en-US" sz="1000" b="1" dirty="0" smtClean="0">
                <a:effectLst/>
                <a:latin typeface="Arial"/>
                <a:ea typeface="Times New Roman"/>
                <a:cs typeface="Times New Roman"/>
              </a:rPr>
              <a:t>Get-Process | </a:t>
            </a:r>
            <a:r>
              <a:rPr lang="en-US" sz="1000" b="1" dirty="0" smtClean="0">
                <a:effectLst/>
                <a:latin typeface="Arial"/>
                <a:ea typeface="Times New Roman"/>
                <a:cs typeface="Times New Roman"/>
              </a:rPr>
              <a:t>Format-Table </a:t>
            </a:r>
            <a:r>
              <a:rPr lang="en-US" sz="1000" b="1" dirty="0" smtClean="0">
                <a:effectLst/>
                <a:latin typeface="Arial"/>
                <a:ea typeface="Times New Roman"/>
                <a:cs typeface="Times New Roman"/>
              </a:rPr>
              <a:t>–Property </a:t>
            </a:r>
            <a:r>
              <a:rPr lang="en-US" sz="1000" b="1" dirty="0" err="1" smtClean="0">
                <a:effectLst/>
                <a:latin typeface="Arial"/>
                <a:ea typeface="Times New Roman"/>
                <a:cs typeface="Times New Roman"/>
              </a:rPr>
              <a:t>Name,ID</a:t>
            </a:r>
            <a:r>
              <a:rPr lang="en-US" sz="1000" b="1" dirty="0" smtClean="0">
                <a:effectLst/>
                <a:latin typeface="Arial"/>
                <a:ea typeface="Times New Roman"/>
                <a:cs typeface="Times New Roman"/>
              </a:rPr>
              <a:t>,@{n='</a:t>
            </a:r>
            <a:r>
              <a:rPr lang="en-US" sz="1000" b="1" dirty="0" err="1" smtClean="0">
                <a:effectLst/>
                <a:latin typeface="Arial"/>
                <a:ea typeface="Times New Roman"/>
                <a:cs typeface="Times New Roman"/>
              </a:rPr>
              <a:t>VM';e</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PSItem</a:t>
            </a:r>
            <a:r>
              <a:rPr lang="ga-IE" sz="1000" b="1" dirty="0" smtClean="0">
                <a:effectLst/>
                <a:latin typeface="Arial"/>
                <a:ea typeface="Times New Roman"/>
                <a:cs typeface="Times New Roman"/>
              </a:rPr>
              <a:t>.VM</a:t>
            </a:r>
            <a:r>
              <a:rPr lang="en-US" sz="1000" b="1" dirty="0" smtClean="0">
                <a:effectLst/>
                <a:latin typeface="Arial"/>
                <a:ea typeface="Times New Roman"/>
                <a:cs typeface="Times New Roman"/>
              </a:rPr>
              <a:t> / 1KB};</a:t>
            </a:r>
            <a:r>
              <a:rPr lang="en-US" sz="1000" b="1" dirty="0" err="1" smtClean="0">
                <a:effectLst/>
                <a:latin typeface="Arial"/>
                <a:ea typeface="Times New Roman"/>
                <a:cs typeface="Times New Roman"/>
              </a:rPr>
              <a:t>formatString</a:t>
            </a:r>
            <a:r>
              <a:rPr lang="en-US" sz="1000" b="1" dirty="0" smtClean="0">
                <a:effectLst/>
                <a:latin typeface="Arial"/>
                <a:ea typeface="Times New Roman"/>
                <a:cs typeface="Times New Roman"/>
              </a:rPr>
              <a:t>='N2'} </a:t>
            </a:r>
            <a:r>
              <a:rPr lang="en-US" sz="1000" b="1" dirty="0" smtClean="0">
                <a:effectLst/>
                <a:latin typeface="Arial"/>
                <a:ea typeface="Times New Roman"/>
                <a:cs typeface="Times New Roman"/>
              </a:rPr>
              <a:t>| Out-File </a:t>
            </a:r>
            <a:r>
              <a:rPr lang="en-US" sz="1000" b="1" dirty="0" smtClean="0">
                <a:effectLst/>
                <a:latin typeface="Arial"/>
                <a:ea typeface="Times New Roman"/>
                <a:cs typeface="Times New Roman"/>
              </a:rPr>
              <a:t>C:\Procs.txt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lvl="1">
              <a:lnSpc>
                <a:spcPts val="1000"/>
              </a:lnSpc>
              <a:spcBef>
                <a:spcPts val="600"/>
              </a:spcBef>
              <a:spcAft>
                <a:spcPts val="600"/>
              </a:spcAft>
            </a:pPr>
            <a:r>
              <a:rPr lang="en-US" sz="1000" b="1" dirty="0" smtClean="0">
                <a:effectLst/>
                <a:latin typeface="Arial"/>
                <a:ea typeface="Times New Roman"/>
                <a:cs typeface="Times New Roman"/>
              </a:rPr>
              <a:t>Notepad C:\Procs.txt</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54356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10961B-LON-DC1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a:t>
            </a:r>
            <a:r>
              <a:rPr lang="en-US" sz="1000" b="1" smtClean="0">
                <a:effectLst/>
                <a:latin typeface="Arial"/>
                <a:ea typeface="Times New Roman"/>
                <a:cs typeface="Segoe UI"/>
              </a:rPr>
              <a:t>10961B-LON-CL1</a:t>
            </a:r>
            <a:r>
              <a:rPr lang="ga-IE" sz="1000" smtClean="0">
                <a:effectLst/>
                <a:latin typeface="Arial"/>
                <a:ea typeface="Times New Roman"/>
                <a:cs typeface="Segoe UI"/>
              </a:rPr>
              <a:t>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a:t>
            </a:r>
            <a:r>
              <a:rPr lang="en-US" sz="1000" smtClean="0">
                <a:effectLst/>
                <a:latin typeface="Arial"/>
                <a:ea typeface="Times New Roman"/>
                <a:cs typeface="Segoe UI"/>
              </a:rPr>
              <a:t>virtual machine </a:t>
            </a:r>
            <a:r>
              <a:rPr lang="ga-IE" sz="1000" smtClean="0">
                <a:effectLst/>
                <a:latin typeface="Arial"/>
                <a:ea typeface="Times New Roman"/>
                <a:cs typeface="Segoe UI"/>
              </a:rPr>
              <a:t>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The demonstration steps should be performed </a:t>
            </a:r>
            <a:r>
              <a:rPr lang="ga-IE" sz="1000">
                <a:latin typeface="Arial"/>
                <a:ea typeface="Calibri"/>
                <a:cs typeface="Times New Roman"/>
              </a:rPr>
              <a:t>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a:t>
            </a:r>
            <a:r>
              <a:rPr lang="en-US" sz="1000">
                <a:latin typeface="Arial"/>
                <a:ea typeface="Calibri"/>
                <a:cs typeface="Times New Roman"/>
              </a:rPr>
              <a:t>demonstrations</a:t>
            </a:r>
            <a:r>
              <a:rPr lang="ga-IE" sz="1000">
                <a:latin typeface="Arial"/>
                <a:ea typeface="Calibri"/>
                <a:cs typeface="Times New Roman"/>
              </a:rPr>
              <a:t>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a:t>
            </a:r>
            <a:r>
              <a:rPr lang="ga-IE" sz="1000">
                <a:latin typeface="Arial"/>
                <a:ea typeface="Calibri"/>
                <a:cs typeface="Times New Roman"/>
              </a:rPr>
              <a:t>.ps1 </a:t>
            </a:r>
            <a:r>
              <a:rPr lang="en-US" sz="1000">
                <a:latin typeface="Arial"/>
                <a:ea typeface="Calibri"/>
                <a:cs typeface="Times New Roman"/>
              </a:rPr>
              <a:t>demonstration </a:t>
            </a:r>
            <a:r>
              <a:rPr lang="ga-IE" sz="1000">
                <a:latin typeface="Arial"/>
                <a:ea typeface="Calibri"/>
                <a:cs typeface="Times New Roman"/>
              </a:rPr>
              <a:t>files are also provided and can be opened and used in the ISE. Where they are available</a:t>
            </a:r>
            <a:r>
              <a:rPr lang="en-US" sz="1000">
                <a:latin typeface="Arial"/>
                <a:ea typeface="Calibri"/>
                <a:cs typeface="Times New Roman"/>
              </a:rPr>
              <a:t>,</a:t>
            </a:r>
            <a:r>
              <a:rPr lang="ga-IE" sz="1000">
                <a:latin typeface="Arial"/>
                <a:ea typeface="Calibri"/>
                <a:cs typeface="Times New Roman"/>
              </a:rPr>
              <a:t> the demonstration Instructor </a:t>
            </a:r>
            <a:r>
              <a:rPr lang="en-US" sz="1000">
                <a:latin typeface="Arial"/>
                <a:ea typeface="Calibri"/>
                <a:cs typeface="Times New Roman"/>
              </a:rPr>
              <a:t>will call them out in instructor n</a:t>
            </a:r>
            <a:r>
              <a:rPr lang="ga-IE" sz="1000">
                <a:latin typeface="Arial"/>
                <a:ea typeface="Calibri"/>
                <a:cs typeface="Times New Roman"/>
              </a:rPr>
              <a:t>otes. They are available on the 10961B-LON-CL1 at E:\Mod05\Democode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9CD747D-8528-492A-8DBD-F993D1F0D0C8}"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2161736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857156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Get-Process | Out-</a:t>
            </a:r>
            <a:r>
              <a:rPr lang="en-US" sz="1000" b="1" dirty="0" err="1" smtClean="0">
                <a:effectLst/>
                <a:latin typeface="Arial"/>
                <a:ea typeface="Times New Roman"/>
                <a:cs typeface="Times New Roman"/>
              </a:rPr>
              <a:t>GridView</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Click the </a:t>
            </a:r>
            <a:r>
              <a:rPr lang="en-US" sz="1000" b="1" dirty="0" smtClean="0">
                <a:effectLst/>
                <a:latin typeface="Arial"/>
                <a:ea typeface="Times New Roman"/>
                <a:cs typeface="Times New Roman"/>
              </a:rPr>
              <a:t>Id</a:t>
            </a:r>
            <a:r>
              <a:rPr lang="en-US" sz="1000" dirty="0" smtClean="0">
                <a:effectLst/>
                <a:latin typeface="Arial"/>
                <a:ea typeface="Times New Roman"/>
                <a:cs typeface="Times New Roman"/>
              </a:rPr>
              <a:t> column header to sort the grid.</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Click the </a:t>
            </a:r>
            <a:r>
              <a:rPr lang="en-US" sz="1000" b="1" dirty="0" smtClean="0">
                <a:effectLst/>
                <a:latin typeface="Arial"/>
                <a:ea typeface="Times New Roman"/>
                <a:cs typeface="Times New Roman"/>
              </a:rPr>
              <a:t>Add criteria</a:t>
            </a:r>
            <a:r>
              <a:rPr lang="en-US" sz="1000" dirty="0" smtClean="0">
                <a:effectLst/>
                <a:latin typeface="Arial"/>
                <a:ea typeface="Times New Roman"/>
                <a:cs typeface="Times New Roman"/>
              </a:rPr>
              <a:t> drop-down list and select </a:t>
            </a:r>
            <a:r>
              <a:rPr lang="en-US" sz="1000" b="1" dirty="0" err="1" smtClean="0">
                <a:effectLst/>
                <a:latin typeface="Arial"/>
                <a:ea typeface="Times New Roman"/>
                <a:cs typeface="Times New Roman"/>
              </a:rPr>
              <a:t>ProcessName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In the empty text box, type </a:t>
            </a:r>
            <a:r>
              <a:rPr lang="en-US" sz="1000" b="1" dirty="0" err="1" smtClean="0">
                <a:effectLst/>
                <a:latin typeface="Arial"/>
                <a:ea typeface="Times New Roman"/>
                <a:cs typeface="Times New Roman"/>
              </a:rPr>
              <a:t>svchost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Close the grid view.</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Times New Roman"/>
              </a:rPr>
              <a:t>In the Windows PowerShell console, run:</a:t>
            </a:r>
            <a:endParaRPr lang="en-US" sz="1000" dirty="0" smtClean="0">
              <a:effectLst/>
              <a:latin typeface="Arial"/>
              <a:ea typeface="Times New Roman"/>
              <a:cs typeface="Times New Roman"/>
            </a:endParaRPr>
          </a:p>
          <a:p>
            <a:pPr lvl="1">
              <a:lnSpc>
                <a:spcPts val="1000"/>
              </a:lnSpc>
              <a:spcBef>
                <a:spcPts val="600"/>
              </a:spcBef>
              <a:spcAft>
                <a:spcPts val="600"/>
              </a:spcAft>
            </a:pPr>
            <a:r>
              <a:rPr lang="en-US" sz="1000" b="1" dirty="0" smtClean="0">
                <a:effectLst/>
                <a:latin typeface="Arial"/>
                <a:ea typeface="Times New Roman"/>
                <a:cs typeface="Times New Roman"/>
              </a:rPr>
              <a:t>Get-Process | Format-Table | </a:t>
            </a:r>
            <a:r>
              <a:rPr lang="en-US" sz="1000" b="1" dirty="0" smtClean="0">
                <a:effectLst/>
                <a:latin typeface="Arial"/>
                <a:ea typeface="Times New Roman"/>
                <a:cs typeface="Times New Roman"/>
              </a:rPr>
              <a:t>Out-</a:t>
            </a:r>
            <a:r>
              <a:rPr lang="en-US" sz="1000" b="1" dirty="0" err="1" smtClean="0">
                <a:effectLst/>
                <a:latin typeface="Arial"/>
                <a:ea typeface="Times New Roman"/>
                <a:cs typeface="Times New Roman"/>
              </a:rPr>
              <a:t>GridView</a:t>
            </a:r>
            <a:endParaRPr lang="en-US" sz="1000" b="1" dirty="0">
              <a:latin typeface="Arial"/>
              <a:ea typeface="Times New Roman"/>
              <a:cs typeface="Times New Roman"/>
            </a:endParaRPr>
          </a:p>
          <a:p>
            <a:pPr lvl="1">
              <a:lnSpc>
                <a:spcPts val="1000"/>
              </a:lnSpc>
              <a:spcBef>
                <a:spcPts val="600"/>
              </a:spcBef>
              <a:spcAft>
                <a:spcPts val="600"/>
              </a:spcAft>
            </a:pPr>
            <a:r>
              <a:rPr lang="en-US" sz="1000" dirty="0" smtClean="0">
                <a:effectLst/>
                <a:latin typeface="Arial"/>
                <a:ea typeface="Times New Roman"/>
                <a:cs typeface="Times New Roman"/>
              </a:rPr>
              <a:t>The </a:t>
            </a:r>
            <a:r>
              <a:rPr lang="en-US" sz="1000" dirty="0" smtClean="0">
                <a:effectLst/>
                <a:latin typeface="Arial"/>
                <a:ea typeface="Times New Roman"/>
                <a:cs typeface="Times New Roman"/>
              </a:rPr>
              <a:t>error means that the command cannot accept formatted output.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235273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Formatting Command </a:t>
            </a:r>
            <a:r>
              <a:rPr lang="en-US" sz="1000" b="1" dirty="0" smtClean="0">
                <a:solidFill>
                  <a:srgbClr val="000000"/>
                </a:solidFill>
                <a:latin typeface="Arial"/>
                <a:ea typeface="Calibri"/>
                <a:cs typeface="Times New Roman"/>
              </a:rPr>
              <a:t>Output</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various commands that produce formatted output. </a:t>
            </a:r>
          </a:p>
          <a:p>
            <a:pPr>
              <a:lnSpc>
                <a:spcPct val="115000"/>
              </a:lnSpc>
              <a:spcAft>
                <a:spcPts val="1000"/>
              </a:spcAft>
            </a:pPr>
            <a:r>
              <a:rPr lang="en-US" sz="1000" b="1" dirty="0" smtClean="0">
                <a:solidFill>
                  <a:srgbClr val="000000"/>
                </a:solidFill>
                <a:latin typeface="Arial"/>
                <a:ea typeface="Calibri"/>
                <a:cs typeface="Times New Roman"/>
              </a:rPr>
              <a:t>Exercise </a:t>
            </a:r>
            <a:r>
              <a:rPr lang="en-US" sz="1000" b="1" dirty="0">
                <a:solidFill>
                  <a:srgbClr val="000000"/>
                </a:solidFill>
                <a:latin typeface="Arial"/>
                <a:ea typeface="Calibri"/>
                <a:cs typeface="Times New Roman"/>
              </a:rPr>
              <a:t>2: Reproducing Specified </a:t>
            </a:r>
            <a:r>
              <a:rPr lang="en-US" sz="1000" b="1" dirty="0" smtClean="0">
                <a:solidFill>
                  <a:srgbClr val="000000"/>
                </a:solidFill>
                <a:latin typeface="Arial"/>
                <a:ea typeface="Calibri"/>
                <a:cs typeface="Times New Roman"/>
              </a:rPr>
              <a:t>Output</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be given an example of command output. You must write a command that exactly reproduces the specified output.</a:t>
            </a:r>
          </a:p>
        </p:txBody>
      </p:sp>
      <p:sp>
        <p:nvSpPr>
          <p:cNvPr id="4" name="Slide Number Placeholder 3"/>
          <p:cNvSpPr>
            <a:spLocks noGrp="1"/>
          </p:cNvSpPr>
          <p:nvPr>
            <p:ph type="sldNum" sz="quarter" idx="10"/>
          </p:nvPr>
        </p:nvSpPr>
        <p:spPr/>
        <p:txBody>
          <a:bodyPr/>
          <a:lstStyle/>
          <a:p>
            <a:fld id="{A9CD747D-8528-492A-8DBD-F993D1F0D0C8}"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411461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9CD747D-8528-492A-8DBD-F993D1F0D0C8}"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181387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you redirected formatted output to a file, is there a command that would let you attach that file to an email message?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The </a:t>
            </a:r>
            <a:r>
              <a:rPr lang="en-US" sz="1000" b="1">
                <a:latin typeface="Arial"/>
                <a:ea typeface="Calibri"/>
                <a:cs typeface="Times New Roman"/>
              </a:rPr>
              <a:t>Send-MailMessage</a:t>
            </a:r>
            <a:r>
              <a:rPr lang="en-US" sz="1000">
                <a:latin typeface="Arial"/>
                <a:ea typeface="Calibri"/>
                <a:cs typeface="Times New Roman"/>
              </a:rPr>
              <a:t> command can accept file attachments</a:t>
            </a:r>
          </a:p>
        </p:txBody>
      </p:sp>
      <p:sp>
        <p:nvSpPr>
          <p:cNvPr id="4" name="Slide Number Placeholder 3"/>
          <p:cNvSpPr>
            <a:spLocks noGrp="1"/>
          </p:cNvSpPr>
          <p:nvPr>
            <p:ph type="sldNum" sz="quarter" idx="10"/>
          </p:nvPr>
        </p:nvSpPr>
        <p:spPr/>
        <p:txBody>
          <a:bodyPr/>
          <a:lstStyle/>
          <a:p>
            <a:fld id="{A9CD747D-8528-492A-8DBD-F993D1F0D0C8}"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423687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Where might you use </a:t>
            </a:r>
            <a:r>
              <a:rPr lang="en-US" sz="1000" b="1" dirty="0">
                <a:latin typeface="Arial"/>
                <a:ea typeface="Calibri"/>
                <a:cs typeface="Times New Roman"/>
              </a:rPr>
              <a:t>Out-</a:t>
            </a:r>
            <a:r>
              <a:rPr lang="en-US" sz="1000" b="1" dirty="0" err="1">
                <a:latin typeface="Arial"/>
                <a:ea typeface="Calibri"/>
                <a:cs typeface="Times New Roman"/>
              </a:rPr>
              <a:t>GridView</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Out-</a:t>
            </a:r>
            <a:r>
              <a:rPr lang="en-US" sz="1000" b="1" dirty="0" err="1">
                <a:latin typeface="Arial"/>
                <a:ea typeface="Calibri"/>
                <a:cs typeface="Times New Roman"/>
              </a:rPr>
              <a:t>GridView</a:t>
            </a:r>
            <a:r>
              <a:rPr lang="en-US" sz="1000" dirty="0">
                <a:latin typeface="Arial"/>
                <a:ea typeface="Calibri"/>
                <a:cs typeface="Times New Roman"/>
              </a:rPr>
              <a:t> is useful when you have a script that will display output to end users. Because the command produces a familiar looking user interface (UI)</a:t>
            </a:r>
            <a:r>
              <a:rPr lang="ga-IE" sz="1000" dirty="0">
                <a:latin typeface="Arial"/>
                <a:ea typeface="Calibri"/>
                <a:cs typeface="Times New Roman"/>
              </a:rPr>
              <a:t>, </a:t>
            </a:r>
            <a:r>
              <a:rPr lang="en-US" sz="1000" dirty="0">
                <a:latin typeface="Arial"/>
                <a:ea typeface="Calibri"/>
                <a:cs typeface="Times New Roman"/>
              </a:rPr>
              <a:t>it may be a better option for some scenarios than the text output produced by the shell’s format commands.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Although Windows PowerShell’s formatting commands are powerful, they are not intended to be a complete report creation tool. If you are trying to produce complex reports, consider storing data in Microsoft</a:t>
            </a:r>
            <a:r>
              <a:rPr lang="en-US" sz="1000" baseline="30000" dirty="0">
                <a:latin typeface="Arial"/>
                <a:ea typeface="Calibri"/>
                <a:cs typeface="Times New Roman"/>
              </a:rPr>
              <a:t>®</a:t>
            </a:r>
            <a:r>
              <a:rPr lang="en-US" sz="1000" dirty="0">
                <a:latin typeface="Arial"/>
                <a:ea typeface="Calibri"/>
                <a:cs typeface="Times New Roman"/>
              </a:rPr>
              <a:t> SQL Server</a:t>
            </a:r>
            <a:r>
              <a:rPr lang="en-US" sz="1000" baseline="30000" dirty="0">
                <a:latin typeface="Arial"/>
                <a:ea typeface="Calibri"/>
                <a:cs typeface="Times New Roman"/>
              </a:rPr>
              <a:t>®</a:t>
            </a:r>
            <a:r>
              <a:rPr lang="en-US" sz="1000" dirty="0">
                <a:latin typeface="Arial"/>
                <a:ea typeface="Calibri"/>
                <a:cs typeface="Times New Roman"/>
              </a:rPr>
              <a:t>, and using Microsoft SQL Server Reporting Services (SSRS). Microsoft SQL Server 2012 Express is free, and includes SSRS.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Always make sure that your command works correctly before you worry about how to format the output. Formatting can be complex, and doing it last will help you avoid many common mistakes.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Error when you try to create a custom table column.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syntax for custom columns is difficult, and Windows PowerShell requires extra attention to details. Make sure that curly braces and quotation marks are correctly paired. Make sure that semicolons and commas are correctly positioned.</a:t>
            </a:r>
          </a:p>
        </p:txBody>
      </p:sp>
      <p:sp>
        <p:nvSpPr>
          <p:cNvPr id="4" name="Slide Number Placeholder 3"/>
          <p:cNvSpPr>
            <a:spLocks noGrp="1"/>
          </p:cNvSpPr>
          <p:nvPr>
            <p:ph type="sldNum" sz="quarter" idx="10"/>
          </p:nvPr>
        </p:nvSpPr>
        <p:spPr/>
        <p:txBody>
          <a:bodyPr/>
          <a:lstStyle/>
          <a:p>
            <a:fld id="{A9CD747D-8528-492A-8DBD-F993D1F0D0C8}"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95634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not learn about </a:t>
            </a:r>
            <a:r>
              <a:rPr lang="en-US" sz="1000" b="1">
                <a:latin typeface="Arial"/>
                <a:ea typeface="Calibri"/>
                <a:cs typeface="Times New Roman"/>
              </a:rPr>
              <a:t>Format-Custom</a:t>
            </a:r>
            <a:r>
              <a:rPr lang="en-US" sz="1000">
                <a:latin typeface="Arial"/>
                <a:ea typeface="Calibri"/>
                <a:cs typeface="Times New Roman"/>
              </a:rPr>
              <a:t> in this module. It has specific uses, most of which involve higher-level programming or require the presence of an XML view definition file. You may mention it to your students, but do not spend any time covering its use or features.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Look at the full Help for one of the format commands. What parameter do they all use to accept input from the pipeline?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All the format commands have an </a:t>
            </a:r>
            <a:r>
              <a:rPr lang="en-US" sz="1000" b="1">
                <a:latin typeface="Arial"/>
                <a:ea typeface="Calibri"/>
                <a:cs typeface="Times New Roman"/>
              </a:rPr>
              <a:t>–InputObject</a:t>
            </a:r>
            <a:r>
              <a:rPr lang="en-US" sz="1000">
                <a:latin typeface="Arial"/>
                <a:ea typeface="Calibri"/>
                <a:cs typeface="Times New Roman"/>
              </a:rPr>
              <a:t> parameter, which accepts input from the pipeline by using the </a:t>
            </a:r>
            <a:r>
              <a:rPr lang="en-US" sz="1000" b="1">
                <a:latin typeface="Arial"/>
                <a:ea typeface="Calibri"/>
                <a:cs typeface="Times New Roman"/>
              </a:rPr>
              <a:t>ByValue</a:t>
            </a:r>
            <a:r>
              <a:rPr lang="en-US" sz="1000">
                <a:latin typeface="Arial"/>
                <a:ea typeface="Calibri"/>
                <a:cs typeface="Times New Roman"/>
              </a:rPr>
              <a:t> technique. </a:t>
            </a:r>
          </a:p>
        </p:txBody>
      </p:sp>
      <p:sp>
        <p:nvSpPr>
          <p:cNvPr id="4" name="Slide Number Placeholder 3"/>
          <p:cNvSpPr>
            <a:spLocks noGrp="1"/>
          </p:cNvSpPr>
          <p:nvPr>
            <p:ph type="sldNum" sz="quarter" idx="10"/>
          </p:nvPr>
        </p:nvSpPr>
        <p:spPr/>
        <p:txBody>
          <a:bodyPr/>
          <a:lstStyle/>
          <a:p>
            <a:fld id="{A9CD747D-8528-492A-8DBD-F993D1F0D0C8}"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290499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Do </a:t>
            </a:r>
            <a:r>
              <a:rPr lang="en-US" sz="1000" dirty="0">
                <a:latin typeface="Arial"/>
                <a:ea typeface="Calibri"/>
                <a:cs typeface="Times New Roman"/>
              </a:rPr>
              <a:t>not spend too much time on this topic, because in this course you will not teach students how to modify the process or its outcome. Students may just be curious about where the default formatting comes from. If you want to show an example of these files, use the ISE to open C:\Windows\System32\WindowsPowerShell\v1.0\DotNetTypes.format.ps1xml and C:\Windows\System32\WindowsPowerShell\v1.0\Types.ps1xml. </a:t>
            </a:r>
          </a:p>
          <a:p>
            <a:pPr>
              <a:lnSpc>
                <a:spcPct val="115000"/>
              </a:lnSpc>
              <a:spcAft>
                <a:spcPts val="1000"/>
              </a:spcAft>
            </a:pPr>
            <a:r>
              <a:rPr lang="en-US" sz="1000" dirty="0">
                <a:latin typeface="Arial"/>
                <a:ea typeface="Calibri"/>
                <a:cs typeface="Times New Roman"/>
              </a:rPr>
              <a:t>Be careful not to modify these files. Modifying them in any way, even by adding a space or carriage return, will prevent the shell from using them.</a:t>
            </a:r>
          </a:p>
        </p:txBody>
      </p:sp>
      <p:sp>
        <p:nvSpPr>
          <p:cNvPr id="4" name="Slide Number Placeholder 3"/>
          <p:cNvSpPr>
            <a:spLocks noGrp="1"/>
          </p:cNvSpPr>
          <p:nvPr>
            <p:ph type="sldNum" sz="quarter" idx="10"/>
          </p:nvPr>
        </p:nvSpPr>
        <p:spPr/>
        <p:txBody>
          <a:bodyPr/>
          <a:lstStyle/>
          <a:p>
            <a:fld id="{A9CD747D-8528-492A-8DBD-F993D1F0D0C8}"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43437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235965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16150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9CD747D-8528-492A-8DBD-F993D1F0D0C8}"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22961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 LON-CL1 virtual machine </a:t>
            </a:r>
            <a:r>
              <a:rPr lang="en-US" sz="1000" dirty="0">
                <a:latin typeface="Arial"/>
                <a:ea typeface="Calibri"/>
                <a:cs typeface="Times New Roman"/>
              </a:rPr>
              <a:t>in E:\ Mod05\</a:t>
            </a:r>
            <a:r>
              <a:rPr lang="en-US" sz="1000" dirty="0" err="1">
                <a:latin typeface="Arial"/>
                <a:ea typeface="Calibri"/>
                <a:cs typeface="Times New Roman"/>
              </a:rPr>
              <a:t>Democode</a:t>
            </a:r>
            <a:r>
              <a:rPr lang="en-US" sz="1000" dirty="0">
                <a:latin typeface="Arial"/>
                <a:ea typeface="Calibri"/>
                <a:cs typeface="Times New Roman"/>
              </a:rPr>
              <a:t>\Basic.ps1.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a:t>
            </a:r>
            <a:r>
              <a:rPr lang="ga-IE" sz="1000" dirty="0">
                <a:latin typeface="Arial"/>
                <a:ea typeface="Calibri"/>
                <a:cs typeface="Times New Roman"/>
              </a:rPr>
              <a:t>Windows PowerShell </a:t>
            </a:r>
            <a:r>
              <a:rPr lang="en-US" sz="1000" dirty="0">
                <a:latin typeface="Arial"/>
                <a:ea typeface="Calibri"/>
                <a:cs typeface="Times New Roman"/>
              </a:rPr>
              <a:t>Integrated Scripting Environment (</a:t>
            </a:r>
            <a:r>
              <a:rPr lang="ga-IE" sz="1000" dirty="0">
                <a:latin typeface="Arial"/>
                <a:ea typeface="Calibri"/>
                <a:cs typeface="Times New Roman"/>
              </a:rPr>
              <a:t>ISE</a:t>
            </a:r>
            <a:r>
              <a:rPr lang="en-US" sz="1000" dirty="0">
                <a:latin typeface="Arial"/>
                <a:ea typeface="Calibri"/>
                <a:cs typeface="Times New Roman"/>
              </a:rPr>
              <a:t>). I</a:t>
            </a:r>
            <a:r>
              <a:rPr lang="ga-IE" sz="1000" dirty="0">
                <a:latin typeface="Arial"/>
                <a:ea typeface="Calibri"/>
                <a:cs typeface="Times New Roman"/>
              </a:rPr>
              <a:t>f the ISE is not </a:t>
            </a:r>
            <a:r>
              <a:rPr lang="en-US" sz="1000" dirty="0">
                <a:latin typeface="Arial"/>
                <a:ea typeface="Calibri"/>
                <a:cs typeface="Times New Roman"/>
              </a:rPr>
              <a:t>already </a:t>
            </a:r>
            <a:r>
              <a:rPr lang="ga-IE" sz="1000" dirty="0">
                <a:latin typeface="Arial"/>
                <a:ea typeface="Calibri"/>
                <a:cs typeface="Times New Roman"/>
              </a:rPr>
              <a:t>open</a:t>
            </a:r>
            <a:r>
              <a:rPr lang="en-US" sz="1000" dirty="0">
                <a:latin typeface="Arial"/>
                <a:ea typeface="Calibri"/>
                <a:cs typeface="Times New Roman"/>
              </a:rPr>
              <a:t>,</a:t>
            </a:r>
            <a:r>
              <a:rPr lang="ga-IE" sz="1000" dirty="0">
                <a:latin typeface="Arial"/>
                <a:ea typeface="Calibri"/>
                <a:cs typeface="Times New Roman"/>
              </a:rPr>
              <a:t> open it now.</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lvl="1">
              <a:spcBef>
                <a:spcPts val="600"/>
              </a:spcBef>
              <a:spcAft>
                <a:spcPts val="995"/>
              </a:spcAft>
            </a:pPr>
            <a:r>
              <a:rPr lang="en-US" sz="1000" b="1" dirty="0" smtClean="0">
                <a:effectLst/>
                <a:latin typeface="Arial"/>
                <a:ea typeface="Times New Roman"/>
                <a:cs typeface="Times New Roman"/>
              </a:rPr>
              <a:t>Get-Process | Format-Wide –Property ID</a:t>
            </a: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lvl="1">
              <a:spcBef>
                <a:spcPts val="600"/>
              </a:spcBef>
              <a:spcAft>
                <a:spcPts val="995"/>
              </a:spcAft>
            </a:pPr>
            <a:r>
              <a:rPr lang="en-US" sz="1000" b="1" dirty="0" smtClean="0">
                <a:effectLst/>
                <a:latin typeface="Arial"/>
                <a:ea typeface="Times New Roman"/>
                <a:cs typeface="Times New Roman"/>
              </a:rPr>
              <a:t>Get-Process | Format-Wide –Property ID –Column 5</a:t>
            </a: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lvl="1">
              <a:spcBef>
                <a:spcPts val="600"/>
              </a:spcBef>
              <a:spcAft>
                <a:spcPts val="995"/>
              </a:spcAft>
            </a:pPr>
            <a:r>
              <a:rPr lang="en-US" sz="1000" b="1" dirty="0" smtClean="0">
                <a:effectLst/>
                <a:latin typeface="Arial"/>
                <a:ea typeface="Times New Roman"/>
                <a:cs typeface="Times New Roman"/>
              </a:rPr>
              <a:t>Get-Process | Format-Wide –</a:t>
            </a:r>
            <a:r>
              <a:rPr lang="en-US" sz="1000" b="1" dirty="0" err="1" smtClean="0">
                <a:effectLst/>
                <a:latin typeface="Arial"/>
                <a:ea typeface="Times New Roman"/>
                <a:cs typeface="Times New Roman"/>
              </a:rPr>
              <a:t>AutoSize</a:t>
            </a:r>
            <a:endParaRPr lang="en-US" sz="1000" b="1"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lvl="1">
              <a:spcBef>
                <a:spcPts val="600"/>
              </a:spcBef>
              <a:spcAft>
                <a:spcPts val="995"/>
              </a:spcAft>
            </a:pPr>
            <a:r>
              <a:rPr lang="en-US" sz="1000" b="1" dirty="0" smtClean="0">
                <a:effectLst/>
                <a:latin typeface="Arial"/>
                <a:ea typeface="Times New Roman"/>
                <a:cs typeface="Times New Roman"/>
              </a:rPr>
              <a:t>Get-Service | Format-List –Property </a:t>
            </a:r>
            <a:r>
              <a:rPr lang="en-US" sz="1000" b="1" dirty="0" err="1" smtClean="0">
                <a:effectLst/>
                <a:latin typeface="Arial"/>
                <a:ea typeface="Times New Roman"/>
                <a:cs typeface="Times New Roman"/>
              </a:rPr>
              <a:t>Name,Status</a:t>
            </a:r>
            <a:endParaRPr lang="en-US" sz="1000" b="1"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p>
          <a:p>
            <a:pPr lvl="1">
              <a:spcBef>
                <a:spcPts val="600"/>
              </a:spcBef>
              <a:spcAft>
                <a:spcPts val="995"/>
              </a:spcAft>
            </a:pPr>
            <a:r>
              <a:rPr lang="en-US" sz="1000" b="1" dirty="0" smtClean="0">
                <a:effectLst/>
                <a:latin typeface="Arial"/>
                <a:ea typeface="Times New Roman"/>
                <a:cs typeface="Times New Roman"/>
              </a:rPr>
              <a:t>Get-Process | Format-List –Property *</a:t>
            </a: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dirty="0" smtClean="0">
                <a:effectLst/>
                <a:latin typeface="Arial"/>
                <a:ea typeface="Times New Roman"/>
                <a:cs typeface="Times New Roman"/>
              </a:rPr>
              <a:t>:</a:t>
            </a:r>
          </a:p>
          <a:p>
            <a:pPr lvl="1">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EventLog</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LogName</a:t>
            </a:r>
            <a:r>
              <a:rPr lang="en-US" sz="1000" b="1" dirty="0">
                <a:solidFill>
                  <a:prstClr val="black"/>
                </a:solidFill>
                <a:latin typeface="Arial"/>
                <a:ea typeface="Times New Roman"/>
                <a:cs typeface="Times New Roman"/>
              </a:rPr>
              <a:t> Security –Newest 50 | Format-Table –Property </a:t>
            </a:r>
            <a:r>
              <a:rPr lang="en-US" sz="1000" b="1" dirty="0" err="1">
                <a:solidFill>
                  <a:prstClr val="black"/>
                </a:solidFill>
                <a:latin typeface="Arial"/>
                <a:ea typeface="Times New Roman"/>
                <a:cs typeface="Times New Roman"/>
              </a:rPr>
              <a:t>EventID,TimeWritten</a:t>
            </a:r>
            <a:r>
              <a:rPr lang="en-US" sz="1000" b="1" dirty="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AutoSize</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9CD747D-8528-492A-8DBD-F993D1F0D0C8}"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365783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custom column keys are allowed in </a:t>
            </a:r>
            <a:r>
              <a:rPr lang="en-US" sz="1000" b="1">
                <a:latin typeface="Arial"/>
                <a:ea typeface="Calibri"/>
                <a:cs typeface="Times New Roman"/>
              </a:rPr>
              <a:t>Format-Table</a:t>
            </a:r>
            <a:r>
              <a:rPr lang="en-US" sz="1000">
                <a:latin typeface="Arial"/>
                <a:ea typeface="Calibri"/>
                <a:cs typeface="Times New Roman"/>
              </a:rPr>
              <a:t> that are not allowed in the calculated properties of </a:t>
            </a:r>
            <a:r>
              <a:rPr lang="en-US" sz="1000" b="1">
                <a:latin typeface="Arial"/>
                <a:ea typeface="Calibri"/>
                <a:cs typeface="Times New Roman"/>
              </a:rPr>
              <a:t>Select-Object</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Because the formatting commands prepare objects for display on the screen, they support keys that relate to visual display. These keys include </a:t>
            </a:r>
            <a:r>
              <a:rPr lang="en-US" sz="1000" b="1">
                <a:latin typeface="Arial"/>
                <a:ea typeface="Calibri"/>
                <a:cs typeface="Times New Roman"/>
              </a:rPr>
              <a:t>formatString</a:t>
            </a:r>
            <a:r>
              <a:rPr lang="en-US" sz="1000">
                <a:latin typeface="Arial"/>
                <a:ea typeface="Calibri"/>
                <a:cs typeface="Times New Roman"/>
              </a:rPr>
              <a:t>, </a:t>
            </a:r>
            <a:r>
              <a:rPr lang="en-US" sz="1000" b="1">
                <a:latin typeface="Arial"/>
                <a:ea typeface="Calibri"/>
                <a:cs typeface="Times New Roman"/>
              </a:rPr>
              <a:t>align</a:t>
            </a:r>
            <a:r>
              <a:rPr lang="en-US" sz="1000">
                <a:latin typeface="Arial"/>
                <a:ea typeface="Calibri"/>
                <a:cs typeface="Times New Roman"/>
              </a:rPr>
              <a:t>, and </a:t>
            </a:r>
            <a:r>
              <a:rPr lang="en-US" sz="1000" b="1">
                <a:latin typeface="Arial"/>
                <a:ea typeface="Calibri"/>
                <a:cs typeface="Times New Roman"/>
              </a:rPr>
              <a:t>width</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A9CD747D-8528-492A-8DBD-F993D1F0D0C8}"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Formatting Output</a:t>
            </a:r>
            <a:endParaRPr lang="en-US" sz="1200" b="1">
              <a:solidFill>
                <a:srgbClr val="336699"/>
              </a:solidFill>
              <a:latin typeface="Arial"/>
            </a:endParaRPr>
          </a:p>
        </p:txBody>
      </p:sp>
    </p:spTree>
    <p:extLst>
      <p:ext uri="{BB962C8B-B14F-4D97-AF65-F5344CB8AC3E}">
        <p14:creationId xmlns:p14="http://schemas.microsoft.com/office/powerpoint/2010/main" val="15480155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34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Module05</a:t>
            </a:r>
            <a:endParaRPr lang="en-US" sz="2600"/>
          </a:p>
        </p:txBody>
      </p:sp>
      <p:sp>
        <p:nvSpPr>
          <p:cNvPr id="3" name="Subtitle 2"/>
          <p:cNvSpPr>
            <a:spLocks noGrp="1"/>
          </p:cNvSpPr>
          <p:nvPr>
            <p:ph type="subTitle" sz="quarter" idx="1"/>
          </p:nvPr>
        </p:nvSpPr>
        <p:spPr/>
        <p:txBody>
          <a:bodyPr/>
          <a:lstStyle/>
          <a:p>
            <a:r>
              <a:rPr lang="en-US" smtClean="0"/>
              <a:t>Formatting Output
</a:t>
            </a:r>
            <a:endParaRPr lang="en-US"/>
          </a:p>
        </p:txBody>
      </p:sp>
    </p:spTree>
    <p:extLst>
      <p:ext uri="{BB962C8B-B14F-4D97-AF65-F5344CB8AC3E}">
        <p14:creationId xmlns:p14="http://schemas.microsoft.com/office/powerpoint/2010/main" val="954296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List Entries and Columns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Extension of the calculated property syntax used by </a:t>
            </a:r>
            <a:r>
              <a:rPr lang="en-US" b="1" dirty="0" smtClean="0"/>
              <a:t>Select-Object</a:t>
            </a:r>
            <a:r>
              <a:rPr lang="en-US" dirty="0" smtClean="0"/>
              <a:t>:</a:t>
            </a:r>
          </a:p>
          <a:p>
            <a:endParaRPr lang="en-US" dirty="0"/>
          </a:p>
          <a:p>
            <a:pPr marL="0" indent="0">
              <a:buNone/>
            </a:pPr>
            <a:r>
              <a:rPr lang="en-US" sz="2000" dirty="0">
                <a:latin typeface="Consolas" pitchFamily="49" charset="0"/>
                <a:cs typeface="Consolas" pitchFamily="49" charset="0"/>
              </a:rPr>
              <a:t>Get-Process | </a:t>
            </a:r>
          </a:p>
          <a:p>
            <a:pPr marL="0" indent="0">
              <a:buNone/>
            </a:pPr>
            <a:r>
              <a:rPr lang="en-US" sz="2000" dirty="0">
                <a:latin typeface="Consolas" pitchFamily="49" charset="0"/>
                <a:cs typeface="Consolas" pitchFamily="49" charset="0"/>
              </a:rPr>
              <a:t>Format-Table -Property </a:t>
            </a:r>
            <a:r>
              <a:rPr lang="en-US" sz="2000" dirty="0" err="1">
                <a:latin typeface="Consolas" pitchFamily="49" charset="0"/>
                <a:cs typeface="Consolas" pitchFamily="49" charset="0"/>
              </a:rPr>
              <a:t>Name,ID</a:t>
            </a:r>
            <a:r>
              <a:rPr lang="en-US" sz="2000" dirty="0">
                <a:latin typeface="Consolas" pitchFamily="49" charset="0"/>
                <a:cs typeface="Consolas" pitchFamily="49" charset="0"/>
              </a:rPr>
              <a:t>,@{n='VM(MB)';                </a:t>
            </a:r>
          </a:p>
          <a:p>
            <a:pPr marL="0" indent="0">
              <a:buNone/>
            </a:pPr>
            <a:r>
              <a:rPr lang="en-US" sz="2000" dirty="0">
                <a:latin typeface="Consolas" pitchFamily="49" charset="0"/>
                <a:cs typeface="Consolas" pitchFamily="49" charset="0"/>
              </a:rPr>
              <a:t>                                 e={$PSItem.VM / 1MB};</a:t>
            </a:r>
          </a:p>
          <a:p>
            <a:pPr marL="0" indent="0">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formatString</a:t>
            </a:r>
            <a:r>
              <a:rPr lang="en-US" sz="2000" dirty="0">
                <a:latin typeface="Consolas" pitchFamily="49" charset="0"/>
                <a:cs typeface="Consolas" pitchFamily="49" charset="0"/>
              </a:rPr>
              <a:t>='N2';</a:t>
            </a:r>
          </a:p>
          <a:p>
            <a:pPr marL="0" indent="0">
              <a:buNone/>
            </a:pPr>
            <a:r>
              <a:rPr lang="en-US" sz="2000" dirty="0">
                <a:latin typeface="Consolas" pitchFamily="49" charset="0"/>
                <a:cs typeface="Consolas" pitchFamily="49" charset="0"/>
              </a:rPr>
              <a:t>                                 align='right'} -</a:t>
            </a:r>
            <a:r>
              <a:rPr lang="en-US" sz="2000" dirty="0" err="1">
                <a:latin typeface="Consolas" pitchFamily="49" charset="0"/>
                <a:cs typeface="Consolas" pitchFamily="49" charset="0"/>
              </a:rPr>
              <a:t>AutoSize</a:t>
            </a:r>
            <a:endParaRPr lang="en-US" sz="2000" dirty="0">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456137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74922a63-ec66-490c-b48d-e85d523fd3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Custom Table Columns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create custom table columns by using </a:t>
            </a:r>
            <a:r>
              <a:rPr lang="en-US" b="1" dirty="0" smtClean="0"/>
              <a:t>Format-Table</a:t>
            </a:r>
            <a:endParaRPr lang="en-US" dirty="0"/>
          </a:p>
        </p:txBody>
      </p:sp>
    </p:spTree>
    <p:extLst>
      <p:ext uri="{BB962C8B-B14F-4D97-AF65-F5344CB8AC3E}">
        <p14:creationId xmlns:p14="http://schemas.microsoft.com/office/powerpoint/2010/main" val="3927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Sorted and Grouped Tables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a:t>
            </a:r>
            <a:r>
              <a:rPr lang="en-US" b="1" dirty="0" err="1" smtClean="0"/>
              <a:t>GroupBy</a:t>
            </a:r>
            <a:r>
              <a:rPr lang="en-US" dirty="0" smtClean="0"/>
              <a:t> parameter of format commands accepts a property name</a:t>
            </a:r>
          </a:p>
          <a:p>
            <a:r>
              <a:rPr lang="en-US" dirty="0" smtClean="0"/>
              <a:t>Produces a new set of headers each time that property’s value changes</a:t>
            </a:r>
          </a:p>
          <a:p>
            <a:r>
              <a:rPr lang="en-US" dirty="0" smtClean="0"/>
              <a:t>For best results, first sort the objects on the same property</a:t>
            </a:r>
          </a:p>
          <a:p>
            <a:endParaRPr lang="en-US" dirty="0"/>
          </a:p>
          <a:p>
            <a:pPr marL="0" indent="0">
              <a:buNone/>
            </a:pPr>
            <a:r>
              <a:rPr lang="en-US" sz="2000" dirty="0">
                <a:latin typeface="Consolas" pitchFamily="49" charset="0"/>
                <a:cs typeface="Consolas" pitchFamily="49" charset="0"/>
              </a:rPr>
              <a:t>Get-Service | Sort Status | Format-Table –</a:t>
            </a:r>
            <a:r>
              <a:rPr lang="en-US" sz="2000" dirty="0" err="1">
                <a:latin typeface="Consolas" pitchFamily="49" charset="0"/>
                <a:cs typeface="Consolas" pitchFamily="49" charset="0"/>
              </a:rPr>
              <a:t>GroupBy</a:t>
            </a:r>
            <a:r>
              <a:rPr lang="en-US" sz="2000" dirty="0">
                <a:latin typeface="Consolas" pitchFamily="49" charset="0"/>
                <a:cs typeface="Consolas" pitchFamily="49" charset="0"/>
              </a:rPr>
              <a:t> Status</a:t>
            </a:r>
          </a:p>
          <a:p>
            <a:endParaRPr lang="en-US" dirty="0"/>
          </a:p>
        </p:txBody>
      </p:sp>
    </p:spTree>
    <p:extLst>
      <p:ext uri="{BB962C8B-B14F-4D97-AF65-F5344CB8AC3E}">
        <p14:creationId xmlns:p14="http://schemas.microsoft.com/office/powerpoint/2010/main" val="2498385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850a141b-4c44-4df1-a672-1b36d79fdf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Grouped Tables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display grouped table </a:t>
            </a:r>
            <a:r>
              <a:rPr lang="en-US" dirty="0" smtClean="0"/>
              <a:t>output</a:t>
            </a:r>
            <a:endParaRPr lang="en-US" dirty="0"/>
          </a:p>
        </p:txBody>
      </p:sp>
    </p:spTree>
    <p:extLst>
      <p:ext uri="{BB962C8B-B14F-4D97-AF65-F5344CB8AC3E}">
        <p14:creationId xmlns:p14="http://schemas.microsoft.com/office/powerpoint/2010/main" val="4136799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 or Format?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Select-Object</a:t>
            </a:r>
            <a:r>
              <a:rPr lang="en-US" dirty="0" smtClean="0"/>
              <a:t> and the format commands, especially </a:t>
            </a:r>
            <a:r>
              <a:rPr lang="en-US" b="1" dirty="0" smtClean="0"/>
              <a:t>Format-Table</a:t>
            </a:r>
            <a:r>
              <a:rPr lang="en-US" dirty="0" smtClean="0"/>
              <a:t>, have overlapping functionality</a:t>
            </a:r>
          </a:p>
          <a:p>
            <a:endParaRPr lang="en-US" b="1" dirty="0"/>
          </a:p>
          <a:p>
            <a:r>
              <a:rPr lang="en-US" dirty="0" smtClean="0"/>
              <a:t>Use </a:t>
            </a:r>
            <a:r>
              <a:rPr lang="en-US" b="1" dirty="0" smtClean="0"/>
              <a:t>Select</a:t>
            </a:r>
            <a:r>
              <a:rPr lang="en-US" dirty="0" smtClean="0"/>
              <a:t> if you need to pipe objects to another command to sort, export, filter, enumerate, and so on</a:t>
            </a:r>
          </a:p>
          <a:p>
            <a:r>
              <a:rPr lang="en-US" dirty="0" smtClean="0"/>
              <a:t>Use formatting if you are finished manipulating the objects and are ready to display output on the screen</a:t>
            </a:r>
            <a:endParaRPr lang="en-US" dirty="0"/>
          </a:p>
        </p:txBody>
      </p:sp>
    </p:spTree>
    <p:extLst>
      <p:ext uri="{BB962C8B-B14F-4D97-AF65-F5344CB8AC3E}">
        <p14:creationId xmlns:p14="http://schemas.microsoft.com/office/powerpoint/2010/main" val="276109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Redirecting Formatted Output</a:t>
            </a:r>
            <a:endParaRPr lang="en-US"/>
          </a:p>
        </p:txBody>
      </p:sp>
      <p:sp>
        <p:nvSpPr>
          <p:cNvPr id="3" name="Text Placeholder 2"/>
          <p:cNvSpPr>
            <a:spLocks noGrp="1"/>
          </p:cNvSpPr>
          <p:nvPr>
            <p:ph type="body" idx="1"/>
          </p:nvPr>
        </p:nvSpPr>
        <p:spPr/>
        <p:txBody>
          <a:bodyPr/>
          <a:lstStyle/>
          <a:p>
            <a:r>
              <a:rPr lang="en-US" smtClean="0"/>
              <a:t>The Output of a Format Command
Demonstration: Examining Formatting Output
Redirecting Formatted Output
Demonstration: Redirecting Formatted Output
Using Grid Views
Demonstration: Using Grid Views</a:t>
            </a:r>
            <a:endParaRPr lang="en-US"/>
          </a:p>
        </p:txBody>
      </p:sp>
    </p:spTree>
    <p:extLst>
      <p:ext uri="{BB962C8B-B14F-4D97-AF65-F5344CB8AC3E}">
        <p14:creationId xmlns:p14="http://schemas.microsoft.com/office/powerpoint/2010/main" val="3272525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Output of a Format Command</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Only a small number of commands can accept the specialized objects produced by the format commands</a:t>
            </a:r>
          </a:p>
          <a:p>
            <a:endParaRPr lang="en-US" dirty="0"/>
          </a:p>
          <a:p>
            <a:r>
              <a:rPr lang="en-US" dirty="0" smtClean="0"/>
              <a:t>A good rule to remember is </a:t>
            </a:r>
            <a:r>
              <a:rPr lang="en-US" i="1" dirty="0" smtClean="0"/>
              <a:t>format right, </a:t>
            </a:r>
            <a:r>
              <a:rPr lang="en-US" dirty="0" smtClean="0"/>
              <a:t>meaning that format commands must come at the end of the command line</a:t>
            </a:r>
          </a:p>
          <a:p>
            <a:r>
              <a:rPr lang="en-US" dirty="0" smtClean="0"/>
              <a:t>There are only a couple of exceptions</a:t>
            </a:r>
            <a:endParaRPr lang="en-US" dirty="0"/>
          </a:p>
        </p:txBody>
      </p:sp>
    </p:spTree>
    <p:extLst>
      <p:ext uri="{BB962C8B-B14F-4D97-AF65-F5344CB8AC3E}">
        <p14:creationId xmlns:p14="http://schemas.microsoft.com/office/powerpoint/2010/main" val="181008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c4a22d0c-ef33-4e0c-a9b7-f929008a38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Examining Formatting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format commands </a:t>
            </a:r>
            <a:r>
              <a:rPr lang="en-US" dirty="0" smtClean="0"/>
              <a:t>produce a </a:t>
            </a:r>
            <a:r>
              <a:rPr lang="en-US" dirty="0"/>
              <a:t>specialized kind of </a:t>
            </a:r>
            <a:r>
              <a:rPr lang="en-US" dirty="0" smtClean="0"/>
              <a:t>object</a:t>
            </a:r>
          </a:p>
          <a:p>
            <a:pPr lvl="1"/>
            <a:r>
              <a:rPr lang="en-US" dirty="0" smtClean="0"/>
              <a:t>Examine the output of a command</a:t>
            </a:r>
          </a:p>
          <a:p>
            <a:pPr lvl="1"/>
            <a:r>
              <a:rPr lang="en-US" dirty="0" smtClean="0"/>
              <a:t>Examine the output of a format command</a:t>
            </a:r>
            <a:endParaRPr lang="en-US" dirty="0"/>
          </a:p>
        </p:txBody>
      </p:sp>
    </p:spTree>
    <p:extLst>
      <p:ext uri="{BB962C8B-B14F-4D97-AF65-F5344CB8AC3E}">
        <p14:creationId xmlns:p14="http://schemas.microsoft.com/office/powerpoint/2010/main" val="873175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Redirecting Formatted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Three commands can follow a format command to redirect output:</a:t>
            </a:r>
          </a:p>
          <a:p>
            <a:pPr lvl="1"/>
            <a:r>
              <a:rPr lang="en-US" b="1" dirty="0" smtClean="0"/>
              <a:t>Out-Host</a:t>
            </a:r>
            <a:r>
              <a:rPr lang="en-US" dirty="0" smtClean="0"/>
              <a:t> – to the screen</a:t>
            </a:r>
          </a:p>
          <a:p>
            <a:pPr lvl="1"/>
            <a:r>
              <a:rPr lang="en-US" b="1" dirty="0" smtClean="0"/>
              <a:t>Out-File</a:t>
            </a:r>
            <a:r>
              <a:rPr lang="en-US" dirty="0" smtClean="0"/>
              <a:t> – to a text file</a:t>
            </a:r>
          </a:p>
          <a:p>
            <a:pPr lvl="1"/>
            <a:r>
              <a:rPr lang="en-US" b="1" dirty="0" smtClean="0"/>
              <a:t>Out-Printer</a:t>
            </a:r>
            <a:r>
              <a:rPr lang="en-US" dirty="0" smtClean="0"/>
              <a:t> – to a printer</a:t>
            </a:r>
          </a:p>
          <a:p>
            <a:pPr lvl="1"/>
            <a:endParaRPr lang="en-US" b="1" dirty="0"/>
          </a:p>
          <a:p>
            <a:r>
              <a:rPr lang="en-US" dirty="0" smtClean="0"/>
              <a:t>These commands can follow any format command on the pipeline</a:t>
            </a:r>
          </a:p>
          <a:p>
            <a:r>
              <a:rPr lang="en-US" dirty="0" smtClean="0"/>
              <a:t>The redirected content will look exactly as it would have looked on the screen</a:t>
            </a:r>
            <a:endParaRPr lang="en-US" dirty="0"/>
          </a:p>
        </p:txBody>
      </p:sp>
    </p:spTree>
    <p:extLst>
      <p:ext uri="{BB962C8B-B14F-4D97-AF65-F5344CB8AC3E}">
        <p14:creationId xmlns:p14="http://schemas.microsoft.com/office/powerpoint/2010/main" val="248240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8d8df709-9a7e-47e1-bd84-694f50c2fb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Redirecting Formatted Output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redirect formatted output to a </a:t>
            </a:r>
            <a:r>
              <a:rPr lang="en-US" dirty="0" smtClean="0"/>
              <a:t>file</a:t>
            </a:r>
            <a:endParaRPr lang="en-US" dirty="0"/>
          </a:p>
        </p:txBody>
      </p:sp>
    </p:spTree>
    <p:extLst>
      <p:ext uri="{BB962C8B-B14F-4D97-AF65-F5344CB8AC3E}">
        <p14:creationId xmlns:p14="http://schemas.microsoft.com/office/powerpoint/2010/main" val="3705081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Basic Formatting
Using Advanced Formatting
Redirecting Formatted Output</a:t>
            </a:r>
            <a:endParaRPr lang="en-US"/>
          </a:p>
        </p:txBody>
      </p:sp>
    </p:spTree>
    <p:extLst>
      <p:ext uri="{BB962C8B-B14F-4D97-AF65-F5344CB8AC3E}">
        <p14:creationId xmlns:p14="http://schemas.microsoft.com/office/powerpoint/2010/main" val="3894564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Grid Views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smtClean="0"/>
              <a:t>Out-</a:t>
            </a:r>
            <a:r>
              <a:rPr lang="en-US" b="1" dirty="0" err="1" smtClean="0"/>
              <a:t>GridView</a:t>
            </a:r>
            <a:r>
              <a:rPr lang="en-US" dirty="0" smtClean="0"/>
              <a:t> displays objects in a sortable, filterable grid</a:t>
            </a:r>
          </a:p>
          <a:p>
            <a:r>
              <a:rPr lang="en-US" dirty="0" smtClean="0"/>
              <a:t>Does not accept formatted output</a:t>
            </a:r>
          </a:p>
          <a:p>
            <a:r>
              <a:rPr lang="en-US" dirty="0" smtClean="0"/>
              <a:t>Only available if the Windows PowerShell ISE host is installed on the computer</a:t>
            </a:r>
            <a:endParaRPr lang="en-US" dirty="0"/>
          </a:p>
        </p:txBody>
      </p:sp>
    </p:spTree>
    <p:extLst>
      <p:ext uri="{BB962C8B-B14F-4D97-AF65-F5344CB8AC3E}">
        <p14:creationId xmlns:p14="http://schemas.microsoft.com/office/powerpoint/2010/main" val="1877169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4b8a3ab3-a513-4292-9362-5cb5d3bf8d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Grid Views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use the </a:t>
            </a:r>
            <a:r>
              <a:rPr lang="en-US" b="1" dirty="0"/>
              <a:t>Out-</a:t>
            </a:r>
            <a:r>
              <a:rPr lang="en-US" b="1" dirty="0" err="1"/>
              <a:t>GridView</a:t>
            </a:r>
            <a:r>
              <a:rPr lang="en-US" dirty="0"/>
              <a:t> </a:t>
            </a:r>
            <a:r>
              <a:rPr lang="en-US" dirty="0" smtClean="0"/>
              <a:t>command</a:t>
            </a:r>
            <a:endParaRPr lang="en-US" dirty="0"/>
          </a:p>
        </p:txBody>
      </p:sp>
    </p:spTree>
    <p:extLst>
      <p:ext uri="{BB962C8B-B14F-4D97-AF65-F5344CB8AC3E}">
        <p14:creationId xmlns:p14="http://schemas.microsoft.com/office/powerpoint/2010/main" val="2140933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Formatting Output</a:t>
            </a:r>
            <a:endParaRPr lang="en-US"/>
          </a:p>
        </p:txBody>
      </p:sp>
      <p:sp>
        <p:nvSpPr>
          <p:cNvPr id="3" name="Text Placeholder 2"/>
          <p:cNvSpPr>
            <a:spLocks noGrp="1"/>
          </p:cNvSpPr>
          <p:nvPr>
            <p:ph type="body" idx="1"/>
          </p:nvPr>
        </p:nvSpPr>
        <p:spPr/>
        <p:txBody>
          <a:bodyPr/>
          <a:lstStyle/>
          <a:p>
            <a:r>
              <a:rPr lang="en-US" smtClean="0"/>
              <a:t>Exercise 1: Formatting Command Output
Exercise 2: Reproducing Specified Output</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1847114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2527359"/>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Your organization has specific criteria for the content and appearance of management reports. You have to write several commands that produce formatted output so that the output can be used in management reports. </a:t>
            </a:r>
            <a:endParaRPr lang="en-US" sz="2800">
              <a:effectLst/>
              <a:latin typeface="Segoe UI"/>
              <a:ea typeface="Times New Roman"/>
              <a:cs typeface="Mangal"/>
            </a:endParaRPr>
          </a:p>
        </p:txBody>
      </p:sp>
    </p:spTree>
    <p:extLst>
      <p:ext uri="{BB962C8B-B14F-4D97-AF65-F5344CB8AC3E}">
        <p14:creationId xmlns:p14="http://schemas.microsoft.com/office/powerpoint/2010/main" val="3812596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If you redirected formatted output to a file, is there a command that would let you attach that file to an email message?</a:t>
            </a:r>
            <a:endParaRPr lang="en-US"/>
          </a:p>
        </p:txBody>
      </p:sp>
    </p:spTree>
    <p:extLst>
      <p:ext uri="{BB962C8B-B14F-4D97-AF65-F5344CB8AC3E}">
        <p14:creationId xmlns:p14="http://schemas.microsoft.com/office/powerpoint/2010/main" val="1180321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Best Practice
Common Issues and Troubleshooting Tips</a:t>
            </a:r>
            <a:endParaRPr lang="en-US" dirty="0"/>
          </a:p>
        </p:txBody>
      </p:sp>
    </p:spTree>
    <p:extLst>
      <p:ext uri="{BB962C8B-B14F-4D97-AF65-F5344CB8AC3E}">
        <p14:creationId xmlns:p14="http://schemas.microsoft.com/office/powerpoint/2010/main" val="902716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Basic Formatting</a:t>
            </a:r>
            <a:endParaRPr lang="en-US"/>
          </a:p>
        </p:txBody>
      </p:sp>
      <p:sp>
        <p:nvSpPr>
          <p:cNvPr id="3" name="Text Placeholder 2"/>
          <p:cNvSpPr>
            <a:spLocks noGrp="1"/>
          </p:cNvSpPr>
          <p:nvPr>
            <p:ph type="body" idx="1"/>
          </p:nvPr>
        </p:nvSpPr>
        <p:spPr/>
        <p:txBody>
          <a:bodyPr/>
          <a:lstStyle/>
          <a:p>
            <a:r>
              <a:rPr lang="en-US" smtClean="0"/>
              <a:t>Default Formatting
Wide Lists
Lists
Tables
Demonstration: Basic Formatting</a:t>
            </a:r>
            <a:endParaRPr lang="en-US"/>
          </a:p>
        </p:txBody>
      </p:sp>
    </p:spTree>
    <p:extLst>
      <p:ext uri="{BB962C8B-B14F-4D97-AF65-F5344CB8AC3E}">
        <p14:creationId xmlns:p14="http://schemas.microsoft.com/office/powerpoint/2010/main" val="5905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Default Formatting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Decides how to display output based upon the object type of the first object in the pipeline</a:t>
            </a:r>
          </a:p>
          <a:p>
            <a:r>
              <a:rPr lang="en-US" dirty="0" smtClean="0"/>
              <a:t>Uses a set of XML view definitions and XML type extensions to decide what to display, and how to display it</a:t>
            </a:r>
          </a:p>
          <a:p>
            <a:r>
              <a:rPr lang="en-US" dirty="0" smtClean="0"/>
              <a:t>You can manipulate these defaults by providing additional XML files, although creating those files is beyond the scope of this course</a:t>
            </a:r>
            <a:endParaRPr lang="en-US" dirty="0"/>
          </a:p>
        </p:txBody>
      </p:sp>
    </p:spTree>
    <p:extLst>
      <p:ext uri="{BB962C8B-B14F-4D97-AF65-F5344CB8AC3E}">
        <p14:creationId xmlns:p14="http://schemas.microsoft.com/office/powerpoint/2010/main" val="264173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Wide Lists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a:t>
            </a:r>
            <a:r>
              <a:rPr lang="en-US" b="1" dirty="0" smtClean="0">
                <a:latin typeface="Consolas" pitchFamily="49" charset="0"/>
                <a:cs typeface="Consolas" pitchFamily="49" charset="0"/>
              </a:rPr>
              <a:t>Format-Wide</a:t>
            </a:r>
          </a:p>
          <a:p>
            <a:pPr marL="0" indent="0">
              <a:buNone/>
            </a:pPr>
            <a:endParaRPr lang="en-US" dirty="0" smtClean="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Format-Wide –Property ID</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Format-Wide –Col 5</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a:t>
            </a:r>
            <a:r>
              <a:rPr lang="en-US" b="1" dirty="0" smtClean="0">
                <a:latin typeface="Consolas" pitchFamily="49" charset="0"/>
                <a:cs typeface="Consolas" pitchFamily="49" charset="0"/>
              </a:rPr>
              <a:t>FW</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AutoSize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556478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latin typeface="Consolas" pitchFamily="49" charset="0"/>
                <a:cs typeface="Consolas" pitchFamily="49" charset="0"/>
              </a:rPr>
              <a:t>Get-Service | </a:t>
            </a:r>
            <a:r>
              <a:rPr lang="en-US" b="1" dirty="0" smtClean="0">
                <a:latin typeface="Consolas" pitchFamily="49" charset="0"/>
                <a:cs typeface="Consolas" pitchFamily="49" charset="0"/>
              </a:rPr>
              <a:t>Format-List</a:t>
            </a:r>
            <a:r>
              <a:rPr lang="en-US" dirty="0" smtClean="0">
                <a:latin typeface="Consolas" pitchFamily="49" charset="0"/>
                <a:cs typeface="Consolas" pitchFamily="49" charset="0"/>
              </a:rPr>
              <a:t> –Property *</a:t>
            </a: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Get-Process | FL –Prop </a:t>
            </a:r>
            <a:r>
              <a:rPr lang="en-US" dirty="0" err="1" smtClean="0">
                <a:latin typeface="Consolas" pitchFamily="49" charset="0"/>
                <a:cs typeface="Consolas" pitchFamily="49" charset="0"/>
              </a:rPr>
              <a:t>Name,ID</a:t>
            </a:r>
            <a:endParaRPr lang="en-US" dirty="0" smtClean="0">
              <a:latin typeface="Consolas" pitchFamily="49" charset="0"/>
              <a:cs typeface="Consolas" pitchFamily="49" charset="0"/>
            </a:endParaRPr>
          </a:p>
          <a:p>
            <a:pPr marL="0" indent="0">
              <a:buNone/>
            </a:pPr>
            <a:endParaRPr lang="en-US" dirty="0">
              <a:latin typeface="Consolas" pitchFamily="49" charset="0"/>
              <a:cs typeface="Consolas" pitchFamily="49" charset="0"/>
            </a:endParaRPr>
          </a:p>
          <a:p>
            <a:pPr marL="0" indent="0">
              <a:buNone/>
            </a:pPr>
            <a:r>
              <a:rPr lang="en-US" dirty="0" smtClean="0">
                <a:latin typeface="Consolas" pitchFamily="49" charset="0"/>
                <a:cs typeface="Consolas" pitchFamily="49" charset="0"/>
              </a:rPr>
              <a:t>Get-Service | FL </a:t>
            </a:r>
            <a:r>
              <a:rPr lang="en-US" dirty="0" err="1" smtClean="0">
                <a:latin typeface="Consolas" pitchFamily="49" charset="0"/>
                <a:cs typeface="Consolas" pitchFamily="49" charset="0"/>
              </a:rPr>
              <a:t>Name,Status,DisplayName</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985622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01e07d5-e18e-4d19-83f2-4632cd60e9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latin typeface="Consolas" pitchFamily="49" charset="0"/>
                <a:cs typeface="Consolas" pitchFamily="49" charset="0"/>
              </a:rPr>
              <a:t>Get-Process | </a:t>
            </a:r>
            <a:r>
              <a:rPr lang="en-US" sz="2400" b="1" dirty="0" smtClean="0">
                <a:latin typeface="Consolas" pitchFamily="49" charset="0"/>
                <a:cs typeface="Consolas" pitchFamily="49" charset="0"/>
              </a:rPr>
              <a:t>Format-Table</a:t>
            </a:r>
            <a:r>
              <a:rPr lang="en-US" sz="2400" dirty="0" smtClean="0">
                <a:latin typeface="Consolas" pitchFamily="49" charset="0"/>
                <a:cs typeface="Consolas" pitchFamily="49" charset="0"/>
              </a:rPr>
              <a:t> –Property </a:t>
            </a:r>
            <a:r>
              <a:rPr lang="en-US" sz="2400" dirty="0" err="1" smtClean="0">
                <a:latin typeface="Consolas" pitchFamily="49" charset="0"/>
                <a:cs typeface="Consolas" pitchFamily="49" charset="0"/>
              </a:rPr>
              <a:t>ID,Name</a:t>
            </a:r>
            <a:endParaRPr lang="en-US" sz="2400" dirty="0" smtClean="0">
              <a:latin typeface="Consolas" pitchFamily="49" charset="0"/>
              <a:cs typeface="Consolas" pitchFamily="49" charset="0"/>
            </a:endParaRPr>
          </a:p>
          <a:p>
            <a:pPr marL="0" indent="0">
              <a:buNone/>
            </a:pPr>
            <a:endParaRPr lang="en-US" sz="2400" dirty="0">
              <a:latin typeface="Consolas" pitchFamily="49" charset="0"/>
              <a:cs typeface="Consolas" pitchFamily="49" charset="0"/>
            </a:endParaRPr>
          </a:p>
          <a:p>
            <a:pPr marL="0" indent="0">
              <a:buNone/>
            </a:pPr>
            <a:r>
              <a:rPr lang="en-US" sz="2400" dirty="0" smtClean="0">
                <a:latin typeface="Consolas" pitchFamily="49" charset="0"/>
                <a:cs typeface="Consolas" pitchFamily="49" charset="0"/>
              </a:rPr>
              <a:t>Get-Process | FT *</a:t>
            </a:r>
          </a:p>
          <a:p>
            <a:pPr marL="0" indent="0">
              <a:buNone/>
            </a:pPr>
            <a:endParaRPr lang="en-US" sz="2400" dirty="0">
              <a:latin typeface="Consolas" pitchFamily="49" charset="0"/>
              <a:cs typeface="Consolas" pitchFamily="49" charset="0"/>
            </a:endParaRPr>
          </a:p>
          <a:p>
            <a:pPr marL="0" indent="0">
              <a:buNone/>
            </a:pPr>
            <a:r>
              <a:rPr lang="en-US" sz="2400" dirty="0" smtClean="0">
                <a:latin typeface="Consolas" pitchFamily="49" charset="0"/>
                <a:cs typeface="Consolas" pitchFamily="49" charset="0"/>
              </a:rPr>
              <a:t>Get-Service | FT </a:t>
            </a:r>
            <a:r>
              <a:rPr lang="en-US" sz="2400" dirty="0" err="1" smtClean="0">
                <a:latin typeface="Consolas" pitchFamily="49" charset="0"/>
                <a:cs typeface="Consolas" pitchFamily="49" charset="0"/>
              </a:rPr>
              <a:t>Name,Status</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AutoSize</a:t>
            </a:r>
            <a:r>
              <a:rPr lang="en-US" sz="2400" dirty="0" smtClean="0">
                <a:latin typeface="Consolas" pitchFamily="49" charset="0"/>
                <a:cs typeface="Consolas" pitchFamily="49" charset="0"/>
              </a:rPr>
              <a:t> -Wrap</a:t>
            </a:r>
            <a:endParaRPr lang="en-US" sz="2400" dirty="0">
              <a:latin typeface="Consolas" pitchFamily="49" charset="0"/>
              <a:cs typeface="Consolas" pitchFamily="49" charset="0"/>
            </a:endParaRPr>
          </a:p>
        </p:txBody>
      </p:sp>
    </p:spTree>
    <p:extLst>
      <p:ext uri="{BB962C8B-B14F-4D97-AF65-F5344CB8AC3E}">
        <p14:creationId xmlns:p14="http://schemas.microsoft.com/office/powerpoint/2010/main" val="826999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3b4c67e8-5c74-43a0-9b47-4b283c9fab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Basic Formatting</a:t>
            </a:r>
            <a:endParaRPr lang="en-US"/>
          </a:p>
        </p:txBody>
      </p:sp>
      <p:sp>
        <p:nvSpPr>
          <p:cNvPr id="4" name="Content Placeholder 2"/>
          <p:cNvSpPr>
            <a:spLocks noGrp="1"/>
          </p:cNvSpPr>
          <p:nvPr/>
        </p:nvSpPr>
        <p:spPr bwMode="auto">
          <a:xfrm>
            <a:off x="458788" y="1021215"/>
            <a:ext cx="836324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basic features of the three main formatting </a:t>
            </a:r>
            <a:r>
              <a:rPr lang="en-US" dirty="0" smtClean="0"/>
              <a:t>commands</a:t>
            </a:r>
            <a:endParaRPr lang="en-US" dirty="0"/>
          </a:p>
          <a:p>
            <a:pPr lvl="1"/>
            <a:r>
              <a:rPr lang="en-US" dirty="0" smtClean="0"/>
              <a:t>Using </a:t>
            </a:r>
            <a:r>
              <a:rPr lang="en-US" b="1" dirty="0" smtClean="0"/>
              <a:t>Format-Wide</a:t>
            </a:r>
            <a:endParaRPr lang="en-US" dirty="0" smtClean="0"/>
          </a:p>
          <a:p>
            <a:pPr lvl="1"/>
            <a:r>
              <a:rPr lang="en-US" dirty="0" smtClean="0"/>
              <a:t>Using </a:t>
            </a:r>
            <a:r>
              <a:rPr lang="en-US" b="1" dirty="0" smtClean="0"/>
              <a:t>Format-List</a:t>
            </a:r>
            <a:endParaRPr lang="en-US" dirty="0" smtClean="0"/>
          </a:p>
          <a:p>
            <a:pPr lvl="1"/>
            <a:r>
              <a:rPr lang="en-US" dirty="0" smtClean="0"/>
              <a:t>Using </a:t>
            </a:r>
            <a:r>
              <a:rPr lang="en-US" b="1" dirty="0" smtClean="0"/>
              <a:t>Format-Table</a:t>
            </a:r>
            <a:endParaRPr lang="en-US" dirty="0"/>
          </a:p>
        </p:txBody>
      </p:sp>
    </p:spTree>
    <p:extLst>
      <p:ext uri="{BB962C8B-B14F-4D97-AF65-F5344CB8AC3E}">
        <p14:creationId xmlns:p14="http://schemas.microsoft.com/office/powerpoint/2010/main" val="40396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Advanced Formatting</a:t>
            </a:r>
            <a:endParaRPr lang="en-US"/>
          </a:p>
        </p:txBody>
      </p:sp>
      <p:sp>
        <p:nvSpPr>
          <p:cNvPr id="3" name="Text Placeholder 2"/>
          <p:cNvSpPr>
            <a:spLocks noGrp="1"/>
          </p:cNvSpPr>
          <p:nvPr>
            <p:ph type="body" idx="1"/>
          </p:nvPr>
        </p:nvSpPr>
        <p:spPr/>
        <p:txBody>
          <a:bodyPr/>
          <a:lstStyle/>
          <a:p>
            <a:r>
              <a:rPr lang="en-US" smtClean="0"/>
              <a:t>Custom List Entries and Columns
Demonstration: Custom Table Columns
Sorted and Grouped Tables
Demonstration: Grouped Tables
Select or Format?</a:t>
            </a:r>
            <a:endParaRPr lang="en-US"/>
          </a:p>
        </p:txBody>
      </p:sp>
    </p:spTree>
    <p:extLst>
      <p:ext uri="{BB962C8B-B14F-4D97-AF65-F5344CB8AC3E}">
        <p14:creationId xmlns:p14="http://schemas.microsoft.com/office/powerpoint/2010/main" val="285422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2580</Words>
  <Application>Microsoft Office PowerPoint</Application>
  <PresentationFormat>On-screen Show (4:3)</PresentationFormat>
  <Paragraphs>313</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Wingdings</vt:lpstr>
      <vt:lpstr>Calibri</vt:lpstr>
      <vt:lpstr>Times New Roman</vt:lpstr>
      <vt:lpstr>Verdana</vt:lpstr>
      <vt:lpstr>Segoe UI</vt:lpstr>
      <vt:lpstr>Segoe UI Light</vt:lpstr>
      <vt:lpstr>Symbol</vt:lpstr>
      <vt:lpstr>Consolas</vt:lpstr>
      <vt:lpstr>Segoe Light</vt:lpstr>
      <vt:lpstr>Mangal</vt:lpstr>
      <vt:lpstr>Presentation1</vt:lpstr>
      <vt:lpstr>Module05</vt:lpstr>
      <vt:lpstr>Module Overview</vt:lpstr>
      <vt:lpstr>Lesson 1: Using Basic Formatting</vt:lpstr>
      <vt:lpstr>Default Formatting</vt:lpstr>
      <vt:lpstr>Wide Lists</vt:lpstr>
      <vt:lpstr>Lists</vt:lpstr>
      <vt:lpstr>Tables</vt:lpstr>
      <vt:lpstr>Demonstration: Basic Formatting</vt:lpstr>
      <vt:lpstr>Lesson 2: Using Advanced Formatting</vt:lpstr>
      <vt:lpstr>Custom List Entries and Columns</vt:lpstr>
      <vt:lpstr>Demonstration: Custom Table Columns</vt:lpstr>
      <vt:lpstr>Sorted and Grouped Tables</vt:lpstr>
      <vt:lpstr>Demonstration: Grouped Tables</vt:lpstr>
      <vt:lpstr>Select or Format?</vt:lpstr>
      <vt:lpstr>Lesson 3: Redirecting Formatted Output</vt:lpstr>
      <vt:lpstr>The Output of a Format Command</vt:lpstr>
      <vt:lpstr>Demonstration: Examining Formatting Output</vt:lpstr>
      <vt:lpstr>Redirecting Formatted Output</vt:lpstr>
      <vt:lpstr>Demonstration: Redirecting Formatted Output</vt:lpstr>
      <vt:lpstr>Using Grid Views</vt:lpstr>
      <vt:lpstr>Demonstration: Using Grid Views</vt:lpstr>
      <vt:lpstr>Lab: Formatting Output</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 </dc:creator>
  <cp:lastModifiedBy> </cp:lastModifiedBy>
  <cp:revision>3</cp:revision>
  <dcterms:created xsi:type="dcterms:W3CDTF">2013-07-02T13:43:05Z</dcterms:created>
  <dcterms:modified xsi:type="dcterms:W3CDTF">2013-07-02T13:53:37Z</dcterms:modified>
</cp:coreProperties>
</file>