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embeddedFontLst>
    <p:embeddedFont>
      <p:font typeface="Segoe UI" pitchFamily="34" charset="0"/>
      <p:regular r:id="rId33"/>
      <p:bold r:id="rId34"/>
      <p:italic r:id="rId35"/>
      <p:boldItalic r:id="rId36"/>
    </p:embeddedFont>
    <p:embeddedFont>
      <p:font typeface="Segoe UI Light" pitchFamily="34" charset="0"/>
      <p:regular r:id="rId37"/>
    </p:embeddedFont>
    <p:embeddedFont>
      <p:font typeface="Segoe Light" pitchFamily="34" charset="0"/>
      <p:regular r:id="rId38"/>
      <p:italic r:id="rId39"/>
    </p:embeddedFont>
    <p:embeddedFont>
      <p:font typeface="Consolas" pitchFamily="49" charset="0"/>
      <p:regular r:id="rId40"/>
      <p:bold r:id="rId41"/>
      <p:italic r:id="rId42"/>
      <p:boldItalic r:id="rId43"/>
    </p:embeddedFont>
    <p:embeddedFont>
      <p:font typeface="Mangal" pitchFamily="18" charset="0"/>
      <p:regular r:id="rId44"/>
      <p:bold r:id="rId45"/>
    </p:embeddedFont>
    <p:embeddedFont>
      <p:font typeface="Calibri" pitchFamily="34" charset="0"/>
      <p:regular r:id="rId46"/>
      <p:bold r:id="rId47"/>
      <p:italic r:id="rId48"/>
      <p:boldItalic r:id="rId49"/>
    </p:embeddedFont>
    <p:embeddedFont>
      <p:font typeface="Verdana" pitchFamily="34" charset="0"/>
      <p:regular r:id="rId50"/>
      <p:bold r:id="rId51"/>
      <p:italic r:id="rId52"/>
      <p:boldItalic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71" autoAdjust="0"/>
  </p:normalViewPr>
  <p:slideViewPr>
    <p:cSldViewPr>
      <p:cViewPr varScale="1">
        <p:scale>
          <a:sx n="80" d="100"/>
          <a:sy n="80" d="100"/>
        </p:scale>
        <p:origin x="-2418" y="-84"/>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9DDCED-75A2-4518-A8AD-BF482D41EE8D}" type="datetimeFigureOut">
              <a:rPr lang="en-US" smtClean="0"/>
              <a:t>7/2/2013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324A03-EE00-4518-9E74-03A0E382E7D6}" type="slidenum">
              <a:rPr lang="en-US" smtClean="0"/>
              <a:t>‹#›</a:t>
            </a:fld>
            <a:endParaRPr lang="en-US"/>
          </a:p>
        </p:txBody>
      </p:sp>
    </p:spTree>
    <p:extLst>
      <p:ext uri="{BB962C8B-B14F-4D97-AF65-F5344CB8AC3E}">
        <p14:creationId xmlns:p14="http://schemas.microsoft.com/office/powerpoint/2010/main" val="3866511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346075" indent="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msdn.microsoft.com/en-us/library/aa394418(VS.85).aspx"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Presentation</a:t>
            </a:r>
            <a:r>
              <a:rPr lang="en-US" sz="1000" b="1">
                <a:latin typeface="Arial"/>
                <a:ea typeface="Calibri"/>
                <a:cs typeface="Times New Roman"/>
              </a:rPr>
              <a:t>: 45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Demonstrations</a:t>
            </a:r>
            <a:r>
              <a:rPr lang="en-US" sz="1000" b="1">
                <a:latin typeface="Arial"/>
                <a:ea typeface="Calibri"/>
                <a:cs typeface="Times New Roman"/>
              </a:rPr>
              <a:t>: 45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Lab</a:t>
            </a:r>
            <a:r>
              <a:rPr lang="en-US" sz="1000" b="1">
                <a:latin typeface="Arial"/>
                <a:ea typeface="Calibri"/>
                <a:cs typeface="Times New Roman"/>
              </a:rPr>
              <a:t>: 45 minutes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teach this module, you need the Microsoft</a:t>
            </a:r>
            <a:r>
              <a:rPr lang="en-US" sz="1000" baseline="30000">
                <a:latin typeface="Arial"/>
                <a:ea typeface="Calibri"/>
                <a:cs typeface="Times New Roman"/>
              </a:rPr>
              <a:t>®</a:t>
            </a:r>
            <a:r>
              <a:rPr lang="en-US" sz="1000">
                <a:latin typeface="Arial"/>
                <a:ea typeface="Calibri"/>
                <a:cs typeface="Times New Roman"/>
              </a:rPr>
              <a:t> PowerPoint</a:t>
            </a:r>
            <a:r>
              <a:rPr lang="en-US" sz="1000" baseline="30000">
                <a:latin typeface="Arial"/>
                <a:ea typeface="Calibri"/>
                <a:cs typeface="Times New Roman"/>
              </a:rPr>
              <a:t>®</a:t>
            </a:r>
            <a:r>
              <a:rPr lang="en-US" sz="1000">
                <a:latin typeface="Arial"/>
                <a:ea typeface="Calibri"/>
                <a:cs typeface="Times New Roman"/>
              </a:rPr>
              <a:t> file 10961B_06.pptx.</a:t>
            </a:r>
          </a:p>
          <a:p>
            <a:pPr>
              <a:lnSpc>
                <a:spcPct val="115000"/>
              </a:lnSpc>
              <a:spcAft>
                <a:spcPts val="1000"/>
              </a:spcAft>
            </a:pPr>
            <a:r>
              <a:rPr lang="en-US" sz="1000" b="1">
                <a:latin typeface="Arial"/>
                <a:ea typeface="Calibri"/>
                <a:cs typeface="Times New Roman"/>
              </a:rPr>
              <a:t>Important</a:t>
            </a:r>
            <a:r>
              <a:rPr lang="en-US" sz="1000">
                <a:latin typeface="Arial"/>
                <a:ea typeface="Calibri"/>
                <a:cs typeface="Times New Roman"/>
              </a:rPr>
              <a:t>: </a:t>
            </a:r>
          </a:p>
          <a:p>
            <a:pPr>
              <a:lnSpc>
                <a:spcPct val="115000"/>
              </a:lnSpc>
              <a:spcAft>
                <a:spcPts val="1000"/>
              </a:spcAft>
            </a:pPr>
            <a:r>
              <a:rPr lang="en-US" sz="1000">
                <a:latin typeface="Arial"/>
                <a:ea typeface="Calibri"/>
                <a:cs typeface="Times New Roman"/>
              </a:rPr>
              <a:t>The use of PowerPoint 2013, PowerPoint 2010, or PowerPoint 2007 is recommended to display the slides for this course. If you use PowerPoint Viewer or a version of PowerPoint older than PowerPoint 2007, </a:t>
            </a:r>
            <a:r>
              <a:rPr lang="ga-IE" sz="1000">
                <a:latin typeface="Arial"/>
                <a:ea typeface="Calibri"/>
                <a:cs typeface="Times New Roman"/>
              </a:rPr>
              <a:t>some</a:t>
            </a:r>
            <a:r>
              <a:rPr lang="en-US" sz="1000">
                <a:latin typeface="Arial"/>
                <a:ea typeface="Calibri"/>
                <a:cs typeface="Times New Roman"/>
              </a:rPr>
              <a:t> of the features of the slides might not display correctly.</a:t>
            </a:r>
          </a:p>
          <a:p>
            <a:pPr>
              <a:lnSpc>
                <a:spcPct val="115000"/>
              </a:lnSpc>
              <a:spcAft>
                <a:spcPts val="1000"/>
              </a:spcAft>
            </a:pPr>
            <a:r>
              <a:rPr lang="en-US" sz="1000" b="1">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prepare for this module:</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Read all of the materials for this module. </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demonstrations.</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labs.</a:t>
            </a:r>
          </a:p>
          <a:p>
            <a:pPr>
              <a:lnSpc>
                <a:spcPct val="115000"/>
              </a:lnSpc>
              <a:spcAft>
                <a:spcPts val="1000"/>
              </a:spcAft>
            </a:pPr>
            <a:r>
              <a:rPr lang="en-US" sz="1000">
                <a:latin typeface="Arial"/>
                <a:ea typeface="Calibri"/>
                <a:cs typeface="Times New Roman"/>
              </a:rPr>
              <a:t>Work through the “Module Review and Takeaways” section, and determine how you will use this section to reinforce student learning and promote knowledge transfer to on-the-job performance.</a:t>
            </a:r>
          </a:p>
          <a:p>
            <a:pPr>
              <a:lnSpc>
                <a:spcPct val="115000"/>
              </a:lnSpc>
              <a:spcAft>
                <a:spcPts val="1000"/>
              </a:spcAft>
            </a:pPr>
            <a:r>
              <a:rPr lang="en-CA" sz="1000">
                <a:latin typeface="Arial"/>
                <a:ea typeface="Calibri"/>
                <a:cs typeface="Times New Roman"/>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9324A03-EE00-4518-9E74-03A0E382E7D6}"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1713282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There is no easy, direct equivalent to this WMI command</a:t>
            </a:r>
            <a:r>
              <a:rPr lang="ga-IE" sz="1000">
                <a:latin typeface="Arial"/>
                <a:ea typeface="Calibri"/>
                <a:cs typeface="Times New Roman"/>
              </a:rPr>
              <a:t>, </a:t>
            </a:r>
            <a:r>
              <a:rPr lang="en-US" sz="1000" b="1">
                <a:latin typeface="Arial"/>
                <a:ea typeface="Calibri"/>
                <a:cs typeface="Times New Roman"/>
              </a:rPr>
              <a:t>GET-WMIObject</a:t>
            </a:r>
            <a:r>
              <a:rPr lang="ga-IE" sz="1000">
                <a:latin typeface="Arial"/>
                <a:ea typeface="Calibri"/>
                <a:cs typeface="Times New Roman"/>
              </a:rPr>
              <a:t>,</a:t>
            </a:r>
            <a:r>
              <a:rPr lang="en-US" sz="1000">
                <a:latin typeface="Arial"/>
                <a:ea typeface="Calibri"/>
                <a:cs typeface="Times New Roman"/>
              </a:rPr>
              <a:t> in the CIM command set. However, </a:t>
            </a:r>
            <a:r>
              <a:rPr lang="en-US" sz="1000" b="1">
                <a:latin typeface="Arial"/>
                <a:ea typeface="Calibri"/>
                <a:cs typeface="Times New Roman"/>
              </a:rPr>
              <a:t>Get-WmiObject</a:t>
            </a:r>
            <a:r>
              <a:rPr lang="en-US" sz="1000">
                <a:latin typeface="Arial"/>
                <a:ea typeface="Calibri"/>
                <a:cs typeface="Times New Roman"/>
              </a:rPr>
              <a:t> can be run locally on any computer to produce a list of its namespaces.</a:t>
            </a:r>
          </a:p>
        </p:txBody>
      </p:sp>
      <p:sp>
        <p:nvSpPr>
          <p:cNvPr id="4" name="Slide Number Placeholder 3"/>
          <p:cNvSpPr>
            <a:spLocks noGrp="1"/>
          </p:cNvSpPr>
          <p:nvPr>
            <p:ph type="sldNum" sz="quarter" idx="10"/>
          </p:nvPr>
        </p:nvSpPr>
        <p:spPr/>
        <p:txBody>
          <a:bodyPr/>
          <a:lstStyle/>
          <a:p>
            <a:fld id="{29324A03-EE00-4518-9E74-03A0E382E7D6}"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1439218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should </a:t>
            </a:r>
            <a:r>
              <a:rPr lang="ga-IE" sz="1000">
                <a:latin typeface="Arial"/>
                <a:ea typeface="Calibri"/>
                <a:cs typeface="Times New Roman"/>
              </a:rPr>
              <a:t>have completed the preparation steps in the Module Overview slide </a:t>
            </a:r>
            <a:r>
              <a:rPr lang="en-US" sz="1000">
                <a:latin typeface="Arial"/>
                <a:ea typeface="Calibri"/>
                <a:cs typeface="Times New Roman"/>
              </a:rPr>
              <a:t>instructor n</a:t>
            </a:r>
            <a:r>
              <a:rPr lang="ga-IE" sz="1000">
                <a:latin typeface="Arial"/>
                <a:ea typeface="Calibri"/>
                <a:cs typeface="Times New Roman"/>
              </a:rPr>
              <a:t>otes</a:t>
            </a:r>
            <a:r>
              <a:rPr lang="en-US" sz="1000">
                <a:latin typeface="Arial"/>
                <a:ea typeface="Calibri"/>
                <a:cs typeface="Times New Roman"/>
              </a:rPr>
              <a:t> and </a:t>
            </a:r>
            <a:r>
              <a:rPr lang="ga-IE" sz="1000">
                <a:latin typeface="Arial"/>
                <a:ea typeface="Calibri"/>
                <a:cs typeface="Times New Roman"/>
              </a:rPr>
              <a:t>be logged on to the 10961B-LON-DC1 and 10961B-LON-CL1 virtual machines as Adatum\administrator with password Pa$$w0rd</a:t>
            </a:r>
            <a:r>
              <a:rPr lang="en-US" sz="1000">
                <a:latin typeface="Arial"/>
                <a:ea typeface="Calibri"/>
                <a:cs typeface="Times New Roman"/>
              </a:rPr>
              <a:t>.</a:t>
            </a:r>
          </a:p>
          <a:p>
            <a:pPr>
              <a:lnSpc>
                <a:spcPct val="115000"/>
              </a:lnSpc>
              <a:spcAft>
                <a:spcPts val="1000"/>
              </a:spcAft>
            </a:pPr>
            <a:r>
              <a:rPr lang="en-US" sz="1000">
                <a:latin typeface="Arial"/>
                <a:ea typeface="Calibri"/>
                <a:cs typeface="Times New Roman"/>
              </a:rPr>
              <a:t>T</a:t>
            </a:r>
            <a:r>
              <a:rPr lang="ga-IE" sz="1000">
                <a:latin typeface="Arial"/>
                <a:ea typeface="Calibri"/>
                <a:cs typeface="Times New Roman"/>
              </a:rPr>
              <a:t>he </a:t>
            </a:r>
            <a:r>
              <a:rPr lang="en-US" sz="1000">
                <a:latin typeface="Arial"/>
                <a:ea typeface="Calibri"/>
                <a:cs typeface="Times New Roman"/>
              </a:rPr>
              <a:t>d</a:t>
            </a:r>
            <a:r>
              <a:rPr lang="ga-IE" sz="1000">
                <a:latin typeface="Arial"/>
                <a:ea typeface="Calibri"/>
                <a:cs typeface="Times New Roman"/>
              </a:rPr>
              <a:t>emo</a:t>
            </a:r>
            <a:r>
              <a:rPr lang="en-US" sz="1000">
                <a:latin typeface="Arial"/>
                <a:ea typeface="Calibri"/>
                <a:cs typeface="Times New Roman"/>
              </a:rPr>
              <a:t>nstration s</a:t>
            </a:r>
            <a:r>
              <a:rPr lang="ga-IE" sz="1000">
                <a:latin typeface="Arial"/>
                <a:ea typeface="Calibri"/>
                <a:cs typeface="Times New Roman"/>
              </a:rPr>
              <a:t>teps </a:t>
            </a:r>
            <a:r>
              <a:rPr lang="en-US" sz="1000">
                <a:latin typeface="Arial"/>
                <a:ea typeface="Calibri"/>
                <a:cs typeface="Times New Roman"/>
              </a:rPr>
              <a:t>should be performed </a:t>
            </a:r>
            <a:r>
              <a:rPr lang="ga-IE" sz="1000">
                <a:latin typeface="Arial"/>
                <a:ea typeface="Calibri"/>
                <a:cs typeface="Times New Roman"/>
              </a:rPr>
              <a:t>on the 10961B-LON-CL1 virtual machine </a:t>
            </a:r>
            <a:r>
              <a:rPr lang="en-US" sz="1000">
                <a:latin typeface="Arial"/>
                <a:ea typeface="Calibri"/>
                <a:cs typeface="Times New Roman"/>
              </a:rPr>
              <a:t>in the Windows PowerShell console application.</a:t>
            </a: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Run </a:t>
            </a:r>
            <a:r>
              <a:rPr lang="en-US" sz="1000" b="1" smtClean="0">
                <a:effectLst/>
                <a:latin typeface="Arial"/>
                <a:ea typeface="Times New Roman"/>
                <a:cs typeface="Times New Roman"/>
              </a:rPr>
              <a:t>Get-WMIObject –Namespace root –List -Recurse | Select -Unique __NAMESPACE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Note the </a:t>
            </a:r>
            <a:r>
              <a:rPr lang="en-US" sz="1000" b="1" smtClean="0">
                <a:effectLst/>
                <a:latin typeface="Arial"/>
                <a:ea typeface="Times New Roman"/>
                <a:cs typeface="Times New Roman"/>
              </a:rPr>
              <a:t>ROOT\CIMV2</a:t>
            </a:r>
            <a:r>
              <a:rPr lang="en-US" sz="1000" smtClean="0">
                <a:effectLst/>
                <a:latin typeface="Arial"/>
                <a:ea typeface="Times New Roman"/>
                <a:cs typeface="Times New Roman"/>
              </a:rPr>
              <a:t> namespace and the </a:t>
            </a:r>
            <a:r>
              <a:rPr lang="en-US" sz="1000" b="1" smtClean="0">
                <a:effectLst/>
                <a:latin typeface="Arial"/>
                <a:ea typeface="Times New Roman"/>
                <a:cs typeface="Times New Roman"/>
              </a:rPr>
              <a:t>ROOT\SecurityCenter2</a:t>
            </a:r>
            <a:r>
              <a:rPr lang="en-US" sz="1000" smtClean="0">
                <a:effectLst/>
                <a:latin typeface="Arial"/>
                <a:ea typeface="Times New Roman"/>
                <a:cs typeface="Times New Roman"/>
              </a:rPr>
              <a:t> namespace. You will use this in the next demonstration.</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9324A03-EE00-4518-9E74-03A0E382E7D6}"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301444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Acknowledge that the process of finding the class that you must have is difficult, time-consuming, and error-prone. Many newcomers to WMI and CIM become frustrated with the guesswork. Unfortunately, guessing is currently the only technique available.</a:t>
            </a:r>
          </a:p>
          <a:p>
            <a:pPr>
              <a:lnSpc>
                <a:spcPct val="115000"/>
              </a:lnSpc>
              <a:spcAft>
                <a:spcPts val="1000"/>
              </a:spcAft>
            </a:pPr>
            <a:r>
              <a:rPr lang="en-US" sz="1000">
                <a:latin typeface="Arial"/>
                <a:ea typeface="Calibri"/>
                <a:cs typeface="Times New Roman"/>
              </a:rPr>
              <a:t>Various third-party “WMI Explorer” tools are available that can make exploring the repository easier. These graphical tools enable you to validate guesses more quickly. An Internet search for </a:t>
            </a:r>
            <a:r>
              <a:rPr lang="en-US" sz="1000" i="1">
                <a:latin typeface="Arial"/>
                <a:ea typeface="Calibri"/>
                <a:cs typeface="Times New Roman"/>
              </a:rPr>
              <a:t>WMI Explorer</a:t>
            </a:r>
            <a:r>
              <a:rPr lang="en-US" sz="1000">
                <a:latin typeface="Arial"/>
                <a:ea typeface="Calibri"/>
                <a:cs typeface="Times New Roman"/>
              </a:rPr>
              <a:t> will frequently return several results.</a:t>
            </a:r>
          </a:p>
          <a:p>
            <a:pPr>
              <a:lnSpc>
                <a:spcPct val="115000"/>
              </a:lnSpc>
              <a:spcAft>
                <a:spcPts val="1000"/>
              </a:spcAft>
            </a:pPr>
            <a:r>
              <a:rPr lang="en-US" sz="1000">
                <a:latin typeface="Arial"/>
                <a:ea typeface="Calibri"/>
                <a:cs typeface="Times New Roman"/>
              </a:rPr>
              <a:t>The student notes reference a free WMI Explorer tool, written in Windows PowerShell script.</a:t>
            </a:r>
          </a:p>
        </p:txBody>
      </p:sp>
      <p:sp>
        <p:nvSpPr>
          <p:cNvPr id="4" name="Slide Number Placeholder 3"/>
          <p:cNvSpPr>
            <a:spLocks noGrp="1"/>
          </p:cNvSpPr>
          <p:nvPr>
            <p:ph type="sldNum" sz="quarter" idx="10"/>
          </p:nvPr>
        </p:nvSpPr>
        <p:spPr/>
        <p:txBody>
          <a:bodyPr/>
          <a:lstStyle/>
          <a:p>
            <a:fld id="{29324A03-EE00-4518-9E74-03A0E382E7D6}"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2415007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a:t>
            </a:r>
            <a:r>
              <a:rPr lang="ga-IE" sz="1000" dirty="0">
                <a:latin typeface="Arial"/>
                <a:ea typeface="Calibri"/>
                <a:cs typeface="Times New Roman"/>
              </a:rPr>
              <a: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opened.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WmiObject</a:t>
            </a:r>
            <a:r>
              <a:rPr lang="en-US" sz="1000" b="1" dirty="0" smtClean="0">
                <a:effectLst/>
                <a:latin typeface="Arial"/>
                <a:ea typeface="Times New Roman"/>
                <a:cs typeface="Times New Roman"/>
              </a:rPr>
              <a:t> -Namespace root\SecurityCenter2 –</a:t>
            </a:r>
            <a:r>
              <a:rPr lang="en-US" sz="1000" b="1" dirty="0" smtClean="0">
                <a:effectLst/>
                <a:latin typeface="Arial"/>
                <a:ea typeface="Times New Roman"/>
                <a:cs typeface="Times New Roman"/>
              </a:rPr>
              <a:t>List</a:t>
            </a:r>
          </a:p>
          <a:p>
            <a:pPr lvl="1">
              <a:lnSpc>
                <a:spcPct val="115000"/>
              </a:lnSpc>
              <a:spcBef>
                <a:spcPts val="600"/>
              </a:spcBef>
              <a:spcAft>
                <a:spcPts val="995"/>
              </a:spcAft>
            </a:pPr>
            <a:r>
              <a:rPr lang="en-US" sz="1000" dirty="0" smtClean="0">
                <a:effectLst/>
                <a:latin typeface="Arial"/>
                <a:ea typeface="Times New Roman"/>
                <a:cs typeface="Times New Roman"/>
              </a:rPr>
              <a:t>Explain </a:t>
            </a:r>
            <a:r>
              <a:rPr lang="en-US" sz="1000" dirty="0" smtClean="0">
                <a:effectLst/>
                <a:latin typeface="Arial"/>
                <a:ea typeface="Times New Roman"/>
                <a:cs typeface="Times New Roman"/>
              </a:rPr>
              <a:t>that the class names starting with two underscore characters (__) are system classes. System classes can typically be ignored.</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ts val="1000"/>
              </a:lnSpc>
              <a:spcBef>
                <a:spcPts val="600"/>
              </a:spcBef>
              <a:spcAft>
                <a:spcPts val="600"/>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CimClass</a:t>
            </a:r>
            <a:r>
              <a:rPr lang="en-US" sz="1000" b="1" dirty="0" smtClean="0">
                <a:effectLst/>
                <a:latin typeface="Arial"/>
                <a:ea typeface="Times New Roman"/>
                <a:cs typeface="Times New Roman"/>
              </a:rPr>
              <a:t> –Namespace root\CIMv2 | Sort </a:t>
            </a:r>
            <a:r>
              <a:rPr lang="en-US" sz="1000" b="1" dirty="0" err="1" smtClean="0">
                <a:effectLst/>
                <a:latin typeface="Arial"/>
                <a:ea typeface="Times New Roman"/>
                <a:cs typeface="Times New Roman"/>
              </a:rPr>
              <a:t>CimClassName</a:t>
            </a:r>
            <a:endParaRPr lang="en-US" sz="1000" b="1" dirty="0" smtClean="0">
              <a:effectLst/>
              <a:latin typeface="Arial"/>
              <a:ea typeface="Times New Roman"/>
              <a:cs typeface="Times New Roman"/>
            </a:endParaRPr>
          </a:p>
          <a:p>
            <a:pPr lvl="1">
              <a:lnSpc>
                <a:spcPts val="1000"/>
              </a:lnSpc>
              <a:spcBef>
                <a:spcPts val="600"/>
              </a:spcBef>
              <a:spcAft>
                <a:spcPts val="600"/>
              </a:spcAft>
            </a:pPr>
            <a:r>
              <a:rPr lang="en-US" sz="1000" dirty="0" smtClean="0">
                <a:effectLst/>
                <a:latin typeface="Arial"/>
                <a:ea typeface="Times New Roman"/>
                <a:cs typeface="Times New Roman"/>
              </a:rPr>
              <a:t>Explain </a:t>
            </a:r>
            <a:r>
              <a:rPr lang="en-US" sz="1000" dirty="0" smtClean="0">
                <a:effectLst/>
                <a:latin typeface="Arial"/>
                <a:ea typeface="Times New Roman"/>
                <a:cs typeface="Times New Roman"/>
              </a:rPr>
              <a:t>that an alphabetical list can be useful when you have to validate a guess about a class name. For example, if you think a class named </a:t>
            </a:r>
            <a:r>
              <a:rPr lang="en-US" sz="1000" b="1" dirty="0" smtClean="0">
                <a:effectLst/>
                <a:latin typeface="Arial"/>
                <a:ea typeface="Times New Roman"/>
                <a:cs typeface="Times New Roman"/>
              </a:rPr>
              <a:t>Win32_Network</a:t>
            </a:r>
            <a:r>
              <a:rPr lang="en-US" sz="1000" dirty="0" smtClean="0">
                <a:effectLst/>
                <a:latin typeface="Arial"/>
                <a:ea typeface="Times New Roman"/>
                <a:cs typeface="Times New Roman"/>
              </a:rPr>
              <a:t> might be useful, you can more easily discover whether the class exists by using an alphabetical list.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9324A03-EE00-4518-9E74-03A0E382E7D6}"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1595800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324A03-EE00-4518-9E74-03A0E382E7D6}"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220242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324A03-EE00-4518-9E74-03A0E382E7D6}"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1920806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E:\Mod06\Democode\Querying.ps1.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demonstration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WmiObject</a:t>
            </a:r>
            <a:r>
              <a:rPr lang="en-US" sz="1000" b="1" dirty="0" smtClean="0">
                <a:effectLst/>
                <a:latin typeface="Arial"/>
                <a:ea typeface="Times New Roman"/>
                <a:cs typeface="Times New Roman"/>
              </a:rPr>
              <a:t> –Class Win32_Service</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CimInstance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ClassName</a:t>
            </a:r>
            <a:r>
              <a:rPr lang="en-US" sz="1000" b="1" dirty="0" smtClean="0">
                <a:effectLst/>
                <a:latin typeface="Arial"/>
                <a:ea typeface="Times New Roman"/>
                <a:cs typeface="Times New Roman"/>
              </a:rPr>
              <a:t> Win32_Process</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CimInstance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ClassName</a:t>
            </a:r>
            <a:r>
              <a:rPr lang="en-US" sz="1000" b="1" dirty="0" smtClean="0">
                <a:effectLst/>
                <a:latin typeface="Arial"/>
                <a:ea typeface="Times New Roman"/>
                <a:cs typeface="Times New Roman"/>
              </a:rPr>
              <a:t> Win32_LogicalDisk –Filter "</a:t>
            </a:r>
            <a:r>
              <a:rPr lang="en-US" sz="1000" b="1" dirty="0" err="1" smtClean="0">
                <a:effectLst/>
                <a:latin typeface="Arial"/>
                <a:ea typeface="Times New Roman"/>
                <a:cs typeface="Times New Roman"/>
              </a:rPr>
              <a:t>DriveType</a:t>
            </a:r>
            <a:r>
              <a:rPr lang="en-US" sz="1000" b="1" dirty="0" smtClean="0">
                <a:effectLst/>
                <a:latin typeface="Arial"/>
                <a:ea typeface="Times New Roman"/>
                <a:cs typeface="Times New Roman"/>
              </a:rPr>
              <a:t>=3"</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ts val="1000"/>
              </a:lnSpc>
              <a:spcBef>
                <a:spcPts val="600"/>
              </a:spcBef>
              <a:spcAft>
                <a:spcPts val="600"/>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CimInstance</a:t>
            </a:r>
            <a:r>
              <a:rPr lang="en-US" sz="1000" b="1" dirty="0" smtClean="0">
                <a:effectLst/>
                <a:latin typeface="Arial"/>
                <a:ea typeface="Times New Roman"/>
                <a:cs typeface="Times New Roman"/>
              </a:rPr>
              <a:t> –Query “SELECT * FROM Win32_NetworkAdapter"</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9324A03-EE00-4518-9E74-03A0E382E7D6}"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2169452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324A03-EE00-4518-9E74-03A0E382E7D6}"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1052026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324A03-EE00-4518-9E74-03A0E382E7D6}"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3214904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 Mod06\</a:t>
            </a:r>
            <a:r>
              <a:rPr lang="en-US" sz="1000" dirty="0" err="1">
                <a:latin typeface="Arial"/>
                <a:ea typeface="Calibri"/>
                <a:cs typeface="Times New Roman"/>
              </a:rPr>
              <a:t>Democode</a:t>
            </a:r>
            <a:r>
              <a:rPr lang="en-US" sz="1000" dirty="0">
                <a:latin typeface="Arial"/>
                <a:ea typeface="Calibri"/>
                <a:cs typeface="Times New Roman"/>
              </a:rPr>
              <a:t>\Sessions.ps1.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demonstration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The 10961B-LON-DC1 virtual</a:t>
            </a:r>
            <a:r>
              <a:rPr lang="en-US" sz="1000" dirty="0">
                <a:latin typeface="Arial"/>
                <a:ea typeface="Calibri"/>
                <a:cs typeface="Times New Roman"/>
              </a:rPr>
              <a:t> machine</a:t>
            </a:r>
            <a:r>
              <a:rPr lang="ga-IE" sz="1000" dirty="0">
                <a:latin typeface="Arial"/>
                <a:ea typeface="Calibri"/>
                <a:cs typeface="Times New Roman"/>
              </a:rPr>
              <a:t> must also be started</a:t>
            </a:r>
            <a:r>
              <a:rPr lang="en-US" sz="1000" dirty="0">
                <a:latin typeface="Arial"/>
                <a:ea typeface="Calibri"/>
                <a:cs typeface="Times New Roman"/>
              </a:rPr>
              <a:t>,</a:t>
            </a:r>
            <a:r>
              <a:rPr lang="ga-IE" sz="1000" dirty="0">
                <a:latin typeface="Arial"/>
                <a:ea typeface="Calibri"/>
                <a:cs typeface="Times New Roman"/>
              </a:rPr>
              <a:t> although you do not need to be logged 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$s = New-</a:t>
            </a:r>
            <a:r>
              <a:rPr lang="en-US" sz="1000" b="1" dirty="0" err="1" smtClean="0">
                <a:effectLst/>
                <a:latin typeface="Arial"/>
                <a:ea typeface="Times New Roman"/>
                <a:cs typeface="Times New Roman"/>
              </a:rPr>
              <a:t>CimSession</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a:t>
            </a:r>
            <a:r>
              <a:rPr lang="ga-IE" sz="1000" b="1" dirty="0" smtClean="0">
                <a:effectLst/>
                <a:latin typeface="Arial"/>
                <a:ea typeface="Times New Roman"/>
                <a:cs typeface="Times New Roman"/>
              </a:rPr>
              <a:t>LON-</a:t>
            </a:r>
            <a:r>
              <a:rPr lang="en-US" sz="1000" b="1" dirty="0" smtClean="0">
                <a:effectLst/>
                <a:latin typeface="Arial"/>
                <a:ea typeface="Times New Roman"/>
                <a:cs typeface="Times New Roman"/>
              </a:rPr>
              <a:t>DC</a:t>
            </a:r>
            <a:r>
              <a:rPr lang="ga-IE" sz="1000" b="1" dirty="0" smtClean="0">
                <a:effectLst/>
                <a:latin typeface="Arial"/>
                <a:ea typeface="Times New Roman"/>
                <a:cs typeface="Times New Roman"/>
              </a:rPr>
              <a:t>1</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CimInstance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CimSession</a:t>
            </a:r>
            <a:r>
              <a:rPr lang="en-US" sz="1000" b="1" dirty="0" smtClean="0">
                <a:effectLst/>
                <a:latin typeface="Arial"/>
                <a:ea typeface="Times New Roman"/>
                <a:cs typeface="Times New Roman"/>
              </a:rPr>
              <a:t> $s –</a:t>
            </a:r>
            <a:r>
              <a:rPr lang="en-US" sz="1000" b="1" dirty="0" err="1" smtClean="0">
                <a:effectLst/>
                <a:latin typeface="Arial"/>
                <a:ea typeface="Times New Roman"/>
                <a:cs typeface="Times New Roman"/>
              </a:rPr>
              <a:t>ClassName</a:t>
            </a:r>
            <a:r>
              <a:rPr lang="en-US" sz="1000" b="1" dirty="0" smtClean="0">
                <a:effectLst/>
                <a:latin typeface="Arial"/>
                <a:ea typeface="Times New Roman"/>
                <a:cs typeface="Times New Roman"/>
              </a:rPr>
              <a:t> Win32_OperatingSystem</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ts val="1000"/>
              </a:lnSpc>
              <a:spcBef>
                <a:spcPts val="600"/>
              </a:spcBef>
              <a:spcAft>
                <a:spcPts val="600"/>
              </a:spcAft>
            </a:pPr>
            <a:r>
              <a:rPr lang="en-US" sz="1000" b="1" dirty="0" smtClean="0">
                <a:effectLst/>
                <a:latin typeface="Arial"/>
                <a:ea typeface="Times New Roman"/>
                <a:cs typeface="Times New Roman"/>
              </a:rPr>
              <a:t>$s | Remove-</a:t>
            </a:r>
            <a:r>
              <a:rPr lang="en-US" sz="1000" b="1" dirty="0" err="1" smtClean="0">
                <a:effectLst/>
                <a:latin typeface="Arial"/>
                <a:ea typeface="Times New Roman"/>
                <a:cs typeface="Times New Roman"/>
              </a:rPr>
              <a:t>CimSession</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9324A03-EE00-4518-9E74-03A0E382E7D6}"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3141325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u="sng">
                <a:latin typeface="Arial"/>
                <a:ea typeface="Calibri"/>
                <a:cs typeface="Segoe UI"/>
              </a:rPr>
              <a:t>Demonstration Preparation:</a:t>
            </a:r>
            <a:endParaRPr lang="en-US" sz="1000">
              <a:latin typeface="Arial"/>
              <a:ea typeface="Calibri"/>
              <a:cs typeface="Times New Roman"/>
            </a:endParaRPr>
          </a:p>
          <a:p>
            <a:pPr>
              <a:lnSpc>
                <a:spcPct val="115000"/>
              </a:lnSpc>
              <a:spcAft>
                <a:spcPts val="1000"/>
              </a:spcAft>
            </a:pPr>
            <a:r>
              <a:rPr lang="ga-IE" sz="1000">
                <a:solidFill>
                  <a:srgbClr val="000000"/>
                </a:solidFill>
                <a:latin typeface="Arial"/>
                <a:ea typeface="Calibri"/>
                <a:cs typeface="Times New Roman"/>
              </a:rPr>
              <a:t>There are demonstrations in each Lesson in this module. To prepare for them</a:t>
            </a:r>
            <a:r>
              <a:rPr lang="en-US" sz="1000">
                <a:solidFill>
                  <a:srgbClr val="000000"/>
                </a:solidFill>
                <a:latin typeface="Arial"/>
                <a:ea typeface="Calibri"/>
                <a:cs typeface="Times New Roman"/>
              </a:rPr>
              <a:t>,</a:t>
            </a:r>
            <a:r>
              <a:rPr lang="ga-IE" sz="1000">
                <a:solidFill>
                  <a:srgbClr val="000000"/>
                </a:solidFill>
                <a:latin typeface="Arial"/>
                <a:ea typeface="Calibri"/>
                <a:cs typeface="Times New Roman"/>
              </a:rPr>
              <a:t> you need to do the following</a:t>
            </a:r>
            <a:r>
              <a:rPr lang="en-US" sz="1000">
                <a:solidFill>
                  <a:srgbClr val="000000"/>
                </a:solidFill>
                <a:latin typeface="Arial"/>
                <a:ea typeface="Calibri"/>
                <a:cs typeface="Times New Roman"/>
              </a:rPr>
              <a:t>:</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a:t>
            </a:r>
            <a:r>
              <a:rPr lang="en-US" sz="1000" b="1" smtClean="0">
                <a:effectLst/>
                <a:latin typeface="Arial"/>
                <a:ea typeface="Times New Roman"/>
                <a:cs typeface="Segoe UI"/>
              </a:rPr>
              <a:t>10961B-LON-DC1</a:t>
            </a:r>
            <a:r>
              <a:rPr lang="ga-IE" sz="1000" smtClean="0">
                <a:effectLst/>
                <a:latin typeface="Arial"/>
                <a:ea typeface="Times New Roman"/>
                <a:cs typeface="Segoe UI"/>
              </a:rPr>
              <a:t>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endParaRPr lang="en-US" sz="1000" smtClean="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a:t>
            </a:r>
            <a:r>
              <a:rPr lang="en-US" sz="1000" b="1" smtClean="0">
                <a:effectLst/>
                <a:latin typeface="Arial"/>
                <a:ea typeface="Times New Roman"/>
                <a:cs typeface="Segoe UI"/>
              </a:rPr>
              <a:t>10961B-LON-CL1</a:t>
            </a:r>
            <a:r>
              <a:rPr lang="ga-IE" sz="1000" smtClean="0">
                <a:effectLst/>
                <a:latin typeface="Arial"/>
                <a:ea typeface="Times New Roman"/>
                <a:cs typeface="Segoe UI"/>
              </a:rPr>
              <a:t>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r>
              <a:rPr lang="en-US" sz="1000" b="1" smtClean="0">
                <a:effectLst/>
                <a:latin typeface="Arial"/>
                <a:ea typeface="Times New Roman"/>
                <a:cs typeface="Segoe UI"/>
              </a:rPr>
              <a:t> </a:t>
            </a:r>
            <a:r>
              <a:rPr lang="ga-IE" sz="1000" smtClean="0">
                <a:effectLst/>
                <a:latin typeface="Arial"/>
                <a:ea typeface="Times New Roman"/>
                <a:cs typeface="Segoe UI"/>
              </a:rPr>
              <a:t>(Start and </a:t>
            </a:r>
            <a:r>
              <a:rPr lang="en-US" sz="1000" smtClean="0">
                <a:effectLst/>
                <a:latin typeface="Arial"/>
                <a:ea typeface="Times New Roman"/>
                <a:cs typeface="Segoe UI"/>
              </a:rPr>
              <a:t>l</a:t>
            </a:r>
            <a:r>
              <a:rPr lang="ga-IE" sz="1000" smtClean="0">
                <a:effectLst/>
                <a:latin typeface="Arial"/>
                <a:ea typeface="Times New Roman"/>
                <a:cs typeface="Segoe UI"/>
              </a:rPr>
              <a:t>og </a:t>
            </a:r>
            <a:r>
              <a:rPr lang="en-US" sz="1000" smtClean="0">
                <a:effectLst/>
                <a:latin typeface="Arial"/>
                <a:ea typeface="Times New Roman"/>
                <a:cs typeface="Segoe UI"/>
              </a:rPr>
              <a:t>on </a:t>
            </a:r>
            <a:r>
              <a:rPr lang="ga-IE" sz="1000" smtClean="0">
                <a:effectLst/>
                <a:latin typeface="Arial"/>
                <a:ea typeface="Times New Roman"/>
                <a:cs typeface="Segoe UI"/>
              </a:rPr>
              <a:t>to the 10961B-LON-DC1 before logging on to the 10961B-LON-CL1 virtual machine</a:t>
            </a:r>
            <a:r>
              <a:rPr lang="en-US" sz="1000" smtClean="0">
                <a:effectLst/>
                <a:latin typeface="Arial"/>
                <a:ea typeface="Times New Roman"/>
                <a:cs typeface="Segoe UI"/>
              </a:rPr>
              <a:t>.</a:t>
            </a:r>
            <a:r>
              <a:rPr lang="ga-IE" sz="1000" smtClean="0">
                <a:effectLst/>
                <a:latin typeface="Arial"/>
                <a:ea typeface="Times New Roman"/>
                <a:cs typeface="Segoe UI"/>
              </a:rPr>
              <a:t>)</a:t>
            </a:r>
            <a:endParaRPr lang="en-US" sz="1000" smtClean="0">
              <a:effectLst/>
              <a:latin typeface="Arial"/>
              <a:ea typeface="Times New Roman"/>
              <a:cs typeface="Segoe UI"/>
            </a:endParaRPr>
          </a:p>
          <a:p>
            <a:pPr>
              <a:lnSpc>
                <a:spcPct val="115000"/>
              </a:lnSpc>
              <a:spcAft>
                <a:spcPts val="1000"/>
              </a:spcAft>
            </a:pPr>
            <a:r>
              <a:rPr lang="en-US" sz="1000">
                <a:latin typeface="Arial"/>
                <a:ea typeface="Calibri"/>
                <a:cs typeface="Times New Roman"/>
              </a:rPr>
              <a:t>The d</a:t>
            </a:r>
            <a:r>
              <a:rPr lang="ga-IE" sz="1000">
                <a:latin typeface="Arial"/>
                <a:ea typeface="Calibri"/>
                <a:cs typeface="Times New Roman"/>
              </a:rPr>
              <a:t>emo</a:t>
            </a:r>
            <a:r>
              <a:rPr lang="en-US" sz="1000">
                <a:latin typeface="Arial"/>
                <a:ea typeface="Calibri"/>
                <a:cs typeface="Times New Roman"/>
              </a:rPr>
              <a:t>nstration steps should be performed </a:t>
            </a:r>
            <a:r>
              <a:rPr lang="ga-IE" sz="1000">
                <a:latin typeface="Arial"/>
                <a:ea typeface="Calibri"/>
                <a:cs typeface="Times New Roman"/>
              </a:rPr>
              <a:t>on the 10961B-LON-CL1 virtual machine in either the Windows PowerShell</a:t>
            </a:r>
            <a:r>
              <a:rPr lang="ga-IE" sz="1000" baseline="30000">
                <a:latin typeface="Arial"/>
                <a:ea typeface="Calibri"/>
                <a:cs typeface="Times New Roman"/>
              </a:rPr>
              <a:t>™</a:t>
            </a:r>
            <a:r>
              <a:rPr lang="ga-IE" sz="1000">
                <a:latin typeface="Arial"/>
                <a:ea typeface="Calibri"/>
                <a:cs typeface="Times New Roman"/>
              </a:rPr>
              <a:t> console or in the Windows PowerShell </a:t>
            </a:r>
            <a:r>
              <a:rPr lang="en-US" sz="1000">
                <a:latin typeface="Arial"/>
                <a:ea typeface="Calibri"/>
                <a:cs typeface="Times New Roman"/>
              </a:rPr>
              <a:t>Integrated Scripting Environment (</a:t>
            </a:r>
            <a:r>
              <a:rPr lang="ga-IE" sz="1000">
                <a:latin typeface="Arial"/>
                <a:ea typeface="Calibri"/>
                <a:cs typeface="Times New Roman"/>
              </a:rPr>
              <a:t>ISE</a:t>
            </a:r>
            <a:r>
              <a:rPr lang="en-US" sz="1000">
                <a:latin typeface="Arial"/>
                <a:ea typeface="Calibri"/>
                <a:cs typeface="Times New Roman"/>
              </a:rPr>
              <a:t>)</a:t>
            </a:r>
            <a:r>
              <a:rPr lang="ga-IE" sz="1000">
                <a:latin typeface="Arial"/>
                <a:ea typeface="Calibri"/>
                <a:cs typeface="Times New Roman"/>
              </a:rPr>
              <a:t>. </a:t>
            </a:r>
            <a:r>
              <a:rPr lang="en-US" sz="1000">
                <a:latin typeface="Arial"/>
                <a:ea typeface="Calibri"/>
                <a:cs typeface="Times New Roman"/>
              </a:rPr>
              <a:t>A</a:t>
            </a:r>
            <a:r>
              <a:rPr lang="ga-IE" sz="1000">
                <a:latin typeface="Arial"/>
                <a:ea typeface="Calibri"/>
                <a:cs typeface="Times New Roman"/>
              </a:rPr>
              <a:t>ome demo</a:t>
            </a:r>
            <a:r>
              <a:rPr lang="en-US" sz="1000">
                <a:latin typeface="Arial"/>
                <a:ea typeface="Calibri"/>
                <a:cs typeface="Times New Roman"/>
              </a:rPr>
              <a:t>nstration</a:t>
            </a:r>
            <a:r>
              <a:rPr lang="ga-IE" sz="1000">
                <a:latin typeface="Arial"/>
                <a:ea typeface="Calibri"/>
                <a:cs typeface="Times New Roman"/>
              </a:rPr>
              <a:t>s may explicitly call out which one to use. </a:t>
            </a:r>
            <a:endParaRPr lang="en-US" sz="1000">
              <a:latin typeface="Arial"/>
              <a:ea typeface="Calibri"/>
              <a:cs typeface="Times New Roman"/>
            </a:endParaRPr>
          </a:p>
          <a:p>
            <a:pPr>
              <a:lnSpc>
                <a:spcPct val="115000"/>
              </a:lnSpc>
              <a:spcAft>
                <a:spcPts val="1000"/>
              </a:spcAft>
            </a:pPr>
            <a:r>
              <a:rPr lang="ga-IE" sz="1000">
                <a:latin typeface="Arial"/>
                <a:ea typeface="Calibri"/>
                <a:cs typeface="Times New Roman"/>
              </a:rPr>
              <a:t>Where commands are complex</a:t>
            </a:r>
            <a:r>
              <a:rPr lang="en-US" sz="1000">
                <a:latin typeface="Arial"/>
                <a:ea typeface="Calibri"/>
                <a:cs typeface="Times New Roman"/>
              </a:rPr>
              <a:t>,</a:t>
            </a:r>
            <a:r>
              <a:rPr lang="ga-IE" sz="1000">
                <a:latin typeface="Arial"/>
                <a:ea typeface="Calibri"/>
                <a:cs typeface="Times New Roman"/>
              </a:rPr>
              <a:t> or steps are numerous</a:t>
            </a:r>
            <a:r>
              <a:rPr lang="en-US" sz="1000">
                <a:latin typeface="Arial"/>
                <a:ea typeface="Calibri"/>
                <a:cs typeface="Times New Roman"/>
              </a:rPr>
              <a:t>, </a:t>
            </a:r>
            <a:r>
              <a:rPr lang="ga-IE" sz="1000">
                <a:latin typeface="Arial"/>
                <a:ea typeface="Calibri"/>
                <a:cs typeface="Times New Roman"/>
              </a:rPr>
              <a:t>.ps1 </a:t>
            </a:r>
            <a:r>
              <a:rPr lang="en-US" sz="1000">
                <a:latin typeface="Arial"/>
                <a:ea typeface="Calibri"/>
                <a:cs typeface="Times New Roman"/>
              </a:rPr>
              <a:t>demonstration </a:t>
            </a:r>
            <a:r>
              <a:rPr lang="ga-IE" sz="1000">
                <a:latin typeface="Arial"/>
                <a:ea typeface="Calibri"/>
                <a:cs typeface="Times New Roman"/>
              </a:rPr>
              <a:t>files are provided and can be opened and used in the ISE. </a:t>
            </a:r>
            <a:r>
              <a:rPr lang="en-US" sz="1000">
                <a:latin typeface="Arial"/>
                <a:ea typeface="Calibri"/>
                <a:cs typeface="Times New Roman"/>
              </a:rPr>
              <a:t>T</a:t>
            </a:r>
            <a:r>
              <a:rPr lang="ga-IE" sz="1000">
                <a:latin typeface="Arial"/>
                <a:ea typeface="Calibri"/>
                <a:cs typeface="Times New Roman"/>
              </a:rPr>
              <a:t>hey </a:t>
            </a:r>
            <a:r>
              <a:rPr lang="en-US" sz="1000">
                <a:latin typeface="Arial"/>
                <a:ea typeface="Calibri"/>
                <a:cs typeface="Times New Roman"/>
              </a:rPr>
              <a:t>will be called out in the instructor notes in the demonstration where they are </a:t>
            </a:r>
            <a:r>
              <a:rPr lang="ga-IE" sz="1000">
                <a:latin typeface="Arial"/>
                <a:ea typeface="Calibri"/>
                <a:cs typeface="Times New Roman"/>
              </a:rPr>
              <a:t>available. They are available on the 10961B-LON-CL1 at E:\Mod06\Democode</a:t>
            </a:r>
            <a:r>
              <a:rPr lang="en-US" sz="1000">
                <a:latin typeface="Arial"/>
                <a:ea typeface="Calibri"/>
                <a:cs typeface="Times New Roman"/>
              </a:rPr>
              <a:t>.</a:t>
            </a:r>
          </a:p>
          <a:p>
            <a:pPr>
              <a:lnSpc>
                <a:spcPct val="115000"/>
              </a:lnSpc>
              <a:spcAft>
                <a:spcPts val="1000"/>
              </a:spcAft>
            </a:pPr>
            <a:r>
              <a:rPr lang="en-US" sz="1000" b="1" smtClean="0">
                <a:effectLst/>
                <a:latin typeface="Arial"/>
                <a:ea typeface="Times New Roman"/>
                <a:cs typeface="Times New Roman"/>
              </a:rPr>
              <a:t>Note</a:t>
            </a:r>
            <a:r>
              <a:rPr lang="ga-IE" sz="1000" smtClean="0">
                <a:effectLst/>
                <a:latin typeface="Arial"/>
                <a:ea typeface="Times New Roman"/>
                <a:cs typeface="Times New Roman"/>
              </a:rPr>
              <a:t>: The “Finding Classes Documentation” and</a:t>
            </a:r>
            <a:r>
              <a:rPr lang="en-US" sz="1000" smtClean="0">
                <a:effectLst/>
                <a:latin typeface="Arial"/>
                <a:ea typeface="Times New Roman"/>
                <a:cs typeface="Times New Roman"/>
              </a:rPr>
              <a:t> “Finding Methods and Documentation”</a:t>
            </a:r>
            <a:r>
              <a:rPr lang="ga-IE" sz="1000" smtClean="0">
                <a:effectLst/>
                <a:latin typeface="Arial"/>
                <a:ea typeface="Times New Roman"/>
                <a:cs typeface="Times New Roman"/>
              </a:rPr>
              <a:t> in Lesson 1 and Lesson 3 in this module require access to the </a:t>
            </a:r>
            <a:r>
              <a:rPr lang="en-US" sz="1000" smtClean="0">
                <a:effectLst/>
                <a:latin typeface="Arial"/>
                <a:ea typeface="Times New Roman"/>
                <a:cs typeface="Times New Roman"/>
              </a:rPr>
              <a:t>I</a:t>
            </a:r>
            <a:r>
              <a:rPr lang="ga-IE" sz="1000" smtClean="0">
                <a:effectLst/>
                <a:latin typeface="Arial"/>
                <a:ea typeface="Times New Roman"/>
                <a:cs typeface="Times New Roman"/>
              </a:rPr>
              <a:t>nternet. The course virtual machines do not have </a:t>
            </a:r>
            <a:r>
              <a:rPr lang="en-US" sz="1000" smtClean="0">
                <a:effectLst/>
                <a:latin typeface="Arial"/>
                <a:ea typeface="Times New Roman"/>
                <a:cs typeface="Times New Roman"/>
              </a:rPr>
              <a:t>I</a:t>
            </a:r>
            <a:r>
              <a:rPr lang="ga-IE" sz="1000" smtClean="0">
                <a:effectLst/>
                <a:latin typeface="Arial"/>
                <a:ea typeface="Times New Roman"/>
                <a:cs typeface="Times New Roman"/>
              </a:rPr>
              <a:t>nternet access enabled. </a:t>
            </a:r>
            <a:r>
              <a:rPr lang="en-US" sz="1000" smtClean="0">
                <a:effectLst/>
                <a:latin typeface="Arial"/>
                <a:ea typeface="Times New Roman"/>
                <a:cs typeface="Times New Roman"/>
              </a:rPr>
              <a:t>Thus,</a:t>
            </a:r>
            <a:r>
              <a:rPr lang="ga-IE" sz="1000" smtClean="0">
                <a:effectLst/>
                <a:latin typeface="Arial"/>
                <a:ea typeface="Times New Roman"/>
                <a:cs typeface="Times New Roman"/>
              </a:rPr>
              <a:t> you should perform the demonstration on your host machine</a:t>
            </a:r>
            <a:r>
              <a:rPr lang="en-US" sz="1000" smtClean="0">
                <a:effectLst/>
                <a:latin typeface="Arial"/>
                <a:ea typeface="Times New Roman"/>
                <a:cs typeface="Times New Roman"/>
              </a:rPr>
              <a:t>,</a:t>
            </a:r>
            <a:r>
              <a:rPr lang="ga-IE" sz="1000" smtClean="0">
                <a:effectLst/>
                <a:latin typeface="Arial"/>
                <a:ea typeface="Times New Roman"/>
                <a:cs typeface="Times New Roman"/>
              </a:rPr>
              <a:t> and ensure </a:t>
            </a:r>
            <a:r>
              <a:rPr lang="en-US" sz="1000" smtClean="0">
                <a:effectLst/>
                <a:latin typeface="Arial"/>
                <a:ea typeface="Times New Roman"/>
                <a:cs typeface="Times New Roman"/>
              </a:rPr>
              <a:t>that I</a:t>
            </a:r>
            <a:r>
              <a:rPr lang="ga-IE" sz="1000" smtClean="0">
                <a:effectLst/>
                <a:latin typeface="Arial"/>
                <a:ea typeface="Times New Roman"/>
                <a:cs typeface="Times New Roman"/>
              </a:rPr>
              <a:t>nternet access and overhead projection is available to the class from </a:t>
            </a:r>
            <a:r>
              <a:rPr lang="en-US" sz="1000" smtClean="0">
                <a:effectLst/>
                <a:latin typeface="Arial"/>
                <a:ea typeface="Times New Roman"/>
                <a:cs typeface="Times New Roman"/>
              </a:rPr>
              <a:t>your host machine </a:t>
            </a:r>
            <a:r>
              <a:rPr lang="ga-IE" sz="1000" smtClean="0">
                <a:effectLst/>
                <a:latin typeface="Arial"/>
                <a:ea typeface="Times New Roman"/>
                <a:cs typeface="Times New Roman"/>
              </a:rPr>
              <a:t>prior to starting the demo</a:t>
            </a:r>
            <a:r>
              <a:rPr lang="en-US" sz="1000" smtClean="0">
                <a:effectLst/>
                <a:latin typeface="Arial"/>
                <a:ea typeface="Times New Roman"/>
                <a:cs typeface="Times New Roman"/>
              </a:rPr>
              <a:t>nstration</a:t>
            </a:r>
            <a:r>
              <a:rPr lang="ga-IE" sz="1000" smtClean="0">
                <a:effectLst/>
                <a:latin typeface="Arial"/>
                <a:ea typeface="Times New Roman"/>
                <a:cs typeface="Times New Roman"/>
              </a:rPr>
              <a:t>.</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9324A03-EE00-4518-9E74-03A0E382E7D6}"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2518309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are some disadvantages of using </a:t>
            </a:r>
            <a:r>
              <a:rPr lang="en-US" sz="1000" b="1">
                <a:latin typeface="Arial"/>
                <a:ea typeface="Calibri"/>
                <a:cs typeface="Times New Roman"/>
              </a:rPr>
              <a:t>ForEach-Object</a:t>
            </a:r>
            <a:r>
              <a:rPr lang="en-US" sz="1000">
                <a:latin typeface="Arial"/>
                <a:ea typeface="Calibri"/>
                <a:cs typeface="Times New Roman"/>
              </a:rPr>
              <a:t> instead of one of the Invoke commands to invoke a method?</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ForEach-Object</a:t>
            </a:r>
            <a:r>
              <a:rPr lang="en-US" sz="1000">
                <a:latin typeface="Arial"/>
                <a:ea typeface="Calibri"/>
                <a:cs typeface="Times New Roman"/>
              </a:rPr>
              <a:t> does not include </a:t>
            </a:r>
            <a:r>
              <a:rPr lang="en-US" sz="1000" b="1">
                <a:latin typeface="Arial"/>
                <a:ea typeface="Calibri"/>
                <a:cs typeface="Times New Roman"/>
              </a:rPr>
              <a:t>–WhatIf</a:t>
            </a:r>
            <a:r>
              <a:rPr lang="en-US" sz="1000">
                <a:latin typeface="Arial"/>
                <a:ea typeface="Calibri"/>
                <a:cs typeface="Times New Roman"/>
              </a:rPr>
              <a:t> or </a:t>
            </a:r>
            <a:r>
              <a:rPr lang="en-US" sz="1000" b="1">
                <a:latin typeface="Arial"/>
                <a:ea typeface="Calibri"/>
                <a:cs typeface="Times New Roman"/>
              </a:rPr>
              <a:t>–Confirm</a:t>
            </a:r>
            <a:r>
              <a:rPr lang="en-US" sz="1000">
                <a:latin typeface="Arial"/>
                <a:ea typeface="Calibri"/>
                <a:cs typeface="Times New Roman"/>
              </a:rPr>
              <a:t> parameters. When you use this command to invoke a method, the method will always run, and you will not have any way to test your command.</a:t>
            </a:r>
          </a:p>
        </p:txBody>
      </p:sp>
      <p:sp>
        <p:nvSpPr>
          <p:cNvPr id="4" name="Slide Number Placeholder 3"/>
          <p:cNvSpPr>
            <a:spLocks noGrp="1"/>
          </p:cNvSpPr>
          <p:nvPr>
            <p:ph type="sldNum" sz="quarter" idx="10"/>
          </p:nvPr>
        </p:nvSpPr>
        <p:spPr/>
        <p:txBody>
          <a:bodyPr/>
          <a:lstStyle/>
          <a:p>
            <a:fld id="{29324A03-EE00-4518-9E74-03A0E382E7D6}"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361443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324A03-EE00-4518-9E74-03A0E382E7D6}"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1048018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In the demonstration you will access the Win32_Service class documentation page. </a:t>
            </a:r>
          </a:p>
        </p:txBody>
      </p:sp>
      <p:sp>
        <p:nvSpPr>
          <p:cNvPr id="4" name="Slide Number Placeholder 3"/>
          <p:cNvSpPr>
            <a:spLocks noGrp="1"/>
          </p:cNvSpPr>
          <p:nvPr>
            <p:ph type="sldNum" sz="quarter" idx="10"/>
          </p:nvPr>
        </p:nvSpPr>
        <p:spPr/>
        <p:txBody>
          <a:bodyPr/>
          <a:lstStyle/>
          <a:p>
            <a:fld id="{29324A03-EE00-4518-9E74-03A0E382E7D6}"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3128878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 Windows PowerShell commands </a:t>
            </a:r>
            <a:r>
              <a:rPr lang="ga-IE" sz="1000" dirty="0">
                <a:latin typeface="Arial"/>
                <a:ea typeface="Calibri"/>
                <a:cs typeface="Times New Roman"/>
              </a:rPr>
              <a:t>on the 10961B-LON-CL1 virtual machine </a:t>
            </a:r>
            <a:r>
              <a:rPr lang="en-US" sz="1000" dirty="0">
                <a:latin typeface="Arial"/>
                <a:ea typeface="Calibri"/>
                <a:cs typeface="Times New Roman"/>
              </a:rPr>
              <a:t>in E:\ Mod06\</a:t>
            </a:r>
            <a:r>
              <a:rPr lang="en-US" sz="1000" dirty="0" err="1">
                <a:latin typeface="Arial"/>
                <a:ea typeface="Calibri"/>
                <a:cs typeface="Times New Roman"/>
              </a:rPr>
              <a:t>Democode</a:t>
            </a:r>
            <a:r>
              <a:rPr lang="en-US" sz="1000" dirty="0">
                <a:latin typeface="Arial"/>
                <a:ea typeface="Calibri"/>
                <a:cs typeface="Times New Roman"/>
              </a:rPr>
              <a:t>\Methods.ps1.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ga-IE" sz="1000" dirty="0">
                <a:latin typeface="Arial"/>
                <a:ea typeface="Calibri"/>
                <a:cs typeface="Times New Roman"/>
              </a:rPr>
              <a:t>To complete this demonstrati</a:t>
            </a:r>
            <a:r>
              <a:rPr lang="en-US" sz="1000" dirty="0">
                <a:latin typeface="Arial"/>
                <a:ea typeface="Calibri"/>
                <a:cs typeface="Times New Roman"/>
              </a:rPr>
              <a:t>o</a:t>
            </a:r>
            <a:r>
              <a:rPr lang="ga-IE" sz="1000" dirty="0">
                <a:latin typeface="Arial"/>
                <a:ea typeface="Calibri"/>
                <a:cs typeface="Times New Roman"/>
              </a:rPr>
              <a:t>n</a:t>
            </a:r>
            <a:r>
              <a:rPr lang="en-US" sz="1000" dirty="0">
                <a:latin typeface="Arial"/>
                <a:ea typeface="Calibri"/>
                <a:cs typeface="Times New Roman"/>
              </a:rPr>
              <a:t>,</a:t>
            </a:r>
            <a:r>
              <a:rPr lang="ga-IE" sz="1000" dirty="0">
                <a:latin typeface="Arial"/>
                <a:ea typeface="Calibri"/>
                <a:cs typeface="Times New Roman"/>
              </a:rPr>
              <a:t> you will require </a:t>
            </a:r>
            <a:r>
              <a:rPr lang="en-US" sz="1000" dirty="0">
                <a:latin typeface="Arial"/>
                <a:ea typeface="Calibri"/>
                <a:cs typeface="Times New Roman"/>
              </a:rPr>
              <a:t>I</a:t>
            </a:r>
            <a:r>
              <a:rPr lang="ga-IE" sz="1000" dirty="0">
                <a:latin typeface="Arial"/>
                <a:ea typeface="Calibri"/>
                <a:cs typeface="Times New Roman"/>
              </a:rPr>
              <a:t>nternet access. The course </a:t>
            </a:r>
            <a:r>
              <a:rPr lang="en-US" sz="1000" dirty="0">
                <a:latin typeface="Arial"/>
                <a:ea typeface="Calibri"/>
                <a:cs typeface="Times New Roman"/>
              </a:rPr>
              <a:t>vi</a:t>
            </a:r>
            <a:r>
              <a:rPr lang="ga-IE" sz="1000" dirty="0">
                <a:latin typeface="Arial"/>
                <a:ea typeface="Calibri"/>
                <a:cs typeface="Times New Roman"/>
              </a:rPr>
              <a:t>rtual machines do not have Internet access</a:t>
            </a:r>
            <a:r>
              <a:rPr lang="en-US" sz="1000" dirty="0">
                <a:latin typeface="Arial"/>
                <a:ea typeface="Calibri"/>
                <a:cs typeface="Times New Roman"/>
              </a:rPr>
              <a:t>, so </a:t>
            </a:r>
            <a:r>
              <a:rPr lang="ga-IE" sz="1000" dirty="0">
                <a:latin typeface="Arial"/>
                <a:ea typeface="Calibri"/>
                <a:cs typeface="Times New Roman"/>
              </a:rPr>
              <a:t>you need to perform this demonstration on the host machine and ensure Internet access is available.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WmiObject</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ClassName</a:t>
            </a:r>
            <a:r>
              <a:rPr lang="en-US" sz="1000" b="1" dirty="0" smtClean="0">
                <a:effectLst/>
                <a:latin typeface="Arial"/>
                <a:ea typeface="Times New Roman"/>
                <a:cs typeface="Times New Roman"/>
              </a:rPr>
              <a:t> Win32_Service | Get-Member </a:t>
            </a:r>
            <a:endParaRPr lang="en-US" sz="1000" b="1" dirty="0" smtClean="0">
              <a:effectLst/>
              <a:latin typeface="Arial"/>
              <a:ea typeface="Times New Roman"/>
              <a:cs typeface="Times New Roman"/>
            </a:endParaRPr>
          </a:p>
          <a:p>
            <a:pPr lvl="1">
              <a:lnSpc>
                <a:spcPct val="115000"/>
              </a:lnSpc>
              <a:spcBef>
                <a:spcPts val="600"/>
              </a:spcBef>
              <a:spcAft>
                <a:spcPts val="995"/>
              </a:spcAft>
            </a:pPr>
            <a:r>
              <a:rPr lang="en-US" sz="1000" dirty="0" smtClean="0">
                <a:effectLst/>
                <a:latin typeface="Arial"/>
                <a:ea typeface="Times New Roman"/>
                <a:cs typeface="Times New Roman"/>
              </a:rPr>
              <a:t>Explain </a:t>
            </a:r>
            <a:r>
              <a:rPr lang="en-US" sz="1000" dirty="0" smtClean="0">
                <a:effectLst/>
                <a:latin typeface="Arial"/>
                <a:ea typeface="Times New Roman"/>
                <a:cs typeface="Times New Roman"/>
              </a:rPr>
              <a:t>that the </a:t>
            </a:r>
            <a:r>
              <a:rPr lang="en-US" sz="1000" b="1" dirty="0" smtClean="0">
                <a:effectLst/>
                <a:latin typeface="Arial"/>
                <a:ea typeface="Times New Roman"/>
                <a:cs typeface="Times New Roman"/>
              </a:rPr>
              <a:t>Change()</a:t>
            </a:r>
            <a:r>
              <a:rPr lang="en-US" sz="1000" dirty="0" smtClean="0">
                <a:effectLst/>
                <a:latin typeface="Arial"/>
                <a:ea typeface="Times New Roman"/>
                <a:cs typeface="Times New Roman"/>
              </a:rPr>
              <a:t> method is one member of the class.</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Run:</a:t>
            </a:r>
            <a:endParaRPr lang="en-US" sz="1000" dirty="0" smtClean="0">
              <a:effectLst/>
              <a:latin typeface="Arial"/>
              <a:ea typeface="Times New Roman"/>
              <a:cs typeface="Times New Roman"/>
            </a:endParaRP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WmiObject</a:t>
            </a:r>
            <a:r>
              <a:rPr lang="en-US" sz="1000" b="1" dirty="0" smtClean="0">
                <a:effectLst/>
                <a:latin typeface="Arial"/>
                <a:ea typeface="Times New Roman"/>
                <a:cs typeface="Times New Roman"/>
              </a:rPr>
              <a:t> -Class Win32_Service | Get-Member | Where Name -</a:t>
            </a:r>
            <a:r>
              <a:rPr lang="en-US" sz="1000" b="1" dirty="0" err="1" smtClean="0">
                <a:effectLst/>
                <a:latin typeface="Arial"/>
                <a:ea typeface="Times New Roman"/>
                <a:cs typeface="Times New Roman"/>
              </a:rPr>
              <a:t>eq</a:t>
            </a:r>
            <a:r>
              <a:rPr lang="en-US" sz="1000" b="1" dirty="0" smtClean="0">
                <a:effectLst/>
                <a:latin typeface="Arial"/>
                <a:ea typeface="Times New Roman"/>
                <a:cs typeface="Times New Roman"/>
              </a:rPr>
              <a:t> 'Change' | Format-List </a:t>
            </a:r>
            <a:r>
              <a:rPr lang="en-US" sz="1000" b="1" dirty="0" err="1" smtClean="0">
                <a:effectLst/>
                <a:latin typeface="Arial"/>
                <a:ea typeface="Times New Roman"/>
                <a:cs typeface="Times New Roman"/>
              </a:rPr>
              <a:t>Name,Definition</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In a web browser, go to the Bing website (or your preferred search engine).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Enter </a:t>
            </a:r>
            <a:r>
              <a:rPr lang="en-US" sz="1000" b="1" dirty="0" smtClean="0">
                <a:effectLst/>
                <a:latin typeface="Arial"/>
                <a:ea typeface="Times New Roman"/>
                <a:cs typeface="Times New Roman"/>
              </a:rPr>
              <a:t>Win32_Service</a:t>
            </a:r>
            <a:r>
              <a:rPr lang="en-US" sz="1000" dirty="0" smtClean="0">
                <a:solidFill>
                  <a:srgbClr val="000000"/>
                </a:solidFill>
                <a:effectLst/>
                <a:latin typeface="Arial"/>
                <a:ea typeface="Times New Roman"/>
                <a:cs typeface="Times New Roman"/>
              </a:rPr>
              <a:t> as the search term.</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In the search results, click </a:t>
            </a:r>
            <a:r>
              <a:rPr lang="en-US" sz="1000" b="1" dirty="0" smtClean="0">
                <a:effectLst/>
                <a:latin typeface="Arial"/>
                <a:ea typeface="Times New Roman"/>
                <a:cs typeface="Times New Roman"/>
              </a:rPr>
              <a:t>Win32_Service class (Windows).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You should be viewing the MSDN documentation page located here - </a:t>
            </a:r>
            <a:r>
              <a:rPr lang="en-US" sz="1000" u="sng" dirty="0" smtClean="0">
                <a:effectLst/>
                <a:latin typeface="Arial"/>
                <a:ea typeface="Times New Roman"/>
                <a:cs typeface="Segoe UI"/>
                <a:hlinkClick r:id="rId3"/>
              </a:rPr>
              <a:t>http://msdn.microsoft.com/en-us/library/aa394418(VS.85).aspx</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ga-IE" sz="1000" dirty="0" smtClean="0">
                <a:solidFill>
                  <a:srgbClr val="000000"/>
                </a:solidFill>
                <a:effectLst/>
                <a:latin typeface="Arial"/>
                <a:ea typeface="Times New Roman"/>
                <a:cs typeface="Times New Roman"/>
              </a:rPr>
              <a:t>On the webpage</a:t>
            </a:r>
            <a:r>
              <a:rPr lang="en-US" sz="1000" dirty="0" smtClean="0">
                <a:solidFill>
                  <a:srgbClr val="000000"/>
                </a:solidFill>
                <a:effectLst/>
                <a:latin typeface="Arial"/>
                <a:ea typeface="Times New Roman"/>
                <a:cs typeface="Times New Roman"/>
              </a:rPr>
              <a:t>,</a:t>
            </a:r>
            <a:r>
              <a:rPr lang="ga-IE" sz="1000" dirty="0" smtClean="0">
                <a:solidFill>
                  <a:srgbClr val="000000"/>
                </a:solidFill>
                <a:effectLst/>
                <a:latin typeface="Arial"/>
                <a:ea typeface="Times New Roman"/>
                <a:cs typeface="Times New Roman"/>
              </a:rPr>
              <a:t> scroll down to the </a:t>
            </a:r>
            <a:r>
              <a:rPr lang="en-US" sz="1000" b="1" dirty="0" smtClean="0">
                <a:effectLst/>
                <a:latin typeface="Arial"/>
                <a:ea typeface="Times New Roman"/>
                <a:cs typeface="Times New Roman"/>
              </a:rPr>
              <a:t>Methods</a:t>
            </a:r>
            <a:r>
              <a:rPr lang="en-US" sz="1000" dirty="0" smtClean="0">
                <a:solidFill>
                  <a:srgbClr val="000000"/>
                </a:solidFill>
                <a:effectLst/>
                <a:latin typeface="Arial"/>
                <a:ea typeface="Times New Roman"/>
                <a:cs typeface="Times New Roman"/>
              </a:rPr>
              <a:t> </a:t>
            </a:r>
            <a:r>
              <a:rPr lang="ga-IE" sz="1000" dirty="0" smtClean="0">
                <a:solidFill>
                  <a:srgbClr val="000000"/>
                </a:solidFill>
                <a:effectLst/>
                <a:latin typeface="Arial"/>
                <a:ea typeface="Times New Roman"/>
                <a:cs typeface="Times New Roman"/>
              </a:rPr>
              <a:t>section </a:t>
            </a:r>
            <a:r>
              <a:rPr lang="en-US" sz="1000" dirty="0" smtClean="0">
                <a:solidFill>
                  <a:srgbClr val="000000"/>
                </a:solidFill>
                <a:effectLst/>
                <a:latin typeface="Arial"/>
                <a:ea typeface="Times New Roman"/>
                <a:cs typeface="Times New Roman"/>
              </a:rPr>
              <a:t>list and then click </a:t>
            </a:r>
            <a:r>
              <a:rPr lang="en-US" sz="1000" b="1" dirty="0" smtClean="0">
                <a:effectLst/>
                <a:latin typeface="Arial"/>
                <a:ea typeface="Times New Roman"/>
                <a:cs typeface="Times New Roman"/>
              </a:rPr>
              <a:t>Change</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Explain that this method has 11 parameters. Review the parameters with the class.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9324A03-EE00-4518-9E74-03A0E382E7D6}"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3800880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324A03-EE00-4518-9E74-03A0E382E7D6}"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1317165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 Mod06\</a:t>
            </a:r>
            <a:r>
              <a:rPr lang="en-US" sz="1000" dirty="0" err="1">
                <a:latin typeface="Arial"/>
                <a:ea typeface="Calibri"/>
                <a:cs typeface="Times New Roman"/>
              </a:rPr>
              <a:t>Democode</a:t>
            </a:r>
            <a:r>
              <a:rPr lang="en-US" sz="1000" dirty="0">
                <a:latin typeface="Arial"/>
                <a:ea typeface="Calibri"/>
                <a:cs typeface="Times New Roman"/>
              </a:rPr>
              <a:t>\Invoke.ps1.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The 10961B-LON-DC1 virtual </a:t>
            </a:r>
            <a:r>
              <a:rPr lang="en-US" sz="1000" dirty="0">
                <a:latin typeface="Arial"/>
                <a:ea typeface="Calibri"/>
                <a:cs typeface="Times New Roman"/>
              </a:rPr>
              <a:t>machine </a:t>
            </a:r>
            <a:r>
              <a:rPr lang="ga-IE" sz="1000" dirty="0">
                <a:latin typeface="Arial"/>
                <a:ea typeface="Calibri"/>
                <a:cs typeface="Times New Roman"/>
              </a:rPr>
              <a:t>must also be started</a:t>
            </a:r>
            <a:r>
              <a:rPr lang="en-US" sz="1000" dirty="0">
                <a:latin typeface="Arial"/>
                <a:ea typeface="Calibri"/>
                <a:cs typeface="Times New Roman"/>
              </a:rPr>
              <a:t>,</a:t>
            </a:r>
            <a:r>
              <a:rPr lang="ga-IE" sz="1000" dirty="0">
                <a:latin typeface="Arial"/>
                <a:ea typeface="Calibri"/>
                <a:cs typeface="Times New Roman"/>
              </a:rPr>
              <a:t> although you do not need to be logged 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Invoke-</a:t>
            </a:r>
            <a:r>
              <a:rPr lang="en-US" sz="1000" b="1" dirty="0" err="1" smtClean="0">
                <a:effectLst/>
                <a:latin typeface="Arial"/>
                <a:ea typeface="Times New Roman"/>
                <a:cs typeface="Times New Roman"/>
              </a:rPr>
              <a:t>CimMethod</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a:t>
            </a:r>
            <a:r>
              <a:rPr lang="ga-IE" sz="1000" b="1" dirty="0" smtClean="0">
                <a:effectLst/>
                <a:latin typeface="Arial"/>
                <a:ea typeface="Times New Roman"/>
                <a:cs typeface="Times New Roman"/>
              </a:rPr>
              <a:t>LON</a:t>
            </a:r>
            <a:r>
              <a:rPr lang="en-US" sz="1000" b="1" dirty="0" smtClean="0">
                <a:effectLst/>
                <a:latin typeface="Arial"/>
                <a:ea typeface="Times New Roman"/>
                <a:cs typeface="Times New Roman"/>
              </a:rPr>
              <a:t>-DC1 –</a:t>
            </a:r>
            <a:r>
              <a:rPr lang="en-US" sz="1000" b="1" dirty="0" err="1" smtClean="0">
                <a:effectLst/>
                <a:latin typeface="Arial"/>
                <a:ea typeface="Times New Roman"/>
                <a:cs typeface="Times New Roman"/>
              </a:rPr>
              <a:t>ClassName</a:t>
            </a:r>
            <a:r>
              <a:rPr lang="en-US" sz="1000" b="1" dirty="0" smtClean="0">
                <a:effectLst/>
                <a:latin typeface="Arial"/>
                <a:ea typeface="Times New Roman"/>
                <a:cs typeface="Times New Roman"/>
              </a:rPr>
              <a:t> Win</a:t>
            </a:r>
            <a:r>
              <a:rPr lang="ga-IE" sz="1000" b="1" dirty="0" smtClean="0">
                <a:effectLst/>
                <a:latin typeface="Arial"/>
                <a:ea typeface="Times New Roman"/>
                <a:cs typeface="Times New Roman"/>
              </a:rPr>
              <a:t>3</a:t>
            </a:r>
            <a:r>
              <a:rPr lang="en-US" sz="1000" b="1" dirty="0" smtClean="0">
                <a:effectLst/>
                <a:latin typeface="Arial"/>
                <a:ea typeface="Times New Roman"/>
                <a:cs typeface="Times New Roman"/>
              </a:rPr>
              <a:t>2_OperatingSystem –</a:t>
            </a:r>
            <a:r>
              <a:rPr lang="en-US" sz="1000" b="1" dirty="0" err="1" smtClean="0">
                <a:effectLst/>
                <a:latin typeface="Arial"/>
                <a:ea typeface="Times New Roman"/>
                <a:cs typeface="Times New Roman"/>
              </a:rPr>
              <a:t>MethodName</a:t>
            </a:r>
            <a:r>
              <a:rPr lang="en-US" sz="1000" b="1" dirty="0" smtClean="0">
                <a:effectLst/>
                <a:latin typeface="Arial"/>
                <a:ea typeface="Times New Roman"/>
                <a:cs typeface="Times New Roman"/>
              </a:rPr>
              <a:t> Reboot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Right-click </a:t>
            </a:r>
            <a:r>
              <a:rPr lang="ga-IE" sz="1000" dirty="0" smtClean="0">
                <a:effectLst/>
                <a:latin typeface="Arial"/>
                <a:ea typeface="Times New Roman"/>
                <a:cs typeface="Times New Roman"/>
              </a:rPr>
              <a:t>the lower</a:t>
            </a:r>
            <a:r>
              <a:rPr lang="en-US" sz="1000" dirty="0" smtClean="0">
                <a:effectLst/>
                <a:latin typeface="Arial"/>
                <a:ea typeface="Times New Roman"/>
                <a:cs typeface="Times New Roman"/>
              </a:rPr>
              <a:t>-</a:t>
            </a:r>
            <a:r>
              <a:rPr lang="ga-IE" sz="1000" dirty="0" smtClean="0">
                <a:effectLst/>
                <a:latin typeface="Arial"/>
                <a:ea typeface="Times New Roman"/>
                <a:cs typeface="Times New Roman"/>
              </a:rPr>
              <a:t>left corner </a:t>
            </a:r>
            <a:r>
              <a:rPr lang="en-US" sz="1000" dirty="0" smtClean="0">
                <a:effectLst/>
                <a:latin typeface="Arial"/>
                <a:ea typeface="Times New Roman"/>
                <a:cs typeface="Times New Roman"/>
              </a:rPr>
              <a:t>of the screen, and then click </a:t>
            </a:r>
            <a:r>
              <a:rPr lang="en-US" sz="1000" b="1" dirty="0" smtClean="0">
                <a:effectLst/>
                <a:latin typeface="Arial"/>
                <a:ea typeface="Times New Roman"/>
                <a:cs typeface="Times New Roman"/>
              </a:rPr>
              <a:t>Run.</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ga-IE" sz="1000" dirty="0" smtClean="0">
                <a:effectLst/>
                <a:latin typeface="Arial"/>
                <a:ea typeface="Times New Roman"/>
                <a:cs typeface="Times New Roman"/>
              </a:rPr>
              <a:t>Type </a:t>
            </a:r>
            <a:r>
              <a:rPr lang="en-US" sz="1000" b="1" dirty="0" err="1" smtClean="0">
                <a:effectLst/>
                <a:latin typeface="Arial"/>
                <a:ea typeface="Times New Roman"/>
                <a:cs typeface="Times New Roman"/>
              </a:rPr>
              <a:t>MSPaint</a:t>
            </a:r>
            <a:r>
              <a:rPr lang="en-US" sz="1000" dirty="0" smtClean="0">
                <a:effectLst/>
                <a:latin typeface="Arial"/>
                <a:ea typeface="Times New Roman"/>
                <a:cs typeface="Times New Roman"/>
              </a:rPr>
              <a:t>,</a:t>
            </a:r>
            <a:r>
              <a:rPr lang="en-US" sz="1000" b="1" dirty="0" smtClean="0">
                <a:effectLst/>
                <a:latin typeface="Arial"/>
                <a:ea typeface="Times New Roman"/>
                <a:cs typeface="Times New Roman"/>
              </a:rPr>
              <a:t> </a:t>
            </a:r>
            <a:r>
              <a:rPr lang="ga-IE" sz="1000" dirty="0" smtClean="0">
                <a:effectLst/>
                <a:latin typeface="Arial"/>
                <a:ea typeface="Times New Roman"/>
                <a:cs typeface="Times New Roman"/>
              </a:rPr>
              <a:t>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r>
              <a:rPr lang="en-US" sz="1000" b="1" dirty="0" smtClean="0">
                <a:effectLst/>
                <a:latin typeface="Arial"/>
                <a:ea typeface="Times New Roman"/>
                <a:cs typeface="Times New Roman"/>
              </a:rPr>
              <a:t> </a:t>
            </a:r>
            <a:r>
              <a:rPr lang="ga-IE" sz="1000" dirty="0" smtClean="0">
                <a:effectLst/>
                <a:latin typeface="Arial"/>
                <a:ea typeface="Times New Roman"/>
                <a:cs typeface="Times New Roman"/>
              </a:rPr>
              <a:t>and </a:t>
            </a:r>
            <a:r>
              <a:rPr lang="en-US" sz="1000" dirty="0" smtClean="0">
                <a:effectLst/>
                <a:latin typeface="Arial"/>
                <a:ea typeface="Times New Roman"/>
                <a:cs typeface="Times New Roman"/>
              </a:rPr>
              <a:t>then </a:t>
            </a:r>
            <a:r>
              <a:rPr lang="ga-IE" sz="1000" dirty="0" smtClean="0">
                <a:effectLst/>
                <a:latin typeface="Arial"/>
                <a:ea typeface="Times New Roman"/>
                <a:cs typeface="Times New Roman"/>
              </a:rPr>
              <a:t>verify</a:t>
            </a:r>
            <a:r>
              <a:rPr lang="en-US" sz="1000" dirty="0" smtClean="0">
                <a:effectLst/>
                <a:latin typeface="Arial"/>
                <a:ea typeface="Times New Roman"/>
                <a:cs typeface="Times New Roman"/>
              </a:rPr>
              <a:t> that the</a:t>
            </a:r>
            <a:r>
              <a:rPr lang="ga-IE" sz="1000" dirty="0" smtClean="0">
                <a:effectLst/>
                <a:latin typeface="Arial"/>
                <a:ea typeface="Times New Roman"/>
                <a:cs typeface="Times New Roman"/>
              </a:rPr>
              <a:t> MSPaint application opens.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ga-IE" sz="1000" dirty="0" smtClean="0">
                <a:effectLst/>
                <a:latin typeface="Arial"/>
                <a:ea typeface="Times New Roman"/>
                <a:cs typeface="Times New Roman"/>
              </a:rPr>
              <a:t>In the Windows PowerShell console or ISE</a:t>
            </a:r>
            <a:r>
              <a:rPr lang="en-US" sz="1000" dirty="0" smtClean="0">
                <a:effectLst/>
                <a:latin typeface="Arial"/>
                <a:ea typeface="Times New Roman"/>
                <a:cs typeface="Times New Roman"/>
              </a:rPr>
              <a:t>, run:</a:t>
            </a:r>
          </a:p>
          <a:p>
            <a:pPr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WmiObject</a:t>
            </a:r>
            <a:r>
              <a:rPr lang="en-US" sz="1000" b="1" dirty="0" smtClean="0">
                <a:effectLst/>
                <a:latin typeface="Arial"/>
                <a:ea typeface="Times New Roman"/>
                <a:cs typeface="Times New Roman"/>
              </a:rPr>
              <a:t> –Class Win32_Process –Filter "Name='mspaint.exe'" | Invoke-</a:t>
            </a:r>
            <a:r>
              <a:rPr lang="en-US" sz="1000" b="1" dirty="0" err="1" smtClean="0">
                <a:effectLst/>
                <a:latin typeface="Arial"/>
                <a:ea typeface="Times New Roman"/>
                <a:cs typeface="Times New Roman"/>
              </a:rPr>
              <a:t>WmiMethod</a:t>
            </a:r>
            <a:r>
              <a:rPr lang="en-US" sz="1000" b="1" dirty="0" smtClean="0">
                <a:effectLst/>
                <a:latin typeface="Arial"/>
                <a:ea typeface="Times New Roman"/>
                <a:cs typeface="Times New Roman"/>
              </a:rPr>
              <a:t> –Name Terminate</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Ensure that </a:t>
            </a:r>
            <a:r>
              <a:rPr lang="ga-IE" sz="1000" dirty="0" smtClean="0">
                <a:effectLst/>
                <a:latin typeface="Arial"/>
                <a:ea typeface="Times New Roman"/>
                <a:cs typeface="Times New Roman"/>
              </a:rPr>
              <a:t>MSPaint closes</a:t>
            </a:r>
            <a:r>
              <a:rPr lang="en-US" sz="1000" dirty="0" smtClean="0">
                <a:effectLst/>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9324A03-EE00-4518-9E74-03A0E382E7D6}"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944297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Exercise 1: Querying Information by Using </a:t>
            </a:r>
            <a:r>
              <a:rPr lang="en-US" sz="1000" b="1" dirty="0" smtClean="0">
                <a:solidFill>
                  <a:srgbClr val="000000"/>
                </a:solidFill>
                <a:latin typeface="Arial"/>
                <a:ea typeface="Calibri"/>
                <a:cs typeface="Times New Roman"/>
              </a:rPr>
              <a:t>WMI</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discover repository classes and then use WMI commands to query them.</a:t>
            </a:r>
          </a:p>
          <a:p>
            <a:pPr>
              <a:lnSpc>
                <a:spcPct val="115000"/>
              </a:lnSpc>
              <a:spcAft>
                <a:spcPts val="1000"/>
              </a:spcAft>
            </a:pPr>
            <a:r>
              <a:rPr lang="en-US" sz="1000" b="1" dirty="0">
                <a:solidFill>
                  <a:srgbClr val="000000"/>
                </a:solidFill>
                <a:latin typeface="Arial"/>
                <a:ea typeface="Calibri"/>
                <a:cs typeface="Times New Roman"/>
              </a:rPr>
              <a:t>Exercise 2: Querying Information by Using </a:t>
            </a:r>
            <a:r>
              <a:rPr lang="en-US" sz="1000" b="1" dirty="0" smtClean="0">
                <a:solidFill>
                  <a:srgbClr val="000000"/>
                </a:solidFill>
                <a:latin typeface="Arial"/>
                <a:ea typeface="Calibri"/>
                <a:cs typeface="Times New Roman"/>
              </a:rPr>
              <a:t>CIM</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discover new repository classes and query them by using CIM commands.</a:t>
            </a:r>
          </a:p>
          <a:p>
            <a:pPr>
              <a:lnSpc>
                <a:spcPct val="115000"/>
              </a:lnSpc>
              <a:spcAft>
                <a:spcPts val="1000"/>
              </a:spcAft>
            </a:pPr>
            <a:r>
              <a:rPr lang="en-US" sz="1000" b="1" dirty="0">
                <a:solidFill>
                  <a:srgbClr val="000000"/>
                </a:solidFill>
                <a:latin typeface="Arial"/>
                <a:ea typeface="Calibri"/>
                <a:cs typeface="Times New Roman"/>
              </a:rPr>
              <a:t>Exercise 3: Invoking </a:t>
            </a:r>
            <a:r>
              <a:rPr lang="en-US" sz="1000" b="1" dirty="0" smtClean="0">
                <a:solidFill>
                  <a:srgbClr val="000000"/>
                </a:solidFill>
                <a:latin typeface="Arial"/>
                <a:ea typeface="Calibri"/>
                <a:cs typeface="Times New Roman"/>
              </a:rPr>
              <a:t>Methods</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use WMI and CIM commands to invoke methods of repository objects.</a:t>
            </a:r>
          </a:p>
        </p:txBody>
      </p:sp>
      <p:sp>
        <p:nvSpPr>
          <p:cNvPr id="4" name="Slide Number Placeholder 3"/>
          <p:cNvSpPr>
            <a:spLocks noGrp="1"/>
          </p:cNvSpPr>
          <p:nvPr>
            <p:ph type="sldNum" sz="quarter" idx="10"/>
          </p:nvPr>
        </p:nvSpPr>
        <p:spPr/>
        <p:txBody>
          <a:bodyPr/>
          <a:lstStyle/>
          <a:p>
            <a:fld id="{29324A03-EE00-4518-9E74-03A0E382E7D6}"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3923399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29324A03-EE00-4518-9E74-03A0E382E7D6}"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2549248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One of your lab tasks directed you to query </a:t>
            </a:r>
            <a:r>
              <a:rPr lang="en-US" sz="1000" b="1">
                <a:latin typeface="Arial"/>
                <a:ea typeface="Calibri"/>
                <a:cs typeface="Times New Roman"/>
              </a:rPr>
              <a:t>Win32_Product</a:t>
            </a:r>
            <a:r>
              <a:rPr lang="en-US" sz="1000">
                <a:latin typeface="Arial"/>
                <a:ea typeface="Calibri"/>
                <a:cs typeface="Times New Roman"/>
              </a:rPr>
              <a:t>. Do you know of any disadvantages when you use this class?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class forces Windows Installer to revalidate all installed packages. On computers that have many installed packages, the validation process can take a long time to complete and can have a negative effect on performance.</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are the main differences between WMI and CIM?</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Both query the same repository, so both can return the same information and perform the same tasks. The only difference is the protocol they use to communicate with remote computers.</a:t>
            </a:r>
          </a:p>
        </p:txBody>
      </p:sp>
      <p:sp>
        <p:nvSpPr>
          <p:cNvPr id="4" name="Slide Number Placeholder 3"/>
          <p:cNvSpPr>
            <a:spLocks noGrp="1"/>
          </p:cNvSpPr>
          <p:nvPr>
            <p:ph type="sldNum" sz="quarter" idx="10"/>
          </p:nvPr>
        </p:nvSpPr>
        <p:spPr/>
        <p:txBody>
          <a:bodyPr/>
          <a:lstStyle/>
          <a:p>
            <a:fld id="{29324A03-EE00-4518-9E74-03A0E382E7D6}"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765742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a:t>
            </a:r>
            <a:r>
              <a:rPr lang="en-US" sz="1000" b="1" dirty="0" smtClean="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do you think is the most difficult part about working with WMI and CIM?</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Discovering the class that you want is the most difficult part about these technologies. Without a central directory and with inconsistent documentation, finding the class that will let you achieve a specific task can be very difficult and time-consuming. Many administrators rely on Internet search engines and Internet discussion forums to find classes.</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Not all organizations have deployed Windows Management Framework 2.0 or newer versions and enabled Windows PowerShell remoting. That means the CIM commands cannot be used for ad hoc connections in those environments. Although you could create CIM sessions that use the DCOM protocol in those environments, doing this requires additional steps. Many environments will continue to use the WMI commands until remoting is enabled throughout their environment.</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Another way to explore the repository is to use a graphical tool. One tool is the </a:t>
            </a:r>
            <a:r>
              <a:rPr lang="en-US" sz="1000" b="1" dirty="0">
                <a:latin typeface="Arial"/>
                <a:ea typeface="Calibri"/>
                <a:cs typeface="Times New Roman"/>
              </a:rPr>
              <a:t>PowerShell </a:t>
            </a:r>
            <a:r>
              <a:rPr lang="en-US" sz="1000" b="1" dirty="0" err="1">
                <a:latin typeface="Arial"/>
                <a:ea typeface="Calibri"/>
                <a:cs typeface="Times New Roman"/>
              </a:rPr>
              <a:t>Scriptomatic</a:t>
            </a:r>
            <a:r>
              <a:rPr lang="en-US" sz="1000" dirty="0">
                <a:latin typeface="Arial"/>
                <a:ea typeface="Calibri"/>
                <a:cs typeface="Times New Roman"/>
              </a:rPr>
              <a:t>, available at http://go.microsoft.com/fwlink/?LinkID=306152</a:t>
            </a:r>
            <a:r>
              <a:rPr lang="en-US" sz="1000" u="sng" dirty="0">
                <a:latin typeface="Arial"/>
                <a:ea typeface="Calibri"/>
                <a:cs typeface="Segoe UI"/>
              </a:rPr>
              <a:t>.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CIM commands when possible. Unlike WMI commands, the CIM commands offer better performance and are the commands that Microsoft continues to develop and improve over time.</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“RPC server not found error” when you use WMI commands</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This error indicates that either the computer cannot be reached on the network or the computer has a local firewall that is preventing RPC connections. </a:t>
            </a:r>
          </a:p>
        </p:txBody>
      </p:sp>
      <p:sp>
        <p:nvSpPr>
          <p:cNvPr id="4" name="Slide Number Placeholder 3"/>
          <p:cNvSpPr>
            <a:spLocks noGrp="1"/>
          </p:cNvSpPr>
          <p:nvPr>
            <p:ph type="sldNum" sz="quarter" idx="10"/>
          </p:nvPr>
        </p:nvSpPr>
        <p:spPr/>
        <p:txBody>
          <a:bodyPr/>
          <a:lstStyle/>
          <a:p>
            <a:fld id="{29324A03-EE00-4518-9E74-03A0E382E7D6}"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828956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Can you think of any situations where you would have to use WMI instead of CIM?</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only situation is when you have to query a remote computer that does not have Windows PowerShell remoting enabled, and you do not want to create a CIM session that uses the DCOM protocol. </a:t>
            </a:r>
          </a:p>
        </p:txBody>
      </p:sp>
      <p:sp>
        <p:nvSpPr>
          <p:cNvPr id="4" name="Slide Number Placeholder 3"/>
          <p:cNvSpPr>
            <a:spLocks noGrp="1"/>
          </p:cNvSpPr>
          <p:nvPr>
            <p:ph type="sldNum" sz="quarter" idx="10"/>
          </p:nvPr>
        </p:nvSpPr>
        <p:spPr/>
        <p:txBody>
          <a:bodyPr/>
          <a:lstStyle/>
          <a:p>
            <a:fld id="{29324A03-EE00-4518-9E74-03A0E382E7D6}"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887429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Errors when you use CIM to connect to a remote computer by using the WS-MAN protocol</a:t>
            </a:r>
          </a:p>
          <a:p>
            <a:pPr lvl="0">
              <a:lnSpc>
                <a:spcPct val="115000"/>
              </a:lnSpc>
              <a:spcAft>
                <a:spcPts val="1000"/>
              </a:spcAft>
            </a:pPr>
            <a:r>
              <a:rPr lang="en-US" sz="1000" b="1" dirty="0" smtClean="0">
                <a:solidFill>
                  <a:prstClr val="black"/>
                </a:solidFill>
                <a:latin typeface="Arial"/>
                <a:ea typeface="Calibri"/>
                <a:cs typeface="Times New Roman"/>
              </a:rPr>
              <a:t>Troubleshooting </a:t>
            </a:r>
            <a:r>
              <a:rPr lang="en-US" sz="1000" b="1" dirty="0">
                <a:solidFill>
                  <a:prstClr val="black"/>
                </a:solidFill>
                <a:latin typeface="Arial"/>
                <a:ea typeface="Calibri"/>
                <a:cs typeface="Times New Roman"/>
              </a:rPr>
              <a:t>Tip: </a:t>
            </a:r>
            <a:r>
              <a:rPr lang="en-US" sz="1000" dirty="0">
                <a:solidFill>
                  <a:prstClr val="black"/>
                </a:solidFill>
                <a:latin typeface="Arial"/>
                <a:ea typeface="Calibri"/>
                <a:cs typeface="Times New Roman"/>
              </a:rPr>
              <a:t>WS-MAN has specific requirements for connectivity that include a requirement for mutual authentication. Between trusted computers in a domain, mutual authentication is automatic. Outside a domain, additional configuration is required. Module 9, “Managing Remote Computers,” provides more details about the additional configuration steps.</a:t>
            </a: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“Access Denied” error when attempting to connect to a remote computer.</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Only members of a computer’s local Administrators group may remotely query information from that computer. You either need to open Windows PowerShell by using an appropriate administrator user account, or provide an alternative credential when querying.</a:t>
            </a:r>
            <a:endParaRPr lang="en-US" dirty="0"/>
          </a:p>
        </p:txBody>
      </p:sp>
      <p:sp>
        <p:nvSpPr>
          <p:cNvPr id="4" name="Slide Number Placeholder 3"/>
          <p:cNvSpPr>
            <a:spLocks noGrp="1"/>
          </p:cNvSpPr>
          <p:nvPr>
            <p:ph type="sldNum" sz="quarter" idx="10"/>
          </p:nvPr>
        </p:nvSpPr>
        <p:spPr/>
        <p:txBody>
          <a:bodyPr/>
          <a:lstStyle/>
          <a:p>
            <a:fld id="{29324A03-EE00-4518-9E74-03A0E382E7D6}"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1179431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smtClean="0">
                <a:latin typeface="Arial"/>
                <a:ea typeface="Calibri"/>
                <a:cs typeface="Times New Roman"/>
              </a:rPr>
              <a:t>The </a:t>
            </a:r>
            <a:r>
              <a:rPr lang="en-US" sz="1000" dirty="0">
                <a:latin typeface="Arial"/>
                <a:ea typeface="Calibri"/>
                <a:cs typeface="Times New Roman"/>
              </a:rPr>
              <a:t>slide shows the two ways that a computer may communicate with the repository. The new way is to use Common Information Model (CIM) commands. These commands communicate by using the Web Services for Management (WS-MAN) protocol, and connect to the Windows</a:t>
            </a:r>
            <a:r>
              <a:rPr lang="en-US" sz="1000" baseline="30000" dirty="0">
                <a:latin typeface="Arial"/>
                <a:ea typeface="Calibri"/>
                <a:cs typeface="Times New Roman"/>
              </a:rPr>
              <a:t>®</a:t>
            </a:r>
            <a:r>
              <a:rPr lang="en-US" sz="1000" dirty="0">
                <a:latin typeface="Arial"/>
                <a:ea typeface="Calibri"/>
                <a:cs typeface="Times New Roman"/>
              </a:rPr>
              <a:t> Remote Management (</a:t>
            </a:r>
            <a:r>
              <a:rPr lang="en-US" sz="1000" dirty="0" err="1">
                <a:latin typeface="Arial"/>
                <a:ea typeface="Calibri"/>
                <a:cs typeface="Times New Roman"/>
              </a:rPr>
              <a:t>WinRM</a:t>
            </a:r>
            <a:r>
              <a:rPr lang="en-US" sz="1000" dirty="0">
                <a:latin typeface="Arial"/>
                <a:ea typeface="Calibri"/>
                <a:cs typeface="Times New Roman"/>
              </a:rPr>
              <a:t>) service. The previous way was to use Windows Management Instrumentation (WMI) commands. Those commands communicate by using the DCOM protocol, and connect to the WMI service.</a:t>
            </a:r>
          </a:p>
        </p:txBody>
      </p:sp>
      <p:sp>
        <p:nvSpPr>
          <p:cNvPr id="4" name="Slide Number Placeholder 3"/>
          <p:cNvSpPr>
            <a:spLocks noGrp="1"/>
          </p:cNvSpPr>
          <p:nvPr>
            <p:ph type="sldNum" sz="quarter" idx="10"/>
          </p:nvPr>
        </p:nvSpPr>
        <p:spPr/>
        <p:txBody>
          <a:bodyPr/>
          <a:lstStyle/>
          <a:p>
            <a:fld id="{29324A03-EE00-4518-9E74-03A0E382E7D6}"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2372082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324A03-EE00-4518-9E74-03A0E382E7D6}"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1593075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324A03-EE00-4518-9E74-03A0E382E7D6}"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3464208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324A03-EE00-4518-9E74-03A0E382E7D6}"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231235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ga-IE" sz="1000">
                <a:latin typeface="Arial"/>
                <a:ea typeface="Calibri"/>
                <a:cs typeface="Times New Roman"/>
              </a:rPr>
              <a:t>To complete this demonstrati</a:t>
            </a:r>
            <a:r>
              <a:rPr lang="en-US" sz="1000">
                <a:latin typeface="Arial"/>
                <a:ea typeface="Calibri"/>
                <a:cs typeface="Times New Roman"/>
              </a:rPr>
              <a:t>o</a:t>
            </a:r>
            <a:r>
              <a:rPr lang="ga-IE" sz="1000">
                <a:latin typeface="Arial"/>
                <a:ea typeface="Calibri"/>
                <a:cs typeface="Times New Roman"/>
              </a:rPr>
              <a:t>n</a:t>
            </a:r>
            <a:r>
              <a:rPr lang="en-US" sz="1000">
                <a:latin typeface="Arial"/>
                <a:ea typeface="Calibri"/>
                <a:cs typeface="Times New Roman"/>
              </a:rPr>
              <a:t>,</a:t>
            </a:r>
            <a:r>
              <a:rPr lang="ga-IE" sz="1000">
                <a:latin typeface="Arial"/>
                <a:ea typeface="Calibri"/>
                <a:cs typeface="Times New Roman"/>
              </a:rPr>
              <a:t> you will require </a:t>
            </a:r>
            <a:r>
              <a:rPr lang="en-US" sz="1000">
                <a:latin typeface="Arial"/>
                <a:ea typeface="Calibri"/>
                <a:cs typeface="Times New Roman"/>
              </a:rPr>
              <a:t>I</a:t>
            </a:r>
            <a:r>
              <a:rPr lang="ga-IE" sz="1000">
                <a:latin typeface="Arial"/>
                <a:ea typeface="Calibri"/>
                <a:cs typeface="Times New Roman"/>
              </a:rPr>
              <a:t>nternet access. The course </a:t>
            </a:r>
            <a:r>
              <a:rPr lang="en-US" sz="1000">
                <a:latin typeface="Arial"/>
                <a:ea typeface="Calibri"/>
                <a:cs typeface="Times New Roman"/>
              </a:rPr>
              <a:t>v</a:t>
            </a:r>
            <a:r>
              <a:rPr lang="ga-IE" sz="1000">
                <a:latin typeface="Arial"/>
                <a:ea typeface="Calibri"/>
                <a:cs typeface="Times New Roman"/>
              </a:rPr>
              <a:t>irtual machines do not have Internet access. </a:t>
            </a:r>
            <a:r>
              <a:rPr lang="en-US" sz="1000">
                <a:latin typeface="Arial"/>
                <a:ea typeface="Calibri"/>
                <a:cs typeface="Times New Roman"/>
              </a:rPr>
              <a:t>Thus,</a:t>
            </a:r>
            <a:r>
              <a:rPr lang="ga-IE" sz="1000">
                <a:latin typeface="Arial"/>
                <a:ea typeface="Calibri"/>
                <a:cs typeface="Times New Roman"/>
              </a:rPr>
              <a:t> you need to perform this demonstration on the host machine and ensure Internet access is available.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a web browser, go to the Bing website (or use your preferred Internet search engine). In the search field, enter </a:t>
            </a:r>
            <a:r>
              <a:rPr lang="en-US" sz="1000" b="1" smtClean="0">
                <a:effectLst/>
                <a:latin typeface="Arial"/>
                <a:ea typeface="Times New Roman"/>
                <a:cs typeface="Times New Roman"/>
              </a:rPr>
              <a:t>Win32_BIOS</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search results, click </a:t>
            </a:r>
            <a:r>
              <a:rPr lang="en-US" sz="1000" b="1" smtClean="0">
                <a:effectLst/>
                <a:latin typeface="Arial"/>
                <a:ea typeface="Times New Roman"/>
                <a:cs typeface="Times New Roman"/>
              </a:rPr>
              <a:t>Win32_BIOS class (Windows)</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Times New Roman"/>
              </a:rPr>
              <a:t>Explain that this MSDN webpage is the documentation page for the class. Review some of the class properties.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9324A03-EE00-4518-9E74-03A0E382E7D6}"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1545198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Although this lesson contains parallel coverage of WMI and CIM commands, you should focus students on CIM commands as much as you can. </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are the advantages of creating and using CIM sessions instead of ad hoc connections?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If you are querying a computer one or more times in a short period of time, a CIM session offers much better performance than ad hoc connections.</a:t>
            </a:r>
          </a:p>
        </p:txBody>
      </p:sp>
      <p:sp>
        <p:nvSpPr>
          <p:cNvPr id="4" name="Slide Number Placeholder 3"/>
          <p:cNvSpPr>
            <a:spLocks noGrp="1"/>
          </p:cNvSpPr>
          <p:nvPr>
            <p:ph type="sldNum" sz="quarter" idx="10"/>
          </p:nvPr>
        </p:nvSpPr>
        <p:spPr/>
        <p:txBody>
          <a:bodyPr/>
          <a:lstStyle/>
          <a:p>
            <a:fld id="{29324A03-EE00-4518-9E74-03A0E382E7D6}"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Querying Management Information by Using WMI and CIM</a:t>
            </a:r>
            <a:endParaRPr lang="en-US" sz="1200" b="1">
              <a:solidFill>
                <a:srgbClr val="336699"/>
              </a:solidFill>
              <a:latin typeface="Arial"/>
            </a:endParaRPr>
          </a:p>
        </p:txBody>
      </p:sp>
    </p:spTree>
    <p:extLst>
      <p:ext uri="{BB962C8B-B14F-4D97-AF65-F5344CB8AC3E}">
        <p14:creationId xmlns:p14="http://schemas.microsoft.com/office/powerpoint/2010/main" val="27046664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294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Module06</a:t>
            </a:r>
            <a:endParaRPr lang="en-US" sz="2600"/>
          </a:p>
        </p:txBody>
      </p:sp>
      <p:sp>
        <p:nvSpPr>
          <p:cNvPr id="3" name="Subtitle 2"/>
          <p:cNvSpPr>
            <a:spLocks noGrp="1"/>
          </p:cNvSpPr>
          <p:nvPr>
            <p:ph type="subTitle" sz="quarter" idx="1"/>
          </p:nvPr>
        </p:nvSpPr>
        <p:spPr/>
        <p:txBody>
          <a:bodyPr/>
          <a:lstStyle/>
          <a:p>
            <a:r>
              <a:rPr lang="en-US" smtClean="0"/>
              <a:t>Querying Management Information by Using WMI and CIM
</a:t>
            </a:r>
            <a:endParaRPr lang="en-US"/>
          </a:p>
        </p:txBody>
      </p:sp>
    </p:spTree>
    <p:extLst>
      <p:ext uri="{BB962C8B-B14F-4D97-AF65-F5344CB8AC3E}">
        <p14:creationId xmlns:p14="http://schemas.microsoft.com/office/powerpoint/2010/main" val="2569240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Listing Namespaces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Listing namespaces helps you discover what the repository on you</a:t>
            </a:r>
            <a:r>
              <a:rPr lang="ga-IE" dirty="0" smtClean="0"/>
              <a:t>r</a:t>
            </a:r>
            <a:r>
              <a:rPr lang="en-US" dirty="0" smtClean="0"/>
              <a:t> computer contains</a:t>
            </a:r>
          </a:p>
          <a:p>
            <a:endParaRPr lang="en-US" dirty="0"/>
          </a:p>
          <a:p>
            <a:pPr marL="0" indent="0">
              <a:buNone/>
            </a:pPr>
            <a:r>
              <a:rPr lang="en-US" sz="2400" dirty="0">
                <a:latin typeface="Consolas" pitchFamily="49" charset="0"/>
                <a:cs typeface="Consolas" pitchFamily="49" charset="0"/>
              </a:rPr>
              <a:t>Get-</a:t>
            </a:r>
            <a:r>
              <a:rPr lang="en-US" sz="2400" dirty="0" err="1">
                <a:latin typeface="Consolas" pitchFamily="49" charset="0"/>
                <a:cs typeface="Consolas" pitchFamily="49" charset="0"/>
              </a:rPr>
              <a:t>WMIObject</a:t>
            </a:r>
            <a:r>
              <a:rPr lang="en-US" sz="2400" dirty="0">
                <a:latin typeface="Consolas" pitchFamily="49" charset="0"/>
                <a:cs typeface="Consolas" pitchFamily="49" charset="0"/>
              </a:rPr>
              <a:t> –Namespace root –List -</a:t>
            </a:r>
            <a:r>
              <a:rPr lang="en-US" sz="2400" dirty="0" err="1">
                <a:latin typeface="Consolas" pitchFamily="49" charset="0"/>
                <a:cs typeface="Consolas" pitchFamily="49" charset="0"/>
              </a:rPr>
              <a:t>Recurse</a:t>
            </a:r>
            <a:r>
              <a:rPr lang="en-US" sz="2400" dirty="0">
                <a:latin typeface="Consolas" pitchFamily="49" charset="0"/>
                <a:cs typeface="Consolas" pitchFamily="49" charset="0"/>
              </a:rPr>
              <a:t> | Select -Unique __NAMESPACE</a:t>
            </a:r>
          </a:p>
          <a:p>
            <a:endParaRPr lang="en-US" dirty="0" smtClean="0"/>
          </a:p>
          <a:p>
            <a:r>
              <a:rPr lang="en-US" dirty="0" smtClean="0"/>
              <a:t>CIM commands offer tab-completion for the</a:t>
            </a:r>
            <a:br>
              <a:rPr lang="en-US" dirty="0" smtClean="0"/>
            </a:br>
            <a:r>
              <a:rPr lang="en-US" b="1" dirty="0" smtClean="0"/>
              <a:t>–Namespace </a:t>
            </a:r>
            <a:r>
              <a:rPr lang="en-US" dirty="0" smtClean="0"/>
              <a:t>parameter</a:t>
            </a:r>
            <a:endParaRPr lang="en-US" dirty="0"/>
          </a:p>
        </p:txBody>
      </p:sp>
    </p:spTree>
    <p:extLst>
      <p:ext uri="{BB962C8B-B14F-4D97-AF65-F5344CB8AC3E}">
        <p14:creationId xmlns:p14="http://schemas.microsoft.com/office/powerpoint/2010/main" val="1378364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561b2ae-38a1-478b-b2c2-50486479cd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Listing Namespaces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list local repository namespaces by using WMI</a:t>
            </a:r>
          </a:p>
        </p:txBody>
      </p:sp>
    </p:spTree>
    <p:extLst>
      <p:ext uri="{BB962C8B-B14F-4D97-AF65-F5344CB8AC3E}">
        <p14:creationId xmlns:p14="http://schemas.microsoft.com/office/powerpoint/2010/main" val="129873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Listing Classes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Listing classes in alphabetical order can make it easier to decide whether the class you need exists</a:t>
            </a:r>
          </a:p>
          <a:p>
            <a:endParaRPr lang="en-US" dirty="0"/>
          </a:p>
          <a:p>
            <a:pPr marL="0" indent="0">
              <a:buNone/>
            </a:pPr>
            <a:r>
              <a:rPr lang="en-US" sz="2400" dirty="0">
                <a:latin typeface="Consolas" pitchFamily="49" charset="0"/>
                <a:cs typeface="Consolas" pitchFamily="49" charset="0"/>
              </a:rPr>
              <a:t>Get-</a:t>
            </a:r>
            <a:r>
              <a:rPr lang="en-US" sz="2400" dirty="0" err="1">
                <a:latin typeface="Consolas" pitchFamily="49" charset="0"/>
                <a:cs typeface="Consolas" pitchFamily="49" charset="0"/>
              </a:rPr>
              <a:t>WmiObject</a:t>
            </a:r>
            <a:r>
              <a:rPr lang="en-US" sz="2400" dirty="0">
                <a:latin typeface="Consolas" pitchFamily="49" charset="0"/>
                <a:cs typeface="Consolas" pitchFamily="49" charset="0"/>
              </a:rPr>
              <a:t> -Namespace root\cimv2 –List | </a:t>
            </a:r>
            <a:r>
              <a:rPr lang="en-US" sz="2400" dirty="0" smtClean="0">
                <a:latin typeface="Consolas" pitchFamily="49" charset="0"/>
                <a:cs typeface="Consolas" pitchFamily="49" charset="0"/>
              </a:rPr>
              <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Sort Name</a:t>
            </a:r>
          </a:p>
          <a:p>
            <a:pPr marL="0" indent="0">
              <a:buNone/>
            </a:pPr>
            <a:endParaRPr lang="en-US" sz="2400" dirty="0">
              <a:latin typeface="Consolas" pitchFamily="49" charset="0"/>
              <a:cs typeface="Consolas" pitchFamily="49" charset="0"/>
            </a:endParaRPr>
          </a:p>
          <a:p>
            <a:pPr marL="0" indent="0">
              <a:buNone/>
            </a:pPr>
            <a:r>
              <a:rPr lang="en-US" sz="2400" dirty="0">
                <a:latin typeface="Consolas" pitchFamily="49" charset="0"/>
                <a:cs typeface="Consolas" pitchFamily="49" charset="0"/>
              </a:rPr>
              <a:t>Get-</a:t>
            </a:r>
            <a:r>
              <a:rPr lang="en-US" sz="2400" dirty="0" err="1">
                <a:latin typeface="Consolas" pitchFamily="49" charset="0"/>
                <a:cs typeface="Consolas" pitchFamily="49" charset="0"/>
              </a:rPr>
              <a:t>CimClass</a:t>
            </a:r>
            <a:r>
              <a:rPr lang="en-US" sz="2400" dirty="0">
                <a:latin typeface="Consolas" pitchFamily="49" charset="0"/>
                <a:cs typeface="Consolas" pitchFamily="49" charset="0"/>
              </a:rPr>
              <a:t> –Namespace root\CIMv2 | </a:t>
            </a:r>
            <a:r>
              <a:rPr lang="en-US" sz="2400" dirty="0" smtClean="0">
                <a:latin typeface="Consolas" pitchFamily="49" charset="0"/>
                <a:cs typeface="Consolas" pitchFamily="49" charset="0"/>
              </a:rPr>
              <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Sort </a:t>
            </a:r>
            <a:r>
              <a:rPr lang="en-US" sz="2400" dirty="0" err="1" smtClean="0">
                <a:latin typeface="Consolas" pitchFamily="49" charset="0"/>
                <a:cs typeface="Consolas" pitchFamily="49" charset="0"/>
              </a:rPr>
              <a:t>CimClassName</a:t>
            </a:r>
            <a:endParaRPr lang="en-US" sz="2400" dirty="0">
              <a:latin typeface="Consolas" pitchFamily="49" charset="0"/>
              <a:cs typeface="Consolas" pitchFamily="49" charset="0"/>
            </a:endParaRPr>
          </a:p>
          <a:p>
            <a:endParaRPr lang="en-US" dirty="0"/>
          </a:p>
        </p:txBody>
      </p:sp>
    </p:spTree>
    <p:extLst>
      <p:ext uri="{BB962C8B-B14F-4D97-AF65-F5344CB8AC3E}">
        <p14:creationId xmlns:p14="http://schemas.microsoft.com/office/powerpoint/2010/main" val="90643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d4b3c6d-4f9f-4bf8-a03a-c5eb2bf1cc2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Listing Classes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list the classes in a namespace</a:t>
            </a:r>
          </a:p>
        </p:txBody>
      </p:sp>
    </p:spTree>
    <p:extLst>
      <p:ext uri="{BB962C8B-B14F-4D97-AF65-F5344CB8AC3E}">
        <p14:creationId xmlns:p14="http://schemas.microsoft.com/office/powerpoint/2010/main" val="47577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Querying Instances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Query by specifying a class name</a:t>
            </a:r>
          </a:p>
          <a:p>
            <a:r>
              <a:rPr lang="en-US" sz="2400" dirty="0" smtClean="0"/>
              <a:t>Include </a:t>
            </a:r>
            <a:r>
              <a:rPr lang="en-US" sz="2400" b="1" dirty="0" smtClean="0"/>
              <a:t>–Namespace</a:t>
            </a:r>
            <a:r>
              <a:rPr lang="en-US" sz="2400" dirty="0" smtClean="0"/>
              <a:t> if class is not in </a:t>
            </a:r>
            <a:r>
              <a:rPr lang="en-US" sz="2400" b="1" dirty="0" smtClean="0"/>
              <a:t>root\CIMv2</a:t>
            </a:r>
            <a:endParaRPr lang="en-US" sz="2400" dirty="0" smtClean="0"/>
          </a:p>
          <a:p>
            <a:r>
              <a:rPr lang="en-US" sz="2400" dirty="0" smtClean="0"/>
              <a:t>Include </a:t>
            </a:r>
            <a:r>
              <a:rPr lang="en-US" sz="2400" b="1" dirty="0" smtClean="0"/>
              <a:t>–Filter</a:t>
            </a:r>
            <a:r>
              <a:rPr lang="en-US" sz="2400" dirty="0" smtClean="0"/>
              <a:t> to restrict the instances that the command returns</a:t>
            </a:r>
          </a:p>
          <a:p>
            <a:endParaRPr lang="en-US" sz="2400" dirty="0"/>
          </a:p>
          <a:p>
            <a:pPr marL="0" indent="0">
              <a:buNone/>
            </a:pPr>
            <a:r>
              <a:rPr lang="en-US" sz="2000" dirty="0">
                <a:latin typeface="Consolas" pitchFamily="49" charset="0"/>
                <a:cs typeface="Consolas" pitchFamily="49" charset="0"/>
              </a:rPr>
              <a:t>Get-</a:t>
            </a:r>
            <a:r>
              <a:rPr lang="en-US" sz="2000" dirty="0" err="1">
                <a:latin typeface="Consolas" pitchFamily="49" charset="0"/>
                <a:cs typeface="Consolas" pitchFamily="49" charset="0"/>
              </a:rPr>
              <a:t>WmiObject</a:t>
            </a:r>
            <a:r>
              <a:rPr lang="en-US" sz="2000" dirty="0">
                <a:latin typeface="Consolas" pitchFamily="49" charset="0"/>
                <a:cs typeface="Consolas" pitchFamily="49" charset="0"/>
              </a:rPr>
              <a:t> –Class Win32_LogicalDisk </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a:t>
            </a:r>
            <a:r>
              <a:rPr lang="en-US" sz="2000" dirty="0">
                <a:latin typeface="Consolas" pitchFamily="49" charset="0"/>
                <a:cs typeface="Consolas" pitchFamily="49" charset="0"/>
              </a:rPr>
              <a:t>Filter "</a:t>
            </a:r>
            <a:r>
              <a:rPr lang="en-US" sz="2000" dirty="0" err="1" smtClean="0">
                <a:latin typeface="Consolas" pitchFamily="49" charset="0"/>
                <a:cs typeface="Consolas" pitchFamily="49" charset="0"/>
              </a:rPr>
              <a:t>DriveType</a:t>
            </a:r>
            <a:r>
              <a:rPr lang="en-US" sz="2000" dirty="0" smtClean="0">
                <a:latin typeface="Consolas" pitchFamily="49" charset="0"/>
                <a:cs typeface="Consolas" pitchFamily="49" charset="0"/>
              </a:rPr>
              <a:t>=3“</a:t>
            </a:r>
          </a:p>
          <a:p>
            <a:pPr marL="0" indent="0">
              <a:buNone/>
            </a:pPr>
            <a:endParaRPr lang="en-US" sz="2000" dirty="0">
              <a:latin typeface="Consolas" pitchFamily="49" charset="0"/>
              <a:cs typeface="Consolas" pitchFamily="49" charset="0"/>
            </a:endParaRPr>
          </a:p>
          <a:p>
            <a:pPr marL="0" indent="0">
              <a:buNone/>
            </a:pPr>
            <a:r>
              <a:rPr lang="en-US" sz="2000" dirty="0">
                <a:latin typeface="Consolas" pitchFamily="49" charset="0"/>
                <a:cs typeface="Consolas" pitchFamily="49" charset="0"/>
              </a:rPr>
              <a:t>Get-</a:t>
            </a:r>
            <a:r>
              <a:rPr lang="en-US" sz="2000" dirty="0" err="1">
                <a:latin typeface="Consolas" pitchFamily="49" charset="0"/>
                <a:cs typeface="Consolas" pitchFamily="49" charset="0"/>
              </a:rPr>
              <a:t>CimInstance</a:t>
            </a:r>
            <a:r>
              <a:rPr lang="en-US" sz="2000" dirty="0">
                <a:latin typeface="Consolas" pitchFamily="49" charset="0"/>
                <a:cs typeface="Consolas" pitchFamily="49" charset="0"/>
              </a:rPr>
              <a:t> –</a:t>
            </a:r>
            <a:r>
              <a:rPr lang="en-US" sz="2000" dirty="0" err="1">
                <a:latin typeface="Consolas" pitchFamily="49" charset="0"/>
                <a:cs typeface="Consolas" pitchFamily="49" charset="0"/>
              </a:rPr>
              <a:t>ClassName</a:t>
            </a:r>
            <a:r>
              <a:rPr lang="en-US" sz="2000" dirty="0">
                <a:latin typeface="Consolas" pitchFamily="49" charset="0"/>
                <a:cs typeface="Consolas" pitchFamily="49" charset="0"/>
              </a:rPr>
              <a:t> Win32_LogicalDisk </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a:t>
            </a:r>
            <a:r>
              <a:rPr lang="en-US" sz="2000" dirty="0">
                <a:latin typeface="Consolas" pitchFamily="49" charset="0"/>
                <a:cs typeface="Consolas" pitchFamily="49" charset="0"/>
              </a:rPr>
              <a:t>Filter "</a:t>
            </a:r>
            <a:r>
              <a:rPr lang="en-US" sz="2000" dirty="0" err="1">
                <a:latin typeface="Consolas" pitchFamily="49" charset="0"/>
                <a:cs typeface="Consolas" pitchFamily="49" charset="0"/>
              </a:rPr>
              <a:t>DriveType</a:t>
            </a:r>
            <a:r>
              <a:rPr lang="en-US" sz="2000" dirty="0">
                <a:latin typeface="Consolas" pitchFamily="49" charset="0"/>
                <a:cs typeface="Consolas" pitchFamily="49" charset="0"/>
              </a:rPr>
              <a:t>=3"</a:t>
            </a:r>
          </a:p>
          <a:p>
            <a:endParaRPr lang="en-US" sz="2400" dirty="0" smtClean="0"/>
          </a:p>
          <a:p>
            <a:r>
              <a:rPr lang="en-US" sz="2400" dirty="0" smtClean="0"/>
              <a:t>Filter operators are different from Windows PowerShell comparison operators</a:t>
            </a:r>
            <a:endParaRPr lang="en-US" sz="2400" dirty="0"/>
          </a:p>
        </p:txBody>
      </p:sp>
    </p:spTree>
    <p:extLst>
      <p:ext uri="{BB962C8B-B14F-4D97-AF65-F5344CB8AC3E}">
        <p14:creationId xmlns:p14="http://schemas.microsoft.com/office/powerpoint/2010/main" val="1509280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74dacd8-d02c-4759-b0f9-2beb192da4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WQL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–Query</a:t>
            </a:r>
            <a:r>
              <a:rPr lang="en-US" dirty="0"/>
              <a:t> parameter to provide a WMI Query Language (WQL) </a:t>
            </a:r>
            <a:r>
              <a:rPr lang="en-US" dirty="0" smtClean="0"/>
              <a:t>query</a:t>
            </a:r>
            <a:endParaRPr lang="en-US" dirty="0"/>
          </a:p>
          <a:p>
            <a:endParaRPr lang="en-US" dirty="0"/>
          </a:p>
          <a:p>
            <a:pPr marL="0" indent="0">
              <a:buNone/>
            </a:pPr>
            <a:r>
              <a:rPr lang="en-US" dirty="0">
                <a:latin typeface="Consolas" pitchFamily="49" charset="0"/>
                <a:cs typeface="Consolas" pitchFamily="49" charset="0"/>
              </a:rPr>
              <a:t>Get-</a:t>
            </a:r>
            <a:r>
              <a:rPr lang="en-US" dirty="0" err="1">
                <a:latin typeface="Consolas" pitchFamily="49" charset="0"/>
                <a:cs typeface="Consolas" pitchFamily="49" charset="0"/>
              </a:rPr>
              <a:t>WmiObject</a:t>
            </a:r>
            <a:r>
              <a:rPr lang="en-US" dirty="0">
                <a:latin typeface="Consolas" pitchFamily="49" charset="0"/>
                <a:cs typeface="Consolas" pitchFamily="49" charset="0"/>
              </a:rPr>
              <a:t> –query "SELECT * FROM Win32_LogicalDisk WHERE </a:t>
            </a:r>
            <a:r>
              <a:rPr lang="en-US" dirty="0" err="1">
                <a:latin typeface="Consolas" pitchFamily="49" charset="0"/>
                <a:cs typeface="Consolas" pitchFamily="49" charset="0"/>
              </a:rPr>
              <a:t>DriveType</a:t>
            </a:r>
            <a:r>
              <a:rPr lang="en-US" dirty="0">
                <a:latin typeface="Consolas" pitchFamily="49" charset="0"/>
                <a:cs typeface="Consolas" pitchFamily="49" charset="0"/>
              </a:rPr>
              <a:t> = </a:t>
            </a:r>
            <a:r>
              <a:rPr lang="en-US" dirty="0" smtClean="0">
                <a:latin typeface="Consolas" pitchFamily="49" charset="0"/>
                <a:cs typeface="Consolas" pitchFamily="49" charset="0"/>
              </a:rPr>
              <a:t>3"</a:t>
            </a:r>
            <a:endParaRPr lang="en-US" dirty="0">
              <a:latin typeface="Consolas" pitchFamily="49" charset="0"/>
              <a:cs typeface="Consolas" pitchFamily="49" charset="0"/>
            </a:endParaRPr>
          </a:p>
          <a:p>
            <a:pPr marL="0" indent="0">
              <a:buNone/>
            </a:pPr>
            <a:endParaRPr lang="en-US" dirty="0">
              <a:latin typeface="Consolas" pitchFamily="49" charset="0"/>
              <a:cs typeface="Consolas" pitchFamily="49" charset="0"/>
            </a:endParaRPr>
          </a:p>
          <a:p>
            <a:pPr marL="0" indent="0">
              <a:buNone/>
            </a:pPr>
            <a:r>
              <a:rPr lang="en-US" dirty="0">
                <a:latin typeface="Consolas" pitchFamily="49" charset="0"/>
                <a:cs typeface="Consolas" pitchFamily="49" charset="0"/>
              </a:rPr>
              <a:t>Get-</a:t>
            </a:r>
            <a:r>
              <a:rPr lang="en-US" dirty="0" err="1">
                <a:latin typeface="Consolas" pitchFamily="49" charset="0"/>
                <a:cs typeface="Consolas" pitchFamily="49" charset="0"/>
              </a:rPr>
              <a:t>CimInstance</a:t>
            </a:r>
            <a:r>
              <a:rPr lang="en-US" dirty="0">
                <a:latin typeface="Consolas" pitchFamily="49" charset="0"/>
                <a:cs typeface="Consolas" pitchFamily="49" charset="0"/>
              </a:rPr>
              <a:t> –query "SELECT * FROM Win32_LogicalDisk WHERE </a:t>
            </a:r>
            <a:r>
              <a:rPr lang="en-US" dirty="0" err="1">
                <a:latin typeface="Consolas" pitchFamily="49" charset="0"/>
                <a:cs typeface="Consolas" pitchFamily="49" charset="0"/>
              </a:rPr>
              <a:t>DriveType</a:t>
            </a:r>
            <a:r>
              <a:rPr lang="en-US" dirty="0">
                <a:latin typeface="Consolas" pitchFamily="49" charset="0"/>
                <a:cs typeface="Consolas" pitchFamily="49" charset="0"/>
              </a:rPr>
              <a:t> = 3"</a:t>
            </a:r>
          </a:p>
          <a:p>
            <a:endParaRPr lang="en-US" dirty="0"/>
          </a:p>
          <a:p>
            <a:r>
              <a:rPr lang="en-US" dirty="0"/>
              <a:t>WQL is not covered further in this </a:t>
            </a:r>
            <a:r>
              <a:rPr lang="en-US" dirty="0" smtClean="0"/>
              <a:t>course</a:t>
            </a:r>
            <a:endParaRPr lang="en-US" dirty="0"/>
          </a:p>
          <a:p>
            <a:endParaRPr lang="en-US" dirty="0"/>
          </a:p>
        </p:txBody>
      </p:sp>
    </p:spTree>
    <p:extLst>
      <p:ext uri="{BB962C8B-B14F-4D97-AF65-F5344CB8AC3E}">
        <p14:creationId xmlns:p14="http://schemas.microsoft.com/office/powerpoint/2010/main" val="2403000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457588a-4a57-443d-927a-782f5b223c7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Querying Instances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several ways to query class instances from the </a:t>
            </a:r>
            <a:r>
              <a:rPr lang="en-US" dirty="0" smtClean="0"/>
              <a:t>repository</a:t>
            </a:r>
            <a:endParaRPr lang="en-US" dirty="0"/>
          </a:p>
        </p:txBody>
      </p:sp>
    </p:spTree>
    <p:extLst>
      <p:ext uri="{BB962C8B-B14F-4D97-AF65-F5344CB8AC3E}">
        <p14:creationId xmlns:p14="http://schemas.microsoft.com/office/powerpoint/2010/main" val="50538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95b2fa4-d758-4fad-9567-49426dc668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Remote Computers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
            </a:r>
            <a:r>
              <a:rPr lang="en-US" b="1" dirty="0" smtClean="0"/>
              <a:t>–</a:t>
            </a:r>
            <a:r>
              <a:rPr lang="en-US" b="1" dirty="0" err="1" smtClean="0"/>
              <a:t>ComputerName</a:t>
            </a:r>
            <a:r>
              <a:rPr lang="en-US" dirty="0" smtClean="0"/>
              <a:t> to query from a remote computer.</a:t>
            </a:r>
          </a:p>
          <a:p>
            <a:r>
              <a:rPr lang="en-US" dirty="0" smtClean="0"/>
              <a:t>Use </a:t>
            </a:r>
            <a:r>
              <a:rPr lang="en-US" b="1" dirty="0" smtClean="0"/>
              <a:t>–Credential</a:t>
            </a:r>
            <a:r>
              <a:rPr lang="en-US" dirty="0" smtClean="0"/>
              <a:t> to specify an alternate credential for remote connections.</a:t>
            </a:r>
          </a:p>
          <a:p>
            <a:endParaRPr lang="en-US" dirty="0"/>
          </a:p>
          <a:p>
            <a:pPr marL="0" indent="0">
              <a:buNone/>
            </a:pPr>
            <a:r>
              <a:rPr lang="en-US" sz="2400" dirty="0">
                <a:latin typeface="Consolas" pitchFamily="49" charset="0"/>
                <a:cs typeface="Consolas" pitchFamily="49" charset="0"/>
              </a:rPr>
              <a:t>Get-</a:t>
            </a:r>
            <a:r>
              <a:rPr lang="en-US" sz="2400" dirty="0" err="1">
                <a:latin typeface="Consolas" pitchFamily="49" charset="0"/>
                <a:cs typeface="Consolas" pitchFamily="49" charset="0"/>
              </a:rPr>
              <a:t>WmiObject</a:t>
            </a:r>
            <a:r>
              <a:rPr lang="en-US" sz="2400" dirty="0">
                <a:latin typeface="Consolas" pitchFamily="49" charset="0"/>
                <a:cs typeface="Consolas" pitchFamily="49" charset="0"/>
              </a:rPr>
              <a:t> –</a:t>
            </a:r>
            <a:r>
              <a:rPr lang="en-US" sz="2400" dirty="0" err="1">
                <a:latin typeface="Consolas" pitchFamily="49" charset="0"/>
                <a:cs typeface="Consolas" pitchFamily="49" charset="0"/>
              </a:rPr>
              <a:t>ComputerName</a:t>
            </a:r>
            <a:r>
              <a:rPr lang="en-US" sz="2400" dirty="0">
                <a:latin typeface="Consolas" pitchFamily="49" charset="0"/>
                <a:cs typeface="Consolas" pitchFamily="49" charset="0"/>
              </a:rPr>
              <a:t> </a:t>
            </a:r>
            <a:r>
              <a:rPr lang="ga-IE" sz="2400" dirty="0" smtClean="0">
                <a:latin typeface="Consolas" pitchFamily="49" charset="0"/>
                <a:cs typeface="Consolas" pitchFamily="49" charset="0"/>
              </a:rPr>
              <a:t>LON</a:t>
            </a:r>
            <a:r>
              <a:rPr lang="en-US" sz="2400" dirty="0" smtClean="0">
                <a:latin typeface="Consolas" pitchFamily="49" charset="0"/>
                <a:cs typeface="Consolas" pitchFamily="49" charset="0"/>
              </a:rPr>
              <a:t>-DC1 </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a:t>
            </a:r>
            <a:r>
              <a:rPr lang="en-US" sz="2400" dirty="0">
                <a:latin typeface="Consolas" pitchFamily="49" charset="0"/>
                <a:cs typeface="Consolas" pitchFamily="49" charset="0"/>
              </a:rPr>
              <a:t>Credential ADATUM\Administrator </a:t>
            </a:r>
            <a:r>
              <a:rPr lang="en-US" sz="2400" dirty="0" smtClean="0">
                <a:latin typeface="Consolas" pitchFamily="49" charset="0"/>
                <a:cs typeface="Consolas" pitchFamily="49" charset="0"/>
              </a:rPr>
              <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a:t>
            </a:r>
            <a:r>
              <a:rPr lang="en-US" sz="2400" dirty="0">
                <a:latin typeface="Consolas" pitchFamily="49" charset="0"/>
                <a:cs typeface="Consolas" pitchFamily="49" charset="0"/>
              </a:rPr>
              <a:t>Class Win32_BIOS</a:t>
            </a:r>
          </a:p>
          <a:p>
            <a:endParaRPr lang="en-US" dirty="0" smtClean="0"/>
          </a:p>
          <a:p>
            <a:r>
              <a:rPr lang="en-US" dirty="0" smtClean="0"/>
              <a:t>WMI uses DCOM. CIM uses W</a:t>
            </a:r>
            <a:r>
              <a:rPr lang="ga-IE" dirty="0" smtClean="0"/>
              <a:t>in</a:t>
            </a:r>
            <a:r>
              <a:rPr lang="en-US" dirty="0" smtClean="0"/>
              <a:t>RM for ad-hoc connections.</a:t>
            </a:r>
            <a:endParaRPr lang="en-US" dirty="0"/>
          </a:p>
        </p:txBody>
      </p:sp>
    </p:spTree>
    <p:extLst>
      <p:ext uri="{BB962C8B-B14F-4D97-AF65-F5344CB8AC3E}">
        <p14:creationId xmlns:p14="http://schemas.microsoft.com/office/powerpoint/2010/main" val="3073454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c2c351e-907d-4613-86cf-a8815f7836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CIMSessions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Reusable, persistent, authenticated connections to a remote computer</a:t>
            </a:r>
          </a:p>
          <a:p>
            <a:r>
              <a:rPr lang="en-US" dirty="0" smtClean="0"/>
              <a:t>Create and store in a variable</a:t>
            </a:r>
          </a:p>
          <a:p>
            <a:r>
              <a:rPr lang="en-US" dirty="0" smtClean="0"/>
              <a:t>Pass to </a:t>
            </a:r>
            <a:r>
              <a:rPr lang="en-US" b="1" dirty="0" smtClean="0"/>
              <a:t>–</a:t>
            </a:r>
            <a:r>
              <a:rPr lang="en-US" b="1" dirty="0" err="1" smtClean="0"/>
              <a:t>CimSession</a:t>
            </a:r>
            <a:r>
              <a:rPr lang="en-US" dirty="0" smtClean="0"/>
              <a:t> parameter instead of </a:t>
            </a:r>
            <a:br>
              <a:rPr lang="en-US" dirty="0" smtClean="0"/>
            </a:br>
            <a:r>
              <a:rPr lang="en-US" b="1" dirty="0" smtClean="0"/>
              <a:t>–</a:t>
            </a:r>
            <a:r>
              <a:rPr lang="en-US" b="1" dirty="0" err="1" smtClean="0"/>
              <a:t>ComputerName</a:t>
            </a:r>
            <a:r>
              <a:rPr lang="en-US" dirty="0" smtClean="0"/>
              <a:t> to target the computer in the specified session</a:t>
            </a:r>
          </a:p>
          <a:p>
            <a:endParaRPr lang="en-US" dirty="0"/>
          </a:p>
          <a:p>
            <a:r>
              <a:rPr lang="en-US" dirty="0" smtClean="0"/>
              <a:t>Sessions time out after a period of inactivity</a:t>
            </a:r>
          </a:p>
          <a:p>
            <a:r>
              <a:rPr lang="en-US" dirty="0" smtClean="0"/>
              <a:t>You can manually close sessions that are no longer needed</a:t>
            </a:r>
          </a:p>
          <a:p>
            <a:endParaRPr lang="en-US" dirty="0"/>
          </a:p>
        </p:txBody>
      </p:sp>
    </p:spTree>
    <p:extLst>
      <p:ext uri="{BB962C8B-B14F-4D97-AF65-F5344CB8AC3E}">
        <p14:creationId xmlns:p14="http://schemas.microsoft.com/office/powerpoint/2010/main" val="187870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26edce1-d34e-4904-80d0-cba3f6bdc6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CIMSessions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query repository classes from remote computers by using </a:t>
            </a:r>
            <a:r>
              <a:rPr lang="en-US" b="1" dirty="0" err="1"/>
              <a:t>CIMSession</a:t>
            </a:r>
            <a:r>
              <a:rPr lang="en-US" dirty="0"/>
              <a:t> </a:t>
            </a:r>
            <a:r>
              <a:rPr lang="en-US" dirty="0" smtClean="0"/>
              <a:t>objects</a:t>
            </a:r>
            <a:endParaRPr lang="en-US" dirty="0"/>
          </a:p>
        </p:txBody>
      </p:sp>
    </p:spTree>
    <p:extLst>
      <p:ext uri="{BB962C8B-B14F-4D97-AF65-F5344CB8AC3E}">
        <p14:creationId xmlns:p14="http://schemas.microsoft.com/office/powerpoint/2010/main" val="181795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Understanding WMI and CIM
Querying Data by Using WMI and CIM
Making Changes by Using WMI and CIM</a:t>
            </a:r>
            <a:endParaRPr lang="en-US"/>
          </a:p>
        </p:txBody>
      </p:sp>
    </p:spTree>
    <p:extLst>
      <p:ext uri="{BB962C8B-B14F-4D97-AF65-F5344CB8AC3E}">
        <p14:creationId xmlns:p14="http://schemas.microsoft.com/office/powerpoint/2010/main" val="3733499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13535" cy="740664"/>
          </a:xfrm>
        </p:spPr>
        <p:txBody>
          <a:bodyPr/>
          <a:lstStyle/>
          <a:p>
            <a:r>
              <a:rPr lang="en-US" smtClean="0"/>
              <a:t>Lesson 3: Making Changes by Using WMI and CIM</a:t>
            </a:r>
            <a:endParaRPr lang="en-US"/>
          </a:p>
        </p:txBody>
      </p:sp>
      <p:sp>
        <p:nvSpPr>
          <p:cNvPr id="3" name="Text Placeholder 2"/>
          <p:cNvSpPr>
            <a:spLocks noGrp="1"/>
          </p:cNvSpPr>
          <p:nvPr>
            <p:ph type="body" idx="1"/>
          </p:nvPr>
        </p:nvSpPr>
        <p:spPr/>
        <p:txBody>
          <a:bodyPr/>
          <a:lstStyle/>
          <a:p>
            <a:r>
              <a:rPr lang="en-US" smtClean="0"/>
              <a:t>Discovering Methods
Finding Method Documentation
Demonstration: Finding Methods and Documentation
Invoking Methods
Demonstration: Invoking Methods</a:t>
            </a:r>
            <a:endParaRPr lang="en-US"/>
          </a:p>
        </p:txBody>
      </p:sp>
    </p:spTree>
    <p:extLst>
      <p:ext uri="{BB962C8B-B14F-4D97-AF65-F5344CB8AC3E}">
        <p14:creationId xmlns:p14="http://schemas.microsoft.com/office/powerpoint/2010/main" val="2717597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Discovering Methods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Many repository classes include methods</a:t>
            </a:r>
          </a:p>
          <a:p>
            <a:r>
              <a:rPr lang="en-US" dirty="0" smtClean="0"/>
              <a:t>Methods tell an object to perform a task or action</a:t>
            </a:r>
          </a:p>
          <a:p>
            <a:r>
              <a:rPr lang="en-US" dirty="0" smtClean="0"/>
              <a:t>Repository class methods typically reconfigure the manageable component that the class represents</a:t>
            </a:r>
          </a:p>
          <a:p>
            <a:endParaRPr lang="en-US" dirty="0"/>
          </a:p>
          <a:p>
            <a:r>
              <a:rPr lang="en-US" dirty="0" smtClean="0"/>
              <a:t>Use </a:t>
            </a:r>
            <a:r>
              <a:rPr lang="en-US" b="1" dirty="0" smtClean="0"/>
              <a:t>Get-Member</a:t>
            </a:r>
            <a:r>
              <a:rPr lang="en-US" dirty="0" smtClean="0"/>
              <a:t> to discover the methods of a class</a:t>
            </a:r>
          </a:p>
          <a:p>
            <a:r>
              <a:rPr lang="en-US" dirty="0" smtClean="0"/>
              <a:t>The output will not explain how to use a method; you will need documentation for that</a:t>
            </a:r>
            <a:endParaRPr lang="en-US" dirty="0"/>
          </a:p>
        </p:txBody>
      </p:sp>
    </p:spTree>
    <p:extLst>
      <p:ext uri="{BB962C8B-B14F-4D97-AF65-F5344CB8AC3E}">
        <p14:creationId xmlns:p14="http://schemas.microsoft.com/office/powerpoint/2010/main" val="1846948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Finding Method Documentation</a:t>
            </a:r>
            <a:endParaRPr lang="en-US"/>
          </a:p>
        </p:txBody>
      </p:sp>
      <p:pic>
        <p:nvPicPr>
          <p:cNvPr id="4" name="Picture 3" descr="This slide shows the MSDN documentation webpage for the Win32_Service class. The Methods section is shown. Several methods are listed, and you can click the method names to view the documentation for each method.&#10;&#10;"/>
          <p:cNvPicPr>
            <a:picLocks noChangeAspect="1"/>
          </p:cNvPicPr>
          <p:nvPr/>
        </p:nvPicPr>
        <p:blipFill>
          <a:blip r:embed="rId3"/>
          <a:stretch>
            <a:fillRect/>
          </a:stretch>
        </p:blipFill>
        <p:spPr>
          <a:xfrm>
            <a:off x="215152" y="968188"/>
            <a:ext cx="8710797" cy="5701553"/>
          </a:xfrm>
          <a:prstGeom prst="rect">
            <a:avLst/>
          </a:prstGeom>
        </p:spPr>
      </p:pic>
    </p:spTree>
    <p:extLst>
      <p:ext uri="{BB962C8B-B14F-4D97-AF65-F5344CB8AC3E}">
        <p14:creationId xmlns:p14="http://schemas.microsoft.com/office/powerpoint/2010/main" val="3222421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f485706-5fa6-447c-b1c8-9517c68518bb">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89430" cy="740664"/>
          </a:xfrm>
        </p:spPr>
        <p:txBody>
          <a:bodyPr/>
          <a:lstStyle/>
          <a:p>
            <a:r>
              <a:rPr lang="en-US" dirty="0" smtClean="0"/>
              <a:t>Demonstration: Finding Methods and Documentation</a:t>
            </a:r>
            <a:endParaRPr lang="en-US" dirty="0"/>
          </a:p>
        </p:txBody>
      </p:sp>
      <p:sp>
        <p:nvSpPr>
          <p:cNvPr id="4" name="Content Placeholder 2"/>
          <p:cNvSpPr>
            <a:spLocks noGrp="1"/>
          </p:cNvSpPr>
          <p:nvPr/>
        </p:nvSpPr>
        <p:spPr bwMode="auto">
          <a:xfrm>
            <a:off x="458787" y="1021215"/>
            <a:ext cx="831172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discover class methods and how to find their documentation</a:t>
            </a:r>
          </a:p>
        </p:txBody>
      </p:sp>
    </p:spTree>
    <p:extLst>
      <p:ext uri="{BB962C8B-B14F-4D97-AF65-F5344CB8AC3E}">
        <p14:creationId xmlns:p14="http://schemas.microsoft.com/office/powerpoint/2010/main" val="2857700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Invoking Methods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Three ways to invoke a method:</a:t>
            </a:r>
          </a:p>
          <a:p>
            <a:pPr lvl="1"/>
            <a:r>
              <a:rPr lang="en-US" b="1" dirty="0" smtClean="0"/>
              <a:t>Invoke-</a:t>
            </a:r>
            <a:r>
              <a:rPr lang="en-US" b="1" dirty="0" err="1" smtClean="0"/>
              <a:t>WmiMethod</a:t>
            </a:r>
            <a:endParaRPr lang="en-US" b="1" dirty="0" smtClean="0"/>
          </a:p>
          <a:p>
            <a:pPr lvl="1"/>
            <a:r>
              <a:rPr lang="en-US" b="1" dirty="0" smtClean="0"/>
              <a:t>Invoke-</a:t>
            </a:r>
            <a:r>
              <a:rPr lang="en-US" b="1" dirty="0" err="1" smtClean="0"/>
              <a:t>CimMethod</a:t>
            </a:r>
            <a:endParaRPr lang="en-US" b="1" dirty="0" smtClean="0"/>
          </a:p>
          <a:p>
            <a:pPr lvl="1"/>
            <a:r>
              <a:rPr lang="en-US" b="1" dirty="0" err="1" smtClean="0"/>
              <a:t>ForEach</a:t>
            </a:r>
            <a:r>
              <a:rPr lang="en-US" b="1" dirty="0" smtClean="0"/>
              <a:t>-Object</a:t>
            </a:r>
            <a:endParaRPr lang="en-US" dirty="0" smtClean="0"/>
          </a:p>
          <a:p>
            <a:pPr lvl="1"/>
            <a:endParaRPr lang="en-US" b="1" dirty="0"/>
          </a:p>
          <a:p>
            <a:r>
              <a:rPr lang="en-US" dirty="0" smtClean="0"/>
              <a:t>Both </a:t>
            </a:r>
            <a:r>
              <a:rPr lang="en-US" b="1" dirty="0" smtClean="0"/>
              <a:t>Invoke</a:t>
            </a:r>
            <a:r>
              <a:rPr lang="en-US" dirty="0" smtClean="0"/>
              <a:t> techniques can be used by themselves or can accept a pipeline object from the corresponding </a:t>
            </a:r>
            <a:r>
              <a:rPr lang="en-US" b="1" dirty="0" smtClean="0"/>
              <a:t>Get</a:t>
            </a:r>
            <a:r>
              <a:rPr lang="en-US" dirty="0" smtClean="0"/>
              <a:t> command</a:t>
            </a:r>
          </a:p>
          <a:p>
            <a:r>
              <a:rPr lang="en-US" dirty="0" smtClean="0"/>
              <a:t>Return object includes a </a:t>
            </a:r>
            <a:r>
              <a:rPr lang="en-US" b="1" dirty="0" err="1" smtClean="0"/>
              <a:t>ReturnValue</a:t>
            </a:r>
            <a:r>
              <a:rPr lang="en-US" dirty="0" smtClean="0"/>
              <a:t> parameter</a:t>
            </a:r>
          </a:p>
          <a:p>
            <a:pPr lvl="1"/>
            <a:r>
              <a:rPr lang="en-US" dirty="0" smtClean="0"/>
              <a:t>0 typically means success</a:t>
            </a:r>
          </a:p>
          <a:p>
            <a:pPr lvl="1"/>
            <a:r>
              <a:rPr lang="en-US" dirty="0" smtClean="0"/>
              <a:t>See documentation for other values</a:t>
            </a:r>
            <a:endParaRPr lang="en-US" dirty="0"/>
          </a:p>
        </p:txBody>
      </p:sp>
    </p:spTree>
    <p:extLst>
      <p:ext uri="{BB962C8B-B14F-4D97-AF65-F5344CB8AC3E}">
        <p14:creationId xmlns:p14="http://schemas.microsoft.com/office/powerpoint/2010/main" val="2931232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fd63ab7-9f86-47e9-b2cd-6ccb9beda4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Invoking Methods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invoke methods of repository objects</a:t>
            </a:r>
          </a:p>
        </p:txBody>
      </p:sp>
    </p:spTree>
    <p:extLst>
      <p:ext uri="{BB962C8B-B14F-4D97-AF65-F5344CB8AC3E}">
        <p14:creationId xmlns:p14="http://schemas.microsoft.com/office/powerpoint/2010/main" val="172140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Working with WMI and CIM</a:t>
            </a:r>
            <a:endParaRPr lang="en-US"/>
          </a:p>
        </p:txBody>
      </p:sp>
      <p:sp>
        <p:nvSpPr>
          <p:cNvPr id="3" name="Text Placeholder 2"/>
          <p:cNvSpPr>
            <a:spLocks noGrp="1"/>
          </p:cNvSpPr>
          <p:nvPr>
            <p:ph type="body" idx="1"/>
          </p:nvPr>
        </p:nvSpPr>
        <p:spPr/>
        <p:txBody>
          <a:bodyPr/>
          <a:lstStyle/>
          <a:p>
            <a:r>
              <a:rPr lang="en-US" smtClean="0"/>
              <a:t>Exercise 1: Querying Information by Using WMI
Exercise 2: Querying Information by Using CIM
Exercise 3: Invoking Methods</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a:t>
            </a:r>
            <a:r>
              <a:rPr lang="fr-CA" sz="2800" b="0" i="0" u="none" strike="noStrike" baseline="0" smtClean="0">
                <a:latin typeface="Segoe UI"/>
              </a:rPr>
              <a:t>10961B-LON-DC1, 10961B-LON-CL1</a:t>
            </a:r>
          </a:p>
          <a:p>
            <a:r>
              <a:rPr lang="en-US" sz="2800" b="0" i="0" u="none" strike="noStrike" baseline="0" smtClean="0">
                <a:latin typeface="Segoe UI"/>
              </a:rPr>
              <a:t>User Name: ADATUM\Administrator</a:t>
            </a:r>
          </a:p>
          <a:p>
            <a:r>
              <a:rPr lang="en-US" sz="2800" b="0" i="0" u="none" strike="noStrike" baseline="0" smtClean="0">
                <a:latin typeface="Segoe UI"/>
              </a:rPr>
              <a:t>Password: Pa$$w0rd</a:t>
            </a:r>
            <a:endParaRPr lang="en-US" sz="280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45 minutes</a:t>
            </a:r>
            <a:endParaRPr lang="en-US" sz="2800">
              <a:latin typeface="Segoe UI"/>
            </a:endParaRPr>
          </a:p>
        </p:txBody>
      </p:sp>
    </p:spTree>
    <p:extLst>
      <p:ext uri="{BB962C8B-B14F-4D97-AF65-F5344CB8AC3E}">
        <p14:creationId xmlns:p14="http://schemas.microsoft.com/office/powerpoint/2010/main" val="1839534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2031838"/>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have to query management information from several computers. You start by querying the information from your local computer and from one test computer in your environment.</a:t>
            </a:r>
            <a:endParaRPr lang="en-US" sz="2800">
              <a:effectLst/>
              <a:latin typeface="Segoe UI"/>
              <a:ea typeface="Times New Roman"/>
              <a:cs typeface="Mangal"/>
            </a:endParaRPr>
          </a:p>
        </p:txBody>
      </p:sp>
    </p:spTree>
    <p:extLst>
      <p:ext uri="{BB962C8B-B14F-4D97-AF65-F5344CB8AC3E}">
        <p14:creationId xmlns:p14="http://schemas.microsoft.com/office/powerpoint/2010/main" val="2764706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One of your lab tasks directed you to query Win32_Product. Do you know of any disadvantages when you use this class?
What are the main differences between WMI and CIM?</a:t>
            </a:r>
            <a:endParaRPr lang="en-US"/>
          </a:p>
        </p:txBody>
      </p:sp>
    </p:spTree>
    <p:extLst>
      <p:ext uri="{BB962C8B-B14F-4D97-AF65-F5344CB8AC3E}">
        <p14:creationId xmlns:p14="http://schemas.microsoft.com/office/powerpoint/2010/main" val="4278701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a:t>
            </a:r>
            <a:r>
              <a:rPr lang="en-US" dirty="0" smtClean="0"/>
              <a:t>Question</a:t>
            </a:r>
            <a:r>
              <a:rPr lang="en-US" dirty="0" smtClean="0"/>
              <a:t>
Real-world Issues and Scenarios
Tools
Best Practice
Common Issues and Troubleshooting Tips</a:t>
            </a:r>
            <a:endParaRPr lang="en-US" dirty="0"/>
          </a:p>
        </p:txBody>
      </p:sp>
    </p:spTree>
    <p:extLst>
      <p:ext uri="{BB962C8B-B14F-4D97-AF65-F5344CB8AC3E}">
        <p14:creationId xmlns:p14="http://schemas.microsoft.com/office/powerpoint/2010/main" val="10962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Understanding WMI and CIM</a:t>
            </a:r>
            <a:endParaRPr lang="en-US"/>
          </a:p>
        </p:txBody>
      </p:sp>
      <p:sp>
        <p:nvSpPr>
          <p:cNvPr id="3" name="Text Placeholder 2"/>
          <p:cNvSpPr>
            <a:spLocks noGrp="1"/>
          </p:cNvSpPr>
          <p:nvPr>
            <p:ph type="body" idx="1"/>
          </p:nvPr>
        </p:nvSpPr>
        <p:spPr/>
        <p:txBody>
          <a:bodyPr/>
          <a:lstStyle/>
          <a:p>
            <a:r>
              <a:rPr lang="en-US" smtClean="0"/>
              <a:t>Architecture and Technologies
The Repository
Finding Documentation
Demonstration: Finding Classes Documentation</a:t>
            </a:r>
            <a:endParaRPr lang="en-US"/>
          </a:p>
        </p:txBody>
      </p:sp>
    </p:spTree>
    <p:extLst>
      <p:ext uri="{BB962C8B-B14F-4D97-AF65-F5344CB8AC3E}">
        <p14:creationId xmlns:p14="http://schemas.microsoft.com/office/powerpoint/2010/main" val="2792438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377120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Architecture and Technologies</a:t>
            </a:r>
            <a:endParaRPr lang="en-US"/>
          </a:p>
        </p:txBody>
      </p:sp>
      <p:sp>
        <p:nvSpPr>
          <p:cNvPr id="4" name="Rounded Rectangle 3"/>
          <p:cNvSpPr/>
          <p:nvPr/>
        </p:nvSpPr>
        <p:spPr bwMode="auto">
          <a:xfrm>
            <a:off x="1408372" y="5592085"/>
            <a:ext cx="6451577" cy="789260"/>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Repository</a:t>
            </a:r>
            <a:endParaRPr kumimoji="0" lang="en-US" sz="1800" b="1" i="0" u="none" strike="noStrike" cap="none" normalizeH="0" baseline="0" dirty="0" smtClean="0">
              <a:ln>
                <a:noFill/>
              </a:ln>
              <a:solidFill>
                <a:schemeClr val="tx1"/>
              </a:solidFill>
              <a:effectLst/>
              <a:latin typeface="Verdana" pitchFamily="34" charset="0"/>
            </a:endParaRPr>
          </a:p>
        </p:txBody>
      </p:sp>
      <p:sp>
        <p:nvSpPr>
          <p:cNvPr id="6" name="Rounded Rectangle 5"/>
          <p:cNvSpPr/>
          <p:nvPr/>
        </p:nvSpPr>
        <p:spPr bwMode="auto">
          <a:xfrm>
            <a:off x="1408372" y="4816757"/>
            <a:ext cx="1762845" cy="789260"/>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WMI</a:t>
            </a:r>
            <a:endParaRPr kumimoji="0" lang="en-US" sz="1800" b="1" i="0" u="none" strike="noStrike" cap="none" normalizeH="0" baseline="0" dirty="0" smtClean="0">
              <a:ln>
                <a:noFill/>
              </a:ln>
              <a:solidFill>
                <a:schemeClr val="tx1"/>
              </a:solidFill>
              <a:effectLst/>
              <a:latin typeface="Verdana" pitchFamily="34" charset="0"/>
            </a:endParaRPr>
          </a:p>
        </p:txBody>
      </p:sp>
      <p:sp>
        <p:nvSpPr>
          <p:cNvPr id="7" name="Rounded Rectangle 6"/>
          <p:cNvSpPr/>
          <p:nvPr/>
        </p:nvSpPr>
        <p:spPr bwMode="auto">
          <a:xfrm>
            <a:off x="3871607" y="4819887"/>
            <a:ext cx="1762845" cy="789260"/>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WinRM</a:t>
            </a:r>
            <a:endParaRPr kumimoji="0" lang="en-US" sz="1800" b="1" i="0" u="none" strike="noStrike" cap="none" normalizeH="0" baseline="0" dirty="0" smtClean="0">
              <a:ln>
                <a:noFill/>
              </a:ln>
              <a:solidFill>
                <a:schemeClr val="tx1"/>
              </a:solidFill>
              <a:effectLst/>
              <a:latin typeface="Verdana" pitchFamily="34" charset="0"/>
            </a:endParaRPr>
          </a:p>
        </p:txBody>
      </p:sp>
      <p:sp>
        <p:nvSpPr>
          <p:cNvPr id="8" name="Down Arrow 7"/>
          <p:cNvSpPr/>
          <p:nvPr/>
        </p:nvSpPr>
        <p:spPr bwMode="auto">
          <a:xfrm>
            <a:off x="1764500" y="2334638"/>
            <a:ext cx="1050587" cy="2482119"/>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9" name="Down Arrow 8"/>
          <p:cNvSpPr/>
          <p:nvPr/>
        </p:nvSpPr>
        <p:spPr bwMode="auto">
          <a:xfrm>
            <a:off x="4227735" y="2421348"/>
            <a:ext cx="1050587" cy="2482119"/>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nvGrpSpPr>
          <p:cNvPr id="3" name="Group 2" descr="The slide shows the two ways that a computer may communicate with the repository. The new way is to use Common Information Model (CIM) commands. These commands communicate by using the Web Services for Management (WS-MAN) protocol, and connect to the Windows Remote Management (WinRM) service. The previous way was to use Windows Management Instrumentation (WMI) commands. Those commands communicate by using the DCOM protocol, and connect to the WMI service.&#10;&#10;"/>
          <p:cNvGrpSpPr/>
          <p:nvPr/>
        </p:nvGrpSpPr>
        <p:grpSpPr>
          <a:xfrm>
            <a:off x="1555850" y="1359067"/>
            <a:ext cx="6135610" cy="5350382"/>
            <a:chOff x="1555850" y="1359067"/>
            <a:chExt cx="6135610" cy="5350382"/>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364" y="4474722"/>
              <a:ext cx="1179096" cy="2234727"/>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5850" y="1359067"/>
              <a:ext cx="1194939" cy="1286857"/>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8035" y="1359067"/>
              <a:ext cx="1194939" cy="1286857"/>
            </a:xfrm>
            <a:prstGeom prst="rect">
              <a:avLst/>
            </a:prstGeom>
          </p:spPr>
        </p:pic>
      </p:grpSp>
      <p:sp>
        <p:nvSpPr>
          <p:cNvPr id="12" name="Oval 11"/>
          <p:cNvSpPr/>
          <p:nvPr/>
        </p:nvSpPr>
        <p:spPr bwMode="auto">
          <a:xfrm>
            <a:off x="1408372" y="3171217"/>
            <a:ext cx="1762845" cy="836579"/>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DCOM</a:t>
            </a:r>
          </a:p>
        </p:txBody>
      </p:sp>
      <p:sp>
        <p:nvSpPr>
          <p:cNvPr id="13" name="Oval 12"/>
          <p:cNvSpPr/>
          <p:nvPr/>
        </p:nvSpPr>
        <p:spPr bwMode="auto">
          <a:xfrm>
            <a:off x="3696509" y="3171217"/>
            <a:ext cx="2140085" cy="836579"/>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Verdana" pitchFamily="34" charset="0"/>
              </a:rPr>
              <a:t>WS</a:t>
            </a:r>
            <a:r>
              <a:rPr kumimoji="0" lang="en-US" sz="1800" b="1" i="0" u="none" strike="noStrike" cap="none" normalizeH="0" baseline="0" dirty="0" smtClean="0">
                <a:ln>
                  <a:noFill/>
                </a:ln>
                <a:solidFill>
                  <a:schemeClr val="tx1"/>
                </a:solidFill>
                <a:effectLst/>
                <a:latin typeface="Verdana" pitchFamily="34" charset="0"/>
              </a:rPr>
              <a:t>-MAN</a:t>
            </a:r>
          </a:p>
        </p:txBody>
      </p:sp>
      <p:sp>
        <p:nvSpPr>
          <p:cNvPr id="14" name="TextBox 2"/>
          <p:cNvSpPr txBox="1"/>
          <p:nvPr/>
        </p:nvSpPr>
        <p:spPr>
          <a:xfrm>
            <a:off x="291830" y="2002495"/>
            <a:ext cx="1116542"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solidFill>
                  <a:srgbClr val="FF0000"/>
                </a:solidFill>
              </a:rPr>
              <a:t>Earlier</a:t>
            </a:r>
          </a:p>
          <a:p>
            <a:pPr algn="ctr"/>
            <a:r>
              <a:rPr lang="en-US" dirty="0">
                <a:solidFill>
                  <a:srgbClr val="FF0000"/>
                </a:solidFill>
              </a:rPr>
              <a:t>(</a:t>
            </a:r>
            <a:r>
              <a:rPr lang="en-US" dirty="0" err="1" smtClean="0">
                <a:solidFill>
                  <a:srgbClr val="FF0000"/>
                </a:solidFill>
              </a:rPr>
              <a:t>WMI</a:t>
            </a:r>
            <a:r>
              <a:rPr lang="en-US" dirty="0" smtClean="0">
                <a:solidFill>
                  <a:srgbClr val="FF0000"/>
                </a:solidFill>
              </a:rPr>
              <a:t>)</a:t>
            </a:r>
            <a:endParaRPr lang="en-US" dirty="0">
              <a:solidFill>
                <a:srgbClr val="FF0000"/>
              </a:solidFill>
            </a:endParaRPr>
          </a:p>
        </p:txBody>
      </p:sp>
      <p:sp>
        <p:nvSpPr>
          <p:cNvPr id="15" name="TextBox 13"/>
          <p:cNvSpPr txBox="1"/>
          <p:nvPr/>
        </p:nvSpPr>
        <p:spPr>
          <a:xfrm>
            <a:off x="5395822" y="1999593"/>
            <a:ext cx="1116542"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solidFill>
                  <a:srgbClr val="FF0000"/>
                </a:solidFill>
              </a:rPr>
              <a:t>New</a:t>
            </a:r>
          </a:p>
          <a:p>
            <a:pPr algn="ctr"/>
            <a:r>
              <a:rPr lang="en-US" dirty="0">
                <a:solidFill>
                  <a:srgbClr val="FF0000"/>
                </a:solidFill>
              </a:rPr>
              <a:t>(</a:t>
            </a:r>
            <a:r>
              <a:rPr lang="en-US" dirty="0" err="1" smtClean="0">
                <a:solidFill>
                  <a:srgbClr val="FF0000"/>
                </a:solidFill>
              </a:rPr>
              <a:t>CIM</a:t>
            </a:r>
            <a:r>
              <a:rPr lang="en-US" dirty="0">
                <a:solidFill>
                  <a:srgbClr val="FF0000"/>
                </a:solidFill>
              </a:rPr>
              <a:t>)</a:t>
            </a:r>
          </a:p>
        </p:txBody>
      </p:sp>
    </p:spTree>
    <p:extLst>
      <p:ext uri="{BB962C8B-B14F-4D97-AF65-F5344CB8AC3E}">
        <p14:creationId xmlns:p14="http://schemas.microsoft.com/office/powerpoint/2010/main" val="37657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29be688-c257-4463-a377-f985a59cfd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WMI or CIM?</a:t>
            </a:r>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1326200395"/>
              </p:ext>
            </p:extLst>
          </p:nvPr>
        </p:nvGraphicFramePr>
        <p:xfrm>
          <a:off x="437545" y="907525"/>
          <a:ext cx="8212968" cy="5132004"/>
        </p:xfrm>
        <a:graphic>
          <a:graphicData uri="http://schemas.openxmlformats.org/drawingml/2006/table">
            <a:tbl>
              <a:tblPr firstRow="1" bandRow="1">
                <a:tableStyleId>{21E4AEA4-8DFA-4A89-87EB-49C32662AFE0}</a:tableStyleId>
              </a:tblPr>
              <a:tblGrid>
                <a:gridCol w="4653131"/>
                <a:gridCol w="1653269"/>
                <a:gridCol w="1906568"/>
              </a:tblGrid>
              <a:tr h="358738">
                <a:tc>
                  <a:txBody>
                    <a:bodyPr/>
                    <a:lstStyle/>
                    <a:p>
                      <a:endParaRPr lang="en-US" sz="2000" dirty="0"/>
                    </a:p>
                  </a:txBody>
                  <a:tcPr/>
                </a:tc>
                <a:tc>
                  <a:txBody>
                    <a:bodyPr/>
                    <a:lstStyle/>
                    <a:p>
                      <a:pPr algn="ctr"/>
                      <a:r>
                        <a:rPr lang="en-US" sz="2000" dirty="0" smtClean="0"/>
                        <a:t>CIM</a:t>
                      </a:r>
                      <a:endParaRPr lang="en-US" sz="2000" dirty="0"/>
                    </a:p>
                  </a:txBody>
                  <a:tcPr/>
                </a:tc>
                <a:tc>
                  <a:txBody>
                    <a:bodyPr/>
                    <a:lstStyle/>
                    <a:p>
                      <a:pPr algn="ctr"/>
                      <a:r>
                        <a:rPr lang="en-US" sz="2000" dirty="0" smtClean="0"/>
                        <a:t>WMI</a:t>
                      </a:r>
                      <a:endParaRPr lang="en-US" sz="2000" dirty="0"/>
                    </a:p>
                  </a:txBody>
                  <a:tcPr/>
                </a:tc>
              </a:tr>
              <a:tr h="556946">
                <a:tc>
                  <a:txBody>
                    <a:bodyPr/>
                    <a:lstStyle/>
                    <a:p>
                      <a:r>
                        <a:rPr lang="en-US" sz="1600" dirty="0" smtClean="0"/>
                        <a:t>Requires WMF 2.0 or later</a:t>
                      </a:r>
                      <a:endParaRPr lang="en-US" sz="1600" dirty="0"/>
                    </a:p>
                  </a:txBody>
                  <a:tcPr/>
                </a:tc>
                <a:tc>
                  <a:txBody>
                    <a:bodyPr/>
                    <a:lstStyle/>
                    <a:p>
                      <a:pPr algn="ctr"/>
                      <a:r>
                        <a:rPr lang="ga-IE" sz="1600" dirty="0" smtClean="0"/>
                        <a:t>Yes</a:t>
                      </a:r>
                      <a:r>
                        <a:rPr lang="en-US" sz="1600" dirty="0" smtClean="0"/>
                        <a:t>*</a:t>
                      </a:r>
                      <a:endParaRPr lang="en-US" sz="1600" dirty="0"/>
                    </a:p>
                  </a:txBody>
                  <a:tcPr/>
                </a:tc>
                <a:tc>
                  <a:txBody>
                    <a:bodyPr/>
                    <a:lstStyle/>
                    <a:p>
                      <a:pPr algn="ctr"/>
                      <a:r>
                        <a:rPr lang="ga-IE" sz="1600" dirty="0" smtClean="0"/>
                        <a:t>WMF Not required</a:t>
                      </a:r>
                      <a:endParaRPr lang="en-US" sz="1600" dirty="0"/>
                    </a:p>
                  </a:txBody>
                  <a:tcPr/>
                </a:tc>
              </a:tr>
              <a:tr h="292406">
                <a:tc>
                  <a:txBody>
                    <a:bodyPr/>
                    <a:lstStyle/>
                    <a:p>
                      <a:r>
                        <a:rPr lang="en-US" sz="1600" dirty="0" smtClean="0"/>
                        <a:t>Requires</a:t>
                      </a:r>
                      <a:r>
                        <a:rPr lang="en-US" sz="1600" baseline="0" dirty="0" smtClean="0"/>
                        <a:t> that Remoting be enabled</a:t>
                      </a:r>
                      <a:endParaRPr lang="en-US" sz="1600" dirty="0"/>
                    </a:p>
                  </a:txBody>
                  <a:tcPr/>
                </a:tc>
                <a:tc>
                  <a:txBody>
                    <a:bodyPr/>
                    <a:lstStyle/>
                    <a:p>
                      <a:pPr algn="ctr"/>
                      <a:r>
                        <a:rPr lang="ga-IE" sz="1600" dirty="0" smtClean="0"/>
                        <a:t>Yes</a:t>
                      </a:r>
                      <a:r>
                        <a:rPr lang="en-US" sz="1600" dirty="0" smtClean="0"/>
                        <a:t>*</a:t>
                      </a:r>
                      <a:endParaRPr lang="en-US" sz="1600" dirty="0"/>
                    </a:p>
                  </a:txBody>
                  <a:tcPr/>
                </a:tc>
                <a:tc>
                  <a:txBody>
                    <a:bodyPr/>
                    <a:lstStyle/>
                    <a:p>
                      <a:pPr algn="ctr"/>
                      <a:r>
                        <a:rPr lang="ga-IE" sz="1600" dirty="0" smtClean="0"/>
                        <a:t>No</a:t>
                      </a:r>
                      <a:endParaRPr lang="en-US" sz="1600" dirty="0"/>
                    </a:p>
                  </a:txBody>
                  <a:tcPr/>
                </a:tc>
              </a:tr>
              <a:tr h="504700">
                <a:tc>
                  <a:txBody>
                    <a:bodyPr/>
                    <a:lstStyle/>
                    <a:p>
                      <a:r>
                        <a:rPr lang="en-US" sz="1600" dirty="0" smtClean="0"/>
                        <a:t>Cross-platform</a:t>
                      </a:r>
                      <a:r>
                        <a:rPr lang="en-US" sz="1600" baseline="0" dirty="0" smtClean="0"/>
                        <a:t> compatibility</a:t>
                      </a:r>
                      <a:r>
                        <a:rPr lang="ga-IE" sz="1600" baseline="0" dirty="0" smtClean="0"/>
                        <a:t> i.e. Supports Non-Windows based systems</a:t>
                      </a:r>
                      <a:endParaRPr lang="en-US" sz="1600" dirty="0"/>
                    </a:p>
                  </a:txBody>
                  <a:tcPr/>
                </a:tc>
                <a:tc>
                  <a:txBody>
                    <a:bodyPr/>
                    <a:lstStyle/>
                    <a:p>
                      <a:pPr algn="ctr"/>
                      <a:r>
                        <a:rPr lang="ga-IE" sz="1600" dirty="0" smtClean="0"/>
                        <a:t>Yes</a:t>
                      </a:r>
                      <a:endParaRPr lang="en-US" sz="1600" dirty="0"/>
                    </a:p>
                  </a:txBody>
                  <a:tcPr/>
                </a:tc>
                <a:tc>
                  <a:txBody>
                    <a:bodyPr/>
                    <a:lstStyle/>
                    <a:p>
                      <a:pPr algn="ctr"/>
                      <a:r>
                        <a:rPr lang="ga-IE" sz="1600" dirty="0" smtClean="0"/>
                        <a:t>No</a:t>
                      </a:r>
                      <a:endParaRPr lang="en-US" sz="1600" dirty="0"/>
                    </a:p>
                  </a:txBody>
                  <a:tcPr/>
                </a:tc>
              </a:tr>
              <a:tr h="309896">
                <a:tc>
                  <a:txBody>
                    <a:bodyPr/>
                    <a:lstStyle/>
                    <a:p>
                      <a:r>
                        <a:rPr lang="ga-IE" sz="1600" dirty="0" smtClean="0"/>
                        <a:t>Requires </a:t>
                      </a:r>
                      <a:r>
                        <a:rPr lang="en-US" sz="1600" dirty="0" smtClean="0"/>
                        <a:t>Single</a:t>
                      </a:r>
                      <a:r>
                        <a:rPr lang="en-US" sz="1600" baseline="0" dirty="0" smtClean="0"/>
                        <a:t> firewall port exception</a:t>
                      </a:r>
                      <a:endParaRPr lang="en-US" sz="1600" dirty="0"/>
                    </a:p>
                  </a:txBody>
                  <a:tcPr/>
                </a:tc>
                <a:tc>
                  <a:txBody>
                    <a:bodyPr/>
                    <a:lstStyle/>
                    <a:p>
                      <a:pPr algn="ctr"/>
                      <a:r>
                        <a:rPr lang="ga-IE" sz="1600" dirty="0" smtClean="0"/>
                        <a:t>Yes</a:t>
                      </a:r>
                      <a:endParaRPr lang="en-US" sz="1600" dirty="0"/>
                    </a:p>
                  </a:txBody>
                  <a:tcPr/>
                </a:tc>
                <a:tc>
                  <a:txBody>
                    <a:bodyPr/>
                    <a:lstStyle/>
                    <a:p>
                      <a:pPr algn="ctr"/>
                      <a:r>
                        <a:rPr lang="ga-IE" sz="1600" dirty="0" smtClean="0"/>
                        <a:t>No</a:t>
                      </a:r>
                      <a:endParaRPr lang="en-US" sz="1600" dirty="0"/>
                    </a:p>
                  </a:txBody>
                  <a:tcPr/>
                </a:tc>
              </a:tr>
              <a:tr h="292406">
                <a:tc>
                  <a:txBody>
                    <a:bodyPr/>
                    <a:lstStyle/>
                    <a:p>
                      <a:r>
                        <a:rPr lang="ga-IE" sz="1600" dirty="0" smtClean="0"/>
                        <a:t>Supports session</a:t>
                      </a:r>
                      <a:r>
                        <a:rPr lang="ga-IE" sz="1600" baseline="0" dirty="0" smtClean="0"/>
                        <a:t> based connections</a:t>
                      </a:r>
                      <a:endParaRPr lang="en-US" sz="1600" dirty="0"/>
                    </a:p>
                  </a:txBody>
                  <a:tcPr/>
                </a:tc>
                <a:tc>
                  <a:txBody>
                    <a:bodyPr/>
                    <a:lstStyle/>
                    <a:p>
                      <a:pPr algn="ctr"/>
                      <a:r>
                        <a:rPr lang="ga-IE" sz="1600" dirty="0" smtClean="0"/>
                        <a:t>Yes</a:t>
                      </a:r>
                      <a:endParaRPr lang="en-US" sz="1600" dirty="0"/>
                    </a:p>
                  </a:txBody>
                  <a:tcPr/>
                </a:tc>
                <a:tc>
                  <a:txBody>
                    <a:bodyPr/>
                    <a:lstStyle/>
                    <a:p>
                      <a:pPr algn="ctr"/>
                      <a:r>
                        <a:rPr lang="ga-IE" sz="1600" dirty="0" smtClean="0"/>
                        <a:t>No</a:t>
                      </a:r>
                      <a:endParaRPr lang="en-US" sz="1600" dirty="0"/>
                    </a:p>
                  </a:txBody>
                  <a:tcPr/>
                </a:tc>
              </a:tr>
              <a:tr h="325188">
                <a:tc>
                  <a:txBody>
                    <a:bodyPr/>
                    <a:lstStyle/>
                    <a:p>
                      <a:r>
                        <a:rPr lang="ga-IE" sz="1600" dirty="0" smtClean="0"/>
                        <a:t>Supports ad-hoc</a:t>
                      </a:r>
                      <a:r>
                        <a:rPr lang="ga-IE" sz="1600" baseline="0" dirty="0" smtClean="0"/>
                        <a:t> based  connections</a:t>
                      </a:r>
                      <a:endParaRPr lang="en-US" sz="1600" dirty="0"/>
                    </a:p>
                  </a:txBody>
                  <a:tcPr/>
                </a:tc>
                <a:tc>
                  <a:txBody>
                    <a:bodyPr/>
                    <a:lstStyle/>
                    <a:p>
                      <a:pPr algn="ctr"/>
                      <a:r>
                        <a:rPr lang="ga-IE" sz="1600" dirty="0" smtClean="0"/>
                        <a:t>Yes</a:t>
                      </a:r>
                      <a:endParaRPr lang="en-US" sz="1600" dirty="0"/>
                    </a:p>
                  </a:txBody>
                  <a:tcPr/>
                </a:tc>
                <a:tc>
                  <a:txBody>
                    <a:bodyPr/>
                    <a:lstStyle/>
                    <a:p>
                      <a:pPr algn="ctr"/>
                      <a:r>
                        <a:rPr lang="ga-IE" sz="1600" dirty="0" smtClean="0"/>
                        <a:t>Yes</a:t>
                      </a:r>
                      <a:endParaRPr lang="en-US" sz="1600" dirty="0"/>
                    </a:p>
                  </a:txBody>
                  <a:tcPr/>
                </a:tc>
              </a:tr>
              <a:tr h="499044">
                <a:tc>
                  <a:txBody>
                    <a:bodyPr/>
                    <a:lstStyle/>
                    <a:p>
                      <a:r>
                        <a:rPr lang="ga-IE" sz="1600" dirty="0" smtClean="0"/>
                        <a:t>Supports </a:t>
                      </a:r>
                      <a:r>
                        <a:rPr lang="en-US" sz="1600" dirty="0" smtClean="0"/>
                        <a:t>Microsoft</a:t>
                      </a:r>
                      <a:r>
                        <a:rPr lang="en-US" sz="1600" baseline="0" dirty="0" smtClean="0"/>
                        <a:t> Windows XP and later</a:t>
                      </a:r>
                      <a:endParaRPr lang="en-US" sz="1600" dirty="0"/>
                    </a:p>
                  </a:txBody>
                  <a:tcPr/>
                </a:tc>
                <a:tc>
                  <a:txBody>
                    <a:bodyPr/>
                    <a:lstStyle/>
                    <a:p>
                      <a:pPr algn="ctr"/>
                      <a:r>
                        <a:rPr lang="ga-IE" sz="1600" dirty="0" smtClean="0"/>
                        <a:t>Yes</a:t>
                      </a:r>
                      <a:endParaRPr lang="en-US" sz="1600" dirty="0"/>
                    </a:p>
                  </a:txBody>
                  <a:tcPr/>
                </a:tc>
                <a:tc>
                  <a:txBody>
                    <a:bodyPr/>
                    <a:lstStyle/>
                    <a:p>
                      <a:pPr algn="ctr"/>
                      <a:r>
                        <a:rPr lang="ga-IE" sz="1600" dirty="0" smtClean="0"/>
                        <a:t>Yes</a:t>
                      </a:r>
                      <a:endParaRPr lang="en-US" sz="1600" dirty="0"/>
                    </a:p>
                  </a:txBody>
                  <a:tcPr/>
                </a:tc>
              </a:tr>
              <a:tr h="543063">
                <a:tc>
                  <a:txBody>
                    <a:bodyPr/>
                    <a:lstStyle/>
                    <a:p>
                      <a:r>
                        <a:rPr lang="ga-IE" sz="1600" dirty="0" smtClean="0"/>
                        <a:t>Supports </a:t>
                      </a:r>
                      <a:r>
                        <a:rPr lang="en-US" sz="1600" dirty="0" smtClean="0"/>
                        <a:t>Microsoft Windows Server 2003 and later</a:t>
                      </a:r>
                      <a:endParaRPr lang="en-US" sz="1600" dirty="0"/>
                    </a:p>
                  </a:txBody>
                  <a:tcPr/>
                </a:tc>
                <a:tc>
                  <a:txBody>
                    <a:bodyPr/>
                    <a:lstStyle/>
                    <a:p>
                      <a:pPr algn="ctr"/>
                      <a:r>
                        <a:rPr lang="ga-IE" sz="1600" dirty="0" smtClean="0"/>
                        <a:t>Yes</a:t>
                      </a:r>
                      <a:endParaRPr lang="en-US" sz="1600" dirty="0"/>
                    </a:p>
                  </a:txBody>
                  <a:tcPr/>
                </a:tc>
                <a:tc>
                  <a:txBody>
                    <a:bodyPr/>
                    <a:lstStyle/>
                    <a:p>
                      <a:pPr algn="ctr"/>
                      <a:r>
                        <a:rPr lang="ga-IE" sz="1600" dirty="0" smtClean="0"/>
                        <a:t>Yes</a:t>
                      </a:r>
                      <a:endParaRPr lang="en-US" sz="1600" dirty="0"/>
                    </a:p>
                  </a:txBody>
                  <a:tcPr/>
                </a:tc>
              </a:tr>
              <a:tr h="499044">
                <a:tc>
                  <a:txBody>
                    <a:bodyPr/>
                    <a:lstStyle/>
                    <a:p>
                      <a:r>
                        <a:rPr lang="ga-IE" sz="1600" dirty="0" smtClean="0"/>
                        <a:t>Supports </a:t>
                      </a:r>
                      <a:r>
                        <a:rPr lang="en-US" sz="1600" dirty="0" smtClean="0"/>
                        <a:t>Microsoft Windows NT 4.0 and later</a:t>
                      </a:r>
                      <a:endParaRPr lang="en-US" sz="1600" dirty="0"/>
                    </a:p>
                  </a:txBody>
                  <a:tcPr/>
                </a:tc>
                <a:tc>
                  <a:txBody>
                    <a:bodyPr/>
                    <a:lstStyle/>
                    <a:p>
                      <a:pPr algn="ctr"/>
                      <a:r>
                        <a:rPr lang="en-US" sz="1600" dirty="0" smtClean="0"/>
                        <a:t>*</a:t>
                      </a:r>
                      <a:endParaRPr lang="en-US" sz="1600" dirty="0"/>
                    </a:p>
                  </a:txBody>
                  <a:tcPr/>
                </a:tc>
                <a:tc>
                  <a:txBody>
                    <a:bodyPr/>
                    <a:lstStyle/>
                    <a:p>
                      <a:pPr algn="ctr"/>
                      <a:r>
                        <a:rPr lang="ga-IE" sz="1600" dirty="0" smtClean="0"/>
                        <a:t>Yes</a:t>
                      </a:r>
                      <a:endParaRPr lang="en-US" sz="1600" dirty="0"/>
                    </a:p>
                  </a:txBody>
                  <a:tcPr/>
                </a:tc>
              </a:tr>
              <a:tr h="499044">
                <a:tc>
                  <a:txBody>
                    <a:bodyPr/>
                    <a:lstStyle/>
                    <a:p>
                      <a:r>
                        <a:rPr lang="en-US" sz="1600" dirty="0" smtClean="0"/>
                        <a:t>Requires Remote </a:t>
                      </a:r>
                      <a:r>
                        <a:rPr lang="ga-IE" sz="1600" dirty="0" smtClean="0"/>
                        <a:t>Administration</a:t>
                      </a:r>
                      <a:r>
                        <a:rPr lang="ga-IE" sz="1600" baseline="0" dirty="0" smtClean="0"/>
                        <a:t> </a:t>
                      </a:r>
                      <a:r>
                        <a:rPr lang="en-US" sz="1600" dirty="0" smtClean="0"/>
                        <a:t>firewall exception</a:t>
                      </a:r>
                      <a:endParaRPr lang="en-US" sz="1600" dirty="0"/>
                    </a:p>
                  </a:txBody>
                  <a:tcPr/>
                </a:tc>
                <a:tc>
                  <a:txBody>
                    <a:bodyPr/>
                    <a:lstStyle/>
                    <a:p>
                      <a:pPr algn="ctr"/>
                      <a:r>
                        <a:rPr lang="en-US" sz="1600" dirty="0" smtClean="0"/>
                        <a:t>*</a:t>
                      </a:r>
                      <a:endParaRPr lang="en-US" sz="1600" dirty="0"/>
                    </a:p>
                  </a:txBody>
                  <a:tcPr/>
                </a:tc>
                <a:tc>
                  <a:txBody>
                    <a:bodyPr/>
                    <a:lstStyle/>
                    <a:p>
                      <a:pPr algn="ctr"/>
                      <a:r>
                        <a:rPr lang="ga-IE" sz="1600" dirty="0" smtClean="0"/>
                        <a:t>Yes</a:t>
                      </a:r>
                      <a:endParaRPr lang="en-US" sz="1600" dirty="0"/>
                    </a:p>
                  </a:txBody>
                  <a:tcPr/>
                </a:tc>
              </a:tr>
            </a:tbl>
          </a:graphicData>
        </a:graphic>
      </p:graphicFrame>
      <p:sp>
        <p:nvSpPr>
          <p:cNvPr id="5" name="TextBox 2"/>
          <p:cNvSpPr txBox="1"/>
          <p:nvPr/>
        </p:nvSpPr>
        <p:spPr>
          <a:xfrm>
            <a:off x="382708" y="6202082"/>
            <a:ext cx="8244114" cy="52322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smtClean="0"/>
              <a:t>*CIM has the same support as WMI when CIM commands use a </a:t>
            </a:r>
            <a:r>
              <a:rPr lang="en-US" sz="1400" dirty="0" err="1" smtClean="0"/>
              <a:t>CIMSession</a:t>
            </a:r>
            <a:r>
              <a:rPr lang="en-US" sz="1400" dirty="0" smtClean="0"/>
              <a:t> to create a DCOM connection.</a:t>
            </a:r>
            <a:endParaRPr lang="en-US" sz="1400" dirty="0"/>
          </a:p>
        </p:txBody>
      </p:sp>
    </p:spTree>
    <p:extLst>
      <p:ext uri="{BB962C8B-B14F-4D97-AF65-F5344CB8AC3E}">
        <p14:creationId xmlns:p14="http://schemas.microsoft.com/office/powerpoint/2010/main" val="206879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Repository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Namespaces organize related classes</a:t>
            </a:r>
          </a:p>
          <a:p>
            <a:r>
              <a:rPr lang="en-US" dirty="0" smtClean="0"/>
              <a:t>Classes represent manageable components</a:t>
            </a:r>
          </a:p>
          <a:p>
            <a:r>
              <a:rPr lang="en-US" dirty="0" smtClean="0"/>
              <a:t>Instances are an actual occurrence of a class</a:t>
            </a:r>
          </a:p>
          <a:p>
            <a:r>
              <a:rPr lang="en-US" dirty="0" smtClean="0"/>
              <a:t>Instances have</a:t>
            </a:r>
          </a:p>
          <a:p>
            <a:pPr lvl="1"/>
            <a:r>
              <a:rPr lang="en-US" dirty="0" smtClean="0"/>
              <a:t>Properties that describe the instance’s attributes</a:t>
            </a:r>
          </a:p>
          <a:p>
            <a:pPr lvl="1"/>
            <a:r>
              <a:rPr lang="en-US" dirty="0" smtClean="0"/>
              <a:t>Methods that make the instance perform an action</a:t>
            </a:r>
            <a:endParaRPr lang="en-US" dirty="0"/>
          </a:p>
        </p:txBody>
      </p:sp>
    </p:spTree>
    <p:extLst>
      <p:ext uri="{BB962C8B-B14F-4D97-AF65-F5344CB8AC3E}">
        <p14:creationId xmlns:p14="http://schemas.microsoft.com/office/powerpoint/2010/main" val="3341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Finding Documentation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Fastest way to find documentation is to enter a repository class name into an Internet search engine</a:t>
            </a:r>
          </a:p>
          <a:p>
            <a:r>
              <a:rPr lang="en-US" dirty="0" smtClean="0"/>
              <a:t>Classes in the </a:t>
            </a:r>
            <a:r>
              <a:rPr lang="en-US" b="1" dirty="0" smtClean="0"/>
              <a:t>root\CIMv2</a:t>
            </a:r>
            <a:r>
              <a:rPr lang="en-US" dirty="0" smtClean="0"/>
              <a:t> namespace are typically well-documented</a:t>
            </a:r>
          </a:p>
          <a:p>
            <a:r>
              <a:rPr lang="en-US" dirty="0" smtClean="0"/>
              <a:t>Classes from other namespaces are typically not well-documented</a:t>
            </a:r>
            <a:endParaRPr lang="en-US" dirty="0"/>
          </a:p>
        </p:txBody>
      </p:sp>
    </p:spTree>
    <p:extLst>
      <p:ext uri="{BB962C8B-B14F-4D97-AF65-F5344CB8AC3E}">
        <p14:creationId xmlns:p14="http://schemas.microsoft.com/office/powerpoint/2010/main" val="423164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0f18fde-1e3c-4655-a0a8-00d5c0f771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Finding Classes Documentation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locate online class </a:t>
            </a:r>
            <a:r>
              <a:rPr lang="en-US" dirty="0" smtClean="0"/>
              <a:t>documentation</a:t>
            </a:r>
            <a:endParaRPr lang="en-US" dirty="0"/>
          </a:p>
        </p:txBody>
      </p:sp>
    </p:spTree>
    <p:extLst>
      <p:ext uri="{BB962C8B-B14F-4D97-AF65-F5344CB8AC3E}">
        <p14:creationId xmlns:p14="http://schemas.microsoft.com/office/powerpoint/2010/main" val="233257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Querying Data by Using WMI and CIM</a:t>
            </a:r>
            <a:endParaRPr lang="en-US"/>
          </a:p>
        </p:txBody>
      </p:sp>
      <p:sp>
        <p:nvSpPr>
          <p:cNvPr id="3" name="Text Placeholder 2"/>
          <p:cNvSpPr>
            <a:spLocks noGrp="1"/>
          </p:cNvSpPr>
          <p:nvPr>
            <p:ph type="body" idx="1"/>
          </p:nvPr>
        </p:nvSpPr>
        <p:spPr/>
        <p:txBody>
          <a:bodyPr/>
          <a:lstStyle/>
          <a:p>
            <a:r>
              <a:rPr lang="en-US" smtClean="0"/>
              <a:t>Listing Namespaces
Demonstration: Listing Namespaces
Listing Classes
Demonstration: Listing Classes
Querying Instances
Demonstration: Querying Instances
Remote Computers
Using CIMSessions
Demonstration: Using CIMSessions</a:t>
            </a:r>
            <a:endParaRPr lang="en-US"/>
          </a:p>
        </p:txBody>
      </p:sp>
    </p:spTree>
    <p:extLst>
      <p:ext uri="{BB962C8B-B14F-4D97-AF65-F5344CB8AC3E}">
        <p14:creationId xmlns:p14="http://schemas.microsoft.com/office/powerpoint/2010/main" val="2374909821"/>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17</TotalTime>
  <Words>3560</Words>
  <Application>Microsoft Office PowerPoint</Application>
  <PresentationFormat>On-screen Show (4:3)</PresentationFormat>
  <Paragraphs>400</Paragraphs>
  <Slides>30</Slides>
  <Notes>30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Segoe UI</vt:lpstr>
      <vt:lpstr>Segoe UI Light</vt:lpstr>
      <vt:lpstr>Symbol</vt:lpstr>
      <vt:lpstr>Segoe Light</vt:lpstr>
      <vt:lpstr>Consolas</vt:lpstr>
      <vt:lpstr>Mangal</vt:lpstr>
      <vt:lpstr>Wingdings</vt:lpstr>
      <vt:lpstr>Calibri</vt:lpstr>
      <vt:lpstr>Times New Roman</vt:lpstr>
      <vt:lpstr>Verdana</vt:lpstr>
      <vt:lpstr>Presentation1</vt:lpstr>
      <vt:lpstr>Module06</vt:lpstr>
      <vt:lpstr>Module Overview</vt:lpstr>
      <vt:lpstr>Lesson 1: Understanding WMI and CIM</vt:lpstr>
      <vt:lpstr>Architecture and Technologies</vt:lpstr>
      <vt:lpstr>WMI or CIM?</vt:lpstr>
      <vt:lpstr>The Repository</vt:lpstr>
      <vt:lpstr>Finding Documentation</vt:lpstr>
      <vt:lpstr>Demonstration: Finding Classes Documentation</vt:lpstr>
      <vt:lpstr>Lesson 2: Querying Data by Using WMI and CIM</vt:lpstr>
      <vt:lpstr>Listing Namespaces</vt:lpstr>
      <vt:lpstr>Demonstration: Listing Namespaces</vt:lpstr>
      <vt:lpstr>Listing Classes</vt:lpstr>
      <vt:lpstr>Demonstration: Listing Classes</vt:lpstr>
      <vt:lpstr>Querying Instances</vt:lpstr>
      <vt:lpstr>Using WQL</vt:lpstr>
      <vt:lpstr>Demonstration: Querying Instances</vt:lpstr>
      <vt:lpstr>Remote Computers</vt:lpstr>
      <vt:lpstr>Using CIMSessions</vt:lpstr>
      <vt:lpstr>Demonstration: Using CIMSessions</vt:lpstr>
      <vt:lpstr>Lesson 3: Making Changes by Using WMI and CIM</vt:lpstr>
      <vt:lpstr>Discovering Methods</vt:lpstr>
      <vt:lpstr>Finding Method Documentation</vt:lpstr>
      <vt:lpstr>Demonstration: Finding Methods and Documentation</vt:lpstr>
      <vt:lpstr>Invoking Methods</vt:lpstr>
      <vt:lpstr>Demonstration: Invoking Methods</vt:lpstr>
      <vt:lpstr>Lab: Working with WMI and CIM</vt:lpstr>
      <vt:lpstr>Lab Scenario</vt:lpstr>
      <vt:lpstr>Lab Review</vt:lpstr>
      <vt:lpstr>Module Review and Takeaways</vt:lpstr>
      <vt:lpstr>Notes Page Over-flow Slide. Do Not Print Slide.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Module06</dc:title>
  <dc:creator>Cindy Staley</dc:creator>
  <cp:lastModifiedBy> </cp:lastModifiedBy>
  <cp:revision>4</cp:revision>
  <dcterms:created xsi:type="dcterms:W3CDTF">2013-07-02T14:08:20Z</dcterms:created>
  <dcterms:modified xsi:type="dcterms:W3CDTF">2013-07-02T14:26:19Z</dcterms:modified>
</cp:coreProperties>
</file>