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embeddedFontLst>
    <p:embeddedFont>
      <p:font typeface="Segoe Light" pitchFamily="34" charset="0"/>
      <p:regular r:id="rId22"/>
      <p:italic r:id="rId23"/>
    </p:embeddedFont>
    <p:embeddedFont>
      <p:font typeface="Mangal" pitchFamily="18" charset="0"/>
      <p:regular r:id="rId24"/>
      <p:bold r:id="rId25"/>
    </p:embeddedFont>
    <p:embeddedFont>
      <p:font typeface="Calibri" pitchFamily="34" charset="0"/>
      <p:regular r:id="rId26"/>
      <p:bold r:id="rId27"/>
      <p:italic r:id="rId28"/>
      <p:boldItalic r:id="rId29"/>
    </p:embeddedFont>
    <p:embeddedFont>
      <p:font typeface="Verdana" pitchFamily="34" charset="0"/>
      <p:regular r:id="rId30"/>
      <p:bold r:id="rId31"/>
      <p:italic r:id="rId32"/>
      <p:boldItalic r:id="rId33"/>
    </p:embeddedFont>
    <p:embeddedFont>
      <p:font typeface="Segoe UI" pitchFamily="34" charset="0"/>
      <p:regular r:id="rId34"/>
      <p:bold r:id="rId35"/>
      <p:italic r:id="rId36"/>
      <p:boldItalic r:id="rId37"/>
    </p:embeddedFont>
    <p:embeddedFont>
      <p:font typeface="Segoe UI Light" pitchFamily="3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514" autoAdjust="0"/>
  </p:normalViewPr>
  <p:slideViewPr>
    <p:cSldViewPr>
      <p:cViewPr varScale="1">
        <p:scale>
          <a:sx n="58" d="100"/>
          <a:sy n="58" d="100"/>
        </p:scale>
        <p:origin x="-3048" y="-8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8E3BD-2E08-483E-9AED-76E445B031A5}" type="datetimeFigureOut">
              <a:rPr lang="en-US" smtClean="0"/>
              <a:t>7/2/2013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231DFB-821E-4A2C-AC6C-60AD818A6857}" type="slidenum">
              <a:rPr lang="en-US" smtClean="0"/>
              <a:t>‹#›</a:t>
            </a:fld>
            <a:endParaRPr lang="en-US"/>
          </a:p>
        </p:txBody>
      </p:sp>
    </p:spTree>
    <p:extLst>
      <p:ext uri="{BB962C8B-B14F-4D97-AF65-F5344CB8AC3E}">
        <p14:creationId xmlns:p14="http://schemas.microsoft.com/office/powerpoint/2010/main" val="369858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346075" indent="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Demonstrations</a:t>
            </a:r>
            <a:r>
              <a:rPr lang="en-US" sz="1000" b="1">
                <a:latin typeface="Arial"/>
                <a:ea typeface="Calibri"/>
                <a:cs typeface="Times New Roman"/>
              </a:rPr>
              <a:t>: 30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15 minutes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a:t>
            </a:r>
            <a:r>
              <a:rPr lang="en-US" sz="1000" baseline="30000">
                <a:latin typeface="Arial"/>
                <a:ea typeface="Calibri"/>
                <a:cs typeface="Times New Roman"/>
              </a:rPr>
              <a:t>®</a:t>
            </a:r>
            <a:r>
              <a:rPr lang="en-US" sz="1000">
                <a:latin typeface="Arial"/>
                <a:ea typeface="Calibri"/>
                <a:cs typeface="Times New Roman"/>
              </a:rPr>
              <a:t> PowerPoint</a:t>
            </a:r>
            <a:r>
              <a:rPr lang="en-US" sz="1000" baseline="30000">
                <a:latin typeface="Arial"/>
                <a:ea typeface="Calibri"/>
                <a:cs typeface="Times New Roman"/>
              </a:rPr>
              <a:t>®</a:t>
            </a:r>
            <a:r>
              <a:rPr lang="en-US" sz="1000">
                <a:latin typeface="Arial"/>
                <a:ea typeface="Calibri"/>
                <a:cs typeface="Times New Roman"/>
              </a:rPr>
              <a:t> file 10961B_07.pptx.</a:t>
            </a:r>
          </a:p>
          <a:p>
            <a:pPr>
              <a:lnSpc>
                <a:spcPct val="115000"/>
              </a:lnSpc>
              <a:spcAft>
                <a:spcPts val="1000"/>
              </a:spcAft>
            </a:pPr>
            <a:r>
              <a:rPr lang="en-US" sz="1000" b="1">
                <a:latin typeface="Arial"/>
                <a:ea typeface="Calibri"/>
                <a:cs typeface="Times New Roman"/>
              </a:rPr>
              <a:t>Important</a:t>
            </a:r>
            <a:r>
              <a:rPr lang="en-US" sz="1000">
                <a:latin typeface="Arial"/>
                <a:ea typeface="Calibri"/>
                <a:cs typeface="Times New Roman"/>
              </a:rPr>
              <a:t>: </a:t>
            </a:r>
          </a:p>
          <a:p>
            <a:pPr>
              <a:lnSpc>
                <a:spcPct val="115000"/>
              </a:lnSpc>
              <a:spcAft>
                <a:spcPts val="1000"/>
              </a:spcAft>
            </a:pPr>
            <a:r>
              <a:rPr lang="en-US" sz="1000">
                <a:latin typeface="Arial"/>
                <a:ea typeface="Calibri"/>
                <a:cs typeface="Times New Roman"/>
              </a:rPr>
              <a:t>The use of PowerPoint 2013, PowerPoint 2010, or PowerPoint 2007 is recommended to display the slides for this course. If you use PowerPoint Viewer or a version of PowerPoint older than PowerPoint 2007, </a:t>
            </a:r>
            <a:r>
              <a:rPr lang="ga-IE" sz="1000">
                <a:latin typeface="Arial"/>
                <a:ea typeface="Calibri"/>
                <a:cs typeface="Times New Roman"/>
              </a:rPr>
              <a:t>some</a:t>
            </a:r>
            <a:r>
              <a:rPr lang="en-US" sz="1000">
                <a:latin typeface="Arial"/>
                <a:ea typeface="Calibri"/>
                <a:cs typeface="Times New Roman"/>
              </a:rPr>
              <a:t> of the features of the slides might not display correctly.</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Read all of the materials for this module. </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a:latin typeface="Arial"/>
                <a:ea typeface="Calibri"/>
                <a:cs typeface="Times New Roman"/>
              </a:rPr>
              <a:t>Practice performing the labs.</a:t>
            </a:r>
          </a:p>
          <a:p>
            <a:pPr>
              <a:lnSpc>
                <a:spcPct val="115000"/>
              </a:lnSpc>
              <a:spcAft>
                <a:spcPts val="1000"/>
              </a:spcAft>
            </a:pPr>
            <a:r>
              <a:rPr lang="en-US" sz="1000">
                <a:latin typeface="Arial"/>
                <a:ea typeface="Calibri"/>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Times New Roman"/>
              </a:rPr>
              <a:t>As you prepare for this class, it is imperative that you complete the labs yourself so that you understand how they work and the concepts that are covered in each. This will help you provide meaningful hints to students who might experience difficulties in a lab; it will also help guide your lecture to ensure that you cover the concepts that the labs cover.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37231DFB-821E-4A2C-AC6C-60AD818A685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3454196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happens if you try to run a script that exists in the current directory, but you do not provide an absolute or relative path?</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shell will display an error message. It will also display a warning indicating both that the script does exist in the current folder and that you must provide a path to run the script.</a:t>
            </a:r>
          </a:p>
        </p:txBody>
      </p:sp>
      <p:sp>
        <p:nvSpPr>
          <p:cNvPr id="4" name="Slide Number Placeholder 3"/>
          <p:cNvSpPr>
            <a:spLocks noGrp="1"/>
          </p:cNvSpPr>
          <p:nvPr>
            <p:ph type="sldNum" sz="quarter" idx="10"/>
          </p:nvPr>
        </p:nvSpPr>
        <p:spPr/>
        <p:txBody>
          <a:bodyPr/>
          <a:lstStyle/>
          <a:p>
            <a:fld id="{37231DFB-821E-4A2C-AC6C-60AD818A6857}"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2038865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231DFB-821E-4A2C-AC6C-60AD818A6857}"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3767526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231DFB-821E-4A2C-AC6C-60AD818A6857}"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376824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231DFB-821E-4A2C-AC6C-60AD818A6857}"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1116927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231DFB-821E-4A2C-AC6C-60AD818A6857}"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1839116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a:t>
            </a:r>
            <a:r>
              <a:rPr lang="ga-IE" sz="1000" dirty="0">
                <a:latin typeface="Arial"/>
                <a:ea typeface="Calibri"/>
                <a:cs typeface="Times New Roman"/>
              </a:rPr>
              <a:t>sample files on the 10961B-LON-CL1 virtual machine</a:t>
            </a:r>
            <a:r>
              <a:rPr lang="en-US" sz="1000" dirty="0">
                <a:latin typeface="Arial"/>
                <a:ea typeface="Calibri"/>
                <a:cs typeface="Times New Roman"/>
              </a:rPr>
              <a:t> in E:\Mod0</a:t>
            </a:r>
            <a:r>
              <a:rPr lang="ga-IE" sz="1000" dirty="0">
                <a:latin typeface="Arial"/>
                <a:ea typeface="Calibri"/>
                <a:cs typeface="Times New Roman"/>
              </a:rPr>
              <a:t>7</a:t>
            </a:r>
            <a:r>
              <a:rPr lang="en-US" sz="1000" dirty="0">
                <a:latin typeface="Arial"/>
                <a:ea typeface="Calibri"/>
                <a:cs typeface="Times New Roman"/>
              </a:rPr>
              <a:t>\</a:t>
            </a:r>
            <a:r>
              <a:rPr lang="en-US" sz="1000" dirty="0" err="1">
                <a:latin typeface="Arial"/>
                <a:ea typeface="Calibri"/>
                <a:cs typeface="Times New Roman"/>
              </a:rPr>
              <a:t>Democode</a:t>
            </a:r>
            <a:r>
              <a:rPr lang="en-US" sz="1000" dirty="0">
                <a:latin typeface="Arial"/>
                <a:ea typeface="Calibri"/>
                <a:cs typeface="Times New Roman"/>
              </a:rPr>
              <a:t>\ </a:t>
            </a:r>
            <a:r>
              <a:rPr lang="ga-IE" sz="1000" dirty="0">
                <a:latin typeface="Arial"/>
                <a:ea typeface="Calibri"/>
                <a:cs typeface="Times New Roman"/>
              </a:rPr>
              <a:t>folder</a:t>
            </a:r>
            <a:r>
              <a:rPr lang="en-US" sz="1000" dirty="0">
                <a:latin typeface="Arial"/>
                <a:ea typeface="Calibri"/>
                <a:cs typeface="Times New Roman"/>
              </a:rPr>
              <a:t>.</a:t>
            </a:r>
          </a:p>
          <a:p>
            <a:pPr>
              <a:lnSpc>
                <a:spcPct val="115000"/>
              </a:lnSpc>
              <a:spcAft>
                <a:spcPts val="1000"/>
              </a:spcAft>
            </a:pPr>
            <a:r>
              <a:rPr lang="ga-IE" sz="1000" dirty="0">
                <a:latin typeface="Arial"/>
                <a:ea typeface="Calibri"/>
                <a:cs typeface="Times New Roman"/>
              </a:rPr>
              <a:t>You can also display the Digital Signature tab </a:t>
            </a:r>
            <a:r>
              <a:rPr lang="en-US" sz="1000" dirty="0">
                <a:latin typeface="Arial"/>
                <a:ea typeface="Calibri"/>
                <a:cs typeface="Times New Roman"/>
              </a:rPr>
              <a:t>for </a:t>
            </a:r>
            <a:r>
              <a:rPr lang="ga-IE" sz="1000" dirty="0">
                <a:latin typeface="Arial"/>
                <a:ea typeface="Calibri"/>
                <a:cs typeface="Times New Roman"/>
              </a:rPr>
              <a:t>the codesiged file to show students</a:t>
            </a:r>
            <a:r>
              <a:rPr lang="en-US" sz="1000" dirty="0">
                <a:latin typeface="Arial"/>
                <a:ea typeface="Calibri"/>
                <a:cs typeface="Times New Roman"/>
              </a:rPr>
              <a:t>. A</a:t>
            </a:r>
            <a:r>
              <a:rPr lang="ga-IE" sz="1000" dirty="0">
                <a:latin typeface="Arial"/>
                <a:ea typeface="Calibri"/>
                <a:cs typeface="Times New Roman"/>
              </a:rPr>
              <a:t>lso </a:t>
            </a:r>
            <a:r>
              <a:rPr lang="en-US" sz="1000" dirty="0">
                <a:latin typeface="Arial"/>
                <a:ea typeface="Calibri"/>
                <a:cs typeface="Times New Roman"/>
              </a:rPr>
              <a:t>show students that </a:t>
            </a:r>
            <a:r>
              <a:rPr lang="ga-IE" sz="1000" dirty="0">
                <a:latin typeface="Arial"/>
                <a:ea typeface="Calibri"/>
                <a:cs typeface="Times New Roman"/>
              </a:rPr>
              <a:t>the non</a:t>
            </a:r>
            <a:r>
              <a:rPr lang="en-US" sz="1000" dirty="0">
                <a:latin typeface="Arial"/>
                <a:ea typeface="Calibri"/>
                <a:cs typeface="Times New Roman"/>
              </a:rPr>
              <a:t>-</a:t>
            </a:r>
            <a:r>
              <a:rPr lang="ga-IE" sz="1000" dirty="0">
                <a:latin typeface="Arial"/>
                <a:ea typeface="Calibri"/>
                <a:cs typeface="Times New Roman"/>
              </a:rPr>
              <a:t>code</a:t>
            </a:r>
            <a:r>
              <a:rPr lang="en-US" sz="1000" dirty="0">
                <a:latin typeface="Arial"/>
                <a:ea typeface="Calibri"/>
                <a:cs typeface="Times New Roman"/>
              </a:rPr>
              <a:t>-</a:t>
            </a:r>
            <a:r>
              <a:rPr lang="ga-IE" sz="1000" dirty="0">
                <a:latin typeface="Arial"/>
                <a:ea typeface="Calibri"/>
                <a:cs typeface="Times New Roman"/>
              </a:rPr>
              <a:t>signed file</a:t>
            </a:r>
            <a:r>
              <a:rPr lang="en-US" sz="1000" dirty="0">
                <a:latin typeface="Arial"/>
                <a:ea typeface="Calibri"/>
                <a:cs typeface="Times New Roman"/>
              </a:rPr>
              <a:t> does not have a Digital Signature tab</a:t>
            </a:r>
            <a:r>
              <a:rPr lang="ga-IE" sz="1000" dirty="0">
                <a:latin typeface="Arial"/>
                <a:ea typeface="Calibri"/>
                <a:cs typeface="Times New Roman"/>
              </a:rPr>
              <a: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Perform 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on the 10961B-LON-CL1 virtual machine </a:t>
            </a:r>
            <a:r>
              <a:rPr lang="en-US" sz="1000" dirty="0">
                <a:latin typeface="Arial"/>
                <a:ea typeface="Calibri"/>
                <a:cs typeface="Times New Roman"/>
              </a:rPr>
              <a:t>with the Windows PowerShell console application</a:t>
            </a:r>
            <a:r>
              <a:rPr lang="ga-IE" sz="1000" dirty="0">
                <a:latin typeface="Arial"/>
                <a:ea typeface="Calibri"/>
                <a:cs typeface="Times New Roman"/>
              </a:rPr>
              <a:t> opened.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spcBef>
                <a:spcPts val="0"/>
              </a:spcBef>
              <a:spcAft>
                <a:spcPts val="995"/>
              </a:spcAft>
              <a:buFont typeface="+mj-lt"/>
              <a:buAutoNum type="arabicPeriod"/>
            </a:pPr>
            <a:r>
              <a:rPr lang="ga-IE" sz="1000" dirty="0" smtClean="0">
                <a:effectLst/>
                <a:latin typeface="Arial"/>
                <a:ea typeface="Times New Roman"/>
                <a:cs typeface="Times New Roman"/>
              </a:rPr>
              <a:t>Run</a:t>
            </a:r>
            <a:r>
              <a:rPr lang="en-US" sz="1000" dirty="0" smtClean="0">
                <a:effectLst/>
                <a:latin typeface="Arial"/>
                <a:ea typeface="Times New Roman"/>
                <a:cs typeface="Times New Roman"/>
              </a:rPr>
              <a:t> the following and note the value returned:</a:t>
            </a:r>
            <a:endParaRPr lang="en-US" sz="1000" dirty="0" smtClean="0">
              <a:effectLst/>
              <a:latin typeface="Arial"/>
              <a:ea typeface="Times New Roman"/>
              <a:cs typeface="Times New Roman"/>
            </a:endParaRPr>
          </a:p>
          <a:p>
            <a:pPr lvl="1">
              <a:spcBef>
                <a:spcPts val="600"/>
              </a:spcBef>
              <a:spcAft>
                <a:spcPts val="995"/>
              </a:spcAft>
            </a:pPr>
            <a:r>
              <a:rPr lang="ga-IE" sz="1000" b="1" dirty="0" smtClean="0">
                <a:effectLst/>
                <a:latin typeface="Arial"/>
                <a:ea typeface="Times New Roman"/>
                <a:cs typeface="Times New Roman"/>
              </a:rPr>
              <a:t>Get-Executionp</a:t>
            </a:r>
            <a:r>
              <a:rPr lang="en-US" sz="1000" b="1" dirty="0" smtClean="0">
                <a:effectLst/>
                <a:latin typeface="Arial"/>
                <a:ea typeface="Times New Roman"/>
                <a:cs typeface="Times New Roman"/>
              </a:rPr>
              <a:t>o</a:t>
            </a:r>
            <a:r>
              <a:rPr lang="ga-IE" sz="1000" b="1" dirty="0" smtClean="0">
                <a:effectLst/>
                <a:latin typeface="Arial"/>
                <a:ea typeface="Times New Roman"/>
                <a:cs typeface="Times New Roman"/>
              </a:rPr>
              <a:t>licy</a:t>
            </a:r>
            <a:endParaRPr lang="en-US" sz="1000" b="1" dirty="0" smtClean="0">
              <a:effectLst/>
              <a:latin typeface="Arial"/>
              <a:ea typeface="Times New Roman"/>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Run</a:t>
            </a:r>
            <a:r>
              <a:rPr lang="en-US" sz="1000" dirty="0" smtClean="0">
                <a:effectLst/>
                <a:latin typeface="Arial"/>
                <a:ea typeface="Times New Roman"/>
                <a:cs typeface="Times New Roman"/>
              </a:rPr>
              <a:t>:</a:t>
            </a:r>
          </a:p>
          <a:p>
            <a:pPr lvl="1">
              <a:spcBef>
                <a:spcPts val="600"/>
              </a:spcBef>
              <a:spcAft>
                <a:spcPts val="995"/>
              </a:spcAft>
            </a:pPr>
            <a:r>
              <a:rPr lang="en-US" sz="1000" b="1" dirty="0" smtClean="0">
                <a:effectLst/>
                <a:latin typeface="Arial"/>
                <a:ea typeface="Times New Roman"/>
                <a:cs typeface="Times New Roman"/>
              </a:rPr>
              <a:t>Set-</a:t>
            </a:r>
            <a:r>
              <a:rPr lang="en-US" sz="1000" b="1" dirty="0" err="1" smtClean="0">
                <a:effectLst/>
                <a:latin typeface="Arial"/>
                <a:ea typeface="Times New Roman"/>
                <a:cs typeface="Times New Roman"/>
              </a:rPr>
              <a:t>ExecutionPolicy</a:t>
            </a:r>
            <a:r>
              <a:rPr lang="en-US" sz="1000" b="1" dirty="0" smtClean="0">
                <a:effectLst/>
                <a:latin typeface="Arial"/>
                <a:ea typeface="Times New Roman"/>
                <a:cs typeface="Times New Roman"/>
              </a:rPr>
              <a:t> Re</a:t>
            </a:r>
            <a:r>
              <a:rPr lang="ga-IE" sz="1000" b="1" dirty="0" smtClean="0">
                <a:effectLst/>
                <a:latin typeface="Arial"/>
                <a:ea typeface="Times New Roman"/>
                <a:cs typeface="Times New Roman"/>
              </a:rPr>
              <a:t>stricted</a:t>
            </a:r>
            <a:endParaRPr lang="en-US" sz="1000" b="1" dirty="0" smtClean="0">
              <a:effectLst/>
              <a:latin typeface="Arial"/>
              <a:ea typeface="Times New Roman"/>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Answer Yes to the prompt by typing </a:t>
            </a:r>
            <a:r>
              <a:rPr lang="en-US" sz="1000" b="1" dirty="0" smtClean="0">
                <a:effectLst/>
                <a:latin typeface="Arial"/>
                <a:ea typeface="Times New Roman"/>
                <a:cs typeface="Times New Roman"/>
              </a:rPr>
              <a:t>Y</a:t>
            </a:r>
            <a:r>
              <a:rPr lang="en-US" sz="1000" dirty="0" smtClean="0">
                <a:effectLst/>
                <a:latin typeface="Arial"/>
                <a:ea typeface="Times New Roman"/>
                <a:cs typeface="Times New Roman"/>
              </a:rPr>
              <a:t>.</a:t>
            </a:r>
          </a:p>
          <a:p>
            <a:pPr marL="342900" marR="0" lvl="0" indent="-342900">
              <a:spcBef>
                <a:spcPts val="0"/>
              </a:spcBef>
              <a:spcAft>
                <a:spcPts val="995"/>
              </a:spcAft>
              <a:buFont typeface="+mj-lt"/>
              <a:buAutoNum type="arabicPeriod"/>
            </a:pPr>
            <a:r>
              <a:rPr lang="ga-IE" sz="1000" dirty="0" smtClean="0">
                <a:effectLst/>
                <a:latin typeface="Arial"/>
                <a:ea typeface="Times New Roman"/>
                <a:cs typeface="Times New Roman"/>
              </a:rPr>
              <a:t>Run </a:t>
            </a:r>
            <a:r>
              <a:rPr lang="en-US" sz="1000" b="1" dirty="0" smtClean="0">
                <a:effectLst/>
                <a:latin typeface="Arial"/>
                <a:ea typeface="Times New Roman"/>
                <a:cs typeface="Times New Roman"/>
              </a:rPr>
              <a:t>E:\Mod07\Democode\Test-NonCodesignedFile.ps1</a:t>
            </a:r>
            <a:r>
              <a:rPr lang="ga-IE" sz="1000" dirty="0" smtClean="0">
                <a:effectLst/>
                <a:latin typeface="Arial"/>
                <a:ea typeface="Times New Roman"/>
                <a:cs typeface="Times New Roman"/>
              </a:rPr>
              <a:t> and verify the script is not allowed to </a:t>
            </a:r>
            <a:r>
              <a:rPr lang="ga-IE" sz="1000" dirty="0" smtClean="0">
                <a:effectLst/>
                <a:latin typeface="Arial"/>
                <a:ea typeface="Times New Roman"/>
                <a:cs typeface="Times New Roman"/>
              </a:rPr>
              <a:t>run</a:t>
            </a:r>
            <a:r>
              <a:rPr lang="ga-IE" sz="1000" dirty="0" smtClean="0">
                <a:effectLst/>
                <a:latin typeface="Arial"/>
                <a:ea typeface="Times New Roman"/>
                <a:cs typeface="Times New Roman"/>
              </a:rPr>
              <a:t>.</a:t>
            </a:r>
            <a:endParaRPr lang="en-US" sz="1000" dirty="0" smtClean="0">
              <a:effectLst/>
              <a:latin typeface="Arial"/>
              <a:ea typeface="Times New Roman"/>
              <a:cs typeface="Times New Roman"/>
            </a:endParaRPr>
          </a:p>
          <a:p>
            <a:pPr marL="342900" marR="0" lvl="0" indent="-342900">
              <a:spcBef>
                <a:spcPts val="0"/>
              </a:spcBef>
              <a:spcAft>
                <a:spcPts val="995"/>
              </a:spcAft>
              <a:buFont typeface="+mj-lt"/>
              <a:buAutoNum type="arabicPeriod"/>
            </a:pPr>
            <a:r>
              <a:rPr lang="ga-IE" sz="1000" dirty="0" smtClean="0">
                <a:effectLst/>
                <a:latin typeface="Arial"/>
                <a:ea typeface="Times New Roman"/>
                <a:cs typeface="Times New Roman"/>
              </a:rPr>
              <a:t>Run</a:t>
            </a:r>
            <a:r>
              <a:rPr lang="en-US" sz="1000" dirty="0" smtClean="0">
                <a:effectLst/>
                <a:latin typeface="Arial"/>
                <a:ea typeface="Times New Roman"/>
                <a:cs typeface="Times New Roman"/>
              </a:rPr>
              <a:t>:</a:t>
            </a:r>
          </a:p>
          <a:p>
            <a:pPr lvl="1">
              <a:spcBef>
                <a:spcPts val="600"/>
              </a:spcBef>
              <a:spcAft>
                <a:spcPts val="995"/>
              </a:spcAft>
            </a:pPr>
            <a:r>
              <a:rPr lang="ga-IE" sz="1000" b="1" dirty="0" smtClean="0">
                <a:effectLst/>
                <a:latin typeface="Arial"/>
                <a:ea typeface="Times New Roman"/>
                <a:cs typeface="Times New Roman"/>
              </a:rPr>
              <a:t>Set</a:t>
            </a:r>
            <a:r>
              <a:rPr lang="en-US" sz="1000" b="1" dirty="0" smtClean="0">
                <a:effectLst/>
                <a:latin typeface="Arial"/>
                <a:ea typeface="Times New Roman"/>
                <a:cs typeface="Times New Roman"/>
              </a:rPr>
              <a:t>-</a:t>
            </a:r>
            <a:r>
              <a:rPr lang="ga-IE" sz="1000" b="1" dirty="0" smtClean="0">
                <a:effectLst/>
                <a:latin typeface="Arial"/>
                <a:ea typeface="Times New Roman"/>
                <a:cs typeface="Times New Roman"/>
              </a:rPr>
              <a:t>ExecutionPolicy RemoteSigned</a:t>
            </a:r>
            <a:endParaRPr lang="en-US" sz="1000" b="1" dirty="0" smtClean="0">
              <a:effectLst/>
              <a:latin typeface="Arial"/>
              <a:ea typeface="Times New Roman"/>
              <a:cs typeface="Times New Roman"/>
            </a:endParaRPr>
          </a:p>
          <a:p>
            <a:pPr marL="342900" marR="0" lvl="0" indent="-342900">
              <a:spcBef>
                <a:spcPts val="0"/>
              </a:spcBef>
              <a:spcAft>
                <a:spcPts val="995"/>
              </a:spcAft>
              <a:buFont typeface="+mj-lt"/>
              <a:buAutoNum type="arabicPeriod"/>
            </a:pPr>
            <a:r>
              <a:rPr lang="en-US" sz="1000" dirty="0" smtClean="0">
                <a:effectLst/>
                <a:latin typeface="Arial"/>
                <a:ea typeface="Times New Roman"/>
                <a:cs typeface="Times New Roman"/>
              </a:rPr>
              <a:t>Answer Yes to the prompt by typing </a:t>
            </a:r>
            <a:r>
              <a:rPr lang="en-US" sz="1000" b="1" dirty="0" smtClean="0">
                <a:effectLst/>
                <a:latin typeface="Arial"/>
                <a:ea typeface="Times New Roman"/>
                <a:cs typeface="Times New Roman"/>
              </a:rPr>
              <a:t>Y</a:t>
            </a:r>
            <a:r>
              <a:rPr lang="en-US" sz="1000" dirty="0" smtClean="0">
                <a:effectLst/>
                <a:latin typeface="Arial"/>
                <a:ea typeface="Times New Roman"/>
                <a:cs typeface="Times New Roman"/>
              </a:rPr>
              <a:t>.</a:t>
            </a:r>
          </a:p>
          <a:p>
            <a:pPr marL="342900" marR="0" lvl="0" indent="-342900">
              <a:spcBef>
                <a:spcPts val="0"/>
              </a:spcBef>
              <a:spcAft>
                <a:spcPts val="995"/>
              </a:spcAft>
              <a:buFont typeface="+mj-lt"/>
              <a:buAutoNum type="arabicPeriod"/>
            </a:pPr>
            <a:r>
              <a:rPr lang="ga-IE" sz="1000" dirty="0" smtClean="0">
                <a:solidFill>
                  <a:prstClr val="black"/>
                </a:solidFill>
                <a:latin typeface="Arial"/>
                <a:ea typeface="Times New Roman"/>
                <a:cs typeface="Times New Roman"/>
              </a:rPr>
              <a:t>Run </a:t>
            </a:r>
            <a:r>
              <a:rPr lang="en-US" sz="1000" b="1" dirty="0">
                <a:solidFill>
                  <a:prstClr val="black"/>
                </a:solidFill>
                <a:latin typeface="Arial"/>
                <a:ea typeface="Times New Roman"/>
                <a:cs typeface="Times New Roman"/>
              </a:rPr>
              <a:t>E:\</a:t>
            </a:r>
            <a:r>
              <a:rPr lang="en-US" sz="1000" b="1" dirty="0" smtClean="0">
                <a:solidFill>
                  <a:prstClr val="black"/>
                </a:solidFill>
                <a:latin typeface="Arial"/>
                <a:ea typeface="Times New Roman"/>
                <a:cs typeface="Times New Roman"/>
              </a:rPr>
              <a:t>Mod07\demoCode\Test-CodesignedFile.ps1</a:t>
            </a:r>
          </a:p>
          <a:p>
            <a:pPr marL="342900" marR="0" lvl="0" indent="-342900">
              <a:spcBef>
                <a:spcPts val="0"/>
              </a:spcBef>
              <a:spcAft>
                <a:spcPts val="995"/>
              </a:spcAft>
              <a:buFont typeface="+mj-lt"/>
              <a:buAutoNum type="arabicPeriod"/>
            </a:pPr>
            <a:r>
              <a:rPr lang="ga-IE" sz="1000" dirty="0" smtClean="0">
                <a:solidFill>
                  <a:prstClr val="black"/>
                </a:solidFill>
                <a:latin typeface="Arial"/>
                <a:ea typeface="Times New Roman"/>
                <a:cs typeface="Times New Roman"/>
              </a:rPr>
              <a:t>Verify </a:t>
            </a:r>
            <a:r>
              <a:rPr lang="ga-IE" sz="1000" dirty="0">
                <a:solidFill>
                  <a:prstClr val="black"/>
                </a:solidFill>
                <a:latin typeface="Arial"/>
                <a:ea typeface="Times New Roman"/>
                <a:cs typeface="Times New Roman"/>
              </a:rPr>
              <a:t>the file runs successfully</a:t>
            </a:r>
            <a:r>
              <a:rPr lang="en-US" sz="1000" dirty="0" smtClean="0">
                <a:solidFill>
                  <a:prstClr val="black"/>
                </a:solidFill>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231DFB-821E-4A2C-AC6C-60AD818A6857}"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950775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Exercise 1: Configure </a:t>
            </a:r>
            <a:r>
              <a:rPr lang="en-US" sz="1000" b="1" dirty="0" smtClean="0">
                <a:solidFill>
                  <a:srgbClr val="000000"/>
                </a:solidFill>
                <a:latin typeface="Arial"/>
                <a:ea typeface="Calibri"/>
                <a:cs typeface="Times New Roman"/>
              </a:rPr>
              <a:t>Security</a:t>
            </a:r>
          </a:p>
          <a:p>
            <a:pPr>
              <a:lnSpc>
                <a:spcPct val="115000"/>
              </a:lnSpc>
              <a:spcAft>
                <a:spcPts val="1000"/>
              </a:spcAft>
            </a:pPr>
            <a:r>
              <a:rPr lang="en-US" sz="1000" dirty="0" smtClean="0">
                <a:latin typeface="Arial"/>
                <a:ea typeface="Calibri"/>
                <a:cs typeface="Times New Roman"/>
              </a:rPr>
              <a:t>In </a:t>
            </a:r>
            <a:r>
              <a:rPr lang="en-US" sz="1000" dirty="0">
                <a:latin typeface="Arial"/>
                <a:ea typeface="Calibri"/>
                <a:cs typeface="Times New Roman"/>
              </a:rPr>
              <a:t>this exercise, you will configure and test the execution policy on a computer.</a:t>
            </a:r>
          </a:p>
        </p:txBody>
      </p:sp>
      <p:sp>
        <p:nvSpPr>
          <p:cNvPr id="4" name="Slide Number Placeholder 3"/>
          <p:cNvSpPr>
            <a:spLocks noGrp="1"/>
          </p:cNvSpPr>
          <p:nvPr>
            <p:ph type="sldNum" sz="quarter" idx="10"/>
          </p:nvPr>
        </p:nvSpPr>
        <p:spPr/>
        <p:txBody>
          <a:bodyPr/>
          <a:lstStyle/>
          <a:p>
            <a:fld id="{37231DFB-821E-4A2C-AC6C-60AD818A6857}"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1283492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37231DFB-821E-4A2C-AC6C-60AD818A6857}"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1298394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Will the execution policy remain in effect?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Yes, </a:t>
            </a:r>
            <a:r>
              <a:rPr lang="en-US" sz="1000" b="1">
                <a:latin typeface="Arial"/>
                <a:ea typeface="Calibri"/>
                <a:cs typeface="Times New Roman"/>
              </a:rPr>
              <a:t>Set-ExecutionPolicy</a:t>
            </a:r>
            <a:r>
              <a:rPr lang="en-US" sz="1000">
                <a:latin typeface="Arial"/>
                <a:ea typeface="Calibri"/>
                <a:cs typeface="Times New Roman"/>
              </a:rPr>
              <a:t> makes a persistent setting change. However, in class, if you are directed to revert your virtual machine, your execution policy will return to the default setting, </a:t>
            </a:r>
            <a:r>
              <a:rPr lang="en-US" sz="1000" b="1">
                <a:latin typeface="Arial"/>
                <a:ea typeface="Calibri"/>
                <a:cs typeface="Times New Roman"/>
              </a:rPr>
              <a:t>Restricted</a:t>
            </a:r>
            <a:r>
              <a:rPr lang="en-US" sz="1000">
                <a:latin typeface="Arial"/>
                <a:ea typeface="Calibri"/>
                <a:cs typeface="Times New Roman"/>
              </a:rPr>
              <a:t>. You may have to run </a:t>
            </a:r>
            <a:r>
              <a:rPr lang="en-US" sz="1000" b="1">
                <a:latin typeface="Arial"/>
                <a:ea typeface="Calibri"/>
                <a:cs typeface="Times New Roman"/>
              </a:rPr>
              <a:t>Set-ExecutionPolicy</a:t>
            </a:r>
            <a:r>
              <a:rPr lang="en-US" sz="1000">
                <a:latin typeface="Arial"/>
                <a:ea typeface="Calibri"/>
                <a:cs typeface="Times New Roman"/>
              </a:rPr>
              <a:t> again to return the setting to </a:t>
            </a:r>
            <a:r>
              <a:rPr lang="en-US" sz="1000" b="1">
                <a:latin typeface="Arial"/>
                <a:ea typeface="Calibri"/>
                <a:cs typeface="Times New Roman"/>
              </a:rPr>
              <a:t>RemoteSigned</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is the best way to manage execution policy in an enterprise environment?</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 Group Policy Object (GPO) provides centralized control, and can be targeted to the whole organization, or to specific users and computers.</a:t>
            </a:r>
          </a:p>
        </p:txBody>
      </p:sp>
      <p:sp>
        <p:nvSpPr>
          <p:cNvPr id="4" name="Slide Number Placeholder 3"/>
          <p:cNvSpPr>
            <a:spLocks noGrp="1"/>
          </p:cNvSpPr>
          <p:nvPr>
            <p:ph type="sldNum" sz="quarter" idx="10"/>
          </p:nvPr>
        </p:nvSpPr>
        <p:spPr/>
        <p:txBody>
          <a:bodyPr/>
          <a:lstStyle/>
          <a:p>
            <a:fld id="{37231DFB-821E-4A2C-AC6C-60AD818A6857}"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349315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a:t>
            </a:r>
            <a:r>
              <a:rPr lang="en-US" sz="1000" b="1" dirty="0" smtClean="0">
                <a:latin typeface="Arial"/>
                <a:ea typeface="Calibri"/>
                <a:cs typeface="Times New Roman"/>
              </a:rPr>
              <a:t>Question</a:t>
            </a:r>
          </a:p>
          <a:p>
            <a:pPr>
              <a:lnSpc>
                <a:spcPct val="115000"/>
              </a:lnSpc>
              <a:spcAft>
                <a:spcPts val="1000"/>
              </a:spcAft>
            </a:pPr>
            <a:r>
              <a:rPr lang="en-US" sz="1000" b="1" dirty="0" smtClean="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Do organizations typically use a single execution policy throughout their environment?</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b="1" dirty="0">
                <a:solidFill>
                  <a:srgbClr val="000000"/>
                </a:solidFill>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you try to change the local execution policy, but a Group Policy Object (GPO) is already applying an execution policy setting, the GPO will override your local change. Windows PowerShell will display a warning so that you know your change will not have any effect.</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Use Group Policy to configure the execution policy in your environment. Group Policy offers a centralized and easier way to consistently configure this important security setting.</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Script will not run.</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Make sure that the execution policy permits script execution. Also make sure that you provide a path, not just a file name, to the script.</a:t>
            </a:r>
          </a:p>
        </p:txBody>
      </p:sp>
      <p:sp>
        <p:nvSpPr>
          <p:cNvPr id="4" name="Slide Number Placeholder 3"/>
          <p:cNvSpPr>
            <a:spLocks noGrp="1"/>
          </p:cNvSpPr>
          <p:nvPr>
            <p:ph type="sldNum" sz="quarter" idx="10"/>
          </p:nvPr>
        </p:nvSpPr>
        <p:spPr/>
        <p:txBody>
          <a:bodyPr/>
          <a:lstStyle/>
          <a:p>
            <a:fld id="{37231DFB-821E-4A2C-AC6C-60AD818A6857}"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91911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have had the option to introduce students to variables earlier in the course. This module will cover the formal rules around variables, preparing students to move into scripting. This module will also cover scripting security so that students can execute scripts. Finally, this module will briefly cover alternate credentials, something that will be used as students move into scripting.</a:t>
            </a:r>
          </a:p>
          <a:p>
            <a:pPr>
              <a:lnSpc>
                <a:spcPct val="115000"/>
              </a:lnSpc>
              <a:spcAft>
                <a:spcPts val="1000"/>
              </a:spcAft>
            </a:pPr>
            <a:r>
              <a:rPr lang="en-US" sz="1000" b="1" u="sng">
                <a:latin typeface="Arial"/>
                <a:ea typeface="Calibri"/>
                <a:cs typeface="Segoe UI"/>
              </a:rPr>
              <a:t>Demonstration Preparation:</a:t>
            </a:r>
            <a:endParaRPr lang="en-US" sz="1000">
              <a:latin typeface="Arial"/>
              <a:ea typeface="Calibri"/>
              <a:cs typeface="Times New Roman"/>
            </a:endParaRPr>
          </a:p>
          <a:p>
            <a:pPr>
              <a:lnSpc>
                <a:spcPct val="115000"/>
              </a:lnSpc>
              <a:spcAft>
                <a:spcPts val="1000"/>
              </a:spcAft>
            </a:pPr>
            <a:r>
              <a:rPr lang="ga-IE" sz="1000">
                <a:solidFill>
                  <a:srgbClr val="000000"/>
                </a:solidFill>
                <a:latin typeface="Arial"/>
                <a:ea typeface="Calibri"/>
                <a:cs typeface="Times New Roman"/>
              </a:rPr>
              <a:t>There are demonstrations in each Lesson in this module. To prepare for them</a:t>
            </a:r>
            <a:r>
              <a:rPr lang="en-US" sz="1000">
                <a:solidFill>
                  <a:srgbClr val="000000"/>
                </a:solidFill>
                <a:latin typeface="Arial"/>
                <a:ea typeface="Calibri"/>
                <a:cs typeface="Times New Roman"/>
              </a:rPr>
              <a:t>,</a:t>
            </a:r>
            <a:r>
              <a:rPr lang="ga-IE" sz="1000">
                <a:solidFill>
                  <a:srgbClr val="000000"/>
                </a:solidFill>
                <a:latin typeface="Arial"/>
                <a:ea typeface="Calibri"/>
                <a:cs typeface="Times New Roman"/>
              </a:rPr>
              <a:t> you need to do the following</a:t>
            </a:r>
            <a:r>
              <a:rPr lang="en-US" sz="1000">
                <a:solidFill>
                  <a:srgbClr val="000000"/>
                </a:solidFill>
                <a:latin typeface="Arial"/>
                <a:ea typeface="Calibri"/>
                <a:cs typeface="Times New Roman"/>
              </a:rPr>
              <a:t>:</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10961B-LON-DC1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p>
          <a:p>
            <a:pPr marL="342900" marR="0" lvl="0" indent="-342900">
              <a:lnSpc>
                <a:spcPct val="115000"/>
              </a:lnSpc>
              <a:spcBef>
                <a:spcPts val="0"/>
              </a:spcBef>
              <a:spcAft>
                <a:spcPts val="995"/>
              </a:spcAft>
              <a:buFont typeface="+mj-lt"/>
              <a:buAutoNum type="arabicPeriod"/>
            </a:pPr>
            <a:r>
              <a:rPr lang="ga-IE" sz="1000" smtClean="0">
                <a:effectLst/>
                <a:latin typeface="Arial"/>
                <a:ea typeface="Times New Roman"/>
                <a:cs typeface="Segoe UI"/>
              </a:rPr>
              <a:t>Start and </a:t>
            </a:r>
            <a:r>
              <a:rPr lang="en-US" sz="1000" smtClean="0">
                <a:effectLst/>
                <a:latin typeface="Arial"/>
                <a:ea typeface="Times New Roman"/>
                <a:cs typeface="Segoe UI"/>
              </a:rPr>
              <a:t>sign in</a:t>
            </a:r>
            <a:r>
              <a:rPr lang="ga-IE" sz="1000" smtClean="0">
                <a:effectLst/>
                <a:latin typeface="Arial"/>
                <a:ea typeface="Times New Roman"/>
                <a:cs typeface="Segoe UI"/>
              </a:rPr>
              <a:t> to the 10961B-LON-CL1 virtual machine with user name </a:t>
            </a:r>
            <a:r>
              <a:rPr lang="en-US" sz="1000" b="1" smtClean="0">
                <a:effectLst/>
                <a:latin typeface="Arial"/>
                <a:ea typeface="Times New Roman"/>
                <a:cs typeface="Segoe UI"/>
              </a:rPr>
              <a:t>Adatum\Administrator</a:t>
            </a:r>
            <a:r>
              <a:rPr lang="ga-IE" sz="1000" smtClean="0">
                <a:effectLst/>
                <a:latin typeface="Arial"/>
                <a:ea typeface="Times New Roman"/>
                <a:cs typeface="Segoe UI"/>
              </a:rPr>
              <a:t> and password </a:t>
            </a:r>
            <a:r>
              <a:rPr lang="en-US" sz="1000" b="1" smtClean="0">
                <a:effectLst/>
                <a:latin typeface="Arial"/>
                <a:ea typeface="Times New Roman"/>
                <a:cs typeface="Segoe UI"/>
              </a:rPr>
              <a:t>Pa$$w0rd</a:t>
            </a:r>
            <a:r>
              <a:rPr lang="en-US" sz="1000" smtClean="0">
                <a:effectLst/>
                <a:latin typeface="Arial"/>
                <a:ea typeface="Times New Roman"/>
                <a:cs typeface="Segoe UI"/>
              </a:rPr>
              <a:t>.</a:t>
            </a:r>
            <a:r>
              <a:rPr lang="en-US" sz="1000" b="1" smtClean="0">
                <a:effectLst/>
                <a:latin typeface="Arial"/>
                <a:ea typeface="Times New Roman"/>
                <a:cs typeface="Segoe UI"/>
              </a:rPr>
              <a:t> </a:t>
            </a:r>
            <a:r>
              <a:rPr lang="ga-IE" sz="1000" smtClean="0">
                <a:effectLst/>
                <a:latin typeface="Arial"/>
                <a:ea typeface="Times New Roman"/>
                <a:cs typeface="Segoe UI"/>
              </a:rPr>
              <a:t>(Start and </a:t>
            </a:r>
            <a:r>
              <a:rPr lang="en-US" sz="1000" smtClean="0">
                <a:effectLst/>
                <a:latin typeface="Arial"/>
                <a:ea typeface="Times New Roman"/>
                <a:cs typeface="Segoe UI"/>
              </a:rPr>
              <a:t>l</a:t>
            </a:r>
            <a:r>
              <a:rPr lang="ga-IE" sz="1000" smtClean="0">
                <a:effectLst/>
                <a:latin typeface="Arial"/>
                <a:ea typeface="Times New Roman"/>
                <a:cs typeface="Segoe UI"/>
              </a:rPr>
              <a:t>og </a:t>
            </a:r>
            <a:r>
              <a:rPr lang="en-US" sz="1000" smtClean="0">
                <a:effectLst/>
                <a:latin typeface="Arial"/>
                <a:ea typeface="Times New Roman"/>
                <a:cs typeface="Segoe UI"/>
              </a:rPr>
              <a:t>on </a:t>
            </a:r>
            <a:r>
              <a:rPr lang="ga-IE" sz="1000" smtClean="0">
                <a:effectLst/>
                <a:latin typeface="Arial"/>
                <a:ea typeface="Times New Roman"/>
                <a:cs typeface="Segoe UI"/>
              </a:rPr>
              <a:t>to the 10961B-LON-DC1</a:t>
            </a:r>
            <a:r>
              <a:rPr lang="en-US" sz="1000" smtClean="0">
                <a:effectLst/>
                <a:latin typeface="Arial"/>
                <a:ea typeface="Times New Roman"/>
                <a:cs typeface="Segoe UI"/>
              </a:rPr>
              <a:t> virtual machine</a:t>
            </a:r>
            <a:r>
              <a:rPr lang="ga-IE" sz="1000" smtClean="0">
                <a:effectLst/>
                <a:latin typeface="Arial"/>
                <a:ea typeface="Times New Roman"/>
                <a:cs typeface="Segoe UI"/>
              </a:rPr>
              <a:t> before logging on to the 10961B-LON-CL1 virtual machine</a:t>
            </a:r>
            <a:r>
              <a:rPr lang="en-US" sz="1000" smtClean="0">
                <a:effectLst/>
                <a:latin typeface="Arial"/>
                <a:ea typeface="Times New Roman"/>
                <a:cs typeface="Segoe UI"/>
              </a:rPr>
              <a:t>.</a:t>
            </a:r>
            <a:r>
              <a:rPr lang="ga-IE" sz="1000" smtClean="0">
                <a:effectLst/>
                <a:latin typeface="Arial"/>
                <a:ea typeface="Times New Roman"/>
                <a:cs typeface="Segoe UI"/>
              </a:rPr>
              <a:t>)</a:t>
            </a:r>
            <a:endParaRPr lang="en-US" sz="1000" smtClean="0">
              <a:effectLst/>
              <a:latin typeface="Arial"/>
              <a:ea typeface="Times New Roman"/>
              <a:cs typeface="Segoe UI"/>
            </a:endParaRPr>
          </a:p>
          <a:p>
            <a:pPr>
              <a:lnSpc>
                <a:spcPct val="115000"/>
              </a:lnSpc>
              <a:spcAft>
                <a:spcPts val="1000"/>
              </a:spcAft>
            </a:pPr>
            <a:r>
              <a:rPr lang="en-US" sz="1000">
                <a:latin typeface="Arial"/>
                <a:ea typeface="Calibri"/>
                <a:cs typeface="Times New Roman"/>
              </a:rPr>
              <a:t>Perform the d</a:t>
            </a:r>
            <a:r>
              <a:rPr lang="ga-IE" sz="1000">
                <a:latin typeface="Arial"/>
                <a:ea typeface="Calibri"/>
                <a:cs typeface="Times New Roman"/>
              </a:rPr>
              <a:t>emo</a:t>
            </a:r>
            <a:r>
              <a:rPr lang="en-US" sz="1000">
                <a:latin typeface="Arial"/>
                <a:ea typeface="Calibri"/>
                <a:cs typeface="Times New Roman"/>
              </a:rPr>
              <a:t>nstration</a:t>
            </a:r>
            <a:r>
              <a:rPr lang="ga-IE" sz="1000">
                <a:latin typeface="Arial"/>
                <a:ea typeface="Calibri"/>
                <a:cs typeface="Times New Roman"/>
              </a:rPr>
              <a:t>s on the 10961B-LON-CL1 virtual machine in either the Windows PowerShell</a:t>
            </a:r>
            <a:r>
              <a:rPr lang="ga-IE" sz="1000" baseline="30000">
                <a:latin typeface="Arial"/>
                <a:ea typeface="Calibri"/>
                <a:cs typeface="Times New Roman"/>
              </a:rPr>
              <a:t>™</a:t>
            </a:r>
            <a:r>
              <a:rPr lang="ga-IE" sz="1000">
                <a:latin typeface="Arial"/>
                <a:ea typeface="Calibri"/>
                <a:cs typeface="Times New Roman"/>
              </a:rPr>
              <a:t> console or in the Windows PowerShell</a:t>
            </a:r>
            <a:r>
              <a:rPr lang="en-US" sz="1000">
                <a:latin typeface="Arial"/>
                <a:ea typeface="Calibri"/>
                <a:cs typeface="Times New Roman"/>
              </a:rPr>
              <a:t> Integrated Scripting Environment (</a:t>
            </a:r>
            <a:r>
              <a:rPr lang="ga-IE" sz="1000">
                <a:latin typeface="Arial"/>
                <a:ea typeface="Calibri"/>
                <a:cs typeface="Times New Roman"/>
              </a:rPr>
              <a:t>ISE</a:t>
            </a:r>
            <a:r>
              <a:rPr lang="en-US" sz="1000">
                <a:latin typeface="Arial"/>
                <a:ea typeface="Calibri"/>
                <a:cs typeface="Times New Roman"/>
              </a:rPr>
              <a:t>)</a:t>
            </a:r>
            <a:r>
              <a:rPr lang="ga-IE" sz="1000">
                <a:latin typeface="Arial"/>
                <a:ea typeface="Calibri"/>
                <a:cs typeface="Times New Roman"/>
              </a:rPr>
              <a:t>. </a:t>
            </a:r>
            <a:r>
              <a:rPr lang="en-US" sz="1000">
                <a:latin typeface="Arial"/>
                <a:ea typeface="Calibri"/>
                <a:cs typeface="Times New Roman"/>
              </a:rPr>
              <a:t>S</a:t>
            </a:r>
            <a:r>
              <a:rPr lang="ga-IE" sz="1000">
                <a:latin typeface="Arial"/>
                <a:ea typeface="Calibri"/>
                <a:cs typeface="Times New Roman"/>
              </a:rPr>
              <a:t>ome demo</a:t>
            </a:r>
            <a:r>
              <a:rPr lang="en-US" sz="1000">
                <a:latin typeface="Arial"/>
                <a:ea typeface="Calibri"/>
                <a:cs typeface="Times New Roman"/>
              </a:rPr>
              <a:t>nstration</a:t>
            </a:r>
            <a:r>
              <a:rPr lang="ga-IE" sz="1000">
                <a:latin typeface="Arial"/>
                <a:ea typeface="Calibri"/>
                <a:cs typeface="Times New Roman"/>
              </a:rPr>
              <a:t>s may explicitly call out which one to use. </a:t>
            </a:r>
            <a:endParaRPr lang="en-US" sz="1000">
              <a:latin typeface="Arial"/>
              <a:ea typeface="Calibri"/>
              <a:cs typeface="Times New Roman"/>
            </a:endParaRPr>
          </a:p>
          <a:p>
            <a:pPr>
              <a:lnSpc>
                <a:spcPct val="115000"/>
              </a:lnSpc>
              <a:spcAft>
                <a:spcPts val="1000"/>
              </a:spcAft>
            </a:pPr>
            <a:r>
              <a:rPr lang="ga-IE" sz="1000">
                <a:latin typeface="Arial"/>
                <a:ea typeface="Calibri"/>
                <a:cs typeface="Times New Roman"/>
              </a:rPr>
              <a:t>Where commands are complex</a:t>
            </a:r>
            <a:r>
              <a:rPr lang="en-US" sz="1000">
                <a:latin typeface="Arial"/>
                <a:ea typeface="Calibri"/>
                <a:cs typeface="Times New Roman"/>
              </a:rPr>
              <a:t>,</a:t>
            </a:r>
            <a:r>
              <a:rPr lang="ga-IE" sz="1000">
                <a:latin typeface="Arial"/>
                <a:ea typeface="Calibri"/>
                <a:cs typeface="Times New Roman"/>
              </a:rPr>
              <a:t> or steps are numerous</a:t>
            </a:r>
            <a:r>
              <a:rPr lang="en-US" sz="1000">
                <a:latin typeface="Arial"/>
                <a:ea typeface="Calibri"/>
                <a:cs typeface="Times New Roman"/>
              </a:rPr>
              <a:t>, </a:t>
            </a:r>
            <a:r>
              <a:rPr lang="ga-IE" sz="1000">
                <a:latin typeface="Arial"/>
                <a:ea typeface="Calibri"/>
                <a:cs typeface="Times New Roman"/>
              </a:rPr>
              <a:t>.ps1 </a:t>
            </a:r>
            <a:r>
              <a:rPr lang="en-US" sz="1000">
                <a:latin typeface="Arial"/>
                <a:ea typeface="Calibri"/>
                <a:cs typeface="Times New Roman"/>
              </a:rPr>
              <a:t>demonstration </a:t>
            </a:r>
            <a:r>
              <a:rPr lang="ga-IE" sz="1000">
                <a:latin typeface="Arial"/>
                <a:ea typeface="Calibri"/>
                <a:cs typeface="Times New Roman"/>
              </a:rPr>
              <a:t>files are provided and can be opened and used in the ISE. Where they are available</a:t>
            </a:r>
            <a:r>
              <a:rPr lang="en-US" sz="1000">
                <a:latin typeface="Arial"/>
                <a:ea typeface="Calibri"/>
                <a:cs typeface="Times New Roman"/>
              </a:rPr>
              <a:t>, the instructor notes for a demonstration </a:t>
            </a:r>
            <a:r>
              <a:rPr lang="ga-IE" sz="1000">
                <a:latin typeface="Arial"/>
                <a:ea typeface="Calibri"/>
                <a:cs typeface="Times New Roman"/>
              </a:rPr>
              <a:t>will call</a:t>
            </a:r>
            <a:r>
              <a:rPr lang="en-US" sz="1000">
                <a:latin typeface="Arial"/>
                <a:ea typeface="Calibri"/>
                <a:cs typeface="Times New Roman"/>
              </a:rPr>
              <a:t> them</a:t>
            </a:r>
            <a:r>
              <a:rPr lang="ga-IE" sz="1000">
                <a:latin typeface="Arial"/>
                <a:ea typeface="Calibri"/>
                <a:cs typeface="Times New Roman"/>
              </a:rPr>
              <a:t> out. They are available on the 10961B-LON-CL1 </a:t>
            </a:r>
            <a:r>
              <a:rPr lang="en-US" sz="1000">
                <a:latin typeface="Arial"/>
                <a:ea typeface="Calibri"/>
                <a:cs typeface="Times New Roman"/>
              </a:rPr>
              <a:t>virtual machine </a:t>
            </a:r>
            <a:r>
              <a:rPr lang="ga-IE" sz="1000">
                <a:latin typeface="Arial"/>
                <a:ea typeface="Calibri"/>
                <a:cs typeface="Times New Roman"/>
              </a:rPr>
              <a:t>at E:\Mod07\Democode</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37231DFB-821E-4A2C-AC6C-60AD818A6857}"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4035170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happens to variables when you close the shell?</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All variables are removed from memory when the shell is closed. Built-in variables are re-created every time a new shell session is opened, but user-created variables are not re-created automatically.</a:t>
            </a:r>
          </a:p>
        </p:txBody>
      </p:sp>
      <p:sp>
        <p:nvSpPr>
          <p:cNvPr id="4" name="Slide Number Placeholder 3"/>
          <p:cNvSpPr>
            <a:spLocks noGrp="1"/>
          </p:cNvSpPr>
          <p:nvPr>
            <p:ph type="sldNum" sz="quarter" idx="10"/>
          </p:nvPr>
        </p:nvSpPr>
        <p:spPr/>
        <p:txBody>
          <a:bodyPr/>
          <a:lstStyle/>
          <a:p>
            <a:fld id="{37231DFB-821E-4A2C-AC6C-60AD818A6857}"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193328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231DFB-821E-4A2C-AC6C-60AD818A6857}"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1327506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upcoming demonstration will include these examples and common mistakes. If you want to cover this material as part of the demonstration, you may.</a:t>
            </a:r>
          </a:p>
        </p:txBody>
      </p:sp>
      <p:sp>
        <p:nvSpPr>
          <p:cNvPr id="4" name="Slide Number Placeholder 3"/>
          <p:cNvSpPr>
            <a:spLocks noGrp="1"/>
          </p:cNvSpPr>
          <p:nvPr>
            <p:ph type="sldNum" sz="quarter" idx="10"/>
          </p:nvPr>
        </p:nvSpPr>
        <p:spPr/>
        <p:txBody>
          <a:bodyPr/>
          <a:lstStyle/>
          <a:p>
            <a:fld id="{37231DFB-821E-4A2C-AC6C-60AD818A6857}"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3182028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The upcoming demonstration will include these examples and common mistakes. If you want to cover this material as part of the demonstration, you may.</a:t>
            </a:r>
          </a:p>
        </p:txBody>
      </p:sp>
      <p:sp>
        <p:nvSpPr>
          <p:cNvPr id="4" name="Slide Number Placeholder 3"/>
          <p:cNvSpPr>
            <a:spLocks noGrp="1"/>
          </p:cNvSpPr>
          <p:nvPr>
            <p:ph type="sldNum" sz="quarter" idx="10"/>
          </p:nvPr>
        </p:nvSpPr>
        <p:spPr/>
        <p:txBody>
          <a:bodyPr/>
          <a:lstStyle/>
          <a:p>
            <a:fld id="{37231DFB-821E-4A2C-AC6C-60AD818A6857}"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2305046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37231DFB-821E-4A2C-AC6C-60AD818A6857}"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36259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You will find these commands </a:t>
            </a:r>
            <a:r>
              <a:rPr lang="ga-IE" sz="1000" dirty="0">
                <a:latin typeface="Arial"/>
                <a:ea typeface="Calibri"/>
                <a:cs typeface="Times New Roman"/>
              </a:rPr>
              <a:t>on the 10961B-LON-CL1 virtual machine </a:t>
            </a:r>
            <a:r>
              <a:rPr lang="en-US" sz="1000" dirty="0">
                <a:latin typeface="Arial"/>
                <a:ea typeface="Calibri"/>
                <a:cs typeface="Times New Roman"/>
              </a:rPr>
              <a:t>in E:\Mod07\Democode\UsingVariables.ps1.</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a:t>
            </a:r>
            <a:r>
              <a:rPr lang="ga-IE" sz="1000" dirty="0">
                <a:latin typeface="Arial"/>
                <a:ea typeface="Calibri"/>
                <a:cs typeface="Times New Roman"/>
              </a:rPr>
              <a:t>have completed the preparation steps in the Module Overview slide </a:t>
            </a:r>
            <a:r>
              <a:rPr lang="en-US" sz="1000" dirty="0">
                <a:latin typeface="Arial"/>
                <a:ea typeface="Calibri"/>
                <a:cs typeface="Times New Roman"/>
              </a:rPr>
              <a:t>instructor n</a:t>
            </a:r>
            <a:r>
              <a:rPr lang="ga-IE" sz="1000" dirty="0">
                <a:latin typeface="Arial"/>
                <a:ea typeface="Calibri"/>
                <a:cs typeface="Times New Roman"/>
              </a:rPr>
              <a:t>otes</a:t>
            </a:r>
            <a:r>
              <a:rPr lang="en-US" sz="1000" dirty="0">
                <a:latin typeface="Arial"/>
                <a:ea typeface="Calibri"/>
                <a:cs typeface="Times New Roman"/>
              </a:rPr>
              <a:t> and </a:t>
            </a:r>
            <a:r>
              <a:rPr lang="ga-IE" sz="1000" dirty="0">
                <a:latin typeface="Arial"/>
                <a:ea typeface="Calibri"/>
                <a:cs typeface="Times New Roman"/>
              </a:rPr>
              <a:t>be logged on to the 10961B-LON-DC1 and 10961B-LON-CL1 virtual machines as Adatum\administrator with password Pa$$w0rd</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Perform t</a:t>
            </a:r>
            <a:r>
              <a:rPr lang="ga-IE" sz="1000" dirty="0">
                <a:latin typeface="Arial"/>
                <a:ea typeface="Calibri"/>
                <a:cs typeface="Times New Roman"/>
              </a:rPr>
              <a:t>he </a:t>
            </a:r>
            <a:r>
              <a:rPr lang="en-US" sz="1000" dirty="0">
                <a:latin typeface="Arial"/>
                <a:ea typeface="Calibri"/>
                <a:cs typeface="Times New Roman"/>
              </a:rPr>
              <a:t>d</a:t>
            </a:r>
            <a:r>
              <a:rPr lang="ga-IE" sz="1000" dirty="0">
                <a:latin typeface="Arial"/>
                <a:ea typeface="Calibri"/>
                <a:cs typeface="Times New Roman"/>
              </a:rPr>
              <a:t>emo</a:t>
            </a:r>
            <a:r>
              <a:rPr lang="en-US" sz="1000" dirty="0" err="1">
                <a:latin typeface="Arial"/>
                <a:ea typeface="Calibri"/>
                <a:cs typeface="Times New Roman"/>
              </a:rPr>
              <a:t>nstration</a:t>
            </a:r>
            <a:r>
              <a:rPr lang="en-US" sz="1000" dirty="0">
                <a:latin typeface="Arial"/>
                <a:ea typeface="Calibri"/>
                <a:cs typeface="Times New Roman"/>
              </a:rPr>
              <a:t> s</a:t>
            </a:r>
            <a:r>
              <a:rPr lang="ga-IE" sz="1000" dirty="0">
                <a:latin typeface="Arial"/>
                <a:ea typeface="Calibri"/>
                <a:cs typeface="Times New Roman"/>
              </a:rPr>
              <a:t>teps on the 10961B-LON-CL1 virtual machine </a:t>
            </a:r>
            <a:r>
              <a:rPr lang="en-US" sz="1000" dirty="0">
                <a:latin typeface="Arial"/>
                <a:ea typeface="Calibri"/>
                <a:cs typeface="Times New Roman"/>
              </a:rPr>
              <a:t>with the Windows PowerShell console application</a:t>
            </a:r>
            <a:r>
              <a:rPr lang="ga-IE" sz="1000" dirty="0">
                <a:latin typeface="Arial"/>
                <a:ea typeface="Calibri"/>
                <a:cs typeface="Times New Roman"/>
              </a:rPr>
              <a:t> opened.</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a:t>
            </a:r>
            <a:r>
              <a:rPr lang="en-US" sz="1000" b="1" dirty="0" smtClean="0">
                <a:effectLst/>
                <a:latin typeface="Arial"/>
                <a:ea typeface="Times New Roman"/>
                <a:cs typeface="Times New Roman"/>
              </a:rPr>
              <a:t>x1 = 100</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procs</a:t>
            </a:r>
            <a:r>
              <a:rPr lang="en-US" sz="1000" b="1" dirty="0" smtClean="0">
                <a:effectLst/>
                <a:latin typeface="Arial"/>
                <a:ea typeface="Times New Roman"/>
                <a:cs typeface="Times New Roman"/>
              </a:rPr>
              <a:t> = Get-Process</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procs</a:t>
            </a:r>
            <a:r>
              <a:rPr lang="en-US" sz="1000" b="1" dirty="0" smtClean="0">
                <a:effectLst/>
                <a:latin typeface="Arial"/>
                <a:ea typeface="Times New Roman"/>
                <a:cs typeface="Times New Roman"/>
              </a:rPr>
              <a:t>[0].name</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procs</a:t>
            </a:r>
            <a:r>
              <a:rPr lang="en-US" sz="1000" b="1" dirty="0" smtClean="0">
                <a:effectLst/>
                <a:latin typeface="Arial"/>
                <a:ea typeface="Times New Roman"/>
                <a:cs typeface="Times New Roman"/>
              </a:rPr>
              <a:t> | Sort VM –Descending</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Run:</a:t>
            </a:r>
          </a:p>
          <a:p>
            <a:pPr lvl="1">
              <a:lnSpc>
                <a:spcPct val="115000"/>
              </a:lnSpc>
              <a:spcBef>
                <a:spcPts val="600"/>
              </a:spcBef>
              <a:spcAft>
                <a:spcPts val="995"/>
              </a:spcAft>
            </a:pPr>
            <a:r>
              <a:rPr lang="en-US" sz="1000" b="1" dirty="0" smtClean="0">
                <a:effectLst/>
                <a:latin typeface="Arial"/>
                <a:ea typeface="Times New Roman"/>
                <a:cs typeface="Times New Roman"/>
              </a:rPr>
              <a:t>"The content of x1 is $x1</a:t>
            </a:r>
            <a:r>
              <a:rPr lang="en-US" sz="1000" b="1" dirty="0" smtClean="0">
                <a:effectLst/>
                <a:latin typeface="Arial"/>
                <a:ea typeface="Times New Roman"/>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37231DFB-821E-4A2C-AC6C-60AD818A6857}"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93635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$x2 = 100</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$x1 * $x2</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procs</a:t>
            </a:r>
            <a:r>
              <a:rPr lang="en-US" sz="1000" b="1" dirty="0">
                <a:solidFill>
                  <a:prstClr val="black"/>
                </a:solidFill>
                <a:latin typeface="Arial"/>
                <a:ea typeface="Times New Roman"/>
                <a:cs typeface="Times New Roman"/>
              </a:rPr>
              <a:t>[0].name) $($</a:t>
            </a:r>
            <a:r>
              <a:rPr lang="en-US" sz="1000" b="1" dirty="0" err="1">
                <a:solidFill>
                  <a:prstClr val="black"/>
                </a:solidFill>
                <a:latin typeface="Arial"/>
                <a:ea typeface="Times New Roman"/>
                <a:cs typeface="Times New Roman"/>
              </a:rPr>
              <a:t>procs</a:t>
            </a:r>
            <a:r>
              <a:rPr lang="en-US" sz="1000" b="1" dirty="0">
                <a:solidFill>
                  <a:prstClr val="black"/>
                </a:solidFill>
                <a:latin typeface="Arial"/>
                <a:ea typeface="Times New Roman"/>
                <a:cs typeface="Times New Roman"/>
              </a:rPr>
              <a:t>[0].</a:t>
            </a:r>
            <a:r>
              <a:rPr lang="en-US" sz="1000" b="1" dirty="0" err="1">
                <a:solidFill>
                  <a:prstClr val="black"/>
                </a:solidFill>
                <a:latin typeface="Arial"/>
                <a:ea typeface="Times New Roman"/>
                <a:cs typeface="Times New Roman"/>
              </a:rPr>
              <a:t>cpu</a:t>
            </a:r>
            <a:r>
              <a:rPr lang="en-US" sz="1000" b="1"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"`$x2 contains $x2"</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$procs.name</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ct val="115000"/>
              </a:lnSpc>
              <a:spcBef>
                <a:spcPts val="600"/>
              </a:spcBef>
              <a:spcAft>
                <a:spcPts val="995"/>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procs</a:t>
            </a:r>
            <a:r>
              <a:rPr lang="ga-IE" sz="1000" b="1" dirty="0">
                <a:solidFill>
                  <a:prstClr val="black"/>
                </a:solidFill>
                <a:latin typeface="Arial"/>
                <a:ea typeface="Times New Roman"/>
                <a:cs typeface="Times New Roman"/>
              </a:rPr>
              <a:t>[0]</a:t>
            </a:r>
            <a:r>
              <a:rPr lang="en-US" sz="1000" b="1" dirty="0">
                <a:solidFill>
                  <a:prstClr val="black"/>
                </a:solidFill>
                <a:latin typeface="Arial"/>
                <a:ea typeface="Times New Roman"/>
                <a:cs typeface="Times New Roman"/>
              </a:rPr>
              <a:t> | Format-List *</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Run:</a:t>
            </a:r>
          </a:p>
          <a:p>
            <a:pPr lvl="1">
              <a:lnSpc>
                <a:spcPts val="1000"/>
              </a:lnSpc>
              <a:spcBef>
                <a:spcPts val="600"/>
              </a:spcBef>
              <a:spcAft>
                <a:spcPts val="600"/>
              </a:spcAft>
            </a:pPr>
            <a:r>
              <a:rPr lang="en-US" sz="1000" b="1" dirty="0">
                <a:solidFill>
                  <a:prstClr val="black"/>
                </a:solidFill>
                <a:latin typeface="Arial"/>
                <a:ea typeface="Times New Roman"/>
                <a:cs typeface="Times New Roman"/>
              </a:rPr>
              <a:t>$</a:t>
            </a:r>
            <a:r>
              <a:rPr lang="en-US" sz="1000" b="1" dirty="0" err="1">
                <a:solidFill>
                  <a:prstClr val="black"/>
                </a:solidFill>
                <a:latin typeface="Arial"/>
                <a:ea typeface="Times New Roman"/>
                <a:cs typeface="Times New Roman"/>
              </a:rPr>
              <a:t>procs</a:t>
            </a:r>
            <a:r>
              <a:rPr lang="en-US" sz="1000" b="1" dirty="0">
                <a:solidFill>
                  <a:prstClr val="black"/>
                </a:solidFill>
                <a:latin typeface="Arial"/>
                <a:ea typeface="Times New Roman"/>
                <a:cs typeface="Times New Roman"/>
              </a:rPr>
              <a:t> | Get-Member</a:t>
            </a:r>
            <a:endParaRPr lang="en-US" b="1" dirty="0"/>
          </a:p>
        </p:txBody>
      </p:sp>
      <p:sp>
        <p:nvSpPr>
          <p:cNvPr id="4" name="Slide Number Placeholder 3"/>
          <p:cNvSpPr>
            <a:spLocks noGrp="1"/>
          </p:cNvSpPr>
          <p:nvPr>
            <p:ph type="sldNum" sz="quarter" idx="10"/>
          </p:nvPr>
        </p:nvSpPr>
        <p:spPr/>
        <p:txBody>
          <a:bodyPr/>
          <a:lstStyle/>
          <a:p>
            <a:fld id="{37231DFB-821E-4A2C-AC6C-60AD818A6857}" type="slidenum">
              <a:rPr lang="en-US" smtClean="0"/>
              <a:t>9</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10961B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Preparing for Scripting</a:t>
            </a:r>
            <a:endParaRPr lang="en-US" sz="1200" b="1">
              <a:solidFill>
                <a:srgbClr val="336699"/>
              </a:solidFill>
              <a:latin typeface="Arial"/>
            </a:endParaRPr>
          </a:p>
        </p:txBody>
      </p:sp>
    </p:spTree>
    <p:extLst>
      <p:ext uri="{BB962C8B-B14F-4D97-AF65-F5344CB8AC3E}">
        <p14:creationId xmlns:p14="http://schemas.microsoft.com/office/powerpoint/2010/main" val="206546529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673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Module07</a:t>
            </a:r>
            <a:endParaRPr lang="en-US" sz="2600"/>
          </a:p>
        </p:txBody>
      </p:sp>
      <p:sp>
        <p:nvSpPr>
          <p:cNvPr id="3" name="Subtitle 2"/>
          <p:cNvSpPr>
            <a:spLocks noGrp="1"/>
          </p:cNvSpPr>
          <p:nvPr>
            <p:ph type="subTitle" sz="quarter" idx="1"/>
          </p:nvPr>
        </p:nvSpPr>
        <p:spPr/>
        <p:txBody>
          <a:bodyPr/>
          <a:lstStyle/>
          <a:p>
            <a:r>
              <a:rPr lang="en-US" smtClean="0"/>
              <a:t>Preparing for Scripting
</a:t>
            </a:r>
            <a:endParaRPr lang="en-US"/>
          </a:p>
        </p:txBody>
      </p:sp>
    </p:spTree>
    <p:extLst>
      <p:ext uri="{BB962C8B-B14F-4D97-AF65-F5344CB8AC3E}">
        <p14:creationId xmlns:p14="http://schemas.microsoft.com/office/powerpoint/2010/main" val="67752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Scripting Security</a:t>
            </a:r>
            <a:endParaRPr lang="en-US"/>
          </a:p>
        </p:txBody>
      </p:sp>
      <p:sp>
        <p:nvSpPr>
          <p:cNvPr id="3" name="Text Placeholder 2"/>
          <p:cNvSpPr>
            <a:spLocks noGrp="1"/>
          </p:cNvSpPr>
          <p:nvPr>
            <p:ph type="body" idx="1"/>
          </p:nvPr>
        </p:nvSpPr>
        <p:spPr/>
        <p:txBody>
          <a:bodyPr/>
          <a:lstStyle/>
          <a:p>
            <a:r>
              <a:rPr lang="en-US" smtClean="0"/>
              <a:t>Security Goals
Execution Policy
Understanding Trust
Other Security Features
Demonstration: Shell Security</a:t>
            </a:r>
            <a:endParaRPr lang="en-US"/>
          </a:p>
        </p:txBody>
      </p:sp>
    </p:spTree>
    <p:extLst>
      <p:ext uri="{BB962C8B-B14F-4D97-AF65-F5344CB8AC3E}">
        <p14:creationId xmlns:p14="http://schemas.microsoft.com/office/powerpoint/2010/main" val="292590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Security Goals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Shell security features cover a very limited set of goals:</a:t>
            </a:r>
          </a:p>
          <a:p>
            <a:pPr lvl="1"/>
            <a:r>
              <a:rPr lang="en-US" sz="2000" dirty="0" smtClean="0"/>
              <a:t>To </a:t>
            </a:r>
            <a:r>
              <a:rPr lang="en-US" sz="2000" u="sng" dirty="0" smtClean="0"/>
              <a:t>slow down</a:t>
            </a:r>
            <a:r>
              <a:rPr lang="en-US" sz="2000" dirty="0" smtClean="0"/>
              <a:t>…</a:t>
            </a:r>
          </a:p>
          <a:p>
            <a:pPr lvl="1"/>
            <a:r>
              <a:rPr lang="en-US" sz="2000" dirty="0" smtClean="0"/>
              <a:t>An </a:t>
            </a:r>
            <a:r>
              <a:rPr lang="en-US" sz="2000" u="sng" dirty="0" smtClean="0"/>
              <a:t>uninformed user</a:t>
            </a:r>
            <a:r>
              <a:rPr lang="en-US" sz="2000" dirty="0" smtClean="0"/>
              <a:t>…</a:t>
            </a:r>
          </a:p>
          <a:p>
            <a:pPr lvl="1"/>
            <a:r>
              <a:rPr lang="en-US" sz="2000" dirty="0" smtClean="0"/>
              <a:t>Who is </a:t>
            </a:r>
            <a:r>
              <a:rPr lang="en-US" sz="2000" u="sng" dirty="0" smtClean="0"/>
              <a:t>unintentionally</a:t>
            </a:r>
            <a:r>
              <a:rPr lang="en-US" sz="2000" dirty="0" smtClean="0"/>
              <a:t>…</a:t>
            </a:r>
          </a:p>
          <a:p>
            <a:pPr lvl="1"/>
            <a:r>
              <a:rPr lang="en-US" sz="2000" dirty="0" smtClean="0"/>
              <a:t>Trying to run an </a:t>
            </a:r>
            <a:r>
              <a:rPr lang="en-US" sz="2000" u="sng" dirty="0" smtClean="0"/>
              <a:t>untrusted script</a:t>
            </a:r>
            <a:endParaRPr lang="en-US" sz="2000" dirty="0" smtClean="0"/>
          </a:p>
          <a:p>
            <a:pPr lvl="1"/>
            <a:endParaRPr lang="en-US" sz="2000" dirty="0"/>
          </a:p>
          <a:p>
            <a:r>
              <a:rPr lang="en-US" sz="2400" dirty="0" smtClean="0"/>
              <a:t>The shell is not antimalware replacement</a:t>
            </a:r>
          </a:p>
          <a:p>
            <a:r>
              <a:rPr lang="en-US" sz="2400" dirty="0" smtClean="0"/>
              <a:t>The shell is not intended to…</a:t>
            </a:r>
          </a:p>
          <a:p>
            <a:pPr lvl="1"/>
            <a:r>
              <a:rPr lang="en-US" sz="2000" u="sng" dirty="0" smtClean="0"/>
              <a:t>Stop</a:t>
            </a:r>
            <a:r>
              <a:rPr lang="en-US" sz="2000" dirty="0" smtClean="0"/>
              <a:t> anyone</a:t>
            </a:r>
          </a:p>
          <a:p>
            <a:pPr lvl="1"/>
            <a:r>
              <a:rPr lang="en-US" sz="2000" dirty="0" smtClean="0"/>
              <a:t>Slow down an </a:t>
            </a:r>
            <a:r>
              <a:rPr lang="en-US" sz="2000" u="sng" dirty="0" smtClean="0"/>
              <a:t>informed</a:t>
            </a:r>
            <a:r>
              <a:rPr lang="en-US" sz="2000" dirty="0" smtClean="0"/>
              <a:t> user</a:t>
            </a:r>
          </a:p>
          <a:p>
            <a:pPr lvl="1"/>
            <a:r>
              <a:rPr lang="en-US" sz="2000" dirty="0" smtClean="0"/>
              <a:t>Inhibit a </a:t>
            </a:r>
            <a:r>
              <a:rPr lang="en-US" sz="2000" u="sng" dirty="0" smtClean="0"/>
              <a:t>deliberate</a:t>
            </a:r>
            <a:r>
              <a:rPr lang="en-US" sz="2000" dirty="0" smtClean="0"/>
              <a:t> action</a:t>
            </a:r>
            <a:endParaRPr lang="en-US" sz="2000" dirty="0"/>
          </a:p>
        </p:txBody>
      </p:sp>
    </p:spTree>
    <p:extLst>
      <p:ext uri="{BB962C8B-B14F-4D97-AF65-F5344CB8AC3E}">
        <p14:creationId xmlns:p14="http://schemas.microsoft.com/office/powerpoint/2010/main" val="171038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Execution Policy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Five execution </a:t>
            </a:r>
            <a:r>
              <a:rPr lang="en-US" dirty="0"/>
              <a:t>p</a:t>
            </a:r>
            <a:r>
              <a:rPr lang="en-US" dirty="0" smtClean="0"/>
              <a:t>olicy settings:</a:t>
            </a:r>
          </a:p>
          <a:p>
            <a:pPr lvl="1"/>
            <a:r>
              <a:rPr lang="en-US" b="1" dirty="0" smtClean="0"/>
              <a:t>Restricted</a:t>
            </a:r>
            <a:r>
              <a:rPr lang="en-US" dirty="0" smtClean="0"/>
              <a:t> (default)</a:t>
            </a:r>
          </a:p>
          <a:p>
            <a:pPr lvl="1"/>
            <a:r>
              <a:rPr lang="en-US" b="1" dirty="0" err="1" smtClean="0"/>
              <a:t>AllSigned</a:t>
            </a:r>
            <a:endParaRPr lang="en-US" b="1" dirty="0" smtClean="0"/>
          </a:p>
          <a:p>
            <a:pPr lvl="1"/>
            <a:r>
              <a:rPr lang="en-US" b="1" dirty="0" err="1" smtClean="0"/>
              <a:t>RemoteSigned</a:t>
            </a:r>
            <a:endParaRPr lang="en-US" b="1" dirty="0" smtClean="0"/>
          </a:p>
          <a:p>
            <a:pPr lvl="1"/>
            <a:r>
              <a:rPr lang="en-US" b="1" dirty="0" smtClean="0"/>
              <a:t>Unrestricted</a:t>
            </a:r>
          </a:p>
          <a:p>
            <a:pPr lvl="1"/>
            <a:r>
              <a:rPr lang="en-US" b="1" dirty="0" smtClean="0"/>
              <a:t>Bypass</a:t>
            </a:r>
          </a:p>
          <a:p>
            <a:pPr lvl="1"/>
            <a:endParaRPr lang="en-US" dirty="0"/>
          </a:p>
          <a:p>
            <a:pPr marL="0" indent="0">
              <a:buNone/>
            </a:pPr>
            <a:r>
              <a:rPr lang="en-US" dirty="0" smtClean="0"/>
              <a:t>Three ways to change:</a:t>
            </a:r>
          </a:p>
          <a:p>
            <a:pPr lvl="1"/>
            <a:r>
              <a:rPr lang="en-US" b="1" dirty="0" smtClean="0"/>
              <a:t>Set-</a:t>
            </a:r>
            <a:r>
              <a:rPr lang="en-US" b="1" dirty="0" err="1" smtClean="0"/>
              <a:t>ExecutionPolicy</a:t>
            </a:r>
            <a:r>
              <a:rPr lang="en-US" dirty="0" smtClean="0"/>
              <a:t> command</a:t>
            </a:r>
          </a:p>
          <a:p>
            <a:pPr lvl="1"/>
            <a:r>
              <a:rPr lang="en-US" dirty="0" smtClean="0"/>
              <a:t>Group Policy Object</a:t>
            </a:r>
          </a:p>
          <a:p>
            <a:pPr lvl="1"/>
            <a:r>
              <a:rPr lang="en-US" b="1" dirty="0" smtClean="0"/>
              <a:t>–</a:t>
            </a:r>
            <a:r>
              <a:rPr lang="en-US" b="1" dirty="0" err="1" smtClean="0"/>
              <a:t>ExecutionPolicy</a:t>
            </a:r>
            <a:r>
              <a:rPr lang="en-US" b="1" dirty="0" smtClean="0"/>
              <a:t> </a:t>
            </a:r>
            <a:r>
              <a:rPr lang="en-US" dirty="0" smtClean="0"/>
              <a:t>parameter of </a:t>
            </a:r>
            <a:r>
              <a:rPr lang="en-US" b="1" dirty="0" smtClean="0"/>
              <a:t>PowerShell.exe</a:t>
            </a:r>
          </a:p>
        </p:txBody>
      </p:sp>
    </p:spTree>
    <p:extLst>
      <p:ext uri="{BB962C8B-B14F-4D97-AF65-F5344CB8AC3E}">
        <p14:creationId xmlns:p14="http://schemas.microsoft.com/office/powerpoint/2010/main" val="68819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fcdeda4-efa6-4f72-b231-baa851258a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Trust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 digital certificate is a form of electronic identification</a:t>
            </a:r>
          </a:p>
          <a:p>
            <a:r>
              <a:rPr lang="en-US" dirty="0" smtClean="0"/>
              <a:t>The certificate is only reliable if it was issued by using a reliable identify verification process</a:t>
            </a:r>
          </a:p>
          <a:p>
            <a:r>
              <a:rPr lang="en-US" dirty="0" smtClean="0"/>
              <a:t>A trusted Certification Authority (CA) is one that uses a reliable process to verify identities of certificate applicants</a:t>
            </a:r>
          </a:p>
          <a:p>
            <a:r>
              <a:rPr lang="en-US" dirty="0" smtClean="0"/>
              <a:t>A trusted script is one that has been digitally signed by using a trusted certificate; the author of a trusted script is therefore known to you</a:t>
            </a:r>
            <a:endParaRPr lang="en-US" dirty="0"/>
          </a:p>
        </p:txBody>
      </p:sp>
    </p:spTree>
    <p:extLst>
      <p:ext uri="{BB962C8B-B14F-4D97-AF65-F5344CB8AC3E}">
        <p14:creationId xmlns:p14="http://schemas.microsoft.com/office/powerpoint/2010/main" val="392828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Security Features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Filename extensions are not executable and are not associated with Windows PowerShell</a:t>
            </a:r>
          </a:p>
          <a:p>
            <a:r>
              <a:rPr lang="en-US" dirty="0" smtClean="0"/>
              <a:t>Scripts must be run by using a relative or absolute path</a:t>
            </a:r>
            <a:endParaRPr lang="en-US" dirty="0"/>
          </a:p>
        </p:txBody>
      </p:sp>
    </p:spTree>
    <p:extLst>
      <p:ext uri="{BB962C8B-B14F-4D97-AF65-F5344CB8AC3E}">
        <p14:creationId xmlns:p14="http://schemas.microsoft.com/office/powerpoint/2010/main" val="85048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004c6b6-3ca4-4ded-adb9-455ef903a5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Shell Security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this demonstration, you will see how to set the local execution policy</a:t>
            </a:r>
          </a:p>
        </p:txBody>
      </p:sp>
    </p:spTree>
    <p:extLst>
      <p:ext uri="{BB962C8B-B14F-4D97-AF65-F5344CB8AC3E}">
        <p14:creationId xmlns:p14="http://schemas.microsoft.com/office/powerpoint/2010/main" val="3526379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89430" cy="740664"/>
          </a:xfrm>
        </p:spPr>
        <p:txBody>
          <a:bodyPr/>
          <a:lstStyle/>
          <a:p>
            <a:r>
              <a:rPr lang="en-US" dirty="0" smtClean="0"/>
              <a:t>Lab: Working with Security in Windows PowerShell</a:t>
            </a:r>
            <a:endParaRPr lang="en-US" dirty="0"/>
          </a:p>
        </p:txBody>
      </p:sp>
      <p:sp>
        <p:nvSpPr>
          <p:cNvPr id="3" name="Text Placeholder 2"/>
          <p:cNvSpPr>
            <a:spLocks noGrp="1"/>
          </p:cNvSpPr>
          <p:nvPr>
            <p:ph type="body" idx="1"/>
          </p:nvPr>
        </p:nvSpPr>
        <p:spPr/>
        <p:txBody>
          <a:bodyPr/>
          <a:lstStyle/>
          <a:p>
            <a:r>
              <a:rPr lang="en-US" smtClean="0"/>
              <a:t>Exercise 1: Configure Security</a:t>
            </a:r>
            <a:endParaRPr lang="en-US"/>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smtClean="0">
                <a:latin typeface="Segoe UI"/>
              </a:rPr>
              <a:t>Logon Information</a:t>
            </a:r>
            <a:endParaRPr lang="en-US" sz="2800">
              <a:latin typeface="Segoe UI"/>
            </a:endParaRPr>
          </a:p>
        </p:txBody>
      </p:sp>
      <p:sp>
        <p:nvSpPr>
          <p:cNvPr id="5" name="TextBox 4"/>
          <p:cNvSpPr txBox="1"/>
          <p:nvPr/>
        </p:nvSpPr>
        <p:spPr>
          <a:xfrm>
            <a:off x="458788" y="4126141"/>
            <a:ext cx="8751370" cy="1815882"/>
          </a:xfrm>
          <a:prstGeom prst="rect">
            <a:avLst/>
          </a:prstGeom>
          <a:noFill/>
        </p:spPr>
        <p:txBody>
          <a:bodyPr vert="horz" wrap="none" rtlCol="0">
            <a:spAutoFit/>
          </a:bodyPr>
          <a:lstStyle/>
          <a:p>
            <a:endParaRPr lang="en-US" sz="2800" b="0" i="0" u="none" strike="noStrike" baseline="0" smtClean="0">
              <a:latin typeface="Segoe UI"/>
            </a:endParaRPr>
          </a:p>
          <a:p>
            <a:r>
              <a:rPr lang="en-US" sz="2800" b="0" i="0" u="none" strike="noStrike" baseline="0" smtClean="0">
                <a:latin typeface="Segoe UI"/>
              </a:rPr>
              <a:t>Virtual Machines: </a:t>
            </a:r>
            <a:r>
              <a:rPr lang="fr-CA" sz="2800" b="0" i="0" u="none" strike="noStrike" baseline="0" smtClean="0">
                <a:latin typeface="Segoe UI"/>
              </a:rPr>
              <a:t>10961B-LON-DC1, 10961B-LON-CL1</a:t>
            </a:r>
          </a:p>
          <a:p>
            <a:r>
              <a:rPr lang="en-US" sz="2800" b="0" i="0" u="none" strike="noStrike" baseline="0" smtClean="0">
                <a:latin typeface="Segoe UI"/>
              </a:rPr>
              <a:t>User Name: ADATUM\Administrator</a:t>
            </a:r>
          </a:p>
          <a:p>
            <a:r>
              <a:rPr lang="en-US" sz="2800" b="0" i="0" u="none" strike="noStrike" baseline="0" smtClean="0">
                <a:latin typeface="Segoe UI"/>
              </a:rPr>
              <a:t>Password: Pa$$w0rd</a:t>
            </a:r>
            <a:endParaRPr lang="en-US" sz="280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10 minutes</a:t>
            </a:r>
            <a:endParaRPr lang="en-US" sz="2800">
              <a:latin typeface="Segoe UI"/>
            </a:endParaRPr>
          </a:p>
        </p:txBody>
      </p:sp>
    </p:spTree>
    <p:extLst>
      <p:ext uri="{BB962C8B-B14F-4D97-AF65-F5344CB8AC3E}">
        <p14:creationId xmlns:p14="http://schemas.microsoft.com/office/powerpoint/2010/main" val="204779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1040798"/>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Times New Roman"/>
                <a:cs typeface="Mangal"/>
              </a:rPr>
              <a:t>You have to configure the Windows PowerShell execution policy on your local computer.</a:t>
            </a:r>
            <a:endParaRPr lang="en-US" sz="2800">
              <a:effectLst/>
              <a:latin typeface="Segoe UI"/>
              <a:ea typeface="Times New Roman"/>
              <a:cs typeface="Mangal"/>
            </a:endParaRPr>
          </a:p>
        </p:txBody>
      </p:sp>
    </p:spTree>
    <p:extLst>
      <p:ext uri="{BB962C8B-B14F-4D97-AF65-F5344CB8AC3E}">
        <p14:creationId xmlns:p14="http://schemas.microsoft.com/office/powerpoint/2010/main" val="331978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Will the execution policy remain in effect?
What is the best way to manage execution policy in an enterprise environment?</a:t>
            </a:r>
            <a:endParaRPr lang="en-US"/>
          </a:p>
        </p:txBody>
      </p:sp>
    </p:spTree>
    <p:extLst>
      <p:ext uri="{BB962C8B-B14F-4D97-AF65-F5344CB8AC3E}">
        <p14:creationId xmlns:p14="http://schemas.microsoft.com/office/powerpoint/2010/main" val="196932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a:t>
            </a:r>
            <a:r>
              <a:rPr lang="en-US" dirty="0" smtClean="0"/>
              <a:t>Question</a:t>
            </a:r>
            <a:r>
              <a:rPr lang="en-US" dirty="0" smtClean="0"/>
              <a:t>
Real-world Issues and Scenarios
Best Practice
Common Issues and Troubleshooting Tips</a:t>
            </a:r>
            <a:endParaRPr lang="en-US" dirty="0"/>
          </a:p>
        </p:txBody>
      </p:sp>
    </p:spTree>
    <p:extLst>
      <p:ext uri="{BB962C8B-B14F-4D97-AF65-F5344CB8AC3E}">
        <p14:creationId xmlns:p14="http://schemas.microsoft.com/office/powerpoint/2010/main" val="464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Variables
Scripting Security</a:t>
            </a:r>
            <a:endParaRPr lang="en-US"/>
          </a:p>
        </p:txBody>
      </p:sp>
    </p:spTree>
    <p:extLst>
      <p:ext uri="{BB962C8B-B14F-4D97-AF65-F5344CB8AC3E}">
        <p14:creationId xmlns:p14="http://schemas.microsoft.com/office/powerpoint/2010/main" val="388952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Variables</a:t>
            </a:r>
            <a:endParaRPr lang="en-US"/>
          </a:p>
        </p:txBody>
      </p:sp>
      <p:sp>
        <p:nvSpPr>
          <p:cNvPr id="3" name="Text Placeholder 2"/>
          <p:cNvSpPr>
            <a:spLocks noGrp="1"/>
          </p:cNvSpPr>
          <p:nvPr>
            <p:ph type="body" idx="1"/>
          </p:nvPr>
        </p:nvSpPr>
        <p:spPr/>
        <p:txBody>
          <a:bodyPr/>
          <a:lstStyle/>
          <a:p>
            <a:r>
              <a:rPr lang="en-US" smtClean="0"/>
              <a:t>What Are Variables?
Variable Rules
Using Variables
Math Operators and Quotation Marks
Demonstration: Using Variables</a:t>
            </a:r>
            <a:endParaRPr lang="en-US"/>
          </a:p>
        </p:txBody>
      </p:sp>
    </p:spTree>
    <p:extLst>
      <p:ext uri="{BB962C8B-B14F-4D97-AF65-F5344CB8AC3E}">
        <p14:creationId xmlns:p14="http://schemas.microsoft.com/office/powerpoint/2010/main" val="192033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Variables?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Named, temporary storage containers for objects</a:t>
            </a:r>
          </a:p>
          <a:p>
            <a:r>
              <a:rPr lang="en-US" dirty="0" smtClean="0"/>
              <a:t>Can contain more than one object, making the variable an </a:t>
            </a:r>
            <a:r>
              <a:rPr lang="en-US" i="1" dirty="0" smtClean="0"/>
              <a:t>array</a:t>
            </a:r>
            <a:endParaRPr lang="en-US" dirty="0" smtClean="0"/>
          </a:p>
          <a:p>
            <a:r>
              <a:rPr lang="en-US" dirty="0" smtClean="0"/>
              <a:t>Stored in the drive </a:t>
            </a:r>
            <a:r>
              <a:rPr lang="en-US" b="1" dirty="0" smtClean="0"/>
              <a:t>VARIABLE:</a:t>
            </a:r>
            <a:endParaRPr lang="en-US" dirty="0" smtClean="0"/>
          </a:p>
          <a:p>
            <a:r>
              <a:rPr lang="en-US" dirty="0" smtClean="0"/>
              <a:t>Commands exist to manage variables</a:t>
            </a:r>
          </a:p>
          <a:p>
            <a:pPr lvl="1"/>
            <a:r>
              <a:rPr lang="en-US" b="1" dirty="0" smtClean="0"/>
              <a:t>Get-Command –Noun Variable</a:t>
            </a:r>
          </a:p>
          <a:p>
            <a:pPr lvl="1"/>
            <a:r>
              <a:rPr lang="en-US" dirty="0" smtClean="0"/>
              <a:t>Ad hoc management is typical</a:t>
            </a:r>
          </a:p>
          <a:p>
            <a:r>
              <a:rPr lang="en-US" dirty="0" smtClean="0"/>
              <a:t>Variables are scoped and exist only for the duration of their containing scope</a:t>
            </a:r>
            <a:endParaRPr lang="en-US" dirty="0"/>
          </a:p>
        </p:txBody>
      </p:sp>
    </p:spTree>
    <p:extLst>
      <p:ext uri="{BB962C8B-B14F-4D97-AF65-F5344CB8AC3E}">
        <p14:creationId xmlns:p14="http://schemas.microsoft.com/office/powerpoint/2010/main" val="149742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 Rules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Variable names:</a:t>
            </a:r>
          </a:p>
          <a:p>
            <a:pPr lvl="1"/>
            <a:r>
              <a:rPr lang="en-US" dirty="0" smtClean="0"/>
              <a:t>Typically contain letters and numbers, and sometimes underscores.</a:t>
            </a:r>
          </a:p>
          <a:p>
            <a:pPr lvl="1"/>
            <a:r>
              <a:rPr lang="en-US" dirty="0" smtClean="0"/>
              <a:t>Can contain other characters if enclosed in curly braces (not recommended).</a:t>
            </a:r>
            <a:endParaRPr lang="en-US" dirty="0"/>
          </a:p>
          <a:p>
            <a:pPr lvl="1"/>
            <a:endParaRPr lang="en-US" dirty="0"/>
          </a:p>
          <a:p>
            <a:r>
              <a:rPr lang="en-US" dirty="0" smtClean="0"/>
              <a:t>The $ is not part of a variable name. It instructs the shell to access the contents of the variable. Do not use $ when you want to manipulate the variable itself.</a:t>
            </a:r>
          </a:p>
        </p:txBody>
      </p:sp>
    </p:spTree>
    <p:extLst>
      <p:ext uri="{BB962C8B-B14F-4D97-AF65-F5344CB8AC3E}">
        <p14:creationId xmlns:p14="http://schemas.microsoft.com/office/powerpoint/2010/main" val="310247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Variables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Use </a:t>
            </a:r>
            <a:r>
              <a:rPr lang="en-US" b="1" dirty="0" smtClean="0"/>
              <a:t>=</a:t>
            </a:r>
            <a:r>
              <a:rPr lang="en-US" dirty="0" smtClean="0"/>
              <a:t> to assign objects to a variable</a:t>
            </a:r>
          </a:p>
          <a:p>
            <a:r>
              <a:rPr lang="en-US" dirty="0" smtClean="0"/>
              <a:t>Use index numbers like </a:t>
            </a:r>
            <a:r>
              <a:rPr lang="en-US" b="1" dirty="0" smtClean="0"/>
              <a:t>[0]</a:t>
            </a:r>
            <a:r>
              <a:rPr lang="en-US" dirty="0" smtClean="0"/>
              <a:t> to access individual objects in an array</a:t>
            </a:r>
          </a:p>
          <a:p>
            <a:r>
              <a:rPr lang="en-US" dirty="0" smtClean="0"/>
              <a:t>Use the period (</a:t>
            </a:r>
            <a:r>
              <a:rPr lang="en-US" b="1" dirty="0" smtClean="0"/>
              <a:t>.</a:t>
            </a:r>
            <a:r>
              <a:rPr lang="en-US" dirty="0" smtClean="0"/>
              <a:t>) to access members of an object instead of the entire object</a:t>
            </a:r>
          </a:p>
          <a:p>
            <a:r>
              <a:rPr lang="en-US" dirty="0" smtClean="0"/>
              <a:t>Variables can be given a type</a:t>
            </a:r>
          </a:p>
          <a:p>
            <a:pPr lvl="1"/>
            <a:r>
              <a:rPr lang="en-US" dirty="0" smtClean="0"/>
              <a:t>Use type accelerators like </a:t>
            </a:r>
            <a:r>
              <a:rPr lang="en-US" b="1" dirty="0" smtClean="0"/>
              <a:t>[string]</a:t>
            </a:r>
            <a:r>
              <a:rPr lang="en-US" dirty="0" smtClean="0"/>
              <a:t> and </a:t>
            </a:r>
            <a:r>
              <a:rPr lang="en-US" b="1" dirty="0" smtClean="0"/>
              <a:t>[</a:t>
            </a:r>
            <a:r>
              <a:rPr lang="en-US" b="1" dirty="0" err="1" smtClean="0"/>
              <a:t>int</a:t>
            </a:r>
            <a:r>
              <a:rPr lang="en-US" b="1" dirty="0" smtClean="0"/>
              <a:t>]</a:t>
            </a:r>
            <a:endParaRPr lang="en-US" dirty="0" smtClean="0"/>
          </a:p>
          <a:p>
            <a:pPr lvl="1"/>
            <a:r>
              <a:rPr lang="en-US" dirty="0" smtClean="0"/>
              <a:t>Use </a:t>
            </a:r>
            <a:r>
              <a:rPr lang="en-US" b="1" dirty="0" smtClean="0"/>
              <a:t>–is</a:t>
            </a:r>
            <a:r>
              <a:rPr lang="en-US" dirty="0" smtClean="0"/>
              <a:t> and </a:t>
            </a:r>
            <a:r>
              <a:rPr lang="en-US" b="1" dirty="0" smtClean="0"/>
              <a:t>–as</a:t>
            </a:r>
            <a:r>
              <a:rPr lang="en-US" dirty="0" smtClean="0"/>
              <a:t> operators</a:t>
            </a:r>
          </a:p>
          <a:p>
            <a:r>
              <a:rPr lang="en-US" dirty="0" smtClean="0"/>
              <a:t>Be careful of common mistakes</a:t>
            </a:r>
            <a:endParaRPr lang="en-US" dirty="0"/>
          </a:p>
        </p:txBody>
      </p:sp>
    </p:spTree>
    <p:extLst>
      <p:ext uri="{BB962C8B-B14F-4D97-AF65-F5344CB8AC3E}">
        <p14:creationId xmlns:p14="http://schemas.microsoft.com/office/powerpoint/2010/main" val="224482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e6221f2-17ab-440b-a96c-bcd7ec91a5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Math Operators and Quotation Marks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Math operators:</a:t>
            </a:r>
          </a:p>
          <a:p>
            <a:pPr lvl="1"/>
            <a:r>
              <a:rPr lang="en-US" b="1" dirty="0" smtClean="0"/>
              <a:t>+ - / *</a:t>
            </a:r>
          </a:p>
          <a:p>
            <a:pPr lvl="1"/>
            <a:r>
              <a:rPr lang="en-US" b="1" dirty="0" smtClean="0"/>
              <a:t>+</a:t>
            </a:r>
            <a:r>
              <a:rPr lang="en-US" dirty="0" smtClean="0"/>
              <a:t> is also used for string concatenation</a:t>
            </a:r>
          </a:p>
          <a:p>
            <a:pPr lvl="1"/>
            <a:endParaRPr lang="en-US" dirty="0"/>
          </a:p>
          <a:p>
            <a:r>
              <a:rPr lang="en-US" dirty="0" smtClean="0"/>
              <a:t>In single quotation marks, variables are left as literal values</a:t>
            </a:r>
          </a:p>
          <a:p>
            <a:r>
              <a:rPr lang="en-US" dirty="0" smtClean="0"/>
              <a:t>In double quotation marks, variables are replaced with their contents</a:t>
            </a:r>
          </a:p>
          <a:p>
            <a:r>
              <a:rPr lang="en-US" dirty="0" err="1" smtClean="0"/>
              <a:t>Subexpressions</a:t>
            </a:r>
            <a:r>
              <a:rPr lang="en-US" dirty="0" smtClean="0"/>
              <a:t> like </a:t>
            </a:r>
            <a:r>
              <a:rPr lang="en-US" b="1" dirty="0" smtClean="0"/>
              <a:t>$($service[0].name)</a:t>
            </a:r>
            <a:r>
              <a:rPr lang="en-US" dirty="0" smtClean="0"/>
              <a:t> are also replaced inside double quotation marks</a:t>
            </a:r>
            <a:endParaRPr lang="en-US" dirty="0"/>
          </a:p>
        </p:txBody>
      </p:sp>
    </p:spTree>
    <p:extLst>
      <p:ext uri="{BB962C8B-B14F-4D97-AF65-F5344CB8AC3E}">
        <p14:creationId xmlns:p14="http://schemas.microsoft.com/office/powerpoint/2010/main" val="421059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21f334e-0a81-4d73-ac76-030292fe9a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Variables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several ways to use </a:t>
            </a:r>
            <a:r>
              <a:rPr lang="en-US" dirty="0" smtClean="0"/>
              <a:t>variables</a:t>
            </a:r>
            <a:endParaRPr lang="en-US" dirty="0"/>
          </a:p>
          <a:p>
            <a:pPr lvl="1"/>
            <a:r>
              <a:rPr lang="en-US" dirty="0" smtClean="0"/>
              <a:t>Naming variables</a:t>
            </a:r>
          </a:p>
          <a:p>
            <a:pPr lvl="1"/>
            <a:r>
              <a:rPr lang="en-US" dirty="0" smtClean="0"/>
              <a:t>Using variables</a:t>
            </a:r>
          </a:p>
          <a:p>
            <a:pPr lvl="1"/>
            <a:r>
              <a:rPr lang="en-US" dirty="0" smtClean="0"/>
              <a:t>Using double quotation marks</a:t>
            </a:r>
          </a:p>
          <a:p>
            <a:pPr lvl="1"/>
            <a:r>
              <a:rPr lang="en-US" dirty="0" smtClean="0"/>
              <a:t>Using </a:t>
            </a:r>
            <a:r>
              <a:rPr lang="en-US" dirty="0" err="1" smtClean="0"/>
              <a:t>subexpressions</a:t>
            </a:r>
            <a:endParaRPr lang="en-US" dirty="0"/>
          </a:p>
        </p:txBody>
      </p:sp>
    </p:spTree>
    <p:extLst>
      <p:ext uri="{BB962C8B-B14F-4D97-AF65-F5344CB8AC3E}">
        <p14:creationId xmlns:p14="http://schemas.microsoft.com/office/powerpoint/2010/main" val="150975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Page Over-flow Slide. Do Not Print Slide. </a:t>
            </a:r>
            <a:endParaRPr lang="en-US" dirty="0"/>
          </a:p>
        </p:txBody>
      </p:sp>
      <p:sp>
        <p:nvSpPr>
          <p:cNvPr id="5" name="Line 4"/>
          <p:cNvSpPr>
            <a:spLocks noChangeShapeType="1"/>
          </p:cNvSpPr>
          <p:nvPr/>
        </p:nvSpPr>
        <p:spPr bwMode="auto">
          <a:xfrm flipH="1">
            <a:off x="0" y="706438"/>
            <a:ext cx="9144000" cy="6151562"/>
          </a:xfrm>
          <a:prstGeom prst="line">
            <a:avLst/>
          </a:prstGeom>
          <a:noFill/>
          <a:ln w="38100">
            <a:solidFill>
              <a:srgbClr val="CC0000"/>
            </a:solidFill>
            <a:round/>
            <a:headEnd/>
            <a:tailEnd/>
          </a:ln>
        </p:spPr>
        <p:txBody>
          <a:bodyPr wrap="none" anchor="ctr"/>
          <a:lstStyle/>
          <a:p>
            <a:endParaRPr lang="en-US" dirty="0"/>
          </a:p>
        </p:txBody>
      </p:sp>
    </p:spTree>
    <p:extLst>
      <p:ext uri="{BB962C8B-B14F-4D97-AF65-F5344CB8AC3E}">
        <p14:creationId xmlns:p14="http://schemas.microsoft.com/office/powerpoint/2010/main" val="2858128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20</TotalTime>
  <Words>1950</Words>
  <Application>Microsoft Office PowerPoint</Application>
  <PresentationFormat>On-screen Show (4:3)</PresentationFormat>
  <Paragraphs>254</Paragraphs>
  <Slides>19</Slides>
  <Notes>19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Segoe Light</vt:lpstr>
      <vt:lpstr>Mangal</vt:lpstr>
      <vt:lpstr>Wingdings</vt:lpstr>
      <vt:lpstr>Calibri</vt:lpstr>
      <vt:lpstr>Times New Roman</vt:lpstr>
      <vt:lpstr>Verdana</vt:lpstr>
      <vt:lpstr>Segoe UI</vt:lpstr>
      <vt:lpstr>Segoe UI Light</vt:lpstr>
      <vt:lpstr>Symbol</vt:lpstr>
      <vt:lpstr>Presentation1</vt:lpstr>
      <vt:lpstr>Module07</vt:lpstr>
      <vt:lpstr>Module Overview</vt:lpstr>
      <vt:lpstr>Lesson 1: Using Variables</vt:lpstr>
      <vt:lpstr>What Are Variables?</vt:lpstr>
      <vt:lpstr>Variable Rules</vt:lpstr>
      <vt:lpstr>Using Variables</vt:lpstr>
      <vt:lpstr>Math Operators and Quotation Marks</vt:lpstr>
      <vt:lpstr>Demonstration: Using Variables</vt:lpstr>
      <vt:lpstr>Notes Page Over-flow Slide. Do Not Print Slide. </vt:lpstr>
      <vt:lpstr>Lesson 2: Scripting Security</vt:lpstr>
      <vt:lpstr>Security Goals</vt:lpstr>
      <vt:lpstr>Execution Policy</vt:lpstr>
      <vt:lpstr>Understanding Trust</vt:lpstr>
      <vt:lpstr>Other Security Features</vt:lpstr>
      <vt:lpstr>Demonstration: Shell Security</vt:lpstr>
      <vt:lpstr>Lab: Working with Security in Windows PowerShell</vt:lpstr>
      <vt:lpstr>Lab Scenario</vt:lpstr>
      <vt:lpstr>Lab Review</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Module07</dc:title>
  <dc:creator>Cindy Staley</dc:creator>
  <cp:lastModifiedBy> </cp:lastModifiedBy>
  <cp:revision>4</cp:revision>
  <dcterms:created xsi:type="dcterms:W3CDTF">2013-07-02T21:35:33Z</dcterms:created>
  <dcterms:modified xsi:type="dcterms:W3CDTF">2013-07-02T21:56:05Z</dcterms:modified>
</cp:coreProperties>
</file>