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311" r:id="rId12"/>
    <p:sldId id="266" r:id="rId13"/>
    <p:sldId id="267" r:id="rId14"/>
    <p:sldId id="268" r:id="rId15"/>
    <p:sldId id="313"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315" r:id="rId29"/>
    <p:sldId id="281" r:id="rId30"/>
    <p:sldId id="316" r:id="rId31"/>
    <p:sldId id="317"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x="9144000" cy="6858000" type="screen4x3"/>
  <p:notesSz cx="6858000" cy="9144000"/>
  <p:embeddedFontLst>
    <p:embeddedFont>
      <p:font typeface="Segoe Light" pitchFamily="34" charset="0"/>
      <p:regular r:id="rId62"/>
      <p:italic r:id="rId63"/>
    </p:embeddedFont>
    <p:embeddedFont>
      <p:font typeface="Consolas" pitchFamily="49" charset="0"/>
      <p:regular r:id="rId64"/>
      <p:bold r:id="rId65"/>
      <p:italic r:id="rId66"/>
      <p:boldItalic r:id="rId67"/>
    </p:embeddedFont>
    <p:embeddedFont>
      <p:font typeface="Mangal" pitchFamily="18" charset="0"/>
      <p:regular r:id="rId68"/>
      <p:bold r:id="rId69"/>
    </p:embeddedFont>
    <p:embeddedFont>
      <p:font typeface="Calibri" pitchFamily="34" charset="0"/>
      <p:regular r:id="rId70"/>
      <p:bold r:id="rId71"/>
      <p:italic r:id="rId72"/>
      <p:boldItalic r:id="rId73"/>
    </p:embeddedFont>
    <p:embeddedFont>
      <p:font typeface="Verdana" pitchFamily="34" charset="0"/>
      <p:regular r:id="rId74"/>
      <p:bold r:id="rId75"/>
      <p:italic r:id="rId76"/>
      <p:boldItalic r:id="rId77"/>
    </p:embeddedFont>
    <p:embeddedFont>
      <p:font typeface="Segoe UI" pitchFamily="34" charset="0"/>
      <p:regular r:id="rId78"/>
      <p:bold r:id="rId79"/>
      <p:italic r:id="rId80"/>
      <p:boldItalic r:id="rId81"/>
    </p:embeddedFont>
    <p:embeddedFont>
      <p:font typeface="Segoe UI Light" pitchFamily="34" charset="0"/>
      <p:regular r:id="rId8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086" autoAdjust="0"/>
  </p:normalViewPr>
  <p:slideViewPr>
    <p:cSldViewPr>
      <p:cViewPr varScale="1">
        <p:scale>
          <a:sx n="64" d="100"/>
          <a:sy n="64" d="100"/>
        </p:scale>
        <p:origin x="-2898" y="-90"/>
      </p:cViewPr>
      <p:guideLst>
        <p:guide orient="horz" pos="2160"/>
        <p:guide pos="2880"/>
      </p:guideLst>
    </p:cSldViewPr>
  </p:slideViewPr>
  <p:notesTextViewPr>
    <p:cViewPr>
      <p:scale>
        <a:sx n="1" d="1"/>
        <a:sy n="1" d="1"/>
      </p:scale>
      <p:origin x="0" y="0"/>
    </p:cViewPr>
  </p:notesTextViewPr>
  <p:notesViewPr>
    <p:cSldViewPr>
      <p:cViewPr varScale="1">
        <p:scale>
          <a:sx n="85" d="100"/>
          <a:sy n="85" d="100"/>
        </p:scale>
        <p:origin x="-3774" y="-96"/>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2.fntdata"/><Relationship Id="rId68" Type="http://schemas.openxmlformats.org/officeDocument/2006/relationships/font" Target="fonts/font7.fntdata"/><Relationship Id="rId76" Type="http://schemas.openxmlformats.org/officeDocument/2006/relationships/font" Target="fonts/font15.fntdata"/><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74" Type="http://schemas.openxmlformats.org/officeDocument/2006/relationships/font" Target="fonts/font13.fntdata"/><Relationship Id="rId79" Type="http://schemas.openxmlformats.org/officeDocument/2006/relationships/font" Target="fonts/font18.fntdata"/><Relationship Id="rId5" Type="http://schemas.openxmlformats.org/officeDocument/2006/relationships/slide" Target="slides/slide4.xml"/><Relationship Id="rId61" Type="http://schemas.openxmlformats.org/officeDocument/2006/relationships/notesMaster" Target="notesMasters/notesMaster1.xml"/><Relationship Id="rId82" Type="http://schemas.openxmlformats.org/officeDocument/2006/relationships/font" Target="fonts/font21.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77"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1.fntdata"/><Relationship Id="rId80" Type="http://schemas.openxmlformats.org/officeDocument/2006/relationships/font" Target="fonts/font19.fntdata"/><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font" Target="fonts/font14.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font" Target="fonts/font12.fntdata"/><Relationship Id="rId78" Type="http://schemas.openxmlformats.org/officeDocument/2006/relationships/font" Target="fonts/font17.fntdata"/><Relationship Id="rId81" Type="http://schemas.openxmlformats.org/officeDocument/2006/relationships/font" Target="fonts/font20.fntdata"/><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B23A2D-1523-430B-BEB0-A76C8BC893FE}" type="datetimeFigureOut">
              <a:rPr lang="en-US" smtClean="0"/>
              <a:t>8/1/2013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B2C7AA-CC21-448B-A590-51DEFEEB6254}" type="slidenum">
              <a:rPr lang="en-US" smtClean="0"/>
              <a:t>‹#›</a:t>
            </a:fld>
            <a:endParaRPr lang="en-US"/>
          </a:p>
        </p:txBody>
      </p:sp>
    </p:spTree>
    <p:extLst>
      <p:ext uri="{BB962C8B-B14F-4D97-AF65-F5344CB8AC3E}">
        <p14:creationId xmlns:p14="http://schemas.microsoft.com/office/powerpoint/2010/main" val="2873673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346075" indent="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Presentation</a:t>
            </a:r>
            <a:r>
              <a:rPr lang="en-US" sz="1000" b="1">
                <a:latin typeface="Arial"/>
                <a:ea typeface="Calibri"/>
                <a:cs typeface="Times New Roman"/>
              </a:rPr>
              <a:t>: 90 minutes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Demonstrations</a:t>
            </a:r>
            <a:r>
              <a:rPr lang="en-US" sz="1000" b="1">
                <a:latin typeface="Arial"/>
                <a:ea typeface="Calibri"/>
                <a:cs typeface="Times New Roman"/>
              </a:rPr>
              <a:t>: 90 minutes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Lab</a:t>
            </a:r>
            <a:r>
              <a:rPr lang="en-US" sz="1000" b="1">
                <a:latin typeface="Arial"/>
                <a:ea typeface="Calibri"/>
                <a:cs typeface="Times New Roman"/>
              </a:rPr>
              <a:t>: 135 minutes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Required materials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To teach this module, you need the Microsoft</a:t>
            </a:r>
            <a:r>
              <a:rPr lang="en-US" sz="1000" baseline="30000">
                <a:latin typeface="Arial"/>
                <a:ea typeface="Calibri"/>
                <a:cs typeface="Times New Roman"/>
              </a:rPr>
              <a:t>®</a:t>
            </a:r>
            <a:r>
              <a:rPr lang="en-US" sz="1000">
                <a:latin typeface="Arial"/>
                <a:ea typeface="Calibri"/>
                <a:cs typeface="Times New Roman"/>
              </a:rPr>
              <a:t> PowerPoint</a:t>
            </a:r>
            <a:r>
              <a:rPr lang="en-US" sz="1000" baseline="30000">
                <a:latin typeface="Arial"/>
                <a:ea typeface="Calibri"/>
                <a:cs typeface="Times New Roman"/>
              </a:rPr>
              <a:t>®</a:t>
            </a:r>
            <a:r>
              <a:rPr lang="en-US" sz="1000">
                <a:latin typeface="Arial"/>
                <a:ea typeface="Calibri"/>
                <a:cs typeface="Times New Roman"/>
              </a:rPr>
              <a:t> file 10961B_08.pptx.</a:t>
            </a:r>
          </a:p>
          <a:p>
            <a:pPr>
              <a:lnSpc>
                <a:spcPct val="115000"/>
              </a:lnSpc>
              <a:spcAft>
                <a:spcPts val="1000"/>
              </a:spcAft>
            </a:pPr>
            <a:r>
              <a:rPr lang="en-US" sz="1000" b="1">
                <a:latin typeface="Arial"/>
                <a:ea typeface="Calibri"/>
                <a:cs typeface="Times New Roman"/>
              </a:rPr>
              <a:t>Important</a:t>
            </a:r>
            <a:r>
              <a:rPr lang="en-US" sz="1000">
                <a:latin typeface="Arial"/>
                <a:ea typeface="Calibri"/>
                <a:cs typeface="Times New Roman"/>
              </a:rPr>
              <a:t>: </a:t>
            </a:r>
          </a:p>
          <a:p>
            <a:pPr>
              <a:lnSpc>
                <a:spcPct val="115000"/>
              </a:lnSpc>
              <a:spcAft>
                <a:spcPts val="1000"/>
              </a:spcAft>
            </a:pPr>
            <a:r>
              <a:rPr lang="en-US" sz="1000">
                <a:latin typeface="Arial"/>
                <a:ea typeface="Calibri"/>
                <a:cs typeface="Times New Roman"/>
              </a:rPr>
              <a:t>The use of PowerPoint 2013, PowerPoint 2010, or PowerPoint 2007 is recommended to display the slides for this course. If you use PowerPoint Viewer or a version of PowerPoint older than PowerPoint 2007, </a:t>
            </a:r>
            <a:r>
              <a:rPr lang="ga-IE" sz="1000">
                <a:latin typeface="Arial"/>
                <a:ea typeface="Calibri"/>
                <a:cs typeface="Times New Roman"/>
              </a:rPr>
              <a:t>some</a:t>
            </a:r>
            <a:r>
              <a:rPr lang="en-US" sz="1000">
                <a:latin typeface="Arial"/>
                <a:ea typeface="Calibri"/>
                <a:cs typeface="Times New Roman"/>
              </a:rPr>
              <a:t> of the features of the slides might not display correctly.</a:t>
            </a:r>
          </a:p>
          <a:p>
            <a:pPr>
              <a:lnSpc>
                <a:spcPct val="115000"/>
              </a:lnSpc>
              <a:spcAft>
                <a:spcPts val="1000"/>
              </a:spcAft>
            </a:pPr>
            <a:r>
              <a:rPr lang="en-US" sz="1000" b="1">
                <a:latin typeface="Arial"/>
                <a:ea typeface="Calibri"/>
                <a:cs typeface="Times New Roman"/>
              </a:rPr>
              <a:t>Preparation tasks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To prepare for this module:</a:t>
            </a:r>
          </a:p>
          <a:p>
            <a:pPr marL="342900" marR="0" lvl="0" indent="-342900">
              <a:lnSpc>
                <a:spcPct val="115000"/>
              </a:lnSpc>
              <a:spcBef>
                <a:spcPts val="0"/>
              </a:spcBef>
              <a:spcAft>
                <a:spcPts val="995"/>
              </a:spcAft>
              <a:buFont typeface="Symbol"/>
              <a:buChar char=""/>
            </a:pPr>
            <a:r>
              <a:rPr lang="en-US" sz="1000">
                <a:latin typeface="Arial"/>
                <a:ea typeface="Calibri"/>
                <a:cs typeface="Times New Roman"/>
              </a:rPr>
              <a:t>Read all of the materials for this module. </a:t>
            </a:r>
          </a:p>
          <a:p>
            <a:pPr marL="342900" marR="0" lvl="0" indent="-342900">
              <a:lnSpc>
                <a:spcPct val="115000"/>
              </a:lnSpc>
              <a:spcBef>
                <a:spcPts val="0"/>
              </a:spcBef>
              <a:spcAft>
                <a:spcPts val="995"/>
              </a:spcAft>
              <a:buFont typeface="Symbol"/>
              <a:buChar char=""/>
            </a:pPr>
            <a:r>
              <a:rPr lang="en-US" sz="1000">
                <a:latin typeface="Arial"/>
                <a:ea typeface="Calibri"/>
                <a:cs typeface="Times New Roman"/>
              </a:rPr>
              <a:t>Practice performing the demonstrations.</a:t>
            </a:r>
          </a:p>
          <a:p>
            <a:pPr marL="342900" marR="0" lvl="0" indent="-342900">
              <a:lnSpc>
                <a:spcPct val="115000"/>
              </a:lnSpc>
              <a:spcBef>
                <a:spcPts val="0"/>
              </a:spcBef>
              <a:spcAft>
                <a:spcPts val="995"/>
              </a:spcAft>
              <a:buFont typeface="Symbol"/>
              <a:buChar char=""/>
            </a:pPr>
            <a:r>
              <a:rPr lang="en-US" sz="1000">
                <a:latin typeface="Arial"/>
                <a:ea typeface="Calibri"/>
                <a:cs typeface="Times New Roman"/>
              </a:rPr>
              <a:t>Practice performing the labs.</a:t>
            </a:r>
          </a:p>
          <a:p>
            <a:pPr>
              <a:lnSpc>
                <a:spcPct val="115000"/>
              </a:lnSpc>
              <a:spcAft>
                <a:spcPts val="1000"/>
              </a:spcAft>
            </a:pPr>
            <a:r>
              <a:rPr lang="en-US" sz="1000">
                <a:latin typeface="Arial"/>
                <a:ea typeface="Calibri"/>
                <a:cs typeface="Times New Roman"/>
              </a:rPr>
              <a:t>Work through the “Module Review and Takeaways” section, and determine how you will use this section to reinforce student learning and promote knowledge transfer to on-the-job performance.</a:t>
            </a:r>
          </a:p>
          <a:p>
            <a:pPr>
              <a:lnSpc>
                <a:spcPct val="115000"/>
              </a:lnSpc>
              <a:spcAft>
                <a:spcPts val="1000"/>
              </a:spcAft>
            </a:pPr>
            <a:r>
              <a:rPr lang="en-CA" sz="1000">
                <a:latin typeface="Arial"/>
                <a:ea typeface="Calibri"/>
                <a:cs typeface="Times New Roman"/>
              </a:rPr>
              <a:t>As you prepare for this class, it is imperative that you complete the labs yourself so that you understand how they work and the concepts that are covered in each. This will help you provide meaningful hints to students who might experience difficulties in a lab; it will also help guide your lecture to ensure that you cover the concepts that the labs cover.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DB2C7AA-CC21-448B-A590-51DEFEEB6254}"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1695401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cannot perform this demonstration completely in the Script Pane of the ISE; you must switch to the Console pane and run the script so that you can specify the </a:t>
            </a:r>
            <a:r>
              <a:rPr lang="en-US" sz="1000" b="1" dirty="0">
                <a:latin typeface="Arial"/>
                <a:ea typeface="Calibri"/>
                <a:cs typeface="Times New Roman"/>
              </a:rPr>
              <a:t>–Verbose</a:t>
            </a:r>
            <a:r>
              <a:rPr lang="en-US" sz="1000" dirty="0">
                <a:latin typeface="Arial"/>
                <a:ea typeface="Calibri"/>
                <a:cs typeface="Times New Roman"/>
              </a:rPr>
              <a:t> parameter.</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a:t>
            </a:r>
            <a:r>
              <a:rPr lang="en-US" sz="1000" dirty="0">
                <a:latin typeface="Arial"/>
                <a:ea typeface="Calibri"/>
                <a:cs typeface="Times New Roman"/>
              </a:rPr>
              <a:t>instructor n</a:t>
            </a:r>
            <a:r>
              <a:rPr lang="ga-IE" sz="1000" dirty="0">
                <a:latin typeface="Arial"/>
                <a:ea typeface="Calibri"/>
                <a:cs typeface="Times New Roman"/>
              </a:rPr>
              <a:t>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The demonstration s</a:t>
            </a:r>
            <a:r>
              <a:rPr lang="ga-IE" sz="1000" dirty="0">
                <a:latin typeface="Arial"/>
                <a:ea typeface="Calibri"/>
                <a:cs typeface="Times New Roman"/>
              </a:rPr>
              <a:t>teps </a:t>
            </a:r>
            <a:r>
              <a:rPr lang="en-US" sz="1000" dirty="0">
                <a:latin typeface="Arial"/>
                <a:ea typeface="Calibri"/>
                <a:cs typeface="Times New Roman"/>
              </a:rPr>
              <a:t>should be performed </a:t>
            </a:r>
            <a:r>
              <a:rPr lang="ga-IE" sz="1000" dirty="0">
                <a:latin typeface="Arial"/>
                <a:ea typeface="Calibri"/>
                <a:cs typeface="Times New Roman"/>
              </a:rPr>
              <a:t>on the 10961B-LON-CL1 virtual machine </a:t>
            </a:r>
            <a:r>
              <a:rPr lang="en-US" sz="1000" dirty="0">
                <a:latin typeface="Arial"/>
                <a:ea typeface="Calibri"/>
                <a:cs typeface="Times New Roman"/>
              </a:rPr>
              <a:t>in the </a:t>
            </a:r>
            <a:r>
              <a:rPr lang="ga-IE" sz="1000" dirty="0">
                <a:latin typeface="Arial"/>
                <a:ea typeface="Calibri"/>
                <a:cs typeface="Times New Roman"/>
              </a:rPr>
              <a:t>Windows PowerShell ISE</a:t>
            </a:r>
            <a:r>
              <a:rPr lang="en-US" sz="1000" dirty="0">
                <a:latin typeface="Arial"/>
                <a:ea typeface="Calibri"/>
                <a:cs typeface="Times New Roman"/>
              </a:rPr>
              <a:t>. If </a:t>
            </a:r>
            <a:r>
              <a:rPr lang="ga-IE" sz="1000" dirty="0">
                <a:latin typeface="Arial"/>
                <a:ea typeface="Calibri"/>
                <a:cs typeface="Times New Roman"/>
              </a:rPr>
              <a:t>the ISE is not </a:t>
            </a:r>
            <a:r>
              <a:rPr lang="en-US" sz="1000" dirty="0">
                <a:latin typeface="Arial"/>
                <a:ea typeface="Calibri"/>
                <a:cs typeface="Times New Roman"/>
              </a:rPr>
              <a:t>already </a:t>
            </a:r>
            <a:r>
              <a:rPr lang="ga-IE" sz="1000" dirty="0">
                <a:latin typeface="Arial"/>
                <a:ea typeface="Calibri"/>
                <a:cs typeface="Times New Roman"/>
              </a:rPr>
              <a:t>open</a:t>
            </a:r>
            <a:r>
              <a:rPr lang="en-US" sz="1000" dirty="0">
                <a:latin typeface="Arial"/>
                <a:ea typeface="Calibri"/>
                <a:cs typeface="Times New Roman"/>
              </a:rPr>
              <a:t>,</a:t>
            </a:r>
            <a:r>
              <a:rPr lang="ga-IE" sz="1000" dirty="0">
                <a:latin typeface="Arial"/>
                <a:ea typeface="Calibri"/>
                <a:cs typeface="Times New Roman"/>
              </a:rPr>
              <a:t> you should open it now</a:t>
            </a:r>
            <a:r>
              <a:rPr lang="en-US" sz="1000" dirty="0">
                <a:latin typeface="Arial"/>
                <a:ea typeface="Calibri"/>
                <a:cs typeface="Times New Roman"/>
              </a:rPr>
              <a:t>,</a:t>
            </a:r>
            <a:r>
              <a:rPr lang="ga-IE" sz="1000" dirty="0">
                <a:latin typeface="Arial"/>
                <a:ea typeface="Calibri"/>
                <a:cs typeface="Times New Roman"/>
              </a:rPr>
              <a:t> with the file </a:t>
            </a:r>
            <a:r>
              <a:rPr lang="en-US" sz="1000" dirty="0">
                <a:latin typeface="Arial"/>
                <a:ea typeface="Calibri"/>
                <a:cs typeface="Times New Roman"/>
              </a:rPr>
              <a:t>E:\Mod0</a:t>
            </a:r>
            <a:r>
              <a:rPr lang="ga-IE" sz="1000" dirty="0">
                <a:latin typeface="Arial"/>
                <a:ea typeface="Calibri"/>
                <a:cs typeface="Times New Roman"/>
              </a:rPr>
              <a:t>8</a:t>
            </a:r>
            <a:r>
              <a:rPr lang="en-US" sz="1000" dirty="0">
                <a:latin typeface="Arial"/>
                <a:ea typeface="Calibri"/>
                <a:cs typeface="Times New Roman"/>
              </a:rPr>
              <a:t>\</a:t>
            </a:r>
            <a:r>
              <a:rPr lang="en-US" sz="1000" dirty="0" err="1">
                <a:latin typeface="Arial"/>
                <a:ea typeface="Calibri"/>
                <a:cs typeface="Times New Roman"/>
              </a:rPr>
              <a:t>Democode</a:t>
            </a:r>
            <a:r>
              <a:rPr lang="en-US" sz="1000" dirty="0">
                <a:latin typeface="Arial"/>
                <a:ea typeface="Calibri"/>
                <a:cs typeface="Times New Roman"/>
              </a:rPr>
              <a:t>\</a:t>
            </a:r>
            <a:r>
              <a:rPr lang="ga-IE" sz="1000" dirty="0">
                <a:latin typeface="Arial"/>
                <a:ea typeface="Calibri"/>
                <a:cs typeface="Times New Roman"/>
              </a:rPr>
              <a:t>Param2.ps1 opened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 the following command and click </a:t>
            </a:r>
            <a:r>
              <a:rPr lang="en-US" sz="1000" b="1" dirty="0" smtClean="0">
                <a:effectLst/>
                <a:latin typeface="Arial"/>
                <a:ea typeface="Times New Roman"/>
                <a:cs typeface="Times New Roman"/>
              </a:rPr>
              <a:t>Yes</a:t>
            </a:r>
            <a:r>
              <a:rPr lang="en-US" sz="1000" dirty="0" smtClean="0">
                <a:effectLst/>
                <a:latin typeface="Arial"/>
                <a:ea typeface="Times New Roman"/>
                <a:cs typeface="Times New Roman"/>
              </a:rPr>
              <a:t> to ensure that the local execution policy is correct:</a:t>
            </a:r>
          </a:p>
          <a:p>
            <a:pPr marL="346075" lvl="1">
              <a:lnSpc>
                <a:spcPct val="115000"/>
              </a:lnSpc>
              <a:spcBef>
                <a:spcPts val="600"/>
              </a:spcBef>
              <a:spcAft>
                <a:spcPts val="995"/>
              </a:spcAft>
            </a:pPr>
            <a:r>
              <a:rPr lang="en-US" sz="1000" b="1" dirty="0" smtClean="0">
                <a:effectLst/>
                <a:latin typeface="Arial"/>
                <a:ea typeface="Times New Roman"/>
                <a:cs typeface="Times New Roman"/>
              </a:rPr>
              <a:t>Set-</a:t>
            </a:r>
            <a:r>
              <a:rPr lang="en-US" sz="1000" b="1" dirty="0" err="1" smtClean="0">
                <a:effectLst/>
                <a:latin typeface="Arial"/>
                <a:ea typeface="Times New Roman"/>
                <a:cs typeface="Times New Roman"/>
              </a:rPr>
              <a:t>ExecutionPolicy</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RemoteSigned</a:t>
            </a:r>
            <a:endParaRPr lang="en-US" sz="1000" b="1"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If necessary, open </a:t>
            </a:r>
            <a:r>
              <a:rPr lang="en-US" sz="1000" b="1" dirty="0" smtClean="0">
                <a:effectLst/>
                <a:latin typeface="Arial"/>
                <a:ea typeface="Times New Roman"/>
                <a:cs typeface="Times New Roman"/>
              </a:rPr>
              <a:t>E:\Mod08\Democode\Param2.ps1</a:t>
            </a:r>
            <a:r>
              <a:rPr lang="en-US" sz="1000" dirty="0" smtClean="0">
                <a:effectLst/>
                <a:latin typeface="Arial"/>
                <a:ea typeface="Times New Roman"/>
                <a:cs typeface="Times New Roman"/>
              </a:rPr>
              <a:t>. This is the starting point.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Position your pointer at the end of line 5 and press Enter.</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Add the following to line 6:</a:t>
            </a:r>
          </a:p>
          <a:p>
            <a:pPr lvl="1">
              <a:lnSpc>
                <a:spcPct val="115000"/>
              </a:lnSpc>
              <a:spcBef>
                <a:spcPts val="600"/>
              </a:spcBef>
              <a:spcAft>
                <a:spcPts val="995"/>
              </a:spcAft>
            </a:pPr>
            <a:r>
              <a:rPr lang="en-US" sz="1000" b="1" dirty="0" smtClean="0">
                <a:effectLst/>
                <a:latin typeface="Arial"/>
                <a:ea typeface="Times New Roman"/>
                <a:cs typeface="Times New Roman"/>
              </a:rPr>
              <a:t>Write-Verbose "Connecting to $</a:t>
            </a:r>
            <a:r>
              <a:rPr lang="en-US" sz="1000" b="1" dirty="0" err="1" smtClean="0">
                <a:effectLst/>
                <a:latin typeface="Arial"/>
                <a:ea typeface="Times New Roman"/>
                <a:cs typeface="Times New Roman"/>
              </a:rPr>
              <a:t>ComputerName</a:t>
            </a:r>
            <a:r>
              <a:rPr lang="en-US" sz="1000" b="1" dirty="0" smtClean="0">
                <a:effectLst/>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Save the script as </a:t>
            </a:r>
            <a:r>
              <a:rPr lang="en-US" sz="1000" b="1" dirty="0" smtClean="0">
                <a:effectLst/>
                <a:latin typeface="Arial"/>
                <a:ea typeface="Times New Roman"/>
                <a:cs typeface="Times New Roman"/>
              </a:rPr>
              <a:t>C:\Demo.ps1</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Close the file. </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Press </a:t>
            </a:r>
            <a:r>
              <a:rPr lang="en-US" sz="1000" dirty="0" err="1" smtClean="0">
                <a:effectLst/>
                <a:latin typeface="Arial"/>
                <a:ea typeface="Times New Roman"/>
                <a:cs typeface="Times New Roman"/>
              </a:rPr>
              <a:t>Ctrl+D</a:t>
            </a:r>
            <a:r>
              <a:rPr lang="en-US" sz="1000" dirty="0" smtClean="0">
                <a:effectLst/>
                <a:latin typeface="Arial"/>
                <a:ea typeface="Times New Roman"/>
                <a:cs typeface="Times New Roman"/>
              </a:rPr>
              <a:t>.</a:t>
            </a:r>
            <a:r>
              <a:rPr lang="ga-IE" sz="1000" dirty="0" smtClean="0">
                <a:effectLst/>
                <a:latin typeface="Arial"/>
                <a:ea typeface="Times New Roman"/>
                <a:cs typeface="Times New Roman"/>
              </a:rPr>
              <a:t> This changes the focus and therefore the active screen to the </a:t>
            </a:r>
            <a:r>
              <a:rPr lang="en-US" sz="1000" dirty="0" smtClean="0">
                <a:effectLst/>
                <a:latin typeface="Arial"/>
                <a:ea typeface="Times New Roman"/>
                <a:cs typeface="Times New Roman"/>
              </a:rPr>
              <a:t>C</a:t>
            </a:r>
            <a:r>
              <a:rPr lang="ga-IE" sz="1000" dirty="0" smtClean="0">
                <a:effectLst/>
                <a:latin typeface="Arial"/>
                <a:ea typeface="Times New Roman"/>
                <a:cs typeface="Times New Roman"/>
              </a:rPr>
              <a:t>onsole</a:t>
            </a:r>
            <a:r>
              <a:rPr lang="ga-IE" sz="1000" dirty="0" smtClean="0">
                <a:solidFill>
                  <a:srgbClr val="000000"/>
                </a:solidFill>
                <a:effectLst/>
                <a:latin typeface="Arial"/>
                <a:ea typeface="Times New Roman"/>
                <a:cs typeface="Times New Roman"/>
              </a:rPr>
              <a:t> pane.</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Type the following and press Enter:</a:t>
            </a:r>
          </a:p>
          <a:p>
            <a:pPr lvl="1">
              <a:lnSpc>
                <a:spcPct val="115000"/>
              </a:lnSpc>
              <a:spcBef>
                <a:spcPts val="600"/>
              </a:spcBef>
              <a:spcAft>
                <a:spcPts val="995"/>
              </a:spcAft>
            </a:pPr>
            <a:r>
              <a:rPr lang="en-US" sz="1000" b="1" dirty="0" smtClean="0">
                <a:effectLst/>
                <a:latin typeface="Arial"/>
                <a:ea typeface="Times New Roman"/>
                <a:cs typeface="Times New Roman"/>
              </a:rPr>
              <a:t>Cd </a:t>
            </a:r>
            <a:r>
              <a:rPr lang="en-US" sz="1000" b="1" dirty="0" smtClean="0">
                <a:effectLst/>
                <a:latin typeface="Arial"/>
                <a:ea typeface="Times New Roman"/>
                <a:cs typeface="Times New Roman"/>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DB2C7AA-CC21-448B-A590-51DEFEEB6254}"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340285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228600" lvl="0" indent="-228600">
              <a:lnSpc>
                <a:spcPct val="115000"/>
              </a:lnSpc>
              <a:spcAft>
                <a:spcPts val="995"/>
              </a:spcAft>
              <a:buFont typeface="+mj-lt"/>
              <a:buAutoNum type="arabicPeriod" startAt="9"/>
            </a:pPr>
            <a:r>
              <a:rPr lang="en-US" sz="1000" dirty="0" smtClean="0">
                <a:latin typeface="Arial"/>
                <a:ea typeface="Times New Roman"/>
                <a:cs typeface="Times New Roman"/>
              </a:rPr>
              <a:t>   Type </a:t>
            </a:r>
            <a:r>
              <a:rPr lang="en-US" sz="1000" dirty="0">
                <a:latin typeface="Arial"/>
                <a:ea typeface="Times New Roman"/>
                <a:cs typeface="Times New Roman"/>
              </a:rPr>
              <a:t>the following and press Enter:</a:t>
            </a:r>
          </a:p>
          <a:p>
            <a:pPr lvl="1">
              <a:lnSpc>
                <a:spcPct val="115000"/>
              </a:lnSpc>
              <a:spcBef>
                <a:spcPts val="600"/>
              </a:spcBef>
              <a:spcAft>
                <a:spcPts val="995"/>
              </a:spcAft>
            </a:pPr>
            <a:r>
              <a:rPr lang="en-US" sz="1000" b="1" dirty="0">
                <a:solidFill>
                  <a:prstClr val="black"/>
                </a:solidFill>
                <a:latin typeface="Arial"/>
                <a:ea typeface="Times New Roman"/>
                <a:cs typeface="Times New Roman"/>
              </a:rPr>
              <a:t>.\Demo –Comp </a:t>
            </a:r>
            <a:r>
              <a:rPr lang="en-US" sz="1000" b="1" dirty="0" err="1" smtClean="0">
                <a:solidFill>
                  <a:prstClr val="black"/>
                </a:solidFill>
                <a:latin typeface="Arial"/>
                <a:ea typeface="Times New Roman"/>
                <a:cs typeface="Times New Roman"/>
              </a:rPr>
              <a:t>localhost</a:t>
            </a:r>
            <a:endParaRPr lang="en-US" sz="1000" b="1" dirty="0">
              <a:solidFill>
                <a:prstClr val="black"/>
              </a:solidFill>
              <a:latin typeface="Arial"/>
              <a:ea typeface="Times New Roman"/>
              <a:cs typeface="Times New Roman"/>
            </a:endParaRPr>
          </a:p>
          <a:p>
            <a:pPr marL="228600" indent="-228600">
              <a:lnSpc>
                <a:spcPct val="115000"/>
              </a:lnSpc>
              <a:spcBef>
                <a:spcPts val="600"/>
              </a:spcBef>
              <a:spcAft>
                <a:spcPts val="995"/>
              </a:spcAft>
              <a:buFont typeface="+mj-lt"/>
              <a:buAutoNum type="arabicPeriod" startAt="9"/>
            </a:pPr>
            <a:r>
              <a:rPr lang="en-US" sz="1000" dirty="0" smtClean="0">
                <a:solidFill>
                  <a:prstClr val="black"/>
                </a:solidFill>
                <a:latin typeface="Arial"/>
                <a:ea typeface="Times New Roman"/>
                <a:cs typeface="Times New Roman"/>
              </a:rPr>
              <a:t>   </a:t>
            </a:r>
            <a:r>
              <a:rPr lang="ga-IE" sz="1000" dirty="0" smtClean="0">
                <a:solidFill>
                  <a:prstClr val="black"/>
                </a:solidFill>
                <a:latin typeface="Arial"/>
                <a:ea typeface="Times New Roman"/>
                <a:cs typeface="Times New Roman"/>
              </a:rPr>
              <a:t>The </a:t>
            </a:r>
            <a:r>
              <a:rPr lang="ga-IE" sz="1000" dirty="0">
                <a:solidFill>
                  <a:prstClr val="black"/>
                </a:solidFill>
                <a:latin typeface="Arial"/>
                <a:ea typeface="Times New Roman"/>
                <a:cs typeface="Times New Roman"/>
              </a:rPr>
              <a:t>script should run fine but with no verbose output</a:t>
            </a:r>
            <a:r>
              <a:rPr lang="en-US" sz="1000" dirty="0" smtClean="0">
                <a:solidFill>
                  <a:prstClr val="black"/>
                </a:solidFill>
                <a:latin typeface="Arial"/>
                <a:ea typeface="Times New Roman"/>
                <a:cs typeface="Times New Roman"/>
              </a:rPr>
              <a:t>.</a:t>
            </a:r>
          </a:p>
          <a:p>
            <a:pPr marL="228600" indent="-228600">
              <a:lnSpc>
                <a:spcPct val="115000"/>
              </a:lnSpc>
              <a:spcBef>
                <a:spcPts val="600"/>
              </a:spcBef>
              <a:spcAft>
                <a:spcPts val="995"/>
              </a:spcAft>
              <a:buFont typeface="+mj-lt"/>
              <a:buAutoNum type="arabicPeriod" startAt="9"/>
            </a:pPr>
            <a:r>
              <a:rPr lang="en-US" sz="1000" dirty="0" smtClean="0">
                <a:solidFill>
                  <a:prstClr val="black"/>
                </a:solidFill>
                <a:latin typeface="Arial"/>
                <a:ea typeface="Times New Roman"/>
                <a:cs typeface="Times New Roman"/>
              </a:rPr>
              <a:t>   Type </a:t>
            </a:r>
            <a:r>
              <a:rPr lang="en-US" sz="1000" dirty="0">
                <a:solidFill>
                  <a:prstClr val="black"/>
                </a:solidFill>
                <a:latin typeface="Arial"/>
                <a:ea typeface="Times New Roman"/>
                <a:cs typeface="Times New Roman"/>
              </a:rPr>
              <a:t>the following and press Enter:</a:t>
            </a:r>
          </a:p>
          <a:p>
            <a:pPr lvl="1">
              <a:lnSpc>
                <a:spcPct val="115000"/>
              </a:lnSpc>
              <a:spcBef>
                <a:spcPts val="600"/>
              </a:spcBef>
              <a:spcAft>
                <a:spcPts val="995"/>
              </a:spcAft>
            </a:pPr>
            <a:r>
              <a:rPr lang="en-US" sz="1000" b="1" dirty="0">
                <a:solidFill>
                  <a:prstClr val="black"/>
                </a:solidFill>
                <a:latin typeface="Arial"/>
                <a:ea typeface="Times New Roman"/>
                <a:cs typeface="Times New Roman"/>
              </a:rPr>
              <a:t>.\Demo –Comp </a:t>
            </a:r>
            <a:r>
              <a:rPr lang="en-US" sz="1000" b="1" dirty="0" err="1">
                <a:solidFill>
                  <a:prstClr val="black"/>
                </a:solidFill>
                <a:latin typeface="Arial"/>
                <a:ea typeface="Times New Roman"/>
                <a:cs typeface="Times New Roman"/>
              </a:rPr>
              <a:t>localhost</a:t>
            </a:r>
            <a:r>
              <a:rPr lang="en-US" sz="1000" b="1" dirty="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–Verbose</a:t>
            </a:r>
          </a:p>
          <a:p>
            <a:pPr marL="346075" indent="-346075">
              <a:lnSpc>
                <a:spcPct val="115000"/>
              </a:lnSpc>
              <a:spcBef>
                <a:spcPts val="600"/>
              </a:spcBef>
              <a:spcAft>
                <a:spcPts val="995"/>
              </a:spcAft>
              <a:buFont typeface="+mj-lt"/>
              <a:buAutoNum type="arabicPeriod" startAt="12"/>
            </a:pPr>
            <a:r>
              <a:rPr lang="ga-IE" sz="1000" dirty="0" smtClean="0">
                <a:solidFill>
                  <a:prstClr val="black"/>
                </a:solidFill>
                <a:latin typeface="Arial"/>
                <a:ea typeface="Calibri"/>
                <a:cs typeface="Times New Roman"/>
              </a:rPr>
              <a:t>The </a:t>
            </a:r>
            <a:r>
              <a:rPr lang="ga-IE" sz="1000" dirty="0">
                <a:solidFill>
                  <a:prstClr val="black"/>
                </a:solidFill>
                <a:latin typeface="Arial"/>
                <a:ea typeface="Calibri"/>
                <a:cs typeface="Times New Roman"/>
              </a:rPr>
              <a:t>script should run fine</a:t>
            </a:r>
            <a:r>
              <a:rPr lang="en-US" sz="1000" dirty="0">
                <a:solidFill>
                  <a:prstClr val="black"/>
                </a:solidFill>
                <a:latin typeface="Arial"/>
                <a:ea typeface="Calibri"/>
                <a:cs typeface="Times New Roman"/>
              </a:rPr>
              <a:t>,</a:t>
            </a:r>
            <a:r>
              <a:rPr lang="ga-IE" sz="1000" dirty="0">
                <a:solidFill>
                  <a:prstClr val="black"/>
                </a:solidFill>
                <a:latin typeface="Arial"/>
                <a:ea typeface="Calibri"/>
                <a:cs typeface="Times New Roman"/>
              </a:rPr>
              <a:t> and now there should be verbose output</a:t>
            </a:r>
            <a:r>
              <a:rPr lang="en-US" sz="1000" dirty="0">
                <a:solidFill>
                  <a:prstClr val="black"/>
                </a:solidFill>
                <a:latin typeface="Arial"/>
                <a:ea typeface="Calibri"/>
                <a:cs typeface="Times New Roman"/>
              </a:rPr>
              <a:t>,</a:t>
            </a:r>
            <a:r>
              <a:rPr lang="ga-IE" sz="1000" dirty="0">
                <a:solidFill>
                  <a:prstClr val="black"/>
                </a:solidFill>
                <a:latin typeface="Arial"/>
                <a:ea typeface="Calibri"/>
                <a:cs typeface="Times New Roman"/>
              </a:rPr>
              <a:t> including the line you entered in </a:t>
            </a:r>
            <a:r>
              <a:rPr lang="en-US" sz="1000" dirty="0" smtClean="0">
                <a:solidFill>
                  <a:prstClr val="black"/>
                </a:solidFill>
                <a:latin typeface="Arial"/>
                <a:ea typeface="Calibri"/>
                <a:cs typeface="Times New Roman"/>
              </a:rPr>
              <a:t>  </a:t>
            </a:r>
            <a:r>
              <a:rPr lang="ga-IE" sz="1000" dirty="0" smtClean="0">
                <a:solidFill>
                  <a:prstClr val="black"/>
                </a:solidFill>
                <a:latin typeface="Arial"/>
                <a:ea typeface="Calibri"/>
                <a:cs typeface="Times New Roman"/>
              </a:rPr>
              <a:t>Step </a:t>
            </a:r>
            <a:r>
              <a:rPr lang="en-US" sz="1000" dirty="0">
                <a:solidFill>
                  <a:prstClr val="black"/>
                </a:solidFill>
                <a:latin typeface="Arial"/>
                <a:ea typeface="Calibri"/>
                <a:cs typeface="Times New Roman"/>
              </a:rPr>
              <a:t>4</a:t>
            </a:r>
            <a:r>
              <a:rPr lang="ga-IE" sz="1000" dirty="0">
                <a:solidFill>
                  <a:prstClr val="black"/>
                </a:solidFill>
                <a:latin typeface="Arial"/>
                <a:ea typeface="Calibri"/>
                <a:cs typeface="Times New Roman"/>
              </a:rPr>
              <a:t>.</a:t>
            </a:r>
            <a:endParaRPr lang="en-US" sz="1000" dirty="0">
              <a:solidFill>
                <a:prstClr val="black"/>
              </a:solidFill>
              <a:latin typeface="Arial"/>
              <a:ea typeface="Calibri"/>
              <a:cs typeface="Times New Roman"/>
            </a:endParaRPr>
          </a:p>
          <a:p>
            <a:pPr marL="346075" lvl="0" indent="-346075">
              <a:lnSpc>
                <a:spcPct val="115000"/>
              </a:lnSpc>
              <a:spcAft>
                <a:spcPts val="995"/>
              </a:spcAft>
              <a:buFont typeface="+mj-lt"/>
              <a:buAutoNum type="arabicPeriod" startAt="12"/>
            </a:pPr>
            <a:r>
              <a:rPr lang="en-US" sz="1000" dirty="0">
                <a:solidFill>
                  <a:prstClr val="black"/>
                </a:solidFill>
                <a:latin typeface="Arial"/>
                <a:ea typeface="Calibri"/>
                <a:cs typeface="Times New Roman"/>
              </a:rPr>
              <a:t>Close any opened files.</a:t>
            </a:r>
          </a:p>
        </p:txBody>
      </p:sp>
      <p:sp>
        <p:nvSpPr>
          <p:cNvPr id="4" name="Slide Number Placeholder 3"/>
          <p:cNvSpPr>
            <a:spLocks noGrp="1"/>
          </p:cNvSpPr>
          <p:nvPr>
            <p:ph type="sldNum" sz="quarter" idx="10"/>
          </p:nvPr>
        </p:nvSpPr>
        <p:spPr/>
        <p:txBody>
          <a:bodyPr/>
          <a:lstStyle/>
          <a:p>
            <a:fld id="{4DB2C7AA-CC21-448B-A590-51DEFEEB6254}"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3097498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DB2C7AA-CC21-448B-A590-51DEFEEB6254}"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1449425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Instructor Notes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The demonstration s</a:t>
            </a:r>
            <a:r>
              <a:rPr lang="ga-IE" sz="1000" dirty="0">
                <a:latin typeface="Arial"/>
                <a:ea typeface="Calibri"/>
                <a:cs typeface="Times New Roman"/>
              </a:rPr>
              <a:t>teps </a:t>
            </a:r>
            <a:r>
              <a:rPr lang="en-US" sz="1000" dirty="0">
                <a:latin typeface="Arial"/>
                <a:ea typeface="Calibri"/>
                <a:cs typeface="Times New Roman"/>
              </a:rPr>
              <a:t>should be performed </a:t>
            </a:r>
            <a:r>
              <a:rPr lang="ga-IE" sz="1000" dirty="0">
                <a:latin typeface="Arial"/>
                <a:ea typeface="Calibri"/>
                <a:cs typeface="Times New Roman"/>
              </a:rPr>
              <a:t>on the 10961B-LON-CL1 virtual machine </a:t>
            </a:r>
            <a:r>
              <a:rPr lang="en-US" sz="1000" dirty="0">
                <a:latin typeface="Arial"/>
                <a:ea typeface="Calibri"/>
                <a:cs typeface="Times New Roman"/>
              </a:rPr>
              <a:t>in the </a:t>
            </a:r>
            <a:r>
              <a:rPr lang="ga-IE" sz="1000" dirty="0">
                <a:latin typeface="Arial"/>
                <a:ea typeface="Calibri"/>
                <a:cs typeface="Times New Roman"/>
              </a:rPr>
              <a:t>Windows PowerShell ISE</a:t>
            </a:r>
            <a:r>
              <a:rPr lang="en-US" sz="1000" dirty="0">
                <a:latin typeface="Arial"/>
                <a:ea typeface="Calibri"/>
                <a:cs typeface="Times New Roman"/>
              </a:rPr>
              <a:t>. If </a:t>
            </a:r>
            <a:r>
              <a:rPr lang="ga-IE" sz="1000" dirty="0">
                <a:latin typeface="Arial"/>
                <a:ea typeface="Calibri"/>
                <a:cs typeface="Times New Roman"/>
              </a:rPr>
              <a:t>the ISE is not </a:t>
            </a:r>
            <a:r>
              <a:rPr lang="en-US" sz="1000" dirty="0">
                <a:latin typeface="Arial"/>
                <a:ea typeface="Calibri"/>
                <a:cs typeface="Times New Roman"/>
              </a:rPr>
              <a:t>already </a:t>
            </a:r>
            <a:r>
              <a:rPr lang="ga-IE" sz="1000" dirty="0">
                <a:latin typeface="Arial"/>
                <a:ea typeface="Calibri"/>
                <a:cs typeface="Times New Roman"/>
              </a:rPr>
              <a:t>open</a:t>
            </a:r>
            <a:r>
              <a:rPr lang="en-US" sz="1000" dirty="0">
                <a:latin typeface="Arial"/>
                <a:ea typeface="Calibri"/>
                <a:cs typeface="Times New Roman"/>
              </a:rPr>
              <a:t>,</a:t>
            </a:r>
            <a:r>
              <a:rPr lang="ga-IE" sz="1000" dirty="0">
                <a:latin typeface="Arial"/>
                <a:ea typeface="Calibri"/>
                <a:cs typeface="Times New Roman"/>
              </a:rPr>
              <a:t> you should open it now</a:t>
            </a:r>
            <a:r>
              <a:rPr lang="en-US" sz="1000" dirty="0">
                <a:latin typeface="Arial"/>
                <a:ea typeface="Calibri"/>
                <a:cs typeface="Times New Roman"/>
              </a:rPr>
              <a:t>,</a:t>
            </a:r>
            <a:r>
              <a:rPr lang="ga-IE" sz="1000" dirty="0">
                <a:latin typeface="Arial"/>
                <a:ea typeface="Calibri"/>
                <a:cs typeface="Times New Roman"/>
              </a:rPr>
              <a:t> with the file </a:t>
            </a:r>
            <a:r>
              <a:rPr lang="en-US" sz="1000" dirty="0">
                <a:latin typeface="Arial"/>
                <a:ea typeface="Calibri"/>
                <a:cs typeface="Times New Roman"/>
              </a:rPr>
              <a:t>E:\Mod0</a:t>
            </a:r>
            <a:r>
              <a:rPr lang="ga-IE" sz="1000" dirty="0">
                <a:latin typeface="Arial"/>
                <a:ea typeface="Calibri"/>
                <a:cs typeface="Times New Roman"/>
              </a:rPr>
              <a:t>8</a:t>
            </a:r>
            <a:r>
              <a:rPr lang="en-US" sz="1000" dirty="0">
                <a:latin typeface="Arial"/>
                <a:ea typeface="Calibri"/>
                <a:cs typeface="Times New Roman"/>
              </a:rPr>
              <a:t>\</a:t>
            </a:r>
            <a:r>
              <a:rPr lang="en-US" sz="1000" dirty="0" err="1">
                <a:latin typeface="Arial"/>
                <a:ea typeface="Calibri"/>
                <a:cs typeface="Times New Roman"/>
              </a:rPr>
              <a:t>Democode</a:t>
            </a:r>
            <a:r>
              <a:rPr lang="en-US" sz="1000" dirty="0">
                <a:latin typeface="Arial"/>
                <a:ea typeface="Calibri"/>
                <a:cs typeface="Times New Roman"/>
              </a:rPr>
              <a:t>\</a:t>
            </a:r>
            <a:r>
              <a:rPr lang="ga-IE" sz="1000" dirty="0">
                <a:latin typeface="Arial"/>
                <a:ea typeface="Calibri"/>
                <a:cs typeface="Times New Roman"/>
              </a:rPr>
              <a:t>Param3.ps1 opened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Open </a:t>
            </a:r>
            <a:r>
              <a:rPr lang="en-US" sz="1000" b="1" dirty="0" smtClean="0">
                <a:effectLst/>
                <a:latin typeface="Arial"/>
                <a:ea typeface="Times New Roman"/>
                <a:cs typeface="Times New Roman"/>
              </a:rPr>
              <a:t>E:\Mod08\Democode\Param3.ps1</a:t>
            </a:r>
            <a:r>
              <a:rPr lang="en-US" sz="1000" dirty="0" smtClean="0">
                <a:effectLst/>
                <a:latin typeface="Arial"/>
                <a:ea typeface="Times New Roman"/>
                <a:cs typeface="Times New Roman"/>
              </a:rPr>
              <a:t> in the ISE.</a:t>
            </a:r>
          </a:p>
          <a:p>
            <a:pPr marL="342900" marR="0" lvl="0" indent="-342900">
              <a:lnSpc>
                <a:spcPct val="115000"/>
              </a:lnSpc>
              <a:spcBef>
                <a:spcPts val="0"/>
              </a:spcBef>
              <a:buFont typeface="+mj-lt"/>
              <a:buAutoNum type="arabicPeriod"/>
            </a:pPr>
            <a:r>
              <a:rPr lang="en-US" sz="1000" dirty="0" smtClean="0">
                <a:effectLst/>
                <a:latin typeface="Arial"/>
                <a:ea typeface="Times New Roman"/>
                <a:cs typeface="Times New Roman"/>
              </a:rPr>
              <a:t>Insert the following before the first line of the script (or open </a:t>
            </a:r>
            <a:r>
              <a:rPr lang="en-US" sz="1000" b="1" dirty="0" smtClean="0">
                <a:effectLst/>
                <a:latin typeface="Arial"/>
                <a:ea typeface="Times New Roman"/>
                <a:cs typeface="Times New Roman"/>
              </a:rPr>
              <a:t>E:\</a:t>
            </a:r>
            <a:r>
              <a:rPr lang="en-US" sz="1000" b="1" dirty="0" smtClean="0">
                <a:effectLst/>
                <a:latin typeface="Arial"/>
                <a:ea typeface="Times New Roman"/>
                <a:cs typeface="Times New Roman"/>
              </a:rPr>
              <a:t>Mod08\Democode\Param4.ps1</a:t>
            </a:r>
            <a:r>
              <a:rPr lang="en-US" sz="1000" dirty="0" smtClean="0">
                <a:effectLst/>
                <a:latin typeface="Arial"/>
                <a:ea typeface="Times New Roman"/>
                <a:cs typeface="Times New Roman"/>
              </a:rPr>
              <a:t>):</a:t>
            </a:r>
            <a:endParaRPr lang="en-US" sz="1000" dirty="0" smtClean="0">
              <a:effectLst/>
              <a:latin typeface="Arial"/>
              <a:ea typeface="Times New Roman"/>
              <a:cs typeface="Times New Roman"/>
            </a:endParaRPr>
          </a:p>
          <a:p>
            <a:pPr lvl="1">
              <a:spcBef>
                <a:spcPts val="600"/>
              </a:spcBef>
            </a:pPr>
            <a:r>
              <a:rPr lang="en-US" sz="1000" b="1" dirty="0" smtClean="0">
                <a:effectLst/>
                <a:latin typeface="Arial"/>
                <a:ea typeface="Times New Roman"/>
                <a:cs typeface="Times New Roman"/>
              </a:rPr>
              <a:t>&lt;#</a:t>
            </a:r>
          </a:p>
          <a:p>
            <a:pPr lvl="1">
              <a:spcBef>
                <a:spcPts val="600"/>
              </a:spcBef>
            </a:pPr>
            <a:r>
              <a:rPr lang="en-US" sz="1000" b="1" dirty="0" smtClean="0">
                <a:effectLst/>
                <a:latin typeface="Arial"/>
                <a:ea typeface="Times New Roman"/>
                <a:cs typeface="Times New Roman"/>
              </a:rPr>
              <a:t>.SYNOPSIS</a:t>
            </a:r>
          </a:p>
          <a:p>
            <a:pPr lvl="1">
              <a:spcBef>
                <a:spcPts val="600"/>
              </a:spcBef>
            </a:pPr>
            <a:r>
              <a:rPr lang="en-US" sz="1000" b="1" dirty="0" smtClean="0">
                <a:effectLst/>
                <a:latin typeface="Arial"/>
                <a:ea typeface="Times New Roman"/>
                <a:cs typeface="Times New Roman"/>
              </a:rPr>
              <a:t>Retrieves network adapter information from a computer.</a:t>
            </a:r>
          </a:p>
          <a:p>
            <a:pPr lvl="1">
              <a:spcBef>
                <a:spcPts val="600"/>
              </a:spcBef>
            </a:pPr>
            <a:r>
              <a:rPr lang="en-US" sz="1000" b="1" dirty="0" smtClean="0">
                <a:effectLst/>
                <a:latin typeface="Arial"/>
                <a:ea typeface="Times New Roman"/>
                <a:cs typeface="Times New Roman"/>
              </a:rPr>
              <a:t>.DESCRIPTION</a:t>
            </a:r>
          </a:p>
          <a:p>
            <a:pPr lvl="1">
              <a:spcBef>
                <a:spcPts val="600"/>
              </a:spcBef>
            </a:pPr>
            <a:r>
              <a:rPr lang="en-US" sz="1000" b="1" dirty="0" smtClean="0">
                <a:effectLst/>
                <a:latin typeface="Arial"/>
                <a:ea typeface="Times New Roman"/>
                <a:cs typeface="Times New Roman"/>
              </a:rPr>
              <a:t>Uses CIM to retrieve information about physical adapters only. </a:t>
            </a:r>
          </a:p>
          <a:p>
            <a:pPr lvl="1">
              <a:spcBef>
                <a:spcPts val="600"/>
              </a:spcBef>
            </a:pPr>
            <a:r>
              <a:rPr lang="en-US" sz="1000" b="1" dirty="0" smtClean="0">
                <a:effectLst/>
                <a:latin typeface="Arial"/>
                <a:ea typeface="Times New Roman"/>
                <a:cs typeface="Times New Roman"/>
              </a:rPr>
              <a:t>.PARAMETER </a:t>
            </a:r>
            <a:r>
              <a:rPr lang="en-US" sz="1000" b="1" dirty="0" err="1" smtClean="0">
                <a:effectLst/>
                <a:latin typeface="Arial"/>
                <a:ea typeface="Times New Roman"/>
                <a:cs typeface="Times New Roman"/>
              </a:rPr>
              <a:t>ComputerName</a:t>
            </a:r>
            <a:endParaRPr lang="en-US" sz="1000" b="1" dirty="0" smtClean="0">
              <a:effectLst/>
              <a:latin typeface="Arial"/>
              <a:ea typeface="Times New Roman"/>
              <a:cs typeface="Times New Roman"/>
            </a:endParaRPr>
          </a:p>
          <a:p>
            <a:pPr lvl="1">
              <a:spcBef>
                <a:spcPts val="600"/>
              </a:spcBef>
            </a:pPr>
            <a:r>
              <a:rPr lang="en-US" sz="1000" b="1" dirty="0" smtClean="0">
                <a:effectLst/>
                <a:latin typeface="Arial"/>
                <a:ea typeface="Times New Roman"/>
                <a:cs typeface="Times New Roman"/>
              </a:rPr>
              <a:t>The name of the computer to query.</a:t>
            </a:r>
          </a:p>
          <a:p>
            <a:pPr lvl="1">
              <a:spcBef>
                <a:spcPts val="600"/>
              </a:spcBef>
            </a:pPr>
            <a:r>
              <a:rPr lang="en-US" sz="1000" b="1" dirty="0" smtClean="0">
                <a:effectLst/>
                <a:latin typeface="Arial"/>
                <a:ea typeface="Times New Roman"/>
                <a:cs typeface="Times New Roman"/>
              </a:rPr>
              <a:t>.EXAMPLE</a:t>
            </a:r>
          </a:p>
          <a:p>
            <a:pPr lvl="1">
              <a:spcBef>
                <a:spcPts val="600"/>
              </a:spcBef>
            </a:pPr>
            <a:r>
              <a:rPr lang="en-US" sz="1000" b="1" dirty="0" smtClean="0">
                <a:effectLst/>
                <a:latin typeface="Arial"/>
                <a:ea typeface="Times New Roman"/>
                <a:cs typeface="Times New Roman"/>
              </a:rPr>
              <a:t>.\Get-NetAdapterInfo.ps1 -</a:t>
            </a:r>
            <a:r>
              <a:rPr lang="en-US" sz="1000" b="1" dirty="0" err="1" smtClean="0">
                <a:effectLst/>
                <a:latin typeface="Arial"/>
                <a:ea typeface="Times New Roman"/>
                <a:cs typeface="Times New Roman"/>
              </a:rPr>
              <a:t>ComputerName</a:t>
            </a:r>
            <a:r>
              <a:rPr lang="en-US" sz="1000" b="1" dirty="0" smtClean="0">
                <a:effectLst/>
                <a:latin typeface="Arial"/>
                <a:ea typeface="Times New Roman"/>
                <a:cs typeface="Times New Roman"/>
              </a:rPr>
              <a:t> </a:t>
            </a:r>
            <a:r>
              <a:rPr lang="ga-IE" sz="1000" b="1" dirty="0" smtClean="0">
                <a:effectLst/>
                <a:latin typeface="Arial"/>
                <a:ea typeface="Times New Roman"/>
                <a:cs typeface="Times New Roman"/>
              </a:rPr>
              <a:t>LON</a:t>
            </a:r>
            <a:r>
              <a:rPr lang="en-US" sz="1000" b="1" dirty="0" smtClean="0">
                <a:effectLst/>
                <a:latin typeface="Arial"/>
                <a:ea typeface="Times New Roman"/>
                <a:cs typeface="Times New Roman"/>
              </a:rPr>
              <a:t>-DC1 </a:t>
            </a:r>
            <a:r>
              <a:rPr lang="en-US" sz="1000" b="1" dirty="0" smtClean="0">
                <a:effectLst/>
                <a:latin typeface="Arial"/>
                <a:ea typeface="Times New Roman"/>
                <a:cs typeface="Times New Roman"/>
              </a:rPr>
              <a:t>–Verbose</a:t>
            </a:r>
          </a:p>
          <a:p>
            <a:pPr lvl="1">
              <a:spcBef>
                <a:spcPts val="600"/>
              </a:spcBef>
              <a:spcAft>
                <a:spcPts val="600"/>
              </a:spcAft>
            </a:pPr>
            <a:r>
              <a:rPr lang="en-US" sz="1000" b="1" dirty="0" smtClean="0">
                <a:solidFill>
                  <a:prstClr val="black"/>
                </a:solidFill>
                <a:latin typeface="Arial"/>
                <a:ea typeface="Times New Roman"/>
                <a:cs typeface="Times New Roman"/>
              </a:rPr>
              <a:t>#&gt;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Save the script as </a:t>
            </a:r>
            <a:r>
              <a:rPr lang="en-US" sz="1000" b="1" dirty="0">
                <a:solidFill>
                  <a:prstClr val="black"/>
                </a:solidFill>
                <a:latin typeface="Arial"/>
                <a:ea typeface="Times New Roman"/>
                <a:cs typeface="Times New Roman"/>
              </a:rPr>
              <a:t>C:\Demo.ps1</a:t>
            </a:r>
            <a:r>
              <a:rPr lang="en-US" sz="1000" dirty="0">
                <a:solidFill>
                  <a:prstClr val="black"/>
                </a:solidFill>
                <a:latin typeface="Arial"/>
                <a:ea typeface="Times New Roman"/>
                <a:cs typeface="Times New Roman"/>
              </a:rPr>
              <a:t>. Overwrite the existing file.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Press </a:t>
            </a:r>
            <a:r>
              <a:rPr lang="en-US" sz="1000" b="1" dirty="0" err="1">
                <a:solidFill>
                  <a:prstClr val="black"/>
                </a:solidFill>
                <a:latin typeface="Arial"/>
                <a:ea typeface="Times New Roman"/>
                <a:cs typeface="Times New Roman"/>
              </a:rPr>
              <a:t>Ctrl+D</a:t>
            </a:r>
            <a:r>
              <a:rPr lang="en-US" sz="1000" dirty="0">
                <a:solidFill>
                  <a:prstClr val="black"/>
                </a:solidFill>
                <a:latin typeface="Arial"/>
                <a:ea typeface="Times New Roman"/>
                <a:cs typeface="Times New Roman"/>
              </a:rPr>
              <a:t>.</a:t>
            </a:r>
            <a:r>
              <a:rPr lang="ga-IE" sz="1000" dirty="0">
                <a:solidFill>
                  <a:prstClr val="black"/>
                </a:solidFill>
                <a:latin typeface="Arial"/>
                <a:ea typeface="Times New Roman"/>
                <a:cs typeface="Times New Roman"/>
              </a:rPr>
              <a:t> This changes the focus</a:t>
            </a:r>
            <a:r>
              <a:rPr lang="en-US" sz="1000" dirty="0">
                <a:solidFill>
                  <a:prstClr val="black"/>
                </a:solidFill>
                <a:latin typeface="Arial"/>
                <a:ea typeface="Times New Roman"/>
                <a:cs typeface="Times New Roman"/>
              </a:rPr>
              <a:t>,</a:t>
            </a:r>
            <a:r>
              <a:rPr lang="ga-IE" sz="1000" dirty="0">
                <a:solidFill>
                  <a:prstClr val="black"/>
                </a:solidFill>
                <a:latin typeface="Arial"/>
                <a:ea typeface="Times New Roman"/>
                <a:cs typeface="Times New Roman"/>
              </a:rPr>
              <a:t> and therefore the active screen</a:t>
            </a:r>
            <a:r>
              <a:rPr lang="en-US" sz="1000" dirty="0">
                <a:solidFill>
                  <a:prstClr val="black"/>
                </a:solidFill>
                <a:latin typeface="Arial"/>
                <a:ea typeface="Times New Roman"/>
                <a:cs typeface="Times New Roman"/>
              </a:rPr>
              <a:t>,</a:t>
            </a:r>
            <a:r>
              <a:rPr lang="ga-IE" sz="1000" dirty="0">
                <a:solidFill>
                  <a:prstClr val="black"/>
                </a:solidFill>
                <a:latin typeface="Arial"/>
                <a:ea typeface="Times New Roman"/>
                <a:cs typeface="Times New Roman"/>
              </a:rPr>
              <a:t> to the console</a:t>
            </a:r>
            <a:r>
              <a:rPr lang="en-US" sz="1000" dirty="0">
                <a:solidFill>
                  <a:prstClr val="black"/>
                </a:solidFill>
                <a:latin typeface="Arial"/>
                <a:ea typeface="Times New Roman"/>
                <a:cs typeface="Times New Roman"/>
              </a:rPr>
              <a:t>.</a:t>
            </a:r>
          </a:p>
          <a:p>
            <a:pPr marL="342900" lvl="0" indent="-342900">
              <a:lnSpc>
                <a:spcPct val="115000"/>
              </a:lnSpc>
              <a:buFont typeface="+mj-lt"/>
              <a:buAutoNum type="arabicPeriod"/>
            </a:pPr>
            <a:r>
              <a:rPr lang="en-US" sz="1000" dirty="0">
                <a:solidFill>
                  <a:prstClr val="black"/>
                </a:solidFill>
                <a:latin typeface="Arial"/>
                <a:ea typeface="Times New Roman"/>
                <a:cs typeface="Times New Roman"/>
              </a:rPr>
              <a:t>Type the following and press Enter:</a:t>
            </a:r>
          </a:p>
          <a:p>
            <a:pPr lvl="1">
              <a:lnSpc>
                <a:spcPct val="115000"/>
              </a:lnSpc>
              <a:spcBef>
                <a:spcPts val="600"/>
              </a:spcBef>
              <a:spcAft>
                <a:spcPts val="995"/>
              </a:spcAft>
            </a:pPr>
            <a:r>
              <a:rPr lang="en-US" sz="1000" b="1" dirty="0">
                <a:solidFill>
                  <a:prstClr val="black"/>
                </a:solidFill>
                <a:latin typeface="Arial"/>
                <a:ea typeface="Times New Roman"/>
                <a:cs typeface="Times New Roman"/>
              </a:rPr>
              <a:t>Help C:\Demo</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any open files</a:t>
            </a:r>
            <a:r>
              <a:rPr lang="en-US" sz="1000" dirty="0" smtClean="0">
                <a:solidFill>
                  <a:prstClr val="black"/>
                </a:solidFill>
                <a:latin typeface="Arial"/>
                <a:ea typeface="Times New Roman"/>
                <a:cs typeface="Times New Roman"/>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DB2C7AA-CC21-448B-A590-51DEFEEB6254}"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197864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solidFill>
                  <a:srgbClr val="000000"/>
                </a:solidFill>
                <a:latin typeface="Arial"/>
                <a:ea typeface="Calibri"/>
                <a:cs typeface="Times New Roman"/>
              </a:rPr>
              <a:t>Exercise 1: Test the </a:t>
            </a:r>
            <a:r>
              <a:rPr lang="en-US" sz="1000" b="1" dirty="0" smtClean="0">
                <a:solidFill>
                  <a:srgbClr val="000000"/>
                </a:solidFill>
                <a:latin typeface="Arial"/>
                <a:ea typeface="Calibri"/>
                <a:cs typeface="Times New Roman"/>
              </a:rPr>
              <a:t>Command</a:t>
            </a:r>
          </a:p>
          <a:p>
            <a:pPr>
              <a:lnSpc>
                <a:spcPct val="115000"/>
              </a:lnSpc>
              <a:spcAft>
                <a:spcPts val="1000"/>
              </a:spcAft>
            </a:pPr>
            <a:r>
              <a:rPr lang="en-US" sz="1000" dirty="0" smtClean="0">
                <a:latin typeface="Arial"/>
                <a:ea typeface="Calibri"/>
                <a:cs typeface="Times New Roman"/>
              </a:rPr>
              <a:t>You</a:t>
            </a:r>
            <a:r>
              <a:rPr lang="en-US" sz="1000" b="1" dirty="0" smtClean="0">
                <a:latin typeface="Arial"/>
                <a:ea typeface="Calibri"/>
                <a:cs typeface="Times New Roman"/>
              </a:rPr>
              <a:t> </a:t>
            </a:r>
            <a:r>
              <a:rPr lang="en-US" sz="1000" dirty="0">
                <a:latin typeface="Arial"/>
                <a:ea typeface="Calibri"/>
                <a:cs typeface="Times New Roman"/>
              </a:rPr>
              <a:t>are given a working Windows PowerShell command. The command is as follows:</a:t>
            </a:r>
          </a:p>
          <a:p>
            <a:pPr lvl="1">
              <a:lnSpc>
                <a:spcPts val="1000"/>
              </a:lnSpc>
              <a:spcBef>
                <a:spcPts val="600"/>
              </a:spcBef>
              <a:spcAft>
                <a:spcPts val="600"/>
              </a:spcAft>
            </a:pP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WmiObject</a:t>
            </a:r>
            <a:r>
              <a:rPr lang="en-US" sz="1000" b="1" dirty="0" smtClean="0">
                <a:effectLst/>
                <a:latin typeface="Arial"/>
                <a:ea typeface="Times New Roman"/>
                <a:cs typeface="Times New Roman"/>
              </a:rPr>
              <a:t> -Class Win32_LogicalDisk -Filter "</a:t>
            </a:r>
            <a:r>
              <a:rPr lang="en-US" sz="1000" b="1" dirty="0" err="1" smtClean="0">
                <a:effectLst/>
                <a:latin typeface="Arial"/>
                <a:ea typeface="Times New Roman"/>
                <a:cs typeface="Times New Roman"/>
              </a:rPr>
              <a:t>DriveType</a:t>
            </a:r>
            <a:r>
              <a:rPr lang="en-US" sz="1000" b="1" dirty="0" smtClean="0">
                <a:effectLst/>
                <a:latin typeface="Arial"/>
                <a:ea typeface="Times New Roman"/>
                <a:cs typeface="Times New Roman"/>
              </a:rPr>
              <a:t>=3" -</a:t>
            </a:r>
            <a:r>
              <a:rPr lang="en-US" sz="1000" b="1" dirty="0" err="1" smtClean="0">
                <a:effectLst/>
                <a:latin typeface="Arial"/>
                <a:ea typeface="Times New Roman"/>
                <a:cs typeface="Times New Roman"/>
              </a:rPr>
              <a:t>ComputerName</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localhost</a:t>
            </a:r>
            <a:r>
              <a:rPr lang="en-US" sz="1000" b="1" dirty="0" smtClean="0">
                <a:effectLst/>
                <a:latin typeface="Arial"/>
                <a:ea typeface="Times New Roman"/>
                <a:cs typeface="Times New Roman"/>
              </a:rPr>
              <a:t> |</a:t>
            </a:r>
          </a:p>
          <a:p>
            <a:pPr lvl="1">
              <a:lnSpc>
                <a:spcPts val="1000"/>
              </a:lnSpc>
              <a:spcBef>
                <a:spcPts val="600"/>
              </a:spcBef>
              <a:spcAft>
                <a:spcPts val="600"/>
              </a:spcAft>
            </a:pPr>
            <a:r>
              <a:rPr lang="en-US" sz="1000" b="1" dirty="0" smtClean="0">
                <a:effectLst/>
                <a:latin typeface="Arial"/>
                <a:ea typeface="Times New Roman"/>
                <a:cs typeface="Times New Roman"/>
              </a:rPr>
              <a:t>Select-Object -Property @{n='</a:t>
            </a:r>
            <a:r>
              <a:rPr lang="en-US" sz="1000" b="1" dirty="0" err="1" smtClean="0">
                <a:effectLst/>
                <a:latin typeface="Arial"/>
                <a:ea typeface="Times New Roman"/>
                <a:cs typeface="Times New Roman"/>
              </a:rPr>
              <a:t>DriveLetter</a:t>
            </a:r>
            <a:r>
              <a:rPr lang="en-US" sz="1000" b="1" dirty="0" smtClean="0">
                <a:effectLst/>
                <a:latin typeface="Arial"/>
                <a:ea typeface="Times New Roman"/>
                <a:cs typeface="Times New Roman"/>
              </a:rPr>
              <a:t>';e={$</a:t>
            </a:r>
            <a:r>
              <a:rPr lang="en-US" sz="1000" b="1" dirty="0" err="1" smtClean="0">
                <a:effectLst/>
                <a:latin typeface="Arial"/>
                <a:ea typeface="Times New Roman"/>
                <a:cs typeface="Times New Roman"/>
              </a:rPr>
              <a:t>PSItem.DeviceID</a:t>
            </a:r>
            <a:r>
              <a:rPr lang="en-US" sz="1000" b="1" dirty="0" smtClean="0">
                <a:effectLst/>
                <a:latin typeface="Arial"/>
                <a:ea typeface="Times New Roman"/>
                <a:cs typeface="Times New Roman"/>
              </a:rPr>
              <a:t>}},</a:t>
            </a:r>
          </a:p>
          <a:p>
            <a:pPr lvl="1">
              <a:lnSpc>
                <a:spcPts val="1000"/>
              </a:lnSpc>
              <a:spcBef>
                <a:spcPts val="600"/>
              </a:spcBef>
              <a:spcAft>
                <a:spcPts val="600"/>
              </a:spcAft>
            </a:pPr>
            <a:r>
              <a:rPr lang="en-US" sz="1000" b="1" dirty="0" smtClean="0">
                <a:effectLst/>
                <a:latin typeface="Arial"/>
                <a:ea typeface="Times New Roman"/>
                <a:cs typeface="Times New Roman"/>
              </a:rPr>
              <a:t>                        @{n='</a:t>
            </a:r>
            <a:r>
              <a:rPr lang="en-US" sz="1000" b="1" dirty="0" err="1" smtClean="0">
                <a:effectLst/>
                <a:latin typeface="Arial"/>
                <a:ea typeface="Times New Roman"/>
                <a:cs typeface="Times New Roman"/>
              </a:rPr>
              <a:t>FreeSpace</a:t>
            </a:r>
            <a:r>
              <a:rPr lang="en-US" sz="1000" b="1" dirty="0" smtClean="0">
                <a:effectLst/>
                <a:latin typeface="Arial"/>
                <a:ea typeface="Times New Roman"/>
                <a:cs typeface="Times New Roman"/>
              </a:rPr>
              <a:t>(MB)';e={"{0:N2}" -f ($</a:t>
            </a:r>
            <a:r>
              <a:rPr lang="en-US" sz="1000" b="1" dirty="0" err="1" smtClean="0">
                <a:effectLst/>
                <a:latin typeface="Arial"/>
                <a:ea typeface="Times New Roman"/>
                <a:cs typeface="Times New Roman"/>
              </a:rPr>
              <a:t>PSItem.FreeSpace</a:t>
            </a:r>
            <a:r>
              <a:rPr lang="en-US" sz="1000" b="1" dirty="0" smtClean="0">
                <a:effectLst/>
                <a:latin typeface="Arial"/>
                <a:ea typeface="Times New Roman"/>
                <a:cs typeface="Times New Roman"/>
              </a:rPr>
              <a:t> / 1MB)}},</a:t>
            </a:r>
          </a:p>
          <a:p>
            <a:pPr lvl="1">
              <a:lnSpc>
                <a:spcPts val="1000"/>
              </a:lnSpc>
              <a:spcBef>
                <a:spcPts val="600"/>
              </a:spcBef>
              <a:spcAft>
                <a:spcPts val="600"/>
              </a:spcAft>
            </a:pPr>
            <a:r>
              <a:rPr lang="en-US" sz="1000" b="1" dirty="0" smtClean="0">
                <a:effectLst/>
                <a:latin typeface="Arial"/>
                <a:ea typeface="Times New Roman"/>
                <a:cs typeface="Times New Roman"/>
              </a:rPr>
              <a:t>                        @{n='Size(GB)';e={"{0:N2}" -f ($</a:t>
            </a:r>
            <a:r>
              <a:rPr lang="en-US" sz="1000" b="1" dirty="0" err="1" smtClean="0">
                <a:effectLst/>
                <a:latin typeface="Arial"/>
                <a:ea typeface="Times New Roman"/>
                <a:cs typeface="Times New Roman"/>
              </a:rPr>
              <a:t>PSItem.Size</a:t>
            </a:r>
            <a:r>
              <a:rPr lang="en-US" sz="1000" b="1" dirty="0" smtClean="0">
                <a:effectLst/>
                <a:latin typeface="Arial"/>
                <a:ea typeface="Times New Roman"/>
                <a:cs typeface="Times New Roman"/>
              </a:rPr>
              <a:t> / 1GB)}},</a:t>
            </a:r>
          </a:p>
          <a:p>
            <a:pPr lvl="1">
              <a:lnSpc>
                <a:spcPts val="1000"/>
              </a:lnSpc>
              <a:spcBef>
                <a:spcPts val="600"/>
              </a:spcBef>
              <a:spcAft>
                <a:spcPts val="600"/>
              </a:spcAft>
            </a:pPr>
            <a:r>
              <a:rPr lang="en-US" sz="1000" b="1" dirty="0" smtClean="0">
                <a:effectLst/>
                <a:latin typeface="Arial"/>
                <a:ea typeface="Times New Roman"/>
                <a:cs typeface="Times New Roman"/>
              </a:rPr>
              <a:t>                        @{n='</a:t>
            </a:r>
            <a:r>
              <a:rPr lang="en-US" sz="1000" b="1" dirty="0" err="1" smtClean="0">
                <a:effectLst/>
                <a:latin typeface="Arial"/>
                <a:ea typeface="Times New Roman"/>
                <a:cs typeface="Times New Roman"/>
              </a:rPr>
              <a:t>FreePercent</a:t>
            </a:r>
            <a:r>
              <a:rPr lang="en-US" sz="1000" b="1" dirty="0" smtClean="0">
                <a:effectLst/>
                <a:latin typeface="Arial"/>
                <a:ea typeface="Times New Roman"/>
                <a:cs typeface="Times New Roman"/>
              </a:rPr>
              <a:t>';e={"{0:N2}%" -f ($</a:t>
            </a:r>
            <a:r>
              <a:rPr lang="en-US" sz="1000" b="1" dirty="0" err="1" smtClean="0">
                <a:effectLst/>
                <a:latin typeface="Arial"/>
                <a:ea typeface="Times New Roman"/>
                <a:cs typeface="Times New Roman"/>
              </a:rPr>
              <a:t>PSItem.FreeSpace</a:t>
            </a:r>
            <a:r>
              <a:rPr lang="en-US" sz="1000" b="1" dirty="0" smtClean="0">
                <a:effectLst/>
                <a:latin typeface="Arial"/>
                <a:ea typeface="Times New Roman"/>
                <a:cs typeface="Times New Roman"/>
              </a:rPr>
              <a:t> / $</a:t>
            </a:r>
            <a:r>
              <a:rPr lang="en-US" sz="1000" b="1" dirty="0" err="1" smtClean="0">
                <a:effectLst/>
                <a:latin typeface="Arial"/>
                <a:ea typeface="Times New Roman"/>
                <a:cs typeface="Times New Roman"/>
              </a:rPr>
              <a:t>PSItem.Size</a:t>
            </a:r>
            <a:r>
              <a:rPr lang="en-US" sz="1000" b="1" dirty="0" smtClean="0">
                <a:effectLst/>
                <a:latin typeface="Arial"/>
                <a:ea typeface="Times New Roman"/>
                <a:cs typeface="Times New Roman"/>
              </a:rPr>
              <a:t> * 100)}}</a:t>
            </a:r>
          </a:p>
          <a:p>
            <a:pPr>
              <a:lnSpc>
                <a:spcPct val="115000"/>
              </a:lnSpc>
              <a:spcAft>
                <a:spcPts val="1000"/>
              </a:spcAft>
            </a:pPr>
            <a:r>
              <a:rPr lang="en-US" sz="1000" dirty="0" smtClean="0">
                <a:effectLst/>
                <a:latin typeface="Arial"/>
                <a:ea typeface="Times New Roman"/>
                <a:cs typeface="Times New Roman"/>
              </a:rPr>
              <a:t>You have to test this command and make sure that it works correctly before you use the command in a script.</a:t>
            </a:r>
          </a:p>
          <a:p>
            <a:pPr>
              <a:lnSpc>
                <a:spcPct val="115000"/>
              </a:lnSpc>
              <a:spcAft>
                <a:spcPts val="1000"/>
              </a:spcAft>
            </a:pPr>
            <a:r>
              <a:rPr lang="en-US" sz="1000" dirty="0">
                <a:latin typeface="Arial"/>
                <a:ea typeface="Calibri"/>
                <a:cs typeface="Times New Roman"/>
              </a:rPr>
              <a:t>If you do not want to type the command, you will find it in E:\Mod08\Labfiles\LabA\Exercise1.ps1.</a:t>
            </a:r>
          </a:p>
          <a:p>
            <a:pPr>
              <a:lnSpc>
                <a:spcPct val="115000"/>
              </a:lnSpc>
              <a:spcAft>
                <a:spcPts val="1000"/>
              </a:spcAft>
            </a:pPr>
            <a:r>
              <a:rPr lang="en-US" sz="1000" b="1" dirty="0">
                <a:solidFill>
                  <a:srgbClr val="000000"/>
                </a:solidFill>
                <a:latin typeface="Arial"/>
                <a:ea typeface="Calibri"/>
                <a:cs typeface="Times New Roman"/>
              </a:rPr>
              <a:t>Exercise 2: Parameterize Changing </a:t>
            </a:r>
            <a:r>
              <a:rPr lang="en-US" sz="1000" b="1" dirty="0" smtClean="0">
                <a:solidFill>
                  <a:srgbClr val="000000"/>
                </a:solidFill>
                <a:latin typeface="Arial"/>
                <a:ea typeface="Calibri"/>
                <a:cs typeface="Times New Roman"/>
              </a:rPr>
              <a:t>Values</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identify and parameterize the values in a command that might have to change every time someone runs the command. You should be able to identify and parameterize two values in the command that you were given.</a:t>
            </a:r>
          </a:p>
          <a:p>
            <a:pPr>
              <a:lnSpc>
                <a:spcPct val="115000"/>
              </a:lnSpc>
              <a:spcAft>
                <a:spcPts val="1000"/>
              </a:spcAft>
            </a:pPr>
            <a:r>
              <a:rPr lang="en-US" sz="1000" dirty="0">
                <a:latin typeface="Arial"/>
                <a:ea typeface="Calibri"/>
                <a:cs typeface="Times New Roman"/>
              </a:rPr>
              <a:t>Instructor Note: Students will be asked to parameterize two values. One of them, the drive type in the filter, may not change very frequently, and so they will define the original value as a default. The other is the computer name. You may have to explain to students that the drive type in the filter controls which kinds of logical disks are returned by the command. Although you may usually want fixed local disks, which are represented by the numeral 3, you may sometimes want removable drives, which are identified by a different drive type number.</a:t>
            </a:r>
          </a:p>
          <a:p>
            <a:pPr>
              <a:lnSpc>
                <a:spcPct val="115000"/>
              </a:lnSpc>
              <a:spcAft>
                <a:spcPts val="1000"/>
              </a:spcAft>
            </a:pPr>
            <a:r>
              <a:rPr lang="en-US" sz="1000" dirty="0">
                <a:latin typeface="Arial"/>
                <a:ea typeface="Calibri"/>
                <a:cs typeface="Times New Roman"/>
              </a:rPr>
              <a:t>This exercise also begins a sequence where students are continually adding to the same script. Over time, some students may become lost or fall behind. The detailed steps in the lab answer key always directs students to open a premade script file that serves as a starting point for that task. Students therefore have the choice of discarding their own work and working from the provided starting point, or continuing to work in their own script</a:t>
            </a:r>
            <a:r>
              <a:rPr lang="en-US" sz="1000" dirty="0" smtClean="0">
                <a:latin typeface="Arial"/>
                <a:ea typeface="Calibri"/>
                <a:cs typeface="Times New Roman"/>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DB2C7AA-CC21-448B-A590-51DEFEEB6254}"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2416174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must understand that the lab answer key in this module is intended to help students who are lost. It is not intended as a learning tool. The lab answer key will not tell students why they are doing what they are doing. It will tell them only what to do to catch up. Students should rely on the lab instructions </a:t>
            </a:r>
            <a:r>
              <a:rPr lang="en-US" sz="1000" dirty="0" smtClean="0">
                <a:latin typeface="Arial"/>
                <a:ea typeface="Calibri"/>
                <a:cs typeface="Times New Roman"/>
              </a:rPr>
              <a:t>to </a:t>
            </a:r>
            <a:r>
              <a:rPr lang="en-US" sz="1000" dirty="0" smtClean="0">
                <a:solidFill>
                  <a:prstClr val="black"/>
                </a:solidFill>
                <a:latin typeface="Arial"/>
                <a:ea typeface="Calibri"/>
                <a:cs typeface="Times New Roman"/>
              </a:rPr>
              <a:t>understand </a:t>
            </a:r>
            <a:r>
              <a:rPr lang="en-US" sz="1000" dirty="0">
                <a:solidFill>
                  <a:prstClr val="black"/>
                </a:solidFill>
                <a:latin typeface="Arial"/>
                <a:ea typeface="Calibri"/>
                <a:cs typeface="Times New Roman"/>
              </a:rPr>
              <a:t>why they are making the changes they are.</a:t>
            </a:r>
          </a:p>
          <a:p>
            <a:pPr lvl="0">
              <a:lnSpc>
                <a:spcPct val="115000"/>
              </a:lnSpc>
              <a:spcAft>
                <a:spcPts val="1000"/>
              </a:spcAft>
            </a:pPr>
            <a:r>
              <a:rPr lang="en-US" sz="1000" dirty="0">
                <a:solidFill>
                  <a:prstClr val="black"/>
                </a:solidFill>
                <a:latin typeface="Arial"/>
                <a:ea typeface="Calibri"/>
                <a:cs typeface="Times New Roman"/>
              </a:rPr>
              <a:t>Students who rely primarily on the lab answer key may become frustrated, because it directs them to repeatedly open provided files and then save them in a new location. This approach is used because the lab answer key is intended to help students who are lost, not to guide students through the instructional sequence.</a:t>
            </a:r>
          </a:p>
          <a:p>
            <a:pPr lvl="0">
              <a:lnSpc>
                <a:spcPct val="115000"/>
              </a:lnSpc>
              <a:spcAft>
                <a:spcPts val="1000"/>
              </a:spcAft>
            </a:pPr>
            <a:r>
              <a:rPr lang="en-US" sz="1000" dirty="0">
                <a:solidFill>
                  <a:prstClr val="black"/>
                </a:solidFill>
                <a:latin typeface="Arial"/>
                <a:ea typeface="Calibri"/>
                <a:cs typeface="Times New Roman"/>
              </a:rPr>
              <a:t>Students who work on their own may produce slightly different results from students who follow only the lab answer key. This is expected. Students are given a certain amount of creative freedom if they are working on their own.</a:t>
            </a:r>
          </a:p>
          <a:p>
            <a:pPr lvl="0">
              <a:lnSpc>
                <a:spcPct val="115000"/>
              </a:lnSpc>
              <a:spcAft>
                <a:spcPts val="1000"/>
              </a:spcAft>
            </a:pPr>
            <a:r>
              <a:rPr lang="en-US" sz="1000" b="1" dirty="0">
                <a:solidFill>
                  <a:srgbClr val="000000"/>
                </a:solidFill>
                <a:latin typeface="Arial"/>
                <a:ea typeface="Calibri"/>
                <a:cs typeface="Times New Roman"/>
              </a:rPr>
              <a:t>Exercise 3: Add verbose </a:t>
            </a:r>
            <a:r>
              <a:rPr lang="en-US" sz="1000" b="1" dirty="0" smtClean="0">
                <a:solidFill>
                  <a:srgbClr val="000000"/>
                </a:solidFill>
                <a:latin typeface="Arial"/>
                <a:ea typeface="Calibri"/>
                <a:cs typeface="Times New Roman"/>
              </a:rPr>
              <a:t>output</a:t>
            </a:r>
          </a:p>
          <a:p>
            <a:pPr lvl="0">
              <a:lnSpc>
                <a:spcPct val="115000"/>
              </a:lnSpc>
              <a:spcAft>
                <a:spcPts val="1000"/>
              </a:spcAft>
            </a:pPr>
            <a:r>
              <a:rPr lang="en-US" sz="1000" dirty="0" smtClean="0">
                <a:solidFill>
                  <a:prstClr val="black"/>
                </a:solidFill>
                <a:latin typeface="Arial"/>
                <a:ea typeface="Calibri"/>
                <a:cs typeface="Times New Roman"/>
              </a:rPr>
              <a:t>In </a:t>
            </a:r>
            <a:r>
              <a:rPr lang="en-US" sz="1000" dirty="0">
                <a:solidFill>
                  <a:prstClr val="black"/>
                </a:solidFill>
                <a:latin typeface="Arial"/>
                <a:ea typeface="Calibri"/>
                <a:cs typeface="Times New Roman"/>
              </a:rPr>
              <a:t>this exercise, you will modify your script so that it produces verbose output.</a:t>
            </a:r>
          </a:p>
          <a:p>
            <a:pPr lvl="0">
              <a:lnSpc>
                <a:spcPct val="115000"/>
              </a:lnSpc>
              <a:spcAft>
                <a:spcPts val="1000"/>
              </a:spcAft>
            </a:pPr>
            <a:r>
              <a:rPr lang="en-US" sz="1000" b="1" dirty="0">
                <a:solidFill>
                  <a:srgbClr val="000000"/>
                </a:solidFill>
                <a:latin typeface="Arial"/>
                <a:ea typeface="Calibri"/>
                <a:cs typeface="Times New Roman"/>
              </a:rPr>
              <a:t>Exercise 4: Add Comment-Based </a:t>
            </a:r>
            <a:r>
              <a:rPr lang="en-US" sz="1000" b="1" dirty="0" smtClean="0">
                <a:solidFill>
                  <a:srgbClr val="000000"/>
                </a:solidFill>
                <a:latin typeface="Arial"/>
                <a:ea typeface="Calibri"/>
                <a:cs typeface="Times New Roman"/>
              </a:rPr>
              <a:t>Help</a:t>
            </a:r>
          </a:p>
          <a:p>
            <a:pPr lvl="0">
              <a:lnSpc>
                <a:spcPct val="115000"/>
              </a:lnSpc>
              <a:spcAft>
                <a:spcPts val="1000"/>
              </a:spcAft>
            </a:pPr>
            <a:r>
              <a:rPr lang="en-US" sz="1000" dirty="0" smtClean="0">
                <a:solidFill>
                  <a:prstClr val="black"/>
                </a:solidFill>
                <a:latin typeface="Arial"/>
                <a:ea typeface="Calibri"/>
                <a:cs typeface="Times New Roman"/>
              </a:rPr>
              <a:t>In </a:t>
            </a:r>
            <a:r>
              <a:rPr lang="en-US" sz="1000" dirty="0">
                <a:solidFill>
                  <a:prstClr val="black"/>
                </a:solidFill>
                <a:latin typeface="Arial"/>
                <a:ea typeface="Calibri"/>
                <a:cs typeface="Times New Roman"/>
              </a:rPr>
              <a:t>this exercise, you will add documentation to your script by using comment-based help.</a:t>
            </a:r>
            <a:endParaRPr lang="en-US" dirty="0"/>
          </a:p>
        </p:txBody>
      </p:sp>
      <p:sp>
        <p:nvSpPr>
          <p:cNvPr id="4" name="Slide Number Placeholder 3"/>
          <p:cNvSpPr>
            <a:spLocks noGrp="1"/>
          </p:cNvSpPr>
          <p:nvPr>
            <p:ph type="sldNum" sz="quarter" idx="10"/>
          </p:nvPr>
        </p:nvSpPr>
        <p:spPr/>
        <p:txBody>
          <a:bodyPr/>
          <a:lstStyle/>
          <a:p>
            <a:fld id="{4DB2C7AA-CC21-448B-A590-51DEFEEB6254}"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3706176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4DB2C7AA-CC21-448B-A590-51DEFEEB6254}"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3762838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What are some advantages of using comment-based help to document a script?</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Comment-based help is easy to add. Normal Windows PowerShell Help files are external to the script, and are written in a complex XML format. Comment-based help is included inside the script, and consists of English keywords and basic text. </a:t>
            </a:r>
          </a:p>
        </p:txBody>
      </p:sp>
      <p:sp>
        <p:nvSpPr>
          <p:cNvPr id="4" name="Slide Number Placeholder 3"/>
          <p:cNvSpPr>
            <a:spLocks noGrp="1"/>
          </p:cNvSpPr>
          <p:nvPr>
            <p:ph type="sldNum" sz="quarter" idx="10"/>
          </p:nvPr>
        </p:nvSpPr>
        <p:spPr/>
        <p:txBody>
          <a:bodyPr/>
          <a:lstStyle/>
          <a:p>
            <a:fld id="{4DB2C7AA-CC21-448B-A590-51DEFEEB6254}"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3715335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How could you set up your environment so that a set of script modules could be shared between yourself and your coworkers?</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You could store your modules in a shared folder on a file server. By adding the shared folder path to the </a:t>
            </a:r>
            <a:r>
              <a:rPr lang="en-US" sz="1000" b="1">
                <a:latin typeface="Arial"/>
                <a:ea typeface="Calibri"/>
                <a:cs typeface="Times New Roman"/>
              </a:rPr>
              <a:t>PSModulePath</a:t>
            </a:r>
            <a:r>
              <a:rPr lang="en-US" sz="1000">
                <a:latin typeface="Arial"/>
                <a:ea typeface="Calibri"/>
                <a:cs typeface="Times New Roman"/>
              </a:rPr>
              <a:t> environment variable on your coworkers’ computers, everyone’s Windows PowerShell sessions would be able to locate and load the modules as needed.</a:t>
            </a:r>
          </a:p>
        </p:txBody>
      </p:sp>
      <p:sp>
        <p:nvSpPr>
          <p:cNvPr id="4" name="Slide Number Placeholder 3"/>
          <p:cNvSpPr>
            <a:spLocks noGrp="1"/>
          </p:cNvSpPr>
          <p:nvPr>
            <p:ph type="sldNum" sz="quarter" idx="10"/>
          </p:nvPr>
        </p:nvSpPr>
        <p:spPr/>
        <p:txBody>
          <a:bodyPr/>
          <a:lstStyle/>
          <a:p>
            <a:fld id="{4DB2C7AA-CC21-448B-A590-51DEFEEB6254}"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3321499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DB2C7AA-CC21-448B-A590-51DEFEEB6254}"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996418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module is meant to be a very light overview of scripting and </a:t>
            </a:r>
            <a:r>
              <a:rPr lang="en-US" sz="1000" i="1" dirty="0" err="1">
                <a:latin typeface="Arial"/>
                <a:ea typeface="Calibri"/>
                <a:cs typeface="Times New Roman"/>
              </a:rPr>
              <a:t>toolmaking</a:t>
            </a:r>
            <a:r>
              <a:rPr lang="en-US" sz="1000" dirty="0">
                <a:latin typeface="Arial"/>
                <a:ea typeface="Calibri"/>
                <a:cs typeface="Times New Roman"/>
              </a:rPr>
              <a:t>, a term that in the Windows PowerShell</a:t>
            </a:r>
            <a:r>
              <a:rPr lang="en-US" sz="1000" baseline="30000" dirty="0">
                <a:latin typeface="Arial"/>
                <a:ea typeface="Calibri"/>
                <a:cs typeface="Times New Roman"/>
              </a:rPr>
              <a:t>™</a:t>
            </a:r>
            <a:r>
              <a:rPr lang="en-US" sz="1000" dirty="0">
                <a:latin typeface="Arial"/>
                <a:ea typeface="Calibri"/>
                <a:cs typeface="Times New Roman"/>
              </a:rPr>
              <a:t> community has come to mean “producing tools that will be used by other people.” This module will not provide detailed coverage of any scripting topics. Instead, this lesson will introduce students to most of the major scripting features and concepts. Most students will benefit from additional independent exploration. Students who are intimidated by scripting or programming will hopefully find this lighter coverage easier to master.</a:t>
            </a:r>
          </a:p>
          <a:p>
            <a:pPr>
              <a:lnSpc>
                <a:spcPct val="115000"/>
              </a:lnSpc>
              <a:spcAft>
                <a:spcPts val="1000"/>
              </a:spcAft>
            </a:pPr>
            <a:r>
              <a:rPr lang="en-US" sz="1000" dirty="0">
                <a:latin typeface="Arial"/>
                <a:ea typeface="Calibri"/>
                <a:cs typeface="Times New Roman"/>
              </a:rPr>
              <a:t>Deeper and more comprehensive coverage of Windows PowerShell scripting will have to be </a:t>
            </a:r>
            <a:r>
              <a:rPr lang="ga-IE" sz="1000" dirty="0">
                <a:latin typeface="Arial"/>
                <a:ea typeface="Calibri"/>
                <a:cs typeface="Times New Roman"/>
              </a:rPr>
              <a:t>covered in </a:t>
            </a:r>
            <a:r>
              <a:rPr lang="en-US" sz="1000" dirty="0">
                <a:latin typeface="Arial"/>
                <a:ea typeface="Calibri"/>
                <a:cs typeface="Times New Roman"/>
              </a:rPr>
              <a:t>a separate </a:t>
            </a:r>
            <a:r>
              <a:rPr lang="ga-IE" sz="1000" dirty="0">
                <a:latin typeface="Arial"/>
                <a:ea typeface="Calibri"/>
                <a:cs typeface="Times New Roman"/>
              </a:rPr>
              <a:t>advanced Windows PowerShell </a:t>
            </a:r>
            <a:r>
              <a:rPr lang="en-US" sz="1000" dirty="0">
                <a:latin typeface="Arial"/>
                <a:ea typeface="Calibri"/>
                <a:cs typeface="Times New Roman"/>
              </a:rPr>
              <a:t>course. If you feel your students would be interested in a course like that, please provide that feedback to Microsoft</a:t>
            </a:r>
            <a:r>
              <a:rPr lang="en-US" sz="1000" baseline="30000" dirty="0">
                <a:latin typeface="Arial"/>
                <a:ea typeface="Calibri"/>
                <a:cs typeface="Times New Roman"/>
              </a:rPr>
              <a:t>®</a:t>
            </a:r>
            <a:r>
              <a:rPr lang="en-US" sz="1000" dirty="0">
                <a:latin typeface="Arial"/>
                <a:ea typeface="Calibri"/>
                <a:cs typeface="Times New Roman"/>
              </a:rPr>
              <a:t> Learning.</a:t>
            </a:r>
          </a:p>
          <a:p>
            <a:pPr>
              <a:lnSpc>
                <a:spcPct val="115000"/>
              </a:lnSpc>
              <a:spcAft>
                <a:spcPts val="1000"/>
              </a:spcAft>
            </a:pPr>
            <a:r>
              <a:rPr lang="en-US" sz="1000" dirty="0">
                <a:latin typeface="Arial"/>
                <a:ea typeface="Calibri"/>
                <a:cs typeface="Times New Roman"/>
              </a:rPr>
              <a:t>The labs in this module have a very specific pattern. In the high-level instructions, students will work on just one or two scripts, and in each lab will add to those scripts. The detailed instructions in each task assume that the student is lost. Those instructions provide the student with a complete starting point, and then guide them through the changes they have to make to complete that exercise. Each task therefore seems to include redundant steps, because each task is assuming that the student is starting from nothing and has to catch up quickly. Therefore, if a student’s script is not working, you can instruct them to follow the detailed steps in the lab answer key. The lab answer key has no dependencies on any prior work </a:t>
            </a:r>
            <a:r>
              <a:rPr lang="en-US" sz="1000" dirty="0" smtClean="0">
                <a:latin typeface="Arial"/>
                <a:ea typeface="Calibri"/>
                <a:cs typeface="Times New Roman"/>
              </a:rPr>
              <a:t>.</a:t>
            </a:r>
            <a:endParaRPr lang="en-US" sz="1000" dirty="0">
              <a:latin typeface="Arial"/>
              <a:ea typeface="Calibri"/>
              <a:cs typeface="Times New Roman"/>
            </a:endParaRPr>
          </a:p>
          <a:p>
            <a:pPr>
              <a:lnSpc>
                <a:spcPct val="115000"/>
              </a:lnSpc>
              <a:spcAft>
                <a:spcPts val="1000"/>
              </a:spcAft>
            </a:pPr>
            <a:r>
              <a:rPr lang="en-US" sz="1000" b="1" u="sng" dirty="0">
                <a:latin typeface="Arial"/>
                <a:ea typeface="Calibri"/>
                <a:cs typeface="Segoe UI"/>
              </a:rPr>
              <a:t>Demonstration Preparation:</a:t>
            </a:r>
            <a:endParaRPr lang="en-US" sz="1000" dirty="0">
              <a:latin typeface="Arial"/>
              <a:ea typeface="Calibri"/>
              <a:cs typeface="Times New Roman"/>
            </a:endParaRPr>
          </a:p>
          <a:p>
            <a:pPr>
              <a:lnSpc>
                <a:spcPct val="115000"/>
              </a:lnSpc>
              <a:spcAft>
                <a:spcPts val="1000"/>
              </a:spcAft>
            </a:pPr>
            <a:r>
              <a:rPr lang="ga-IE" sz="1000" dirty="0">
                <a:solidFill>
                  <a:srgbClr val="000000"/>
                </a:solidFill>
                <a:latin typeface="Arial"/>
                <a:ea typeface="Calibri"/>
                <a:cs typeface="Times New Roman"/>
              </a:rPr>
              <a:t>There are demonstrations in each </a:t>
            </a:r>
            <a:r>
              <a:rPr lang="en-US" sz="1000" dirty="0">
                <a:solidFill>
                  <a:srgbClr val="000000"/>
                </a:solidFill>
                <a:latin typeface="Arial"/>
                <a:ea typeface="Calibri"/>
                <a:cs typeface="Times New Roman"/>
              </a:rPr>
              <a:t>l</a:t>
            </a:r>
            <a:r>
              <a:rPr lang="ga-IE" sz="1000" dirty="0">
                <a:solidFill>
                  <a:srgbClr val="000000"/>
                </a:solidFill>
                <a:latin typeface="Arial"/>
                <a:ea typeface="Calibri"/>
                <a:cs typeface="Times New Roman"/>
              </a:rPr>
              <a:t>esson in this module. To prepare for them</a:t>
            </a:r>
            <a:r>
              <a:rPr lang="en-US" sz="1000" dirty="0">
                <a:solidFill>
                  <a:srgbClr val="000000"/>
                </a:solidFill>
                <a:latin typeface="Arial"/>
                <a:ea typeface="Calibri"/>
                <a:cs typeface="Times New Roman"/>
              </a:rPr>
              <a:t>,</a:t>
            </a:r>
            <a:r>
              <a:rPr lang="ga-IE" sz="1000" dirty="0">
                <a:solidFill>
                  <a:srgbClr val="000000"/>
                </a:solidFill>
                <a:latin typeface="Arial"/>
                <a:ea typeface="Calibri"/>
                <a:cs typeface="Times New Roman"/>
              </a:rPr>
              <a:t> you need to do the following</a:t>
            </a:r>
            <a:r>
              <a:rPr lang="en-US" sz="1000" dirty="0">
                <a:solidFill>
                  <a:srgbClr val="000000"/>
                </a:solidFill>
                <a:latin typeface="Arial"/>
                <a:ea typeface="Calibri"/>
                <a:cs typeface="Times New Roman"/>
              </a:rPr>
              <a:t>:</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ga-IE" sz="1000" dirty="0" smtClean="0">
                <a:effectLst/>
                <a:latin typeface="Arial"/>
                <a:ea typeface="Times New Roman"/>
                <a:cs typeface="Segoe UI"/>
              </a:rPr>
              <a:t>Start and </a:t>
            </a:r>
            <a:r>
              <a:rPr lang="en-US" sz="1000" dirty="0" smtClean="0">
                <a:effectLst/>
                <a:latin typeface="Arial"/>
                <a:ea typeface="Times New Roman"/>
                <a:cs typeface="Segoe UI"/>
              </a:rPr>
              <a:t>sign in</a:t>
            </a:r>
            <a:r>
              <a:rPr lang="ga-IE" sz="1000" dirty="0" smtClean="0">
                <a:effectLst/>
                <a:latin typeface="Arial"/>
                <a:ea typeface="Times New Roman"/>
                <a:cs typeface="Segoe UI"/>
              </a:rPr>
              <a:t> to the 10961B-LON-DC1 virtual machine with user name </a:t>
            </a:r>
            <a:r>
              <a:rPr lang="en-US" sz="1000" b="1" dirty="0" err="1" smtClean="0">
                <a:effectLst/>
                <a:latin typeface="Arial"/>
                <a:ea typeface="Times New Roman"/>
                <a:cs typeface="Segoe UI"/>
              </a:rPr>
              <a:t>Adatum</a:t>
            </a:r>
            <a:r>
              <a:rPr lang="en-US" sz="1000" b="1" dirty="0" smtClean="0">
                <a:effectLst/>
                <a:latin typeface="Arial"/>
                <a:ea typeface="Times New Roman"/>
                <a:cs typeface="Segoe UI"/>
              </a:rPr>
              <a:t>\Administrator</a:t>
            </a:r>
            <a:r>
              <a:rPr lang="ga-IE" sz="1000" dirty="0" smtClean="0">
                <a:effectLst/>
                <a:latin typeface="Arial"/>
                <a:ea typeface="Times New Roman"/>
                <a:cs typeface="Segoe UI"/>
              </a:rPr>
              <a:t> and password </a:t>
            </a:r>
            <a:r>
              <a:rPr lang="en-US" sz="1000" b="1" dirty="0" smtClean="0">
                <a:effectLst/>
                <a:latin typeface="Arial"/>
                <a:ea typeface="Times New Roman"/>
                <a:cs typeface="Segoe UI"/>
              </a:rPr>
              <a:t>Pa$$w0rd</a:t>
            </a:r>
            <a:r>
              <a:rPr lang="en-US" sz="1000" dirty="0" smtClean="0">
                <a:effectLst/>
                <a:latin typeface="Arial"/>
                <a:ea typeface="Times New Roman"/>
                <a:cs typeface="Segoe UI"/>
              </a:rPr>
              <a:t>.</a:t>
            </a:r>
          </a:p>
          <a:p>
            <a:pPr marL="342900" marR="0" lvl="0" indent="-342900">
              <a:lnSpc>
                <a:spcPct val="115000"/>
              </a:lnSpc>
              <a:spcBef>
                <a:spcPts val="0"/>
              </a:spcBef>
              <a:spcAft>
                <a:spcPts val="995"/>
              </a:spcAft>
              <a:buFont typeface="+mj-lt"/>
              <a:buAutoNum type="arabicPeriod"/>
            </a:pPr>
            <a:r>
              <a:rPr lang="ga-IE" sz="1000" dirty="0" smtClean="0">
                <a:effectLst/>
                <a:latin typeface="Arial"/>
                <a:ea typeface="Times New Roman"/>
                <a:cs typeface="Segoe UI"/>
              </a:rPr>
              <a:t>Start and </a:t>
            </a:r>
            <a:r>
              <a:rPr lang="en-US" sz="1000" dirty="0" smtClean="0">
                <a:effectLst/>
                <a:latin typeface="Arial"/>
                <a:ea typeface="Times New Roman"/>
                <a:cs typeface="Segoe UI"/>
              </a:rPr>
              <a:t>sign in</a:t>
            </a:r>
            <a:r>
              <a:rPr lang="ga-IE" sz="1000" dirty="0" smtClean="0">
                <a:effectLst/>
                <a:latin typeface="Arial"/>
                <a:ea typeface="Times New Roman"/>
                <a:cs typeface="Segoe UI"/>
              </a:rPr>
              <a:t> to the 10961B-LON-CL1 virtual machine with user name </a:t>
            </a:r>
            <a:r>
              <a:rPr lang="en-US" sz="1000" b="1" dirty="0" err="1" smtClean="0">
                <a:effectLst/>
                <a:latin typeface="Arial"/>
                <a:ea typeface="Times New Roman"/>
                <a:cs typeface="Segoe UI"/>
              </a:rPr>
              <a:t>Adatum</a:t>
            </a:r>
            <a:r>
              <a:rPr lang="en-US" sz="1000" b="1" dirty="0" smtClean="0">
                <a:effectLst/>
                <a:latin typeface="Arial"/>
                <a:ea typeface="Times New Roman"/>
                <a:cs typeface="Segoe UI"/>
              </a:rPr>
              <a:t>\Administrator</a:t>
            </a:r>
            <a:r>
              <a:rPr lang="ga-IE" sz="1000" dirty="0" smtClean="0">
                <a:effectLst/>
                <a:latin typeface="Arial"/>
                <a:ea typeface="Times New Roman"/>
                <a:cs typeface="Segoe UI"/>
              </a:rPr>
              <a:t> and password </a:t>
            </a:r>
            <a:r>
              <a:rPr lang="en-US" sz="1000" b="1" dirty="0" smtClean="0">
                <a:effectLst/>
                <a:latin typeface="Arial"/>
                <a:ea typeface="Times New Roman"/>
                <a:cs typeface="Segoe UI"/>
              </a:rPr>
              <a:t>Pa$$w0rd</a:t>
            </a:r>
            <a:r>
              <a:rPr lang="en-US" sz="1000" dirty="0" smtClean="0">
                <a:effectLst/>
                <a:latin typeface="Arial"/>
                <a:ea typeface="Times New Roman"/>
                <a:cs typeface="Segoe UI"/>
              </a:rPr>
              <a:t>.</a:t>
            </a:r>
            <a:r>
              <a:rPr lang="ga-IE" sz="1000" dirty="0" smtClean="0">
                <a:effectLst/>
                <a:latin typeface="Arial"/>
                <a:ea typeface="Times New Roman"/>
                <a:cs typeface="Segoe UI"/>
              </a:rPr>
              <a:t> (Start and </a:t>
            </a:r>
            <a:r>
              <a:rPr lang="en-US" sz="1000" dirty="0" smtClean="0">
                <a:effectLst/>
                <a:latin typeface="Arial"/>
                <a:ea typeface="Times New Roman"/>
                <a:cs typeface="Segoe UI"/>
              </a:rPr>
              <a:t>l</a:t>
            </a:r>
            <a:r>
              <a:rPr lang="ga-IE" sz="1000" dirty="0" smtClean="0">
                <a:effectLst/>
                <a:latin typeface="Arial"/>
                <a:ea typeface="Times New Roman"/>
                <a:cs typeface="Segoe UI"/>
              </a:rPr>
              <a:t>og </a:t>
            </a:r>
            <a:r>
              <a:rPr lang="en-US" sz="1000" dirty="0" smtClean="0">
                <a:effectLst/>
                <a:latin typeface="Arial"/>
                <a:ea typeface="Times New Roman"/>
                <a:cs typeface="Segoe UI"/>
              </a:rPr>
              <a:t>on </a:t>
            </a:r>
            <a:r>
              <a:rPr lang="ga-IE" sz="1000" dirty="0" smtClean="0">
                <a:effectLst/>
                <a:latin typeface="Arial"/>
                <a:ea typeface="Times New Roman"/>
                <a:cs typeface="Segoe UI"/>
              </a:rPr>
              <a:t>to the 10961B-LON-DC1 before logging on to the 10961B-LON-CL1 virtual machine</a:t>
            </a:r>
            <a:r>
              <a:rPr lang="en-US" sz="1000" dirty="0" smtClean="0">
                <a:effectLst/>
                <a:latin typeface="Arial"/>
                <a:ea typeface="Times New Roman"/>
                <a:cs typeface="Segoe UI"/>
              </a:rPr>
              <a:t>.</a:t>
            </a:r>
            <a:r>
              <a:rPr lang="ga-IE" sz="1000" dirty="0" smtClean="0">
                <a:effectLst/>
                <a:latin typeface="Arial"/>
                <a:ea typeface="Times New Roman"/>
                <a:cs typeface="Segoe UI"/>
              </a:rPr>
              <a:t>)</a:t>
            </a:r>
            <a:endParaRPr lang="en-US" sz="1000" dirty="0" smtClean="0">
              <a:effectLst/>
              <a:latin typeface="Arial"/>
              <a:ea typeface="Times New Roman"/>
              <a:cs typeface="Segoe UI"/>
            </a:endParaRPr>
          </a:p>
          <a:p>
            <a:pPr>
              <a:lnSpc>
                <a:spcPct val="115000"/>
              </a:lnSpc>
              <a:spcAft>
                <a:spcPts val="1000"/>
              </a:spcAft>
            </a:pPr>
            <a:r>
              <a:rPr lang="ga-IE" sz="1000" dirty="0">
                <a:latin typeface="Arial"/>
                <a:ea typeface="Calibri"/>
                <a:cs typeface="Times New Roman"/>
              </a:rPr>
              <a:t>Demo</a:t>
            </a:r>
            <a:r>
              <a:rPr lang="en-US" sz="1000" dirty="0" err="1">
                <a:latin typeface="Arial"/>
                <a:ea typeface="Calibri"/>
                <a:cs typeface="Times New Roman"/>
              </a:rPr>
              <a:t>nstration</a:t>
            </a:r>
            <a:r>
              <a:rPr lang="ga-IE" sz="1000" dirty="0">
                <a:latin typeface="Arial"/>
                <a:ea typeface="Calibri"/>
                <a:cs typeface="Times New Roman"/>
              </a:rPr>
              <a:t>s should be performed on the 10961B-LON-CL1 virtual machine in either the Windows PowerShell</a:t>
            </a:r>
            <a:r>
              <a:rPr lang="ga-IE" sz="1000" baseline="30000" dirty="0">
                <a:latin typeface="Arial"/>
                <a:ea typeface="Calibri"/>
                <a:cs typeface="Times New Roman"/>
              </a:rPr>
              <a:t>™</a:t>
            </a:r>
            <a:r>
              <a:rPr lang="ga-IE" sz="1000" dirty="0">
                <a:latin typeface="Arial"/>
                <a:ea typeface="Calibri"/>
                <a:cs typeface="Times New Roman"/>
              </a:rPr>
              <a:t> console or in the Windows PowerShell </a:t>
            </a:r>
            <a:r>
              <a:rPr lang="en-US" sz="1000" dirty="0">
                <a:latin typeface="Arial"/>
                <a:ea typeface="Calibri"/>
                <a:cs typeface="Times New Roman"/>
              </a:rPr>
              <a:t>Integrated Scripting Environment (</a:t>
            </a:r>
            <a:r>
              <a:rPr lang="ga-IE" sz="1000" dirty="0">
                <a:latin typeface="Arial"/>
                <a:ea typeface="Calibri"/>
                <a:cs typeface="Times New Roman"/>
              </a:rPr>
              <a:t>ISE</a:t>
            </a:r>
            <a:r>
              <a:rPr lang="en-US" sz="1000" dirty="0">
                <a:latin typeface="Arial"/>
                <a:ea typeface="Calibri"/>
                <a:cs typeface="Times New Roman"/>
              </a:rPr>
              <a:t>)</a:t>
            </a:r>
            <a:r>
              <a:rPr lang="ga-IE" sz="1000" dirty="0">
                <a:latin typeface="Arial"/>
                <a:ea typeface="Calibri"/>
                <a:cs typeface="Times New Roman"/>
              </a:rPr>
              <a:t>. </a:t>
            </a:r>
            <a:r>
              <a:rPr lang="en-US" sz="1000" dirty="0">
                <a:latin typeface="Arial"/>
                <a:ea typeface="Calibri"/>
                <a:cs typeface="Times New Roman"/>
              </a:rPr>
              <a:t>S</a:t>
            </a:r>
            <a:r>
              <a:rPr lang="ga-IE" sz="1000" dirty="0">
                <a:latin typeface="Arial"/>
                <a:ea typeface="Calibri"/>
                <a:cs typeface="Times New Roman"/>
              </a:rPr>
              <a:t>ome demo</a:t>
            </a:r>
            <a:r>
              <a:rPr lang="en-US" sz="1000" dirty="0" err="1">
                <a:latin typeface="Arial"/>
                <a:ea typeface="Calibri"/>
                <a:cs typeface="Times New Roman"/>
              </a:rPr>
              <a:t>nstration</a:t>
            </a:r>
            <a:r>
              <a:rPr lang="ga-IE" sz="1000" dirty="0">
                <a:latin typeface="Arial"/>
                <a:ea typeface="Calibri"/>
                <a:cs typeface="Times New Roman"/>
              </a:rPr>
              <a:t>s may explicitly call out which one to use. </a:t>
            </a:r>
            <a:endParaRPr lang="en-US" sz="1000" dirty="0">
              <a:latin typeface="Arial"/>
              <a:ea typeface="Calibri"/>
              <a:cs typeface="Times New Roman"/>
            </a:endParaRPr>
          </a:p>
          <a:p>
            <a:pPr>
              <a:lnSpc>
                <a:spcPct val="115000"/>
              </a:lnSpc>
              <a:spcAft>
                <a:spcPts val="1000"/>
              </a:spcAft>
            </a:pPr>
            <a:r>
              <a:rPr lang="ga-IE" sz="1000" dirty="0">
                <a:latin typeface="Arial"/>
                <a:ea typeface="Calibri"/>
                <a:cs typeface="Times New Roman"/>
              </a:rPr>
              <a:t>Where commands are complex</a:t>
            </a:r>
            <a:r>
              <a:rPr lang="en-US" sz="1000" dirty="0">
                <a:latin typeface="Arial"/>
                <a:ea typeface="Calibri"/>
                <a:cs typeface="Times New Roman"/>
              </a:rPr>
              <a:t>,</a:t>
            </a:r>
            <a:r>
              <a:rPr lang="ga-IE" sz="1000" dirty="0">
                <a:latin typeface="Arial"/>
                <a:ea typeface="Calibri"/>
                <a:cs typeface="Times New Roman"/>
              </a:rPr>
              <a:t> or steps are numerous</a:t>
            </a:r>
            <a:r>
              <a:rPr lang="en-US" sz="1000" dirty="0">
                <a:latin typeface="Arial"/>
                <a:ea typeface="Calibri"/>
                <a:cs typeface="Times New Roman"/>
              </a:rPr>
              <a:t>, </a:t>
            </a:r>
            <a:r>
              <a:rPr lang="ga-IE" sz="1000" dirty="0">
                <a:latin typeface="Arial"/>
                <a:ea typeface="Calibri"/>
                <a:cs typeface="Times New Roman"/>
              </a:rPr>
              <a:t>.ps1 </a:t>
            </a:r>
            <a:r>
              <a:rPr lang="en-US" sz="1000" dirty="0">
                <a:latin typeface="Arial"/>
                <a:ea typeface="Calibri"/>
                <a:cs typeface="Times New Roman"/>
              </a:rPr>
              <a:t>demonstration </a:t>
            </a:r>
            <a:r>
              <a:rPr lang="ga-IE" sz="1000" dirty="0">
                <a:latin typeface="Arial"/>
                <a:ea typeface="Calibri"/>
                <a:cs typeface="Times New Roman"/>
              </a:rPr>
              <a:t>files are provided and can </a:t>
            </a:r>
            <a:r>
              <a:rPr lang="ga-IE" sz="1000" dirty="0" smtClean="0">
                <a:latin typeface="Arial"/>
                <a:ea typeface="Calibri"/>
                <a:cs typeface="Times New Roman"/>
              </a:rPr>
              <a:t>be</a:t>
            </a:r>
            <a:r>
              <a:rPr lang="en-US" sz="1000" dirty="0" smtClean="0">
                <a:latin typeface="Arial"/>
                <a:ea typeface="Calibri"/>
                <a:cs typeface="Times New Roman"/>
              </a:rPr>
              <a:t> </a:t>
            </a:r>
            <a:r>
              <a:rPr lang="ga-IE" sz="1000" dirty="0">
                <a:solidFill>
                  <a:prstClr val="black"/>
                </a:solidFill>
                <a:latin typeface="Arial"/>
                <a:ea typeface="Calibri"/>
                <a:cs typeface="Times New Roman"/>
              </a:rPr>
              <a:t>opened and used in the ISE. </a:t>
            </a:r>
            <a:r>
              <a:rPr lang="en-US" sz="1000" dirty="0">
                <a:solidFill>
                  <a:prstClr val="black"/>
                </a:solidFill>
                <a:latin typeface="Arial"/>
                <a:ea typeface="Calibri"/>
                <a:cs typeface="Times New Roman"/>
              </a:rPr>
              <a:t>Where they are available, t</a:t>
            </a:r>
            <a:r>
              <a:rPr lang="ga-IE" sz="1000" dirty="0">
                <a:solidFill>
                  <a:prstClr val="black"/>
                </a:solidFill>
                <a:latin typeface="Arial"/>
                <a:ea typeface="Calibri"/>
                <a:cs typeface="Times New Roman"/>
              </a:rPr>
              <a:t>hey will be called out in the </a:t>
            </a:r>
            <a:r>
              <a:rPr lang="en-US" sz="1000" dirty="0">
                <a:solidFill>
                  <a:prstClr val="black"/>
                </a:solidFill>
                <a:latin typeface="Arial"/>
                <a:ea typeface="Calibri"/>
                <a:cs typeface="Times New Roman"/>
              </a:rPr>
              <a:t>instructor n</a:t>
            </a:r>
            <a:r>
              <a:rPr lang="ga-IE" sz="1000" dirty="0">
                <a:solidFill>
                  <a:prstClr val="black"/>
                </a:solidFill>
                <a:latin typeface="Arial"/>
                <a:ea typeface="Calibri"/>
                <a:cs typeface="Times New Roman"/>
              </a:rPr>
              <a:t>otes </a:t>
            </a:r>
            <a:r>
              <a:rPr lang="en-US" sz="1000" dirty="0">
                <a:solidFill>
                  <a:prstClr val="black"/>
                </a:solidFill>
                <a:latin typeface="Arial"/>
                <a:ea typeface="Calibri"/>
                <a:cs typeface="Times New Roman"/>
              </a:rPr>
              <a:t>for a </a:t>
            </a:r>
            <a:r>
              <a:rPr lang="ga-IE" sz="1000" dirty="0">
                <a:solidFill>
                  <a:prstClr val="black"/>
                </a:solidFill>
                <a:latin typeface="Arial"/>
                <a:ea typeface="Calibri"/>
                <a:cs typeface="Times New Roman"/>
              </a:rPr>
              <a:t>demonstration. They are available on the 10961B-LON-CL1 virtual machine at E:\Mod08\Democode</a:t>
            </a:r>
            <a:r>
              <a:rPr lang="en-US" sz="1000" dirty="0" smtClean="0">
                <a:solidFill>
                  <a:prstClr val="black"/>
                </a:solidFill>
                <a:latin typeface="Arial"/>
                <a:ea typeface="Calibri"/>
                <a:cs typeface="Times New Roman"/>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DB2C7AA-CC21-448B-A590-51DEFEEB6254}"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2812109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DB2C7AA-CC21-448B-A590-51DEFEEB6254}"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2892693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This coverage of scope is deliberately light. Students with some programming experience may want to learn more, and you can encourage them to read the </a:t>
            </a:r>
            <a:r>
              <a:rPr lang="en-US" sz="1000" b="1">
                <a:latin typeface="Arial"/>
                <a:ea typeface="Calibri"/>
                <a:cs typeface="Times New Roman"/>
              </a:rPr>
              <a:t>about_scope</a:t>
            </a:r>
            <a:r>
              <a:rPr lang="en-US" sz="1000">
                <a:latin typeface="Arial"/>
                <a:ea typeface="Calibri"/>
                <a:cs typeface="Times New Roman"/>
              </a:rPr>
              <a:t> Help file in the shell. For this course, students will have almost no interaction with scope and should not have to deal with any particular issues about scope.</a:t>
            </a:r>
          </a:p>
        </p:txBody>
      </p:sp>
      <p:sp>
        <p:nvSpPr>
          <p:cNvPr id="4" name="Slide Number Placeholder 3"/>
          <p:cNvSpPr>
            <a:spLocks noGrp="1"/>
          </p:cNvSpPr>
          <p:nvPr>
            <p:ph type="sldNum" sz="quarter" idx="10"/>
          </p:nvPr>
        </p:nvSpPr>
        <p:spPr/>
        <p:txBody>
          <a:bodyPr/>
          <a:lstStyle/>
          <a:p>
            <a:fld id="{4DB2C7AA-CC21-448B-A590-51DEFEEB6254}"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297571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a:t>
            </a:r>
            <a:r>
              <a:rPr lang="en-US" sz="1000" dirty="0">
                <a:latin typeface="Arial"/>
                <a:ea typeface="Calibri"/>
                <a:cs typeface="Times New Roman"/>
              </a:rPr>
              <a:t>instructor n</a:t>
            </a:r>
            <a:r>
              <a:rPr lang="ga-IE" sz="1000" dirty="0">
                <a:latin typeface="Arial"/>
                <a:ea typeface="Calibri"/>
                <a:cs typeface="Times New Roman"/>
              </a:rPr>
              <a:t>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The demonstration s</a:t>
            </a:r>
            <a:r>
              <a:rPr lang="ga-IE" sz="1000" dirty="0">
                <a:latin typeface="Arial"/>
                <a:ea typeface="Calibri"/>
                <a:cs typeface="Times New Roman"/>
              </a:rPr>
              <a:t>teps </a:t>
            </a:r>
            <a:r>
              <a:rPr lang="en-US" sz="1000" dirty="0">
                <a:latin typeface="Arial"/>
                <a:ea typeface="Calibri"/>
                <a:cs typeface="Times New Roman"/>
              </a:rPr>
              <a:t>should be performed </a:t>
            </a:r>
            <a:r>
              <a:rPr lang="ga-IE" sz="1000" dirty="0">
                <a:latin typeface="Arial"/>
                <a:ea typeface="Calibri"/>
                <a:cs typeface="Times New Roman"/>
              </a:rPr>
              <a:t>on the 10961B-LON-CL1 virtual machine </a:t>
            </a:r>
            <a:r>
              <a:rPr lang="en-US" sz="1000" dirty="0">
                <a:latin typeface="Arial"/>
                <a:ea typeface="Calibri"/>
                <a:cs typeface="Times New Roman"/>
              </a:rPr>
              <a:t>in the </a:t>
            </a:r>
            <a:r>
              <a:rPr lang="ga-IE" sz="1000" dirty="0">
                <a:latin typeface="Arial"/>
                <a:ea typeface="Calibri"/>
                <a:cs typeface="Times New Roman"/>
              </a:rPr>
              <a:t>Windows PowerShell ISE</a:t>
            </a:r>
            <a:r>
              <a:rPr lang="en-US" sz="1000" dirty="0">
                <a:latin typeface="Arial"/>
                <a:ea typeface="Calibri"/>
                <a:cs typeface="Times New Roman"/>
              </a:rPr>
              <a:t>. Open the </a:t>
            </a:r>
            <a:r>
              <a:rPr lang="ga-IE" sz="1000" dirty="0">
                <a:latin typeface="Arial"/>
                <a:ea typeface="Calibri"/>
                <a:cs typeface="Times New Roman"/>
              </a:rPr>
              <a:t>ISE</a:t>
            </a:r>
            <a:r>
              <a:rPr lang="en-US" sz="1000" dirty="0">
                <a:latin typeface="Arial"/>
                <a:ea typeface="Calibri"/>
                <a:cs typeface="Times New Roman"/>
              </a:rPr>
              <a:t>, if it </a:t>
            </a:r>
            <a:r>
              <a:rPr lang="ga-IE" sz="1000" dirty="0">
                <a:latin typeface="Arial"/>
                <a:ea typeface="Calibri"/>
                <a:cs typeface="Times New Roman"/>
              </a:rPr>
              <a:t>is not open already</a:t>
            </a:r>
            <a:r>
              <a:rPr lang="en-US" sz="1000" dirty="0">
                <a:latin typeface="Arial"/>
                <a:ea typeface="Calibri"/>
                <a:cs typeface="Times New Roman"/>
              </a:rPr>
              <a:t>,</a:t>
            </a:r>
            <a:r>
              <a:rPr lang="ga-IE" sz="1000" dirty="0">
                <a:latin typeface="Arial"/>
                <a:ea typeface="Calibri"/>
                <a:cs typeface="Times New Roman"/>
              </a:rPr>
              <a:t> with the file </a:t>
            </a:r>
            <a:r>
              <a:rPr lang="en-US" sz="1000" dirty="0">
                <a:latin typeface="Arial"/>
                <a:ea typeface="Calibri"/>
                <a:cs typeface="Times New Roman"/>
              </a:rPr>
              <a:t>E:\Mod0</a:t>
            </a:r>
            <a:r>
              <a:rPr lang="ga-IE" sz="1000" dirty="0">
                <a:latin typeface="Arial"/>
                <a:ea typeface="Calibri"/>
                <a:cs typeface="Times New Roman"/>
              </a:rPr>
              <a:t>8</a:t>
            </a:r>
            <a:r>
              <a:rPr lang="en-US" sz="1000" dirty="0">
                <a:latin typeface="Arial"/>
                <a:ea typeface="Calibri"/>
                <a:cs typeface="Times New Roman"/>
              </a:rPr>
              <a:t>\</a:t>
            </a:r>
            <a:r>
              <a:rPr lang="en-US" sz="1000" dirty="0" err="1">
                <a:latin typeface="Arial"/>
                <a:ea typeface="Calibri"/>
                <a:cs typeface="Times New Roman"/>
              </a:rPr>
              <a:t>Democode</a:t>
            </a:r>
            <a:r>
              <a:rPr lang="en-US" sz="1000" dirty="0">
                <a:latin typeface="Arial"/>
                <a:ea typeface="Calibri"/>
                <a:cs typeface="Times New Roman"/>
              </a:rPr>
              <a:t>\</a:t>
            </a:r>
            <a:r>
              <a:rPr lang="ga-IE" sz="1000" dirty="0">
                <a:latin typeface="Arial"/>
                <a:ea typeface="Calibri"/>
                <a:cs typeface="Times New Roman"/>
              </a:rPr>
              <a:t>Function1.ps1</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Open </a:t>
            </a:r>
            <a:r>
              <a:rPr lang="en-US" sz="1000" b="1" dirty="0" smtClean="0">
                <a:effectLst/>
                <a:latin typeface="Arial"/>
                <a:ea typeface="Times New Roman"/>
                <a:cs typeface="Times New Roman"/>
              </a:rPr>
              <a:t>E:\Mod08\Democode\Function1.ps1</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On line 27, add the following:</a:t>
            </a:r>
          </a:p>
          <a:p>
            <a:pPr lvl="1">
              <a:lnSpc>
                <a:spcPct val="115000"/>
              </a:lnSpc>
              <a:spcBef>
                <a:spcPts val="600"/>
              </a:spcBef>
              <a:spcAft>
                <a:spcPts val="995"/>
              </a:spcAft>
            </a:pP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NetAdaptInfo</a:t>
            </a:r>
            <a:r>
              <a:rPr lang="en-US" sz="1000" b="1" dirty="0" smtClean="0">
                <a:effectLst/>
                <a:latin typeface="Arial"/>
                <a:ea typeface="Times New Roman"/>
                <a:cs typeface="Times New Roman"/>
              </a:rPr>
              <a:t> –comp </a:t>
            </a:r>
            <a:r>
              <a:rPr lang="en-US" sz="1000" b="1" dirty="0" err="1" smtClean="0">
                <a:effectLst/>
                <a:latin typeface="Arial"/>
                <a:ea typeface="Times New Roman"/>
                <a:cs typeface="Times New Roman"/>
              </a:rPr>
              <a:t>localhost</a:t>
            </a:r>
            <a:endParaRPr lang="en-US" sz="1000" b="1"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Press </a:t>
            </a:r>
            <a:r>
              <a:rPr lang="en-US" sz="1000" dirty="0" err="1" smtClean="0">
                <a:effectLst/>
                <a:latin typeface="Arial"/>
                <a:ea typeface="Times New Roman"/>
                <a:cs typeface="Times New Roman"/>
              </a:rPr>
              <a:t>Ctrl+S</a:t>
            </a:r>
            <a:r>
              <a:rPr lang="ga-IE" sz="1000" dirty="0" smtClean="0">
                <a:effectLst/>
                <a:latin typeface="Arial"/>
                <a:ea typeface="Times New Roman"/>
                <a:cs typeface="Times New Roman"/>
              </a:rPr>
              <a:t> to save the file</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Press F5</a:t>
            </a:r>
            <a:r>
              <a:rPr lang="ga-IE" sz="1000" dirty="0" smtClean="0">
                <a:effectLst/>
                <a:latin typeface="Arial"/>
                <a:ea typeface="Times New Roman"/>
                <a:cs typeface="Times New Roman"/>
              </a:rPr>
              <a:t> to run the script</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Close any open files. </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DB2C7AA-CC21-448B-A590-51DEFEEB6254}"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1633147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smtClean="0">
                <a:latin typeface="Arial"/>
                <a:ea typeface="Calibri"/>
                <a:cs typeface="Times New Roman"/>
              </a:rPr>
              <a:t>Getting </a:t>
            </a:r>
            <a:r>
              <a:rPr lang="en-US" sz="1000" dirty="0">
                <a:latin typeface="Arial"/>
                <a:ea typeface="Calibri"/>
                <a:cs typeface="Times New Roman"/>
              </a:rPr>
              <a:t>the file and folder name correct is a major challenge for beginning users. Take the time to point out how Windows Explorer’s Documents library contains two subfolders, Documents and Public Documents. The </a:t>
            </a:r>
            <a:r>
              <a:rPr lang="en-US" sz="1000" dirty="0" err="1">
                <a:latin typeface="Arial"/>
                <a:ea typeface="Calibri"/>
                <a:cs typeface="Times New Roman"/>
              </a:rPr>
              <a:t>WindowsPowerShell</a:t>
            </a:r>
            <a:r>
              <a:rPr lang="en-US" sz="1000" dirty="0">
                <a:latin typeface="Arial"/>
                <a:ea typeface="Calibri"/>
                <a:cs typeface="Times New Roman"/>
              </a:rPr>
              <a:t> folder must be created under Documents, </a:t>
            </a:r>
            <a:r>
              <a:rPr lang="en-US" sz="1000" b="1" dirty="0">
                <a:latin typeface="Arial"/>
                <a:ea typeface="Calibri"/>
                <a:cs typeface="Times New Roman"/>
              </a:rPr>
              <a:t>not Public Documents</a:t>
            </a:r>
            <a:r>
              <a:rPr lang="en-US" sz="1000" dirty="0">
                <a:latin typeface="Arial"/>
                <a:ea typeface="Calibri"/>
                <a:cs typeface="Times New Roman"/>
              </a:rPr>
              <a:t>. </a:t>
            </a:r>
          </a:p>
          <a:p>
            <a:pPr>
              <a:lnSpc>
                <a:spcPct val="115000"/>
              </a:lnSpc>
              <a:spcAft>
                <a:spcPts val="1000"/>
              </a:spcAft>
            </a:pPr>
            <a:r>
              <a:rPr lang="en-US" sz="1000" dirty="0">
                <a:latin typeface="Arial"/>
                <a:ea typeface="Calibri"/>
                <a:cs typeface="Times New Roman"/>
              </a:rPr>
              <a:t>Also, the module name is used in two locations. First, you must create a subfolder under </a:t>
            </a:r>
            <a:r>
              <a:rPr lang="en-US" sz="1000" b="1" dirty="0" err="1">
                <a:latin typeface="Arial"/>
                <a:ea typeface="Calibri"/>
                <a:cs typeface="Times New Roman"/>
              </a:rPr>
              <a:t>WindowsPowerShell</a:t>
            </a:r>
            <a:r>
              <a:rPr lang="en-US" sz="1000" b="1" dirty="0">
                <a:latin typeface="Arial"/>
                <a:ea typeface="Calibri"/>
                <a:cs typeface="Times New Roman"/>
              </a:rPr>
              <a:t>\Modules\</a:t>
            </a:r>
            <a:r>
              <a:rPr lang="en-US" sz="1000" dirty="0">
                <a:latin typeface="Arial"/>
                <a:ea typeface="Calibri"/>
                <a:cs typeface="Times New Roman"/>
              </a:rPr>
              <a:t> that uses the module name. Next, the module file itself must use the module name and a </a:t>
            </a:r>
            <a:r>
              <a:rPr lang="en-US" sz="1000" b="1" dirty="0">
                <a:latin typeface="Arial"/>
                <a:ea typeface="Calibri"/>
                <a:cs typeface="Times New Roman"/>
              </a:rPr>
              <a:t>.psm1</a:t>
            </a:r>
            <a:r>
              <a:rPr lang="en-US" sz="1000" dirty="0">
                <a:latin typeface="Arial"/>
                <a:ea typeface="Calibri"/>
                <a:cs typeface="Times New Roman"/>
              </a:rPr>
              <a:t> file name extension.</a:t>
            </a:r>
          </a:p>
        </p:txBody>
      </p:sp>
      <p:sp>
        <p:nvSpPr>
          <p:cNvPr id="4" name="Slide Number Placeholder 3"/>
          <p:cNvSpPr>
            <a:spLocks noGrp="1"/>
          </p:cNvSpPr>
          <p:nvPr>
            <p:ph type="sldNum" sz="quarter" idx="10"/>
          </p:nvPr>
        </p:nvSpPr>
        <p:spPr/>
        <p:txBody>
          <a:bodyPr/>
          <a:lstStyle/>
          <a:p>
            <a:fld id="{4DB2C7AA-CC21-448B-A590-51DEFEEB6254}"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36213787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This slide shows the correct location and file name for a script module named MyTools.psm1. The file path in this example is C:\Users\TRAINER\Documents\WindowsPowerShell\Modules\MyTools\MyTools.psm1. </a:t>
            </a:r>
          </a:p>
        </p:txBody>
      </p:sp>
      <p:sp>
        <p:nvSpPr>
          <p:cNvPr id="4" name="Slide Number Placeholder 3"/>
          <p:cNvSpPr>
            <a:spLocks noGrp="1"/>
          </p:cNvSpPr>
          <p:nvPr>
            <p:ph type="sldNum" sz="quarter" idx="10"/>
          </p:nvPr>
        </p:nvSpPr>
        <p:spPr/>
        <p:txBody>
          <a:bodyPr/>
          <a:lstStyle/>
          <a:p>
            <a:fld id="{4DB2C7AA-CC21-448B-A590-51DEFEEB6254}"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2597537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a:t>
            </a:r>
            <a:r>
              <a:rPr lang="en-US" sz="1000" dirty="0">
                <a:latin typeface="Arial"/>
                <a:ea typeface="Calibri"/>
                <a:cs typeface="Times New Roman"/>
              </a:rPr>
              <a:t>instructor n</a:t>
            </a:r>
            <a:r>
              <a:rPr lang="ga-IE" sz="1000" dirty="0">
                <a:latin typeface="Arial"/>
                <a:ea typeface="Calibri"/>
                <a:cs typeface="Times New Roman"/>
              </a:rPr>
              <a:t>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The demonstration s</a:t>
            </a:r>
            <a:r>
              <a:rPr lang="ga-IE" sz="1000" dirty="0">
                <a:latin typeface="Arial"/>
                <a:ea typeface="Calibri"/>
                <a:cs typeface="Times New Roman"/>
              </a:rPr>
              <a:t>teps </a:t>
            </a:r>
            <a:r>
              <a:rPr lang="en-US" sz="1000" dirty="0">
                <a:latin typeface="Arial"/>
                <a:ea typeface="Calibri"/>
                <a:cs typeface="Times New Roman"/>
              </a:rPr>
              <a:t>should be performed </a:t>
            </a:r>
            <a:r>
              <a:rPr lang="ga-IE" sz="1000" dirty="0">
                <a:latin typeface="Arial"/>
                <a:ea typeface="Calibri"/>
                <a:cs typeface="Times New Roman"/>
              </a:rPr>
              <a:t>on the 10961B-LON-CL1 virtual machine </a:t>
            </a:r>
            <a:r>
              <a:rPr lang="en-US" sz="1000" dirty="0">
                <a:latin typeface="Arial"/>
                <a:ea typeface="Calibri"/>
                <a:cs typeface="Times New Roman"/>
              </a:rPr>
              <a:t>in the </a:t>
            </a:r>
            <a:r>
              <a:rPr lang="ga-IE" sz="1000" dirty="0">
                <a:latin typeface="Arial"/>
                <a:ea typeface="Calibri"/>
                <a:cs typeface="Times New Roman"/>
              </a:rPr>
              <a:t>Windows PowerShell ISE.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Open </a:t>
            </a:r>
            <a:r>
              <a:rPr lang="en-US" sz="1000" b="1" dirty="0" smtClean="0">
                <a:effectLst/>
                <a:latin typeface="Arial"/>
                <a:ea typeface="Times New Roman"/>
                <a:cs typeface="Times New Roman"/>
              </a:rPr>
              <a:t>E:\Mod08\Democode\Function2.ps1</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Delete line 27.</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Press </a:t>
            </a:r>
            <a:r>
              <a:rPr lang="en-US" sz="1000" b="1" dirty="0" err="1" smtClean="0">
                <a:effectLst/>
                <a:latin typeface="Arial"/>
                <a:ea typeface="Times New Roman"/>
                <a:cs typeface="Times New Roman"/>
              </a:rPr>
              <a:t>Ctrl+D</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Type the following commands, pressing Enter after each line:</a:t>
            </a:r>
          </a:p>
          <a:p>
            <a:pPr lvl="1">
              <a:spcBef>
                <a:spcPts val="600"/>
              </a:spcBef>
              <a:spcAft>
                <a:spcPts val="300"/>
              </a:spcAft>
            </a:pPr>
            <a:r>
              <a:rPr lang="en-US" sz="1000" b="1" dirty="0" smtClean="0">
                <a:effectLst/>
                <a:latin typeface="Arial"/>
                <a:ea typeface="Times New Roman"/>
                <a:cs typeface="Times New Roman"/>
              </a:rPr>
              <a:t>Cd $home</a:t>
            </a:r>
          </a:p>
          <a:p>
            <a:pPr lvl="1">
              <a:spcBef>
                <a:spcPts val="600"/>
              </a:spcBef>
              <a:spcAft>
                <a:spcPts val="300"/>
              </a:spcAft>
            </a:pPr>
            <a:r>
              <a:rPr lang="en-US" sz="1000" b="1" dirty="0" smtClean="0">
                <a:effectLst/>
                <a:latin typeface="Arial"/>
                <a:ea typeface="Times New Roman"/>
                <a:cs typeface="Times New Roman"/>
              </a:rPr>
              <a:t>Cd Documents</a:t>
            </a:r>
          </a:p>
          <a:p>
            <a:pPr lvl="1">
              <a:spcBef>
                <a:spcPts val="600"/>
              </a:spcBef>
              <a:spcAft>
                <a:spcPts val="300"/>
              </a:spcAft>
            </a:pPr>
            <a:r>
              <a:rPr lang="en-US" sz="1000" b="1" dirty="0" err="1" smtClean="0">
                <a:effectLst/>
                <a:latin typeface="Arial"/>
                <a:ea typeface="Times New Roman"/>
                <a:cs typeface="Times New Roman"/>
              </a:rPr>
              <a:t>MkDir</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WindowsPowerShell</a:t>
            </a:r>
            <a:endParaRPr lang="en-US" sz="1000" b="1" dirty="0" smtClean="0">
              <a:effectLst/>
              <a:latin typeface="Arial"/>
              <a:ea typeface="Times New Roman"/>
              <a:cs typeface="Times New Roman"/>
            </a:endParaRPr>
          </a:p>
          <a:p>
            <a:pPr lvl="1">
              <a:spcBef>
                <a:spcPts val="600"/>
              </a:spcBef>
              <a:spcAft>
                <a:spcPts val="300"/>
              </a:spcAft>
            </a:pPr>
            <a:r>
              <a:rPr lang="en-US" sz="1000" b="1" dirty="0" smtClean="0">
                <a:effectLst/>
                <a:latin typeface="Arial"/>
                <a:ea typeface="Times New Roman"/>
                <a:cs typeface="Times New Roman"/>
              </a:rPr>
              <a:t>Cd </a:t>
            </a:r>
            <a:r>
              <a:rPr lang="en-US" sz="1000" b="1" dirty="0" err="1" smtClean="0">
                <a:effectLst/>
                <a:latin typeface="Arial"/>
                <a:ea typeface="Times New Roman"/>
                <a:cs typeface="Times New Roman"/>
              </a:rPr>
              <a:t>WindowsPowerShell</a:t>
            </a:r>
            <a:endParaRPr lang="en-US" sz="1000" b="1" dirty="0" smtClean="0">
              <a:effectLst/>
              <a:latin typeface="Arial"/>
              <a:ea typeface="Times New Roman"/>
              <a:cs typeface="Times New Roman"/>
            </a:endParaRPr>
          </a:p>
          <a:p>
            <a:pPr lvl="1">
              <a:spcBef>
                <a:spcPts val="600"/>
              </a:spcBef>
              <a:spcAft>
                <a:spcPts val="300"/>
              </a:spcAft>
            </a:pPr>
            <a:r>
              <a:rPr lang="en-US" sz="1000" b="1" dirty="0" err="1" smtClean="0">
                <a:effectLst/>
                <a:latin typeface="Arial"/>
                <a:ea typeface="Times New Roman"/>
                <a:cs typeface="Times New Roman"/>
              </a:rPr>
              <a:t>MkDir</a:t>
            </a:r>
            <a:r>
              <a:rPr lang="en-US" sz="1000" b="1" dirty="0" smtClean="0">
                <a:effectLst/>
                <a:latin typeface="Arial"/>
                <a:ea typeface="Times New Roman"/>
                <a:cs typeface="Times New Roman"/>
              </a:rPr>
              <a:t> Modules</a:t>
            </a:r>
          </a:p>
          <a:p>
            <a:pPr lvl="1">
              <a:spcBef>
                <a:spcPts val="600"/>
              </a:spcBef>
              <a:spcAft>
                <a:spcPts val="300"/>
              </a:spcAft>
            </a:pPr>
            <a:r>
              <a:rPr lang="en-US" sz="1000" b="1" dirty="0" smtClean="0">
                <a:effectLst/>
                <a:latin typeface="Arial"/>
                <a:ea typeface="Times New Roman"/>
                <a:cs typeface="Times New Roman"/>
              </a:rPr>
              <a:t>Cd Modules</a:t>
            </a:r>
          </a:p>
          <a:p>
            <a:pPr lvl="1">
              <a:spcBef>
                <a:spcPts val="600"/>
              </a:spcBef>
              <a:spcAft>
                <a:spcPts val="300"/>
              </a:spcAft>
            </a:pPr>
            <a:r>
              <a:rPr lang="en-US" sz="1000" b="1" dirty="0" err="1" smtClean="0">
                <a:effectLst/>
                <a:latin typeface="Arial"/>
                <a:ea typeface="Times New Roman"/>
                <a:cs typeface="Times New Roman"/>
              </a:rPr>
              <a:t>MkDir</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MyTools</a:t>
            </a:r>
            <a:endParaRPr lang="en-US" sz="1000" b="1" dirty="0">
              <a:latin typeface="Arial"/>
              <a:ea typeface="Times New Roman"/>
              <a:cs typeface="Times New Roman"/>
            </a:endParaRPr>
          </a:p>
          <a:p>
            <a:pPr lvl="1">
              <a:spcBef>
                <a:spcPts val="600"/>
              </a:spcBef>
              <a:spcAft>
                <a:spcPts val="300"/>
              </a:spcAft>
            </a:pPr>
            <a:endParaRPr lang="en-US" sz="300" b="1"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On the </a:t>
            </a:r>
            <a:r>
              <a:rPr lang="en-US" sz="1000" b="1" dirty="0" smtClean="0">
                <a:effectLst/>
                <a:latin typeface="Arial"/>
                <a:ea typeface="Times New Roman"/>
                <a:cs typeface="Times New Roman"/>
              </a:rPr>
              <a:t>File</a:t>
            </a:r>
            <a:r>
              <a:rPr lang="en-US" sz="1000" dirty="0" smtClean="0">
                <a:effectLst/>
                <a:latin typeface="Arial"/>
                <a:ea typeface="Times New Roman"/>
                <a:cs typeface="Times New Roman"/>
              </a:rPr>
              <a:t> menu, click </a:t>
            </a:r>
            <a:r>
              <a:rPr lang="en-US" sz="1000" b="1" dirty="0" smtClean="0">
                <a:effectLst/>
                <a:latin typeface="Arial"/>
                <a:ea typeface="Times New Roman"/>
                <a:cs typeface="Times New Roman"/>
              </a:rPr>
              <a:t>Save As</a:t>
            </a:r>
            <a:r>
              <a:rPr lang="en-US" sz="1000" dirty="0" smtClean="0">
                <a:effectLst/>
                <a:latin typeface="Arial"/>
                <a:ea typeface="Times New Roman"/>
                <a:cs typeface="Times New Roman"/>
              </a:rPr>
              <a:t>.</a:t>
            </a:r>
          </a:p>
          <a:p>
            <a:pPr marL="34290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File name</a:t>
            </a:r>
            <a:r>
              <a:rPr lang="en-US" sz="1000" dirty="0" smtClean="0">
                <a:effectLst/>
                <a:latin typeface="Arial"/>
                <a:ea typeface="Times New Roman"/>
                <a:cs typeface="Times New Roman"/>
              </a:rPr>
              <a:t> </a:t>
            </a:r>
            <a:r>
              <a:rPr lang="en-US" sz="1000" dirty="0" smtClean="0">
                <a:effectLst/>
                <a:latin typeface="Arial"/>
                <a:ea typeface="Times New Roman"/>
                <a:cs typeface="Times New Roman"/>
              </a:rPr>
              <a:t>box, type </a:t>
            </a:r>
            <a:r>
              <a:rPr lang="en-US" sz="1000" b="1" dirty="0" smtClean="0">
                <a:solidFill>
                  <a:prstClr val="black"/>
                </a:solidFill>
                <a:latin typeface="Arial"/>
                <a:ea typeface="Times New Roman"/>
                <a:cs typeface="Times New Roman"/>
              </a:rPr>
              <a:t>C</a:t>
            </a:r>
            <a:r>
              <a:rPr lang="en-US" sz="1000" b="1" dirty="0">
                <a:solidFill>
                  <a:prstClr val="black"/>
                </a:solidFill>
                <a:latin typeface="Arial"/>
                <a:ea typeface="Times New Roman"/>
                <a:cs typeface="Times New Roman"/>
              </a:rPr>
              <a:t>:\Users\Administrator.ADATUM\Documents\WindowsPowerShell\Modules\MyTools\MyTools.psm1</a:t>
            </a:r>
            <a:r>
              <a:rPr lang="en-US" sz="1000" dirty="0">
                <a:solidFill>
                  <a:prstClr val="black"/>
                </a:solidFill>
                <a:latin typeface="Arial"/>
                <a:ea typeface="Times New Roman"/>
                <a:cs typeface="Times New Roman"/>
              </a:rPr>
              <a:t>, and then press Enter.</a:t>
            </a:r>
          </a:p>
          <a:p>
            <a:pPr marL="228600" lvl="0" indent="-228600">
              <a:lnSpc>
                <a:spcPct val="115000"/>
              </a:lnSpc>
              <a:spcAft>
                <a:spcPts val="995"/>
              </a:spcAft>
              <a:buFont typeface="+mj-lt"/>
              <a:buAutoNum type="arabicPeriod"/>
            </a:pPr>
            <a:r>
              <a:rPr lang="en-US" sz="1000" dirty="0" smtClean="0">
                <a:latin typeface="Arial"/>
                <a:ea typeface="Times New Roman"/>
                <a:cs typeface="Times New Roman"/>
              </a:rPr>
              <a:t>   Close</a:t>
            </a:r>
            <a:r>
              <a:rPr lang="en-US" sz="1000" dirty="0" smtClean="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the file. </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DB2C7AA-CC21-448B-A590-51DEFEEB6254}"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3582904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smtClean="0">
                <a:latin typeface="Arial"/>
                <a:ea typeface="Calibri"/>
                <a:cs typeface="Times New Roman"/>
              </a:rPr>
              <a:t>This </a:t>
            </a:r>
            <a:r>
              <a:rPr lang="en-US" sz="1000" dirty="0">
                <a:latin typeface="Arial"/>
                <a:ea typeface="Calibri"/>
                <a:cs typeface="Times New Roman"/>
              </a:rPr>
              <a:t>course will not cover </a:t>
            </a:r>
            <a:r>
              <a:rPr lang="en-US" sz="1000" dirty="0" err="1">
                <a:latin typeface="Arial"/>
                <a:ea typeface="Calibri"/>
                <a:cs typeface="Times New Roman"/>
              </a:rPr>
              <a:t>PSBreakpoints</a:t>
            </a:r>
            <a:r>
              <a:rPr lang="en-US" sz="1000" dirty="0">
                <a:latin typeface="Arial"/>
                <a:ea typeface="Calibri"/>
                <a:cs typeface="Times New Roman"/>
              </a:rPr>
              <a:t> in detail. The last lesson in this module does introduce them. Students are given a starting point for independent exploration. </a:t>
            </a:r>
            <a:r>
              <a:rPr lang="en-US" sz="1000" b="1" dirty="0">
                <a:latin typeface="Arial"/>
                <a:ea typeface="Calibri"/>
                <a:cs typeface="Times New Roman"/>
              </a:rPr>
              <a:t>Write-Debug</a:t>
            </a:r>
            <a:r>
              <a:rPr lang="en-US" sz="1000" dirty="0">
                <a:latin typeface="Arial"/>
                <a:ea typeface="Calibri"/>
                <a:cs typeface="Times New Roman"/>
              </a:rPr>
              <a:t> is a good introduction to the concept of breakpoints, and fits within the time limitations of this course. </a:t>
            </a:r>
            <a:r>
              <a:rPr lang="en-US" sz="1000" b="1" dirty="0">
                <a:latin typeface="Arial"/>
                <a:ea typeface="Calibri"/>
                <a:cs typeface="Times New Roman"/>
              </a:rPr>
              <a:t>Write-Debug</a:t>
            </a:r>
            <a:r>
              <a:rPr lang="en-US" sz="1000" dirty="0">
                <a:latin typeface="Arial"/>
                <a:ea typeface="Calibri"/>
                <a:cs typeface="Times New Roman"/>
              </a:rPr>
              <a:t> also helps this course avoid deep discussions about how to program concepts, which are considered out of scope.</a:t>
            </a:r>
          </a:p>
        </p:txBody>
      </p:sp>
      <p:sp>
        <p:nvSpPr>
          <p:cNvPr id="4" name="Slide Number Placeholder 3"/>
          <p:cNvSpPr>
            <a:spLocks noGrp="1"/>
          </p:cNvSpPr>
          <p:nvPr>
            <p:ph type="sldNum" sz="quarter" idx="10"/>
          </p:nvPr>
        </p:nvSpPr>
        <p:spPr/>
        <p:txBody>
          <a:bodyPr/>
          <a:lstStyle/>
          <a:p>
            <a:fld id="{4DB2C7AA-CC21-448B-A590-51DEFEEB6254}"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32642015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a:t>
            </a:r>
            <a:r>
              <a:rPr lang="en-US" sz="1000" dirty="0">
                <a:latin typeface="Arial"/>
                <a:ea typeface="Calibri"/>
                <a:cs typeface="Times New Roman"/>
              </a:rPr>
              <a:t>instructor n</a:t>
            </a:r>
            <a:r>
              <a:rPr lang="ga-IE" sz="1000" dirty="0">
                <a:latin typeface="Arial"/>
                <a:ea typeface="Calibri"/>
                <a:cs typeface="Times New Roman"/>
              </a:rPr>
              <a:t>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The demonstration s</a:t>
            </a:r>
            <a:r>
              <a:rPr lang="ga-IE" sz="1000" dirty="0">
                <a:latin typeface="Arial"/>
                <a:ea typeface="Calibri"/>
                <a:cs typeface="Times New Roman"/>
              </a:rPr>
              <a:t>teps </a:t>
            </a:r>
            <a:r>
              <a:rPr lang="en-US" sz="1000" dirty="0">
                <a:latin typeface="Arial"/>
                <a:ea typeface="Calibri"/>
                <a:cs typeface="Times New Roman"/>
              </a:rPr>
              <a:t>should be performed </a:t>
            </a:r>
            <a:r>
              <a:rPr lang="ga-IE" sz="1000" dirty="0">
                <a:latin typeface="Arial"/>
                <a:ea typeface="Calibri"/>
                <a:cs typeface="Times New Roman"/>
              </a:rPr>
              <a:t>on the 10961B-LON-CL1 virtual machine </a:t>
            </a:r>
            <a:r>
              <a:rPr lang="en-US" sz="1000" dirty="0">
                <a:latin typeface="Arial"/>
                <a:ea typeface="Calibri"/>
                <a:cs typeface="Times New Roman"/>
              </a:rPr>
              <a:t>in the </a:t>
            </a:r>
            <a:r>
              <a:rPr lang="ga-IE" sz="1000" dirty="0">
                <a:latin typeface="Arial"/>
                <a:ea typeface="Calibri"/>
                <a:cs typeface="Times New Roman"/>
              </a:rPr>
              <a:t>Windows PowerShell ISE.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Open </a:t>
            </a:r>
            <a:r>
              <a:rPr lang="en-US" sz="1000" b="1" dirty="0" smtClean="0">
                <a:effectLst/>
                <a:latin typeface="Arial"/>
                <a:ea typeface="Times New Roman"/>
                <a:cs typeface="Times New Roman"/>
              </a:rPr>
              <a:t>E:\Mod08\Democode\Function3.ps1</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On line 19, add the following:</a:t>
            </a:r>
          </a:p>
          <a:p>
            <a:pPr lvl="1">
              <a:lnSpc>
                <a:spcPct val="115000"/>
              </a:lnSpc>
              <a:spcBef>
                <a:spcPts val="600"/>
              </a:spcBef>
              <a:spcAft>
                <a:spcPts val="995"/>
              </a:spcAft>
            </a:pPr>
            <a:r>
              <a:rPr lang="en-US" sz="1000" b="1" dirty="0" smtClean="0">
                <a:effectLst/>
                <a:latin typeface="Arial"/>
                <a:ea typeface="Times New Roman"/>
                <a:cs typeface="Times New Roman"/>
              </a:rPr>
              <a:t>Write-Debug "About to query $</a:t>
            </a:r>
            <a:r>
              <a:rPr lang="en-US" sz="1000" b="1" dirty="0" err="1" smtClean="0">
                <a:effectLst/>
                <a:latin typeface="Arial"/>
                <a:ea typeface="Times New Roman"/>
                <a:cs typeface="Times New Roman"/>
              </a:rPr>
              <a:t>ComputerName</a:t>
            </a:r>
            <a:r>
              <a:rPr lang="en-US" sz="1000" b="1"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On the </a:t>
            </a:r>
            <a:r>
              <a:rPr lang="en-US" sz="1000" b="1" dirty="0" smtClean="0">
                <a:effectLst/>
                <a:latin typeface="Arial"/>
                <a:ea typeface="Times New Roman"/>
                <a:cs typeface="Times New Roman"/>
              </a:rPr>
              <a:t>File</a:t>
            </a:r>
            <a:r>
              <a:rPr lang="en-US" sz="1000" dirty="0" smtClean="0">
                <a:effectLst/>
                <a:latin typeface="Arial"/>
                <a:ea typeface="Times New Roman"/>
                <a:cs typeface="Times New Roman"/>
              </a:rPr>
              <a:t> menu, click </a:t>
            </a:r>
            <a:r>
              <a:rPr lang="en-US" sz="1000" b="1" dirty="0" smtClean="0">
                <a:effectLst/>
                <a:latin typeface="Arial"/>
                <a:ea typeface="Times New Roman"/>
                <a:cs typeface="Times New Roman"/>
              </a:rPr>
              <a:t>Save As</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File name</a:t>
            </a:r>
            <a:r>
              <a:rPr lang="en-US" sz="1000" dirty="0" smtClean="0">
                <a:effectLst/>
                <a:latin typeface="Arial"/>
                <a:ea typeface="Times New Roman"/>
                <a:cs typeface="Times New Roman"/>
              </a:rPr>
              <a:t> box, type </a:t>
            </a:r>
            <a:r>
              <a:rPr lang="en-US" sz="1000" b="1" dirty="0" smtClean="0">
                <a:effectLst/>
                <a:latin typeface="Arial"/>
                <a:ea typeface="Times New Roman"/>
                <a:cs typeface="Times New Roman"/>
              </a:rPr>
              <a:t>C:\Users\Administrator.ADATUM\Documents\WindowsPowerShell\Modules\MyTools\MyTools.psm1</a:t>
            </a:r>
            <a:r>
              <a:rPr lang="en-US" sz="1000" dirty="0" smtClean="0">
                <a:effectLst/>
                <a:latin typeface="Arial"/>
                <a:ea typeface="Times New Roman"/>
                <a:cs typeface="Times New Roman"/>
              </a:rPr>
              <a:t>, and then press </a:t>
            </a:r>
            <a:r>
              <a:rPr lang="en-US" sz="1000" b="1" dirty="0" smtClean="0">
                <a:effectLst/>
                <a:latin typeface="Arial"/>
                <a:ea typeface="Times New Roman"/>
                <a:cs typeface="Times New Roman"/>
              </a:rPr>
              <a:t>Enter</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a:ea typeface="Times New Roman"/>
                <a:cs typeface="Times New Roman"/>
              </a:rPr>
              <a:t>In the </a:t>
            </a:r>
            <a:r>
              <a:rPr lang="en-US" sz="1000" b="1" dirty="0" smtClean="0">
                <a:effectLst/>
                <a:latin typeface="Arial"/>
                <a:ea typeface="Times New Roman"/>
                <a:cs typeface="Times New Roman"/>
              </a:rPr>
              <a:t>Confirm Save As</a:t>
            </a:r>
            <a:r>
              <a:rPr lang="en-US" sz="1000" dirty="0" smtClean="0">
                <a:solidFill>
                  <a:srgbClr val="000000"/>
                </a:solidFill>
                <a:effectLst/>
                <a:latin typeface="Arial"/>
                <a:ea typeface="Times New Roman"/>
                <a:cs typeface="Times New Roman"/>
              </a:rPr>
              <a:t> dialog box, click </a:t>
            </a:r>
            <a:r>
              <a:rPr lang="en-US" sz="1000" b="1" dirty="0" smtClean="0">
                <a:effectLst/>
                <a:latin typeface="Arial"/>
                <a:ea typeface="Times New Roman"/>
                <a:cs typeface="Times New Roman"/>
              </a:rPr>
              <a:t>Yes</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a:ea typeface="Times New Roman"/>
                <a:cs typeface="Times New Roman"/>
              </a:rPr>
              <a:t>Press </a:t>
            </a:r>
            <a:r>
              <a:rPr lang="en-US" sz="1000" b="1" dirty="0" err="1" smtClean="0">
                <a:solidFill>
                  <a:srgbClr val="000000"/>
                </a:solidFill>
                <a:effectLst/>
                <a:latin typeface="Arial"/>
                <a:ea typeface="Times New Roman"/>
                <a:cs typeface="Times New Roman"/>
              </a:rPr>
              <a:t>Ctrl+D</a:t>
            </a:r>
            <a:r>
              <a:rPr lang="ga-IE" sz="1000" dirty="0" smtClean="0">
                <a:solidFill>
                  <a:srgbClr val="000000"/>
                </a:solidFill>
                <a:effectLst/>
                <a:latin typeface="Arial"/>
                <a:ea typeface="Times New Roman"/>
                <a:cs typeface="Times New Roman"/>
              </a:rPr>
              <a:t> to switch to the </a:t>
            </a:r>
            <a:r>
              <a:rPr lang="en-US" sz="1000" dirty="0" smtClean="0">
                <a:solidFill>
                  <a:srgbClr val="000000"/>
                </a:solidFill>
                <a:effectLst/>
                <a:latin typeface="Arial"/>
                <a:ea typeface="Times New Roman"/>
                <a:cs typeface="Times New Roman"/>
              </a:rPr>
              <a:t>C</a:t>
            </a:r>
            <a:r>
              <a:rPr lang="ga-IE" sz="1000" dirty="0" smtClean="0">
                <a:solidFill>
                  <a:srgbClr val="000000"/>
                </a:solidFill>
                <a:effectLst/>
                <a:latin typeface="Arial"/>
                <a:ea typeface="Times New Roman"/>
                <a:cs typeface="Times New Roman"/>
              </a:rPr>
              <a:t>onsole </a:t>
            </a:r>
            <a:r>
              <a:rPr lang="en-US" sz="1000" dirty="0" smtClean="0">
                <a:solidFill>
                  <a:srgbClr val="000000"/>
                </a:solidFill>
                <a:effectLst/>
                <a:latin typeface="Arial"/>
                <a:ea typeface="Times New Roman"/>
                <a:cs typeface="Times New Roman"/>
              </a:rPr>
              <a:t>pane.</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a:ea typeface="Times New Roman"/>
                <a:cs typeface="Times New Roman"/>
              </a:rPr>
              <a:t>Type the following and then press </a:t>
            </a:r>
            <a:r>
              <a:rPr lang="en-US" sz="1000" b="1" dirty="0" smtClean="0">
                <a:effectLst/>
                <a:latin typeface="Arial"/>
                <a:ea typeface="Times New Roman"/>
                <a:cs typeface="Times New Roman"/>
              </a:rPr>
              <a:t>Enter</a:t>
            </a:r>
            <a:r>
              <a:rPr lang="en-US" sz="1000" dirty="0" smtClean="0">
                <a:solidFill>
                  <a:srgbClr val="000000"/>
                </a:solidFill>
                <a:effectLst/>
                <a:latin typeface="Arial"/>
                <a:ea typeface="Times New Roman"/>
                <a:cs typeface="Times New Roman"/>
              </a:rPr>
              <a:t> (because the module may not be loaded, this command may produce an error that you may ignore):</a:t>
            </a:r>
            <a:endParaRPr lang="en-US" sz="1000" dirty="0" smtClean="0">
              <a:effectLst/>
              <a:latin typeface="Arial"/>
              <a:ea typeface="Times New Roman"/>
              <a:cs typeface="Times New Roman"/>
            </a:endParaRPr>
          </a:p>
          <a:p>
            <a:pPr lvl="1">
              <a:lnSpc>
                <a:spcPct val="115000"/>
              </a:lnSpc>
              <a:spcBef>
                <a:spcPts val="600"/>
              </a:spcBef>
              <a:spcAft>
                <a:spcPts val="995"/>
              </a:spcAft>
            </a:pPr>
            <a:r>
              <a:rPr lang="en-US" sz="1000" b="1" dirty="0" smtClean="0">
                <a:effectLst/>
                <a:latin typeface="Arial"/>
                <a:ea typeface="Times New Roman"/>
                <a:cs typeface="Times New Roman"/>
              </a:rPr>
              <a:t>Remove-Module </a:t>
            </a:r>
            <a:r>
              <a:rPr lang="en-US" sz="1000" b="1" dirty="0" err="1" smtClean="0">
                <a:effectLst/>
                <a:latin typeface="Arial"/>
                <a:ea typeface="Times New Roman"/>
                <a:cs typeface="Times New Roman"/>
              </a:rPr>
              <a:t>MyTools</a:t>
            </a:r>
            <a:endParaRPr lang="en-US" sz="1000" b="1"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a:ea typeface="Times New Roman"/>
                <a:cs typeface="Times New Roman"/>
              </a:rPr>
              <a:t>Type the following and press Enter:</a:t>
            </a:r>
            <a:endParaRPr lang="en-US" sz="1000" dirty="0" smtClean="0">
              <a:effectLst/>
              <a:latin typeface="Arial"/>
              <a:ea typeface="Times New Roman"/>
              <a:cs typeface="Times New Roman"/>
            </a:endParaRPr>
          </a:p>
          <a:p>
            <a:pPr lvl="1">
              <a:lnSpc>
                <a:spcPct val="115000"/>
              </a:lnSpc>
              <a:spcBef>
                <a:spcPts val="600"/>
              </a:spcBef>
              <a:spcAft>
                <a:spcPts val="995"/>
              </a:spcAft>
            </a:pP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NetAdaptInfo</a:t>
            </a:r>
            <a:r>
              <a:rPr lang="en-US" sz="1000" b="1" dirty="0" smtClean="0">
                <a:effectLst/>
                <a:latin typeface="Arial"/>
                <a:ea typeface="Times New Roman"/>
                <a:cs typeface="Times New Roman"/>
              </a:rPr>
              <a:t> –comp </a:t>
            </a:r>
            <a:r>
              <a:rPr lang="en-US" sz="1000" b="1" dirty="0" err="1" smtClean="0">
                <a:effectLst/>
                <a:latin typeface="Arial"/>
                <a:ea typeface="Times New Roman"/>
                <a:cs typeface="Times New Roman"/>
              </a:rPr>
              <a:t>localhost</a:t>
            </a:r>
            <a:endParaRPr lang="en-US" sz="1000" b="1"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DB2C7AA-CC21-448B-A590-51DEFEEB6254}"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9681629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9"/>
            </a:pPr>
            <a:r>
              <a:rPr lang="en-US" sz="1000" dirty="0">
                <a:solidFill>
                  <a:srgbClr val="000000"/>
                </a:solidFill>
                <a:latin typeface="Arial"/>
                <a:ea typeface="Times New Roman"/>
                <a:cs typeface="Times New Roman"/>
              </a:rPr>
              <a:t>Type the following and press Enter:</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b="1" dirty="0">
                <a:solidFill>
                  <a:prstClr val="black"/>
                </a:solidFill>
                <a:latin typeface="Arial"/>
                <a:ea typeface="Times New Roman"/>
                <a:cs typeface="Times New Roman"/>
              </a:rPr>
              <a:t>Get-</a:t>
            </a:r>
            <a:r>
              <a:rPr lang="en-US" sz="1000" b="1" dirty="0" err="1">
                <a:solidFill>
                  <a:prstClr val="black"/>
                </a:solidFill>
                <a:latin typeface="Arial"/>
                <a:ea typeface="Times New Roman"/>
                <a:cs typeface="Times New Roman"/>
              </a:rPr>
              <a:t>NetAdaptInfo</a:t>
            </a:r>
            <a:r>
              <a:rPr lang="en-US" sz="1000" b="1" dirty="0">
                <a:solidFill>
                  <a:prstClr val="black"/>
                </a:solidFill>
                <a:latin typeface="Arial"/>
                <a:ea typeface="Times New Roman"/>
                <a:cs typeface="Times New Roman"/>
              </a:rPr>
              <a:t> –Debug –Comp </a:t>
            </a:r>
            <a:r>
              <a:rPr lang="en-US" sz="1000" b="1" dirty="0" err="1" smtClean="0">
                <a:solidFill>
                  <a:prstClr val="black"/>
                </a:solidFill>
                <a:latin typeface="Arial"/>
                <a:ea typeface="Times New Roman"/>
                <a:cs typeface="Times New Roman"/>
              </a:rPr>
              <a:t>localhost</a:t>
            </a:r>
            <a:endParaRPr lang="en-US" sz="1000" b="1" dirty="0">
              <a:solidFill>
                <a:prstClr val="black"/>
              </a:solidFill>
              <a:latin typeface="Arial"/>
              <a:ea typeface="Times New Roman"/>
              <a:cs typeface="Times New Roman"/>
            </a:endParaRPr>
          </a:p>
          <a:p>
            <a:pPr marL="401638" indent="-401638">
              <a:lnSpc>
                <a:spcPct val="115000"/>
              </a:lnSpc>
              <a:spcBef>
                <a:spcPts val="600"/>
              </a:spcBef>
              <a:spcAft>
                <a:spcPts val="995"/>
              </a:spcAft>
              <a:buFont typeface="+mj-lt"/>
              <a:buAutoNum type="arabicPeriod" startAt="10"/>
            </a:pPr>
            <a:r>
              <a:rPr lang="ga-IE" sz="1000" dirty="0" smtClean="0">
                <a:solidFill>
                  <a:srgbClr val="000000"/>
                </a:solidFill>
                <a:latin typeface="Arial"/>
                <a:ea typeface="Times New Roman"/>
                <a:cs typeface="Times New Roman"/>
              </a:rPr>
              <a:t>You </a:t>
            </a:r>
            <a:r>
              <a:rPr lang="ga-IE" sz="1000" dirty="0">
                <a:solidFill>
                  <a:srgbClr val="000000"/>
                </a:solidFill>
                <a:latin typeface="Arial"/>
                <a:ea typeface="Times New Roman"/>
                <a:cs typeface="Times New Roman"/>
              </a:rPr>
              <a:t>should receive a debug prompt asking you whether you </a:t>
            </a:r>
            <a:r>
              <a:rPr lang="en-US" sz="1000" dirty="0">
                <a:solidFill>
                  <a:srgbClr val="000000"/>
                </a:solidFill>
                <a:latin typeface="Arial"/>
                <a:ea typeface="Times New Roman"/>
                <a:cs typeface="Times New Roman"/>
              </a:rPr>
              <a:t>want </a:t>
            </a:r>
            <a:r>
              <a:rPr lang="ga-IE" sz="1000" dirty="0">
                <a:solidFill>
                  <a:srgbClr val="000000"/>
                </a:solidFill>
                <a:latin typeface="Arial"/>
                <a:ea typeface="Times New Roman"/>
                <a:cs typeface="Times New Roman"/>
              </a:rPr>
              <a:t>to continue with the operation</a:t>
            </a:r>
            <a:r>
              <a:rPr lang="en-US" sz="1000" dirty="0" smtClean="0">
                <a:solidFill>
                  <a:srgbClr val="000000"/>
                </a:solidFill>
                <a:latin typeface="Arial"/>
                <a:ea typeface="Times New Roman"/>
                <a:cs typeface="Times New Roman"/>
              </a:rPr>
              <a:t>. If </a:t>
            </a:r>
            <a:r>
              <a:rPr lang="en-US" sz="1000" dirty="0">
                <a:solidFill>
                  <a:srgbClr val="000000"/>
                </a:solidFill>
                <a:latin typeface="Arial"/>
                <a:ea typeface="Times New Roman"/>
                <a:cs typeface="Times New Roman"/>
              </a:rPr>
              <a:t>you do not receive the prompt you should import the module again by </a:t>
            </a:r>
            <a:r>
              <a:rPr lang="en-US" sz="1000" dirty="0" smtClean="0">
                <a:solidFill>
                  <a:srgbClr val="000000"/>
                </a:solidFill>
                <a:latin typeface="Arial"/>
                <a:ea typeface="Times New Roman"/>
                <a:cs typeface="Times New Roman"/>
              </a:rPr>
              <a:t>typing:</a:t>
            </a:r>
            <a:endParaRPr lang="en-US" sz="1000" dirty="0">
              <a:solidFill>
                <a:srgbClr val="000000"/>
              </a:solidFill>
              <a:latin typeface="Arial"/>
              <a:ea typeface="Times New Roman"/>
              <a:cs typeface="Times New Roman"/>
            </a:endParaRPr>
          </a:p>
          <a:p>
            <a:pPr lvl="1">
              <a:lnSpc>
                <a:spcPct val="115000"/>
              </a:lnSpc>
              <a:spcBef>
                <a:spcPts val="600"/>
              </a:spcBef>
              <a:spcAft>
                <a:spcPts val="995"/>
              </a:spcAft>
            </a:pPr>
            <a:r>
              <a:rPr lang="en-US" sz="1000" b="1" dirty="0">
                <a:solidFill>
                  <a:prstClr val="black"/>
                </a:solidFill>
                <a:latin typeface="Arial"/>
                <a:ea typeface="Times New Roman"/>
                <a:cs typeface="Times New Roman"/>
              </a:rPr>
              <a:t>Import-Module </a:t>
            </a:r>
            <a:r>
              <a:rPr lang="en-US" sz="1000" b="1" dirty="0" err="1" smtClean="0">
                <a:solidFill>
                  <a:prstClr val="black"/>
                </a:solidFill>
                <a:latin typeface="Arial"/>
                <a:ea typeface="Times New Roman"/>
                <a:cs typeface="Times New Roman"/>
              </a:rPr>
              <a:t>MyTools</a:t>
            </a:r>
            <a:endParaRPr lang="en-US" sz="1000" b="1"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smtClean="0">
                <a:solidFill>
                  <a:srgbClr val="000000"/>
                </a:solidFill>
                <a:latin typeface="Arial"/>
                <a:ea typeface="Calibri"/>
                <a:cs typeface="Times New Roman"/>
              </a:rPr>
              <a:t>Then remove the </a:t>
            </a:r>
            <a:r>
              <a:rPr lang="en-US" sz="1000" dirty="0">
                <a:solidFill>
                  <a:srgbClr val="000000"/>
                </a:solidFill>
                <a:latin typeface="Arial"/>
                <a:ea typeface="Calibri"/>
                <a:cs typeface="Times New Roman"/>
              </a:rPr>
              <a:t>module by </a:t>
            </a:r>
            <a:r>
              <a:rPr lang="en-US" sz="1000" dirty="0" smtClean="0">
                <a:solidFill>
                  <a:srgbClr val="000000"/>
                </a:solidFill>
                <a:latin typeface="Arial"/>
                <a:ea typeface="Calibri"/>
                <a:cs typeface="Times New Roman"/>
              </a:rPr>
              <a:t>typing: </a:t>
            </a:r>
            <a:endParaRPr lang="en-US" sz="1000" dirty="0">
              <a:solidFill>
                <a:prstClr val="black"/>
              </a:solidFill>
              <a:latin typeface="Arial"/>
              <a:ea typeface="Calibri"/>
              <a:cs typeface="Times New Roman"/>
            </a:endParaRPr>
          </a:p>
          <a:p>
            <a:pPr lvl="1">
              <a:lnSpc>
                <a:spcPct val="115000"/>
              </a:lnSpc>
              <a:spcBef>
                <a:spcPts val="600"/>
              </a:spcBef>
              <a:spcAft>
                <a:spcPts val="995"/>
              </a:spcAft>
            </a:pPr>
            <a:r>
              <a:rPr lang="en-US" sz="1000" b="1" dirty="0">
                <a:solidFill>
                  <a:prstClr val="black"/>
                </a:solidFill>
                <a:latin typeface="Arial"/>
                <a:ea typeface="Times New Roman"/>
                <a:cs typeface="Times New Roman"/>
              </a:rPr>
              <a:t>Remove-Module </a:t>
            </a:r>
            <a:r>
              <a:rPr lang="en-US" sz="1000" b="1" dirty="0" err="1" smtClean="0">
                <a:solidFill>
                  <a:prstClr val="black"/>
                </a:solidFill>
                <a:latin typeface="Arial"/>
                <a:ea typeface="Times New Roman"/>
                <a:cs typeface="Times New Roman"/>
              </a:rPr>
              <a:t>MyTools</a:t>
            </a:r>
            <a:endParaRPr lang="en-US" sz="1000" b="1"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smtClean="0">
                <a:solidFill>
                  <a:srgbClr val="000000"/>
                </a:solidFill>
                <a:latin typeface="Arial"/>
                <a:ea typeface="Calibri"/>
                <a:cs typeface="Times New Roman"/>
              </a:rPr>
              <a:t>And </a:t>
            </a:r>
            <a:r>
              <a:rPr lang="en-US" sz="1000" dirty="0">
                <a:solidFill>
                  <a:srgbClr val="000000"/>
                </a:solidFill>
                <a:latin typeface="Arial"/>
                <a:ea typeface="Calibri"/>
                <a:cs typeface="Times New Roman"/>
              </a:rPr>
              <a:t>continuing from step 8 again.</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11"/>
            </a:pPr>
            <a:r>
              <a:rPr lang="en-US" sz="1000" dirty="0">
                <a:solidFill>
                  <a:srgbClr val="000000"/>
                </a:solidFill>
                <a:latin typeface="Arial"/>
                <a:ea typeface="Times New Roman"/>
                <a:cs typeface="Times New Roman"/>
              </a:rPr>
              <a:t>Press </a:t>
            </a:r>
            <a:r>
              <a:rPr lang="en-US" sz="1000" b="1" dirty="0">
                <a:solidFill>
                  <a:prstClr val="black"/>
                </a:solidFill>
                <a:latin typeface="Arial"/>
                <a:ea typeface="Times New Roman"/>
                <a:cs typeface="Times New Roman"/>
              </a:rPr>
              <a:t>S</a:t>
            </a:r>
            <a:r>
              <a:rPr lang="ga-IE" sz="1000" dirty="0">
                <a:solidFill>
                  <a:srgbClr val="000000"/>
                </a:solidFill>
                <a:latin typeface="Arial"/>
                <a:ea typeface="Times New Roman"/>
                <a:cs typeface="Times New Roman"/>
              </a:rPr>
              <a:t> to suspend the operation.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srgbClr val="000000"/>
                </a:solidFill>
                <a:latin typeface="Arial"/>
                <a:ea typeface="Times New Roman"/>
                <a:cs typeface="Times New Roman"/>
              </a:rPr>
              <a:t>Type the following and press </a:t>
            </a:r>
            <a:r>
              <a:rPr lang="en-US" sz="1000" b="1" dirty="0">
                <a:solidFill>
                  <a:prstClr val="black"/>
                </a:solidFill>
                <a:latin typeface="Arial"/>
                <a:ea typeface="Times New Roman"/>
                <a:cs typeface="Times New Roman"/>
              </a:rPr>
              <a:t>Enter</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ComputerName</a:t>
            </a:r>
            <a:endParaRPr lang="en-US" sz="1000" b="1"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dirty="0">
                <a:solidFill>
                  <a:srgbClr val="000000"/>
                </a:solidFill>
                <a:latin typeface="Arial"/>
                <a:ea typeface="Times New Roman"/>
                <a:cs typeface="Times New Roman"/>
              </a:rPr>
              <a:t>Run </a:t>
            </a:r>
            <a:r>
              <a:rPr lang="en-US" sz="1000" b="1" dirty="0">
                <a:solidFill>
                  <a:prstClr val="black"/>
                </a:solidFill>
                <a:latin typeface="Arial"/>
                <a:ea typeface="Times New Roman"/>
                <a:cs typeface="Times New Roman"/>
              </a:rPr>
              <a:t>Exit</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228600" lvl="0">
              <a:lnSpc>
                <a:spcPct val="115000"/>
              </a:lnSpc>
              <a:spcAft>
                <a:spcPts val="995"/>
              </a:spcAft>
            </a:pPr>
            <a:r>
              <a:rPr lang="en-US" sz="1000" dirty="0" smtClean="0">
                <a:solidFill>
                  <a:srgbClr val="000000"/>
                </a:solidFill>
                <a:latin typeface="Arial"/>
                <a:ea typeface="Calibri"/>
                <a:cs typeface="Times New Roman"/>
              </a:rPr>
              <a:t>   </a:t>
            </a:r>
            <a:r>
              <a:rPr lang="ga-IE" sz="1000" dirty="0" smtClean="0">
                <a:solidFill>
                  <a:srgbClr val="000000"/>
                </a:solidFill>
                <a:latin typeface="Arial"/>
                <a:ea typeface="Calibri"/>
                <a:cs typeface="Times New Roman"/>
              </a:rPr>
              <a:t>You </a:t>
            </a:r>
            <a:r>
              <a:rPr lang="ga-IE" sz="1000" dirty="0">
                <a:solidFill>
                  <a:srgbClr val="000000"/>
                </a:solidFill>
                <a:latin typeface="Arial"/>
                <a:ea typeface="Calibri"/>
                <a:cs typeface="Times New Roman"/>
              </a:rPr>
              <a:t>should receive a prompt asking you to confirm </a:t>
            </a:r>
            <a:r>
              <a:rPr lang="en-US" sz="1000" dirty="0">
                <a:solidFill>
                  <a:srgbClr val="000000"/>
                </a:solidFill>
                <a:latin typeface="Arial"/>
                <a:ea typeface="Calibri"/>
                <a:cs typeface="Times New Roman"/>
              </a:rPr>
              <a:t>whether </a:t>
            </a:r>
            <a:r>
              <a:rPr lang="ga-IE" sz="1000" dirty="0">
                <a:solidFill>
                  <a:srgbClr val="000000"/>
                </a:solidFill>
                <a:latin typeface="Arial"/>
                <a:ea typeface="Calibri"/>
                <a:cs typeface="Times New Roman"/>
              </a:rPr>
              <a:t>you </a:t>
            </a:r>
            <a:r>
              <a:rPr lang="en-US" sz="1000" dirty="0">
                <a:solidFill>
                  <a:srgbClr val="000000"/>
                </a:solidFill>
                <a:latin typeface="Arial"/>
                <a:ea typeface="Calibri"/>
                <a:cs typeface="Times New Roman"/>
              </a:rPr>
              <a:t>want </a:t>
            </a:r>
            <a:r>
              <a:rPr lang="ga-IE" sz="1000" dirty="0">
                <a:solidFill>
                  <a:srgbClr val="000000"/>
                </a:solidFill>
                <a:latin typeface="Arial"/>
                <a:ea typeface="Calibri"/>
                <a:cs typeface="Times New Roman"/>
              </a:rPr>
              <a:t>to continue with the operation</a:t>
            </a:r>
            <a:r>
              <a:rPr lang="en-US" sz="1000" dirty="0">
                <a:solidFill>
                  <a:srgbClr val="000000"/>
                </a:solidFill>
                <a:latin typeface="Arial"/>
                <a:ea typeface="Calibri"/>
                <a:cs typeface="Times New Roman"/>
              </a:rPr>
              <a:t>.</a:t>
            </a:r>
            <a:endParaRPr lang="en-US" sz="1000" dirty="0">
              <a:solidFill>
                <a:prstClr val="black"/>
              </a:solidFill>
              <a:latin typeface="Arial"/>
              <a:ea typeface="Calibri"/>
              <a:cs typeface="Times New Roman"/>
            </a:endParaRPr>
          </a:p>
          <a:p>
            <a:pPr marL="228600" lvl="0" indent="-228600">
              <a:lnSpc>
                <a:spcPct val="115000"/>
              </a:lnSpc>
              <a:spcAft>
                <a:spcPts val="995"/>
              </a:spcAft>
              <a:buFont typeface="+mj-lt"/>
              <a:buAutoNum type="arabicPeriod" startAt="14"/>
            </a:pPr>
            <a:r>
              <a:rPr lang="en-US" sz="1000" dirty="0" smtClean="0">
                <a:solidFill>
                  <a:srgbClr val="000000"/>
                </a:solidFill>
                <a:latin typeface="Arial"/>
                <a:ea typeface="Times New Roman"/>
                <a:cs typeface="Times New Roman"/>
              </a:rPr>
              <a:t>   Press </a:t>
            </a:r>
            <a:r>
              <a:rPr lang="en-US" sz="1000" b="1" dirty="0">
                <a:solidFill>
                  <a:prstClr val="black"/>
                </a:solidFill>
                <a:latin typeface="Arial"/>
                <a:ea typeface="Times New Roman"/>
                <a:cs typeface="Times New Roman"/>
              </a:rPr>
              <a:t>Y</a:t>
            </a:r>
            <a:r>
              <a:rPr lang="en-US" sz="1000" dirty="0">
                <a:solidFill>
                  <a:srgbClr val="000000"/>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4DB2C7AA-CC21-448B-A590-51DEFEEB6254}" type="slidenum">
              <a:rPr lang="en-US" smtClean="0"/>
              <a:t>28</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10799199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solidFill>
                  <a:srgbClr val="000000"/>
                </a:solidFill>
                <a:latin typeface="Arial"/>
                <a:ea typeface="Calibri"/>
                <a:cs typeface="Times New Roman"/>
              </a:rPr>
              <a:t>Exercise 1: Convert the Script to a </a:t>
            </a:r>
            <a:r>
              <a:rPr lang="en-US" sz="1000" b="1" dirty="0" smtClean="0">
                <a:solidFill>
                  <a:srgbClr val="000000"/>
                </a:solidFill>
                <a:latin typeface="Arial"/>
                <a:ea typeface="Calibri"/>
                <a:cs typeface="Times New Roman"/>
              </a:rPr>
              <a:t>Function</a:t>
            </a:r>
          </a:p>
          <a:p>
            <a:pPr>
              <a:lnSpc>
                <a:spcPct val="115000"/>
              </a:lnSpc>
              <a:spcAft>
                <a:spcPts val="1000"/>
              </a:spcAft>
            </a:pPr>
            <a:r>
              <a:rPr lang="en-US" sz="1000" dirty="0" smtClean="0">
                <a:latin typeface="Arial"/>
                <a:ea typeface="Calibri"/>
                <a:cs typeface="Times New Roman"/>
              </a:rPr>
              <a:t>You </a:t>
            </a:r>
            <a:r>
              <a:rPr lang="en-US" sz="1000" dirty="0">
                <a:latin typeface="Arial"/>
                <a:ea typeface="Calibri"/>
                <a:cs typeface="Times New Roman"/>
              </a:rPr>
              <a:t>have written the following script:</a:t>
            </a:r>
          </a:p>
          <a:p>
            <a:pPr lvl="1">
              <a:lnSpc>
                <a:spcPts val="1000"/>
              </a:lnSpc>
              <a:spcBef>
                <a:spcPts val="600"/>
              </a:spcBef>
              <a:spcAft>
                <a:spcPts val="600"/>
              </a:spcAft>
            </a:pPr>
            <a:r>
              <a:rPr lang="en-US" sz="1000" b="1" dirty="0" smtClean="0">
                <a:effectLst/>
                <a:latin typeface="Arial"/>
                <a:ea typeface="Times New Roman"/>
                <a:cs typeface="Times New Roman"/>
              </a:rPr>
              <a:t>&lt;#</a:t>
            </a:r>
          </a:p>
          <a:p>
            <a:pPr lvl="1">
              <a:lnSpc>
                <a:spcPts val="1000"/>
              </a:lnSpc>
              <a:spcBef>
                <a:spcPts val="600"/>
              </a:spcBef>
              <a:spcAft>
                <a:spcPts val="600"/>
              </a:spcAft>
            </a:pPr>
            <a:r>
              <a:rPr lang="en-US" sz="1000" b="1" dirty="0" smtClean="0">
                <a:effectLst/>
                <a:latin typeface="Arial"/>
                <a:ea typeface="Times New Roman"/>
                <a:cs typeface="Times New Roman"/>
              </a:rPr>
              <a:t>.SYNOPSIS</a:t>
            </a:r>
          </a:p>
          <a:p>
            <a:pPr lvl="1">
              <a:lnSpc>
                <a:spcPts val="1000"/>
              </a:lnSpc>
              <a:spcBef>
                <a:spcPts val="600"/>
              </a:spcBef>
              <a:spcAft>
                <a:spcPts val="600"/>
              </a:spcAft>
            </a:pPr>
            <a:r>
              <a:rPr lang="en-US" sz="1000" b="1" dirty="0" smtClean="0">
                <a:effectLst/>
                <a:latin typeface="Arial"/>
                <a:ea typeface="Times New Roman"/>
                <a:cs typeface="Times New Roman"/>
              </a:rPr>
              <a:t>Retrieves disk space information.</a:t>
            </a:r>
          </a:p>
          <a:p>
            <a:pPr lvl="1">
              <a:lnSpc>
                <a:spcPts val="1000"/>
              </a:lnSpc>
              <a:spcBef>
                <a:spcPts val="600"/>
              </a:spcBef>
              <a:spcAft>
                <a:spcPts val="600"/>
              </a:spcAft>
            </a:pPr>
            <a:r>
              <a:rPr lang="en-US" sz="1000" b="1" dirty="0" smtClean="0">
                <a:effectLst/>
                <a:latin typeface="Arial"/>
                <a:ea typeface="Times New Roman"/>
                <a:cs typeface="Times New Roman"/>
              </a:rPr>
              <a:t>.DESCRIPTION</a:t>
            </a:r>
          </a:p>
          <a:p>
            <a:pPr lvl="1">
              <a:lnSpc>
                <a:spcPts val="1000"/>
              </a:lnSpc>
              <a:spcBef>
                <a:spcPts val="600"/>
              </a:spcBef>
              <a:spcAft>
                <a:spcPts val="600"/>
              </a:spcAft>
            </a:pPr>
            <a:r>
              <a:rPr lang="en-US" sz="1000" b="1" dirty="0" smtClean="0">
                <a:effectLst/>
                <a:latin typeface="Arial"/>
                <a:ea typeface="Times New Roman"/>
                <a:cs typeface="Times New Roman"/>
              </a:rPr>
              <a:t>Retrieves disk information from a single computer.</a:t>
            </a:r>
          </a:p>
          <a:p>
            <a:pPr lvl="1">
              <a:lnSpc>
                <a:spcPts val="1000"/>
              </a:lnSpc>
              <a:spcBef>
                <a:spcPts val="600"/>
              </a:spcBef>
              <a:spcAft>
                <a:spcPts val="600"/>
              </a:spcAft>
            </a:pPr>
            <a:r>
              <a:rPr lang="en-US" sz="1000" b="1" dirty="0" smtClean="0">
                <a:effectLst/>
                <a:latin typeface="Arial"/>
                <a:ea typeface="Times New Roman"/>
                <a:cs typeface="Times New Roman"/>
              </a:rPr>
              <a:t>.PARAMETER </a:t>
            </a:r>
            <a:r>
              <a:rPr lang="en-US" sz="1000" b="1" dirty="0" err="1" smtClean="0">
                <a:effectLst/>
                <a:latin typeface="Arial"/>
                <a:ea typeface="Times New Roman"/>
                <a:cs typeface="Times New Roman"/>
              </a:rPr>
              <a:t>ComputerName</a:t>
            </a:r>
            <a:endParaRPr lang="en-US" sz="1000" b="1" dirty="0" smtClean="0">
              <a:effectLst/>
              <a:latin typeface="Arial"/>
              <a:ea typeface="Times New Roman"/>
              <a:cs typeface="Times New Roman"/>
            </a:endParaRPr>
          </a:p>
          <a:p>
            <a:pPr lvl="1">
              <a:lnSpc>
                <a:spcPts val="1000"/>
              </a:lnSpc>
              <a:spcBef>
                <a:spcPts val="600"/>
              </a:spcBef>
              <a:spcAft>
                <a:spcPts val="600"/>
              </a:spcAft>
            </a:pPr>
            <a:r>
              <a:rPr lang="en-US" sz="1000" b="1" dirty="0" smtClean="0">
                <a:effectLst/>
                <a:latin typeface="Arial"/>
                <a:ea typeface="Times New Roman"/>
                <a:cs typeface="Times New Roman"/>
              </a:rPr>
              <a:t>The name of the computer to query.</a:t>
            </a:r>
          </a:p>
          <a:p>
            <a:pPr lvl="1">
              <a:lnSpc>
                <a:spcPts val="1000"/>
              </a:lnSpc>
              <a:spcBef>
                <a:spcPts val="600"/>
              </a:spcBef>
              <a:spcAft>
                <a:spcPts val="600"/>
              </a:spcAft>
            </a:pPr>
            <a:r>
              <a:rPr lang="en-US" sz="1000" b="1" dirty="0" smtClean="0">
                <a:effectLst/>
                <a:latin typeface="Arial"/>
                <a:ea typeface="Times New Roman"/>
                <a:cs typeface="Times New Roman"/>
              </a:rPr>
              <a:t>.PARAMETER </a:t>
            </a:r>
            <a:r>
              <a:rPr lang="en-US" sz="1000" b="1" dirty="0" err="1" smtClean="0">
                <a:effectLst/>
                <a:latin typeface="Arial"/>
                <a:ea typeface="Times New Roman"/>
                <a:cs typeface="Times New Roman"/>
              </a:rPr>
              <a:t>DriveType</a:t>
            </a:r>
            <a:endParaRPr lang="en-US" sz="1000" b="1" dirty="0" smtClean="0">
              <a:effectLst/>
              <a:latin typeface="Arial"/>
              <a:ea typeface="Times New Roman"/>
              <a:cs typeface="Times New Roman"/>
            </a:endParaRPr>
          </a:p>
          <a:p>
            <a:pPr lvl="1">
              <a:lnSpc>
                <a:spcPts val="1000"/>
              </a:lnSpc>
              <a:spcBef>
                <a:spcPts val="600"/>
              </a:spcBef>
              <a:spcAft>
                <a:spcPts val="600"/>
              </a:spcAft>
            </a:pPr>
            <a:r>
              <a:rPr lang="en-US" sz="1000" b="1" dirty="0" smtClean="0">
                <a:effectLst/>
                <a:latin typeface="Arial"/>
                <a:ea typeface="Times New Roman"/>
                <a:cs typeface="Times New Roman"/>
              </a:rPr>
              <a:t>The type of drive to query. Defaults to 3, representing local fixed disks.</a:t>
            </a:r>
          </a:p>
          <a:p>
            <a:pPr lvl="1">
              <a:lnSpc>
                <a:spcPts val="1000"/>
              </a:lnSpc>
              <a:spcBef>
                <a:spcPts val="600"/>
              </a:spcBef>
              <a:spcAft>
                <a:spcPts val="600"/>
              </a:spcAft>
            </a:pPr>
            <a:r>
              <a:rPr lang="en-US" sz="1000" b="1" dirty="0" smtClean="0">
                <a:effectLst/>
                <a:latin typeface="Arial"/>
                <a:ea typeface="Times New Roman"/>
                <a:cs typeface="Times New Roman"/>
              </a:rPr>
              <a:t>.EXAMPLE</a:t>
            </a:r>
          </a:p>
          <a:p>
            <a:pPr lvl="1">
              <a:lnSpc>
                <a:spcPts val="1000"/>
              </a:lnSpc>
              <a:spcBef>
                <a:spcPts val="600"/>
              </a:spcBef>
              <a:spcAft>
                <a:spcPts val="600"/>
              </a:spcAft>
            </a:pP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DiskInfo</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ComputerName</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localhost</a:t>
            </a:r>
            <a:r>
              <a:rPr lang="en-US" sz="1000" b="1" dirty="0" smtClean="0">
                <a:effectLst/>
                <a:latin typeface="Arial"/>
                <a:ea typeface="Times New Roman"/>
                <a:cs typeface="Times New Roman"/>
              </a:rPr>
              <a:t> -Verbose</a:t>
            </a:r>
          </a:p>
          <a:p>
            <a:pPr lvl="1">
              <a:lnSpc>
                <a:spcPts val="1000"/>
              </a:lnSpc>
              <a:spcBef>
                <a:spcPts val="600"/>
              </a:spcBef>
              <a:spcAft>
                <a:spcPts val="600"/>
              </a:spcAft>
            </a:pPr>
            <a:r>
              <a:rPr lang="en-US" sz="1000" b="1" dirty="0" smtClean="0">
                <a:effectLst/>
                <a:latin typeface="Arial"/>
                <a:ea typeface="Times New Roman"/>
                <a:cs typeface="Times New Roman"/>
              </a:rPr>
              <a:t>#&gt;</a:t>
            </a:r>
          </a:p>
          <a:p>
            <a:pPr lvl="1">
              <a:lnSpc>
                <a:spcPts val="1000"/>
              </a:lnSpc>
              <a:spcBef>
                <a:spcPts val="600"/>
              </a:spcBef>
              <a:spcAft>
                <a:spcPts val="600"/>
              </a:spcAft>
            </a:pP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CmdletBinding</a:t>
            </a:r>
            <a:r>
              <a:rPr lang="en-US" sz="1000" b="1" dirty="0" smtClean="0">
                <a:effectLst/>
                <a:latin typeface="Arial"/>
                <a:ea typeface="Times New Roman"/>
                <a:cs typeface="Times New Roman"/>
              </a:rPr>
              <a:t>()]</a:t>
            </a:r>
          </a:p>
          <a:p>
            <a:pPr lvl="1">
              <a:lnSpc>
                <a:spcPts val="1000"/>
              </a:lnSpc>
              <a:spcBef>
                <a:spcPts val="600"/>
              </a:spcBef>
              <a:spcAft>
                <a:spcPts val="600"/>
              </a:spcAft>
            </a:pPr>
            <a:r>
              <a:rPr lang="en-US" sz="1000" b="1" dirty="0" err="1" smtClean="0">
                <a:effectLst/>
                <a:latin typeface="Arial"/>
                <a:ea typeface="Times New Roman"/>
                <a:cs typeface="Times New Roman"/>
              </a:rPr>
              <a:t>Param</a:t>
            </a:r>
            <a:r>
              <a:rPr lang="en-US" sz="1000" b="1" dirty="0" smtClean="0">
                <a:effectLst/>
                <a:latin typeface="Arial"/>
                <a:ea typeface="Times New Roman"/>
                <a:cs typeface="Times New Roman"/>
              </a:rPr>
              <a:t>(</a:t>
            </a:r>
          </a:p>
          <a:p>
            <a:pPr lvl="1">
              <a:lnSpc>
                <a:spcPts val="1000"/>
              </a:lnSpc>
              <a:spcBef>
                <a:spcPts val="600"/>
              </a:spcBef>
              <a:spcAft>
                <a:spcPts val="600"/>
              </a:spcAft>
            </a:pPr>
            <a:r>
              <a:rPr lang="en-US" sz="1000" b="1" dirty="0" smtClean="0">
                <a:effectLst/>
                <a:latin typeface="Arial"/>
                <a:ea typeface="Times New Roman"/>
                <a:cs typeface="Times New Roman"/>
              </a:rPr>
              <a:t>    [Parameter(Mandatory=$True)][string]$</a:t>
            </a:r>
            <a:r>
              <a:rPr lang="en-US" sz="1000" b="1" dirty="0" err="1" smtClean="0">
                <a:effectLst/>
                <a:latin typeface="Arial"/>
                <a:ea typeface="Times New Roman"/>
                <a:cs typeface="Times New Roman"/>
              </a:rPr>
              <a:t>ComputerName</a:t>
            </a:r>
            <a:r>
              <a:rPr lang="en-US" sz="1000" b="1" dirty="0" smtClean="0">
                <a:effectLst/>
                <a:latin typeface="Arial"/>
                <a:ea typeface="Times New Roman"/>
                <a:cs typeface="Times New Roman"/>
              </a:rPr>
              <a:t>,</a:t>
            </a:r>
          </a:p>
          <a:p>
            <a:pPr lvl="1">
              <a:lnSpc>
                <a:spcPts val="1000"/>
              </a:lnSpc>
              <a:spcBef>
                <a:spcPts val="600"/>
              </a:spcBef>
              <a:spcAft>
                <a:spcPts val="600"/>
              </a:spcAft>
            </a:pP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int</a:t>
            </a: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DriveType</a:t>
            </a:r>
            <a:r>
              <a:rPr lang="en-US" sz="1000" b="1" dirty="0" smtClean="0">
                <a:effectLst/>
                <a:latin typeface="Arial"/>
                <a:ea typeface="Times New Roman"/>
                <a:cs typeface="Times New Roman"/>
              </a:rPr>
              <a:t> = 3</a:t>
            </a:r>
          </a:p>
          <a:p>
            <a:pPr lvl="1">
              <a:lnSpc>
                <a:spcPts val="1000"/>
              </a:lnSpc>
              <a:spcBef>
                <a:spcPts val="600"/>
              </a:spcBef>
              <a:spcAft>
                <a:spcPts val="600"/>
              </a:spcAft>
            </a:pPr>
            <a:r>
              <a:rPr lang="en-US" sz="1000" b="1" dirty="0" smtClean="0">
                <a:effectLst/>
                <a:latin typeface="Arial"/>
                <a:ea typeface="Times New Roman"/>
                <a:cs typeface="Times New Roman"/>
              </a:rPr>
              <a:t>)</a:t>
            </a:r>
          </a:p>
          <a:p>
            <a:pPr lvl="1">
              <a:lnSpc>
                <a:spcPts val="1000"/>
              </a:lnSpc>
              <a:spcBef>
                <a:spcPts val="600"/>
              </a:spcBef>
              <a:spcAft>
                <a:spcPts val="600"/>
              </a:spcAft>
            </a:pPr>
            <a:r>
              <a:rPr lang="en-US" sz="1000" b="1" dirty="0" smtClean="0">
                <a:effectLst/>
                <a:latin typeface="Arial"/>
                <a:ea typeface="Times New Roman"/>
                <a:cs typeface="Times New Roman"/>
              </a:rPr>
              <a:t>Write-Verbose "Getting drive types of $</a:t>
            </a:r>
            <a:r>
              <a:rPr lang="en-US" sz="1000" b="1" dirty="0" err="1" smtClean="0">
                <a:effectLst/>
                <a:latin typeface="Arial"/>
                <a:ea typeface="Times New Roman"/>
                <a:cs typeface="Times New Roman"/>
              </a:rPr>
              <a:t>DriveType</a:t>
            </a:r>
            <a:r>
              <a:rPr lang="en-US" sz="1000" b="1" dirty="0" smtClean="0">
                <a:effectLst/>
                <a:latin typeface="Arial"/>
                <a:ea typeface="Times New Roman"/>
                <a:cs typeface="Times New Roman"/>
              </a:rPr>
              <a:t> from $</a:t>
            </a:r>
            <a:r>
              <a:rPr lang="en-US" sz="1000" b="1" dirty="0" err="1" smtClean="0">
                <a:effectLst/>
                <a:latin typeface="Arial"/>
                <a:ea typeface="Times New Roman"/>
                <a:cs typeface="Times New Roman"/>
              </a:rPr>
              <a:t>ComputerName</a:t>
            </a:r>
            <a:r>
              <a:rPr lang="en-US" sz="1000" b="1" dirty="0" smtClean="0">
                <a:effectLst/>
                <a:latin typeface="Arial"/>
                <a:ea typeface="Times New Roman"/>
                <a:cs typeface="Times New Roman"/>
              </a:rPr>
              <a:t>"</a:t>
            </a:r>
          </a:p>
          <a:p>
            <a:pPr lvl="1">
              <a:lnSpc>
                <a:spcPts val="1000"/>
              </a:lnSpc>
              <a:spcBef>
                <a:spcPts val="600"/>
              </a:spcBef>
              <a:spcAft>
                <a:spcPts val="600"/>
              </a:spcAft>
            </a:pPr>
            <a:endParaRPr lang="en-US" sz="1000" b="1"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DB2C7AA-CC21-448B-A590-51DEFEEB6254}" type="slidenum">
              <a:rPr lang="en-US" smtClean="0"/>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3946872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The process, more than the syntax, is important in this lesson. The syntax is obviously important, but students can look that up in Help files. This lesson really focuses on the progression from command to script. This means that the steps involved are where you should spend the most time.</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Do </a:t>
            </a:r>
            <a:r>
              <a:rPr lang="en-US" sz="1000" b="1">
                <a:latin typeface="Arial"/>
                <a:ea typeface="Calibri"/>
                <a:cs typeface="Times New Roman"/>
              </a:rPr>
              <a:t>Write-Verbose</a:t>
            </a:r>
            <a:r>
              <a:rPr lang="en-US" sz="1000">
                <a:latin typeface="Arial"/>
                <a:ea typeface="Calibri"/>
                <a:cs typeface="Times New Roman"/>
              </a:rPr>
              <a:t> and comment-based help serve the purpose of documenting a script and its functionality?</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They do, at least in part. Comment-based help provides documentation that is usable by someone reading the script, in addition to by someone who is running the script. Verbose output can serve the same purpose, by providing inline documentation of the various actions a script takes, as it takes them.</a:t>
            </a:r>
          </a:p>
        </p:txBody>
      </p:sp>
      <p:sp>
        <p:nvSpPr>
          <p:cNvPr id="4" name="Slide Number Placeholder 3"/>
          <p:cNvSpPr>
            <a:spLocks noGrp="1"/>
          </p:cNvSpPr>
          <p:nvPr>
            <p:ph type="sldNum" sz="quarter" idx="10"/>
          </p:nvPr>
        </p:nvSpPr>
        <p:spPr/>
        <p:txBody>
          <a:bodyPr/>
          <a:lstStyle/>
          <a:p>
            <a:fld id="{4DB2C7AA-CC21-448B-A590-51DEFEEB6254}"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14508871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1">
              <a:lnSpc>
                <a:spcPts val="1000"/>
              </a:lnSpc>
              <a:spcBef>
                <a:spcPts val="600"/>
              </a:spcBef>
              <a:spcAft>
                <a:spcPts val="600"/>
              </a:spcAft>
            </a:pPr>
            <a:r>
              <a:rPr lang="en-US" sz="1000" dirty="0">
                <a:solidFill>
                  <a:prstClr val="black"/>
                </a:solidFill>
                <a:latin typeface="Arial"/>
                <a:ea typeface="Times New Roman"/>
                <a:cs typeface="Times New Roman"/>
              </a:rPr>
              <a:t> </a:t>
            </a:r>
            <a:r>
              <a:rPr lang="en-US" sz="1000" b="1" dirty="0">
                <a:latin typeface="Arial"/>
                <a:ea typeface="Times New Roman"/>
                <a:cs typeface="Times New Roman"/>
              </a:rPr>
              <a:t>Get-</a:t>
            </a:r>
            <a:r>
              <a:rPr lang="en-US" sz="1000" b="1" dirty="0" err="1">
                <a:latin typeface="Arial"/>
                <a:ea typeface="Times New Roman"/>
                <a:cs typeface="Times New Roman"/>
              </a:rPr>
              <a:t>WMIObject</a:t>
            </a:r>
            <a:r>
              <a:rPr lang="en-US" sz="1000" b="1" dirty="0">
                <a:latin typeface="Arial"/>
                <a:ea typeface="Times New Roman"/>
                <a:cs typeface="Times New Roman"/>
              </a:rPr>
              <a:t> -Class Win32_LogicalDisk -Filter "</a:t>
            </a:r>
            <a:r>
              <a:rPr lang="en-US" sz="1000" b="1" dirty="0" err="1">
                <a:latin typeface="Arial"/>
                <a:ea typeface="Times New Roman"/>
                <a:cs typeface="Times New Roman"/>
              </a:rPr>
              <a:t>DriveType</a:t>
            </a:r>
            <a:r>
              <a:rPr lang="en-US" sz="1000" b="1" dirty="0">
                <a:latin typeface="Arial"/>
                <a:ea typeface="Times New Roman"/>
                <a:cs typeface="Times New Roman"/>
              </a:rPr>
              <a:t>=$</a:t>
            </a:r>
            <a:r>
              <a:rPr lang="en-US" sz="1000" b="1" dirty="0" err="1">
                <a:latin typeface="Arial"/>
                <a:ea typeface="Times New Roman"/>
                <a:cs typeface="Times New Roman"/>
              </a:rPr>
              <a:t>DriveType</a:t>
            </a:r>
            <a:r>
              <a:rPr lang="en-US" sz="1000" b="1" dirty="0">
                <a:latin typeface="Arial"/>
                <a:ea typeface="Times New Roman"/>
                <a:cs typeface="Times New Roman"/>
              </a:rPr>
              <a:t>" `</a:t>
            </a:r>
          </a:p>
          <a:p>
            <a:pPr lvl="1">
              <a:lnSpc>
                <a:spcPts val="1000"/>
              </a:lnSpc>
              <a:spcBef>
                <a:spcPts val="600"/>
              </a:spcBef>
              <a:spcAft>
                <a:spcPts val="600"/>
              </a:spcAft>
            </a:pPr>
            <a:r>
              <a:rPr lang="en-US" sz="1000" b="1" dirty="0">
                <a:latin typeface="Arial"/>
                <a:ea typeface="Times New Roman"/>
                <a:cs typeface="Times New Roman"/>
              </a:rPr>
              <a:t>                -</a:t>
            </a:r>
            <a:r>
              <a:rPr lang="en-US" sz="1000" b="1" dirty="0" err="1">
                <a:latin typeface="Arial"/>
                <a:ea typeface="Times New Roman"/>
                <a:cs typeface="Times New Roman"/>
              </a:rPr>
              <a:t>ComputerName</a:t>
            </a:r>
            <a:r>
              <a:rPr lang="en-US" sz="1000" b="1" dirty="0">
                <a:latin typeface="Arial"/>
                <a:ea typeface="Times New Roman"/>
                <a:cs typeface="Times New Roman"/>
              </a:rPr>
              <a:t> $</a:t>
            </a:r>
            <a:r>
              <a:rPr lang="en-US" sz="1000" b="1" dirty="0" err="1">
                <a:latin typeface="Arial"/>
                <a:ea typeface="Times New Roman"/>
                <a:cs typeface="Times New Roman"/>
              </a:rPr>
              <a:t>ComputerName</a:t>
            </a:r>
            <a:r>
              <a:rPr lang="en-US" sz="1000" b="1" dirty="0">
                <a:latin typeface="Arial"/>
                <a:ea typeface="Times New Roman"/>
                <a:cs typeface="Times New Roman"/>
              </a:rPr>
              <a:t> |</a:t>
            </a:r>
          </a:p>
          <a:p>
            <a:pPr lvl="1">
              <a:lnSpc>
                <a:spcPts val="1000"/>
              </a:lnSpc>
              <a:spcBef>
                <a:spcPts val="600"/>
              </a:spcBef>
              <a:spcAft>
                <a:spcPts val="600"/>
              </a:spcAft>
            </a:pPr>
            <a:r>
              <a:rPr lang="en-US" sz="1000" b="1" dirty="0">
                <a:latin typeface="Arial"/>
                <a:ea typeface="Times New Roman"/>
                <a:cs typeface="Times New Roman"/>
              </a:rPr>
              <a:t>Select-Object -Property @{n='</a:t>
            </a:r>
            <a:r>
              <a:rPr lang="en-US" sz="1000" b="1" dirty="0" err="1">
                <a:latin typeface="Arial"/>
                <a:ea typeface="Times New Roman"/>
                <a:cs typeface="Times New Roman"/>
              </a:rPr>
              <a:t>DriveLetter</a:t>
            </a:r>
            <a:r>
              <a:rPr lang="en-US" sz="1000" b="1" dirty="0">
                <a:latin typeface="Arial"/>
                <a:ea typeface="Times New Roman"/>
                <a:cs typeface="Times New Roman"/>
              </a:rPr>
              <a:t>';e={$</a:t>
            </a:r>
            <a:r>
              <a:rPr lang="en-US" sz="1000" b="1" dirty="0" err="1">
                <a:latin typeface="Arial"/>
                <a:ea typeface="Times New Roman"/>
                <a:cs typeface="Times New Roman"/>
              </a:rPr>
              <a:t>PSItem.DeviceID</a:t>
            </a:r>
            <a:r>
              <a:rPr lang="en-US" sz="1000" b="1" dirty="0">
                <a:latin typeface="Arial"/>
                <a:ea typeface="Times New Roman"/>
                <a:cs typeface="Times New Roman"/>
              </a:rPr>
              <a:t>}},</a:t>
            </a:r>
          </a:p>
          <a:p>
            <a:pPr lvl="1">
              <a:lnSpc>
                <a:spcPts val="1000"/>
              </a:lnSpc>
              <a:spcBef>
                <a:spcPts val="600"/>
              </a:spcBef>
              <a:spcAft>
                <a:spcPts val="600"/>
              </a:spcAft>
            </a:pPr>
            <a:r>
              <a:rPr lang="en-US" sz="1000" b="1" dirty="0" smtClean="0">
                <a:solidFill>
                  <a:prstClr val="black"/>
                </a:solidFill>
                <a:latin typeface="Arial"/>
                <a:ea typeface="Times New Roman"/>
                <a:cs typeface="Times New Roman"/>
              </a:rPr>
              <a:t>@{</a:t>
            </a:r>
            <a:r>
              <a:rPr lang="en-US" sz="1000" b="1" dirty="0">
                <a:solidFill>
                  <a:prstClr val="black"/>
                </a:solidFill>
                <a:latin typeface="Arial"/>
                <a:ea typeface="Times New Roman"/>
                <a:cs typeface="Times New Roman"/>
              </a:rPr>
              <a:t>n='</a:t>
            </a:r>
            <a:r>
              <a:rPr lang="en-US" sz="1000" b="1" dirty="0" err="1">
                <a:solidFill>
                  <a:prstClr val="black"/>
                </a:solidFill>
                <a:latin typeface="Arial"/>
                <a:ea typeface="Times New Roman"/>
                <a:cs typeface="Times New Roman"/>
              </a:rPr>
              <a:t>FreeSpace</a:t>
            </a:r>
            <a:r>
              <a:rPr lang="en-US" sz="1000" b="1" dirty="0">
                <a:solidFill>
                  <a:prstClr val="black"/>
                </a:solidFill>
                <a:latin typeface="Arial"/>
                <a:ea typeface="Times New Roman"/>
                <a:cs typeface="Times New Roman"/>
              </a:rPr>
              <a:t>(MB)';e={"{0:N2}" -f ($</a:t>
            </a:r>
            <a:r>
              <a:rPr lang="en-US" sz="1000" b="1" dirty="0" err="1">
                <a:solidFill>
                  <a:prstClr val="black"/>
                </a:solidFill>
                <a:latin typeface="Arial"/>
                <a:ea typeface="Times New Roman"/>
                <a:cs typeface="Times New Roman"/>
              </a:rPr>
              <a:t>PSItem.FreeSpace</a:t>
            </a:r>
            <a:r>
              <a:rPr lang="en-US" sz="1000" b="1" dirty="0">
                <a:solidFill>
                  <a:prstClr val="black"/>
                </a:solidFill>
                <a:latin typeface="Arial"/>
                <a:ea typeface="Times New Roman"/>
                <a:cs typeface="Times New Roman"/>
              </a:rPr>
              <a:t> / 1MB)}},</a:t>
            </a:r>
          </a:p>
          <a:p>
            <a:pPr lvl="1">
              <a:lnSpc>
                <a:spcPts val="1000"/>
              </a:lnSpc>
              <a:spcBef>
                <a:spcPts val="600"/>
              </a:spcBef>
              <a:spcAft>
                <a:spcPts val="600"/>
              </a:spcAft>
            </a:pPr>
            <a:r>
              <a:rPr lang="en-US" sz="1000" b="1" dirty="0">
                <a:solidFill>
                  <a:prstClr val="black"/>
                </a:solidFill>
                <a:latin typeface="Arial"/>
                <a:ea typeface="Times New Roman"/>
                <a:cs typeface="Times New Roman"/>
              </a:rPr>
              <a:t>                        @{n='Size(GB)';e={"{0:N2}" -f ($</a:t>
            </a:r>
            <a:r>
              <a:rPr lang="en-US" sz="1000" b="1" dirty="0" err="1">
                <a:solidFill>
                  <a:prstClr val="black"/>
                </a:solidFill>
                <a:latin typeface="Arial"/>
                <a:ea typeface="Times New Roman"/>
                <a:cs typeface="Times New Roman"/>
              </a:rPr>
              <a:t>PSItem.Size</a:t>
            </a:r>
            <a:r>
              <a:rPr lang="en-US" sz="1000" b="1" dirty="0">
                <a:solidFill>
                  <a:prstClr val="black"/>
                </a:solidFill>
                <a:latin typeface="Arial"/>
                <a:ea typeface="Times New Roman"/>
                <a:cs typeface="Times New Roman"/>
              </a:rPr>
              <a:t> / 1GB)}},</a:t>
            </a:r>
          </a:p>
          <a:p>
            <a:pPr lvl="1">
              <a:lnSpc>
                <a:spcPts val="1000"/>
              </a:lnSpc>
              <a:spcBef>
                <a:spcPts val="600"/>
              </a:spcBef>
              <a:spcAft>
                <a:spcPts val="600"/>
              </a:spcAft>
            </a:pPr>
            <a:r>
              <a:rPr lang="en-US" sz="1000" b="1" dirty="0">
                <a:solidFill>
                  <a:prstClr val="black"/>
                </a:solidFill>
                <a:latin typeface="Arial"/>
                <a:ea typeface="Times New Roman"/>
                <a:cs typeface="Times New Roman"/>
              </a:rPr>
              <a:t>                        @{n='</a:t>
            </a:r>
            <a:r>
              <a:rPr lang="en-US" sz="1000" b="1" dirty="0" err="1">
                <a:solidFill>
                  <a:prstClr val="black"/>
                </a:solidFill>
                <a:latin typeface="Arial"/>
                <a:ea typeface="Times New Roman"/>
                <a:cs typeface="Times New Roman"/>
              </a:rPr>
              <a:t>FreePercent</a:t>
            </a:r>
            <a:r>
              <a:rPr lang="en-US" sz="1000" b="1" dirty="0">
                <a:solidFill>
                  <a:prstClr val="black"/>
                </a:solidFill>
                <a:latin typeface="Arial"/>
                <a:ea typeface="Times New Roman"/>
                <a:cs typeface="Times New Roman"/>
              </a:rPr>
              <a:t>';e={"{0:N2}%" -f ($</a:t>
            </a:r>
            <a:r>
              <a:rPr lang="en-US" sz="1000" b="1" dirty="0" err="1">
                <a:solidFill>
                  <a:prstClr val="black"/>
                </a:solidFill>
                <a:latin typeface="Arial"/>
                <a:ea typeface="Times New Roman"/>
                <a:cs typeface="Times New Roman"/>
              </a:rPr>
              <a:t>PSItem.FreeSpace</a:t>
            </a:r>
            <a:r>
              <a:rPr lang="en-US" sz="1000" b="1" dirty="0">
                <a:solidFill>
                  <a:prstClr val="black"/>
                </a:solidFill>
                <a:latin typeface="Arial"/>
                <a:ea typeface="Times New Roman"/>
                <a:cs typeface="Times New Roman"/>
              </a:rPr>
              <a:t> / $</a:t>
            </a:r>
            <a:r>
              <a:rPr lang="en-US" sz="1000" b="1" dirty="0" err="1">
                <a:solidFill>
                  <a:prstClr val="black"/>
                </a:solidFill>
                <a:latin typeface="Arial"/>
                <a:ea typeface="Times New Roman"/>
                <a:cs typeface="Times New Roman"/>
              </a:rPr>
              <a:t>PSItem.Size</a:t>
            </a:r>
            <a:r>
              <a:rPr lang="en-US" sz="1000" b="1" dirty="0">
                <a:solidFill>
                  <a:prstClr val="black"/>
                </a:solidFill>
                <a:latin typeface="Arial"/>
                <a:ea typeface="Times New Roman"/>
                <a:cs typeface="Times New Roman"/>
              </a:rPr>
              <a:t> * 100)}}</a:t>
            </a:r>
          </a:p>
          <a:p>
            <a:pPr lvl="0">
              <a:lnSpc>
                <a:spcPct val="115000"/>
              </a:lnSpc>
              <a:spcAft>
                <a:spcPts val="1000"/>
              </a:spcAft>
            </a:pPr>
            <a:r>
              <a:rPr lang="en-US" sz="1000" dirty="0">
                <a:solidFill>
                  <a:prstClr val="black"/>
                </a:solidFill>
                <a:latin typeface="Arial"/>
                <a:ea typeface="Calibri"/>
                <a:cs typeface="Times New Roman"/>
              </a:rPr>
              <a:t>You now want to convert that script to a function, in preparation for packaging the script as a script module.</a:t>
            </a:r>
          </a:p>
          <a:p>
            <a:pPr lvl="0">
              <a:lnSpc>
                <a:spcPct val="115000"/>
              </a:lnSpc>
              <a:spcAft>
                <a:spcPts val="1000"/>
              </a:spcAft>
            </a:pPr>
            <a:r>
              <a:rPr lang="en-US" sz="1000" b="1" dirty="0">
                <a:solidFill>
                  <a:srgbClr val="000000"/>
                </a:solidFill>
                <a:latin typeface="Arial"/>
                <a:ea typeface="Calibri"/>
                <a:cs typeface="Times New Roman"/>
              </a:rPr>
              <a:t>Exercise 2: Save the Script as a Script </a:t>
            </a:r>
            <a:r>
              <a:rPr lang="en-US" sz="1000" b="1" dirty="0" smtClean="0">
                <a:solidFill>
                  <a:srgbClr val="000000"/>
                </a:solidFill>
                <a:latin typeface="Arial"/>
                <a:ea typeface="Calibri"/>
                <a:cs typeface="Times New Roman"/>
              </a:rPr>
              <a:t>Module</a:t>
            </a:r>
          </a:p>
          <a:p>
            <a:pPr lvl="0">
              <a:lnSpc>
                <a:spcPct val="115000"/>
              </a:lnSpc>
              <a:spcAft>
                <a:spcPts val="1000"/>
              </a:spcAft>
            </a:pPr>
            <a:r>
              <a:rPr lang="en-US" sz="1000" dirty="0" smtClean="0">
                <a:solidFill>
                  <a:prstClr val="black"/>
                </a:solidFill>
                <a:latin typeface="Arial"/>
                <a:ea typeface="Calibri"/>
                <a:cs typeface="Times New Roman"/>
              </a:rPr>
              <a:t>You </a:t>
            </a:r>
            <a:r>
              <a:rPr lang="en-US" sz="1000" dirty="0">
                <a:solidFill>
                  <a:prstClr val="black"/>
                </a:solidFill>
                <a:latin typeface="Arial"/>
                <a:ea typeface="Calibri"/>
                <a:cs typeface="Times New Roman"/>
              </a:rPr>
              <a:t>have written the following script:</a:t>
            </a:r>
          </a:p>
          <a:p>
            <a:pPr lvl="1">
              <a:lnSpc>
                <a:spcPts val="1000"/>
              </a:lnSpc>
              <a:spcBef>
                <a:spcPts val="600"/>
              </a:spcBef>
              <a:spcAft>
                <a:spcPts val="600"/>
              </a:spcAft>
            </a:pPr>
            <a:r>
              <a:rPr lang="en-US" sz="1000" b="1" dirty="0">
                <a:solidFill>
                  <a:prstClr val="black"/>
                </a:solidFill>
                <a:latin typeface="Arial"/>
                <a:ea typeface="Times New Roman"/>
                <a:cs typeface="Times New Roman"/>
              </a:rPr>
              <a:t>function Get-</a:t>
            </a:r>
            <a:r>
              <a:rPr lang="en-US" sz="1000" b="1" dirty="0" err="1">
                <a:solidFill>
                  <a:prstClr val="black"/>
                </a:solidFill>
                <a:latin typeface="Arial"/>
                <a:ea typeface="Times New Roman"/>
                <a:cs typeface="Times New Roman"/>
              </a:rPr>
              <a:t>DiskInfo</a:t>
            </a:r>
            <a:r>
              <a:rPr lang="en-US" sz="1000" b="1" dirty="0">
                <a:solidFill>
                  <a:prstClr val="black"/>
                </a:solidFill>
                <a:latin typeface="Arial"/>
                <a:ea typeface="Times New Roman"/>
                <a:cs typeface="Times New Roman"/>
              </a:rPr>
              <a:t> {</a:t>
            </a:r>
          </a:p>
          <a:p>
            <a:pPr lvl="1">
              <a:lnSpc>
                <a:spcPts val="1000"/>
              </a:lnSpc>
              <a:spcBef>
                <a:spcPts val="600"/>
              </a:spcBef>
              <a:spcAft>
                <a:spcPts val="600"/>
              </a:spcAft>
            </a:pPr>
            <a:r>
              <a:rPr lang="en-US" sz="1000" b="1" dirty="0">
                <a:solidFill>
                  <a:prstClr val="black"/>
                </a:solidFill>
                <a:latin typeface="Arial"/>
                <a:ea typeface="Times New Roman"/>
                <a:cs typeface="Times New Roman"/>
              </a:rPr>
              <a:t>    &lt;#</a:t>
            </a:r>
          </a:p>
          <a:p>
            <a:pPr lvl="1">
              <a:lnSpc>
                <a:spcPts val="1000"/>
              </a:lnSpc>
              <a:spcBef>
                <a:spcPts val="600"/>
              </a:spcBef>
              <a:spcAft>
                <a:spcPts val="600"/>
              </a:spcAft>
            </a:pPr>
            <a:r>
              <a:rPr lang="en-US" sz="1000" b="1" dirty="0">
                <a:solidFill>
                  <a:prstClr val="black"/>
                </a:solidFill>
                <a:latin typeface="Arial"/>
                <a:ea typeface="Times New Roman"/>
                <a:cs typeface="Times New Roman"/>
              </a:rPr>
              <a:t>    .SYNOPSIS</a:t>
            </a:r>
          </a:p>
          <a:p>
            <a:pPr lvl="1">
              <a:lnSpc>
                <a:spcPts val="1000"/>
              </a:lnSpc>
              <a:spcBef>
                <a:spcPts val="600"/>
              </a:spcBef>
              <a:spcAft>
                <a:spcPts val="600"/>
              </a:spcAft>
            </a:pPr>
            <a:r>
              <a:rPr lang="en-US" sz="1000" b="1" dirty="0">
                <a:solidFill>
                  <a:prstClr val="black"/>
                </a:solidFill>
                <a:latin typeface="Arial"/>
                <a:ea typeface="Times New Roman"/>
                <a:cs typeface="Times New Roman"/>
              </a:rPr>
              <a:t>    Retrieves disk space information.</a:t>
            </a:r>
          </a:p>
          <a:p>
            <a:pPr lvl="1">
              <a:lnSpc>
                <a:spcPts val="1000"/>
              </a:lnSpc>
              <a:spcBef>
                <a:spcPts val="600"/>
              </a:spcBef>
              <a:spcAft>
                <a:spcPts val="600"/>
              </a:spcAft>
            </a:pPr>
            <a:r>
              <a:rPr lang="en-US" sz="1000" b="1" dirty="0">
                <a:solidFill>
                  <a:prstClr val="black"/>
                </a:solidFill>
                <a:latin typeface="Arial"/>
                <a:ea typeface="Times New Roman"/>
                <a:cs typeface="Times New Roman"/>
              </a:rPr>
              <a:t>    .DESCRIPTION</a:t>
            </a:r>
          </a:p>
          <a:p>
            <a:pPr lvl="1">
              <a:lnSpc>
                <a:spcPts val="1000"/>
              </a:lnSpc>
              <a:spcBef>
                <a:spcPts val="600"/>
              </a:spcBef>
              <a:spcAft>
                <a:spcPts val="600"/>
              </a:spcAft>
            </a:pPr>
            <a:r>
              <a:rPr lang="en-US" sz="1000" b="1" dirty="0">
                <a:solidFill>
                  <a:prstClr val="black"/>
                </a:solidFill>
                <a:latin typeface="Arial"/>
                <a:ea typeface="Times New Roman"/>
                <a:cs typeface="Times New Roman"/>
              </a:rPr>
              <a:t>    Retrieves disk information from a single computer.</a:t>
            </a:r>
          </a:p>
          <a:p>
            <a:pPr lvl="1">
              <a:lnSpc>
                <a:spcPts val="1000"/>
              </a:lnSpc>
              <a:spcBef>
                <a:spcPts val="600"/>
              </a:spcBef>
              <a:spcAft>
                <a:spcPts val="600"/>
              </a:spcAft>
            </a:pPr>
            <a:r>
              <a:rPr lang="en-US" sz="1000" b="1" dirty="0">
                <a:solidFill>
                  <a:prstClr val="black"/>
                </a:solidFill>
                <a:latin typeface="Arial"/>
                <a:ea typeface="Times New Roman"/>
                <a:cs typeface="Times New Roman"/>
              </a:rPr>
              <a:t>    .PARAMETER </a:t>
            </a:r>
            <a:r>
              <a:rPr lang="en-US" sz="1000" b="1" dirty="0" err="1">
                <a:solidFill>
                  <a:prstClr val="black"/>
                </a:solidFill>
                <a:latin typeface="Arial"/>
                <a:ea typeface="Times New Roman"/>
                <a:cs typeface="Times New Roman"/>
              </a:rPr>
              <a:t>ComputerName</a:t>
            </a:r>
            <a:endParaRPr lang="en-US" sz="1000" b="1" dirty="0">
              <a:solidFill>
                <a:prstClr val="black"/>
              </a:solidFill>
              <a:latin typeface="Arial"/>
              <a:ea typeface="Times New Roman"/>
              <a:cs typeface="Times New Roman"/>
            </a:endParaRPr>
          </a:p>
          <a:p>
            <a:pPr lvl="1">
              <a:lnSpc>
                <a:spcPts val="1000"/>
              </a:lnSpc>
              <a:spcBef>
                <a:spcPts val="600"/>
              </a:spcBef>
              <a:spcAft>
                <a:spcPts val="600"/>
              </a:spcAft>
            </a:pPr>
            <a:r>
              <a:rPr lang="en-US" sz="1000" b="1" dirty="0">
                <a:solidFill>
                  <a:prstClr val="black"/>
                </a:solidFill>
                <a:latin typeface="Arial"/>
                <a:ea typeface="Times New Roman"/>
                <a:cs typeface="Times New Roman"/>
              </a:rPr>
              <a:t>    The name of the computer to query.</a:t>
            </a:r>
          </a:p>
          <a:p>
            <a:pPr lvl="1">
              <a:lnSpc>
                <a:spcPts val="1000"/>
              </a:lnSpc>
              <a:spcBef>
                <a:spcPts val="600"/>
              </a:spcBef>
              <a:spcAft>
                <a:spcPts val="600"/>
              </a:spcAft>
            </a:pPr>
            <a:r>
              <a:rPr lang="en-US" sz="1000" b="1" dirty="0">
                <a:solidFill>
                  <a:prstClr val="black"/>
                </a:solidFill>
                <a:latin typeface="Arial"/>
                <a:ea typeface="Times New Roman"/>
                <a:cs typeface="Times New Roman"/>
              </a:rPr>
              <a:t>    .PARAMETER </a:t>
            </a:r>
            <a:r>
              <a:rPr lang="en-US" sz="1000" b="1" dirty="0" err="1">
                <a:solidFill>
                  <a:prstClr val="black"/>
                </a:solidFill>
                <a:latin typeface="Arial"/>
                <a:ea typeface="Times New Roman"/>
                <a:cs typeface="Times New Roman"/>
              </a:rPr>
              <a:t>DriveType</a:t>
            </a:r>
            <a:endParaRPr lang="en-US" sz="1000" b="1" dirty="0">
              <a:solidFill>
                <a:prstClr val="black"/>
              </a:solidFill>
              <a:latin typeface="Arial"/>
              <a:ea typeface="Times New Roman"/>
              <a:cs typeface="Times New Roman"/>
            </a:endParaRPr>
          </a:p>
          <a:p>
            <a:pPr lvl="1">
              <a:lnSpc>
                <a:spcPts val="1000"/>
              </a:lnSpc>
              <a:spcBef>
                <a:spcPts val="600"/>
              </a:spcBef>
              <a:spcAft>
                <a:spcPts val="600"/>
              </a:spcAft>
            </a:pPr>
            <a:r>
              <a:rPr lang="en-US" sz="1000" b="1" dirty="0">
                <a:solidFill>
                  <a:prstClr val="black"/>
                </a:solidFill>
                <a:latin typeface="Arial"/>
                <a:ea typeface="Times New Roman"/>
                <a:cs typeface="Times New Roman"/>
              </a:rPr>
              <a:t>    The type of drive to query. Defaults to 3, representing local fixed disks.</a:t>
            </a:r>
          </a:p>
          <a:p>
            <a:pPr lvl="1">
              <a:lnSpc>
                <a:spcPts val="1000"/>
              </a:lnSpc>
              <a:spcBef>
                <a:spcPts val="600"/>
              </a:spcBef>
              <a:spcAft>
                <a:spcPts val="600"/>
              </a:spcAft>
            </a:pPr>
            <a:r>
              <a:rPr lang="en-US" sz="1000" b="1" dirty="0">
                <a:solidFill>
                  <a:prstClr val="black"/>
                </a:solidFill>
                <a:latin typeface="Arial"/>
                <a:ea typeface="Times New Roman"/>
                <a:cs typeface="Times New Roman"/>
              </a:rPr>
              <a:t>    .EXAMPLE</a:t>
            </a:r>
          </a:p>
          <a:p>
            <a:pPr lvl="1">
              <a:lnSpc>
                <a:spcPts val="1000"/>
              </a:lnSpc>
              <a:spcBef>
                <a:spcPts val="600"/>
              </a:spcBef>
              <a:spcAft>
                <a:spcPts val="600"/>
              </a:spcAft>
            </a:pPr>
            <a:r>
              <a:rPr lang="en-US" sz="1000" b="1" dirty="0">
                <a:solidFill>
                  <a:prstClr val="black"/>
                </a:solidFill>
                <a:latin typeface="Arial"/>
                <a:ea typeface="Times New Roman"/>
                <a:cs typeface="Times New Roman"/>
              </a:rPr>
              <a:t>    .\Get-</a:t>
            </a:r>
            <a:r>
              <a:rPr lang="en-US" sz="1000" b="1" dirty="0" err="1">
                <a:solidFill>
                  <a:prstClr val="black"/>
                </a:solidFill>
                <a:latin typeface="Arial"/>
                <a:ea typeface="Times New Roman"/>
                <a:cs typeface="Times New Roman"/>
              </a:rPr>
              <a:t>DiskInfo</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ComputerName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localhost</a:t>
            </a:r>
            <a:r>
              <a:rPr lang="en-US" sz="1000" b="1" dirty="0">
                <a:solidFill>
                  <a:prstClr val="black"/>
                </a:solidFill>
                <a:latin typeface="Arial"/>
                <a:ea typeface="Times New Roman"/>
                <a:cs typeface="Times New Roman"/>
              </a:rPr>
              <a:t> -Verbose</a:t>
            </a:r>
          </a:p>
          <a:p>
            <a:pPr lvl="1">
              <a:lnSpc>
                <a:spcPts val="1000"/>
              </a:lnSpc>
              <a:spcBef>
                <a:spcPts val="600"/>
              </a:spcBef>
              <a:spcAft>
                <a:spcPts val="600"/>
              </a:spcAft>
            </a:pPr>
            <a:r>
              <a:rPr lang="en-US" sz="1000" b="1" dirty="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#&gt;</a:t>
            </a:r>
            <a:endParaRPr lang="en-US" dirty="0"/>
          </a:p>
        </p:txBody>
      </p:sp>
      <p:sp>
        <p:nvSpPr>
          <p:cNvPr id="4" name="Slide Number Placeholder 3"/>
          <p:cNvSpPr>
            <a:spLocks noGrp="1"/>
          </p:cNvSpPr>
          <p:nvPr>
            <p:ph type="sldNum" sz="quarter" idx="10"/>
          </p:nvPr>
        </p:nvSpPr>
        <p:spPr/>
        <p:txBody>
          <a:bodyPr/>
          <a:lstStyle/>
          <a:p>
            <a:fld id="{4DB2C7AA-CC21-448B-A590-51DEFEEB6254}" type="slidenum">
              <a:rPr lang="en-US" smtClean="0"/>
              <a:t>30</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22300248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1">
              <a:lnSpc>
                <a:spcPts val="1000"/>
              </a:lnSpc>
              <a:spcBef>
                <a:spcPts val="600"/>
              </a:spcBef>
              <a:spcAft>
                <a:spcPts val="600"/>
              </a:spcAft>
            </a:pPr>
            <a:r>
              <a:rPr lang="en-US" sz="1000" b="1" dirty="0" smtClean="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CmdletBinding</a:t>
            </a:r>
            <a:r>
              <a:rPr lang="en-US" sz="1000" b="1" dirty="0">
                <a:solidFill>
                  <a:prstClr val="black"/>
                </a:solidFill>
                <a:latin typeface="Arial"/>
                <a:ea typeface="Times New Roman"/>
                <a:cs typeface="Times New Roman"/>
              </a:rPr>
              <a:t>()]</a:t>
            </a:r>
          </a:p>
          <a:p>
            <a:pPr lvl="1">
              <a:lnSpc>
                <a:spcPts val="1000"/>
              </a:lnSpc>
              <a:spcBef>
                <a:spcPts val="600"/>
              </a:spcBef>
              <a:spcAft>
                <a:spcPts val="600"/>
              </a:spcAft>
            </a:pP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Param</a:t>
            </a:r>
            <a:r>
              <a:rPr lang="en-US" sz="1000" b="1" dirty="0">
                <a:solidFill>
                  <a:prstClr val="black"/>
                </a:solidFill>
                <a:latin typeface="Arial"/>
                <a:ea typeface="Times New Roman"/>
                <a:cs typeface="Times New Roman"/>
              </a:rPr>
              <a:t>(</a:t>
            </a:r>
          </a:p>
          <a:p>
            <a:pPr lvl="1">
              <a:lnSpc>
                <a:spcPts val="1000"/>
              </a:lnSpc>
              <a:spcBef>
                <a:spcPts val="600"/>
              </a:spcBef>
              <a:spcAft>
                <a:spcPts val="600"/>
              </a:spcAft>
            </a:pPr>
            <a:r>
              <a:rPr lang="en-US" sz="1000" b="1" dirty="0">
                <a:solidFill>
                  <a:prstClr val="black"/>
                </a:solidFill>
                <a:latin typeface="Arial"/>
                <a:ea typeface="Times New Roman"/>
                <a:cs typeface="Times New Roman"/>
              </a:rPr>
              <a:t>        [Parameter(Mandatory=$True)][string]$</a:t>
            </a:r>
            <a:r>
              <a:rPr lang="en-US" sz="1000" b="1" dirty="0" err="1">
                <a:solidFill>
                  <a:prstClr val="black"/>
                </a:solidFill>
                <a:latin typeface="Arial"/>
                <a:ea typeface="Times New Roman"/>
                <a:cs typeface="Times New Roman"/>
              </a:rPr>
              <a:t>ComputerName</a:t>
            </a:r>
            <a:r>
              <a:rPr lang="en-US" sz="1000" b="1" dirty="0">
                <a:solidFill>
                  <a:prstClr val="black"/>
                </a:solidFill>
                <a:latin typeface="Arial"/>
                <a:ea typeface="Times New Roman"/>
                <a:cs typeface="Times New Roman"/>
              </a:rPr>
              <a:t>,</a:t>
            </a:r>
          </a:p>
          <a:p>
            <a:pPr lvl="1">
              <a:lnSpc>
                <a:spcPts val="1000"/>
              </a:lnSpc>
              <a:spcBef>
                <a:spcPts val="600"/>
              </a:spcBef>
              <a:spcAft>
                <a:spcPts val="600"/>
              </a:spcAft>
            </a:pP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int</a:t>
            </a: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DriveType</a:t>
            </a:r>
            <a:r>
              <a:rPr lang="en-US" sz="1000" b="1" dirty="0">
                <a:solidFill>
                  <a:prstClr val="black"/>
                </a:solidFill>
                <a:latin typeface="Arial"/>
                <a:ea typeface="Times New Roman"/>
                <a:cs typeface="Times New Roman"/>
              </a:rPr>
              <a:t> = 3</a:t>
            </a:r>
            <a:endParaRPr lang="en-US" b="1" dirty="0"/>
          </a:p>
          <a:p>
            <a:pPr lvl="1">
              <a:lnSpc>
                <a:spcPts val="1000"/>
              </a:lnSpc>
              <a:spcBef>
                <a:spcPts val="600"/>
              </a:spcBef>
              <a:spcAft>
                <a:spcPts val="600"/>
              </a:spcAft>
            </a:pPr>
            <a:r>
              <a:rPr lang="en-US" sz="1000" b="1" dirty="0" smtClean="0">
                <a:solidFill>
                  <a:prstClr val="black"/>
                </a:solidFill>
                <a:latin typeface="Arial"/>
                <a:ea typeface="Times New Roman"/>
                <a:cs typeface="Times New Roman"/>
              </a:rPr>
              <a:t>)</a:t>
            </a:r>
            <a:endParaRPr lang="en-US" sz="1000" b="1" dirty="0">
              <a:solidFill>
                <a:prstClr val="black"/>
              </a:solidFill>
              <a:latin typeface="Arial"/>
              <a:ea typeface="Times New Roman"/>
              <a:cs typeface="Times New Roman"/>
            </a:endParaRPr>
          </a:p>
          <a:p>
            <a:pPr lvl="1">
              <a:lnSpc>
                <a:spcPts val="1000"/>
              </a:lnSpc>
              <a:spcBef>
                <a:spcPts val="600"/>
              </a:spcBef>
              <a:spcAft>
                <a:spcPts val="600"/>
              </a:spcAft>
            </a:pPr>
            <a:r>
              <a:rPr lang="en-US" sz="1000" b="1" dirty="0">
                <a:solidFill>
                  <a:prstClr val="black"/>
                </a:solidFill>
                <a:latin typeface="Arial"/>
                <a:ea typeface="Times New Roman"/>
                <a:cs typeface="Times New Roman"/>
              </a:rPr>
              <a:t>    Write-Verbose "Getting drive types of $</a:t>
            </a:r>
            <a:r>
              <a:rPr lang="en-US" sz="1000" b="1" dirty="0" err="1">
                <a:solidFill>
                  <a:prstClr val="black"/>
                </a:solidFill>
                <a:latin typeface="Arial"/>
                <a:ea typeface="Times New Roman"/>
                <a:cs typeface="Times New Roman"/>
              </a:rPr>
              <a:t>DriveType</a:t>
            </a:r>
            <a:r>
              <a:rPr lang="en-US" sz="1000" b="1" dirty="0">
                <a:solidFill>
                  <a:prstClr val="black"/>
                </a:solidFill>
                <a:latin typeface="Arial"/>
                <a:ea typeface="Times New Roman"/>
                <a:cs typeface="Times New Roman"/>
              </a:rPr>
              <a:t> from $</a:t>
            </a:r>
            <a:r>
              <a:rPr lang="en-US" sz="1000" b="1" dirty="0" err="1">
                <a:solidFill>
                  <a:prstClr val="black"/>
                </a:solidFill>
                <a:latin typeface="Arial"/>
                <a:ea typeface="Times New Roman"/>
                <a:cs typeface="Times New Roman"/>
              </a:rPr>
              <a:t>ComputerName</a:t>
            </a:r>
            <a:r>
              <a:rPr lang="en-US" sz="1000" b="1" dirty="0">
                <a:solidFill>
                  <a:prstClr val="black"/>
                </a:solidFill>
                <a:latin typeface="Arial"/>
                <a:ea typeface="Times New Roman"/>
                <a:cs typeface="Times New Roman"/>
              </a:rPr>
              <a:t>"</a:t>
            </a:r>
          </a:p>
          <a:p>
            <a:pPr lvl="1">
              <a:lnSpc>
                <a:spcPts val="1000"/>
              </a:lnSpc>
              <a:spcBef>
                <a:spcPts val="600"/>
              </a:spcBef>
              <a:spcAft>
                <a:spcPts val="600"/>
              </a:spcAft>
            </a:pPr>
            <a:r>
              <a:rPr lang="en-US" sz="1000" b="1" dirty="0">
                <a:solidFill>
                  <a:prstClr val="black"/>
                </a:solidFill>
                <a:latin typeface="Arial"/>
                <a:ea typeface="Times New Roman"/>
                <a:cs typeface="Times New Roman"/>
              </a:rPr>
              <a:t>    Get-</a:t>
            </a:r>
            <a:r>
              <a:rPr lang="en-US" sz="1000" b="1" dirty="0" err="1">
                <a:solidFill>
                  <a:prstClr val="black"/>
                </a:solidFill>
                <a:latin typeface="Arial"/>
                <a:ea typeface="Times New Roman"/>
                <a:cs typeface="Times New Roman"/>
              </a:rPr>
              <a:t>WMIObject</a:t>
            </a:r>
            <a:r>
              <a:rPr lang="en-US" sz="1000" b="1" dirty="0">
                <a:solidFill>
                  <a:prstClr val="black"/>
                </a:solidFill>
                <a:latin typeface="Arial"/>
                <a:ea typeface="Times New Roman"/>
                <a:cs typeface="Times New Roman"/>
              </a:rPr>
              <a:t> -Class Win32_LogicalDisk -Filter "</a:t>
            </a:r>
            <a:r>
              <a:rPr lang="en-US" sz="1000" b="1" dirty="0" err="1">
                <a:solidFill>
                  <a:prstClr val="black"/>
                </a:solidFill>
                <a:latin typeface="Arial"/>
                <a:ea typeface="Times New Roman"/>
                <a:cs typeface="Times New Roman"/>
              </a:rPr>
              <a:t>DriveType</a:t>
            </a: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DriveType</a:t>
            </a:r>
            <a:r>
              <a:rPr lang="en-US" sz="1000" b="1" dirty="0">
                <a:solidFill>
                  <a:prstClr val="black"/>
                </a:solidFill>
                <a:latin typeface="Arial"/>
                <a:ea typeface="Times New Roman"/>
                <a:cs typeface="Times New Roman"/>
              </a:rPr>
              <a:t>" `</a:t>
            </a:r>
          </a:p>
          <a:p>
            <a:pPr lvl="1">
              <a:lnSpc>
                <a:spcPts val="1000"/>
              </a:lnSpc>
              <a:spcBef>
                <a:spcPts val="600"/>
              </a:spcBef>
              <a:spcAft>
                <a:spcPts val="600"/>
              </a:spcAft>
            </a:pP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ComputerName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ComputerName</a:t>
            </a:r>
            <a:r>
              <a:rPr lang="en-US" sz="1000" b="1" dirty="0">
                <a:solidFill>
                  <a:prstClr val="black"/>
                </a:solidFill>
                <a:latin typeface="Arial"/>
                <a:ea typeface="Times New Roman"/>
                <a:cs typeface="Times New Roman"/>
              </a:rPr>
              <a:t> |</a:t>
            </a:r>
          </a:p>
          <a:p>
            <a:pPr lvl="1">
              <a:lnSpc>
                <a:spcPts val="1000"/>
              </a:lnSpc>
              <a:spcBef>
                <a:spcPts val="600"/>
              </a:spcBef>
              <a:spcAft>
                <a:spcPts val="600"/>
              </a:spcAft>
            </a:pPr>
            <a:r>
              <a:rPr lang="en-US" sz="1000" b="1" dirty="0">
                <a:solidFill>
                  <a:prstClr val="black"/>
                </a:solidFill>
                <a:latin typeface="Arial"/>
                <a:ea typeface="Times New Roman"/>
                <a:cs typeface="Times New Roman"/>
              </a:rPr>
              <a:t>    Select-Object -Property @{n='</a:t>
            </a:r>
            <a:r>
              <a:rPr lang="en-US" sz="1000" b="1" dirty="0" err="1">
                <a:solidFill>
                  <a:prstClr val="black"/>
                </a:solidFill>
                <a:latin typeface="Arial"/>
                <a:ea typeface="Times New Roman"/>
                <a:cs typeface="Times New Roman"/>
              </a:rPr>
              <a:t>DriveLetter</a:t>
            </a:r>
            <a:r>
              <a:rPr lang="en-US" sz="1000" b="1" dirty="0">
                <a:solidFill>
                  <a:prstClr val="black"/>
                </a:solidFill>
                <a:latin typeface="Arial"/>
                <a:ea typeface="Times New Roman"/>
                <a:cs typeface="Times New Roman"/>
              </a:rPr>
              <a:t>';e={$</a:t>
            </a:r>
            <a:r>
              <a:rPr lang="en-US" sz="1000" b="1" dirty="0" err="1">
                <a:solidFill>
                  <a:prstClr val="black"/>
                </a:solidFill>
                <a:latin typeface="Arial"/>
                <a:ea typeface="Times New Roman"/>
                <a:cs typeface="Times New Roman"/>
              </a:rPr>
              <a:t>PSItem.DeviceID</a:t>
            </a:r>
            <a:r>
              <a:rPr lang="en-US" sz="1000" b="1" dirty="0">
                <a:solidFill>
                  <a:prstClr val="black"/>
                </a:solidFill>
                <a:latin typeface="Arial"/>
                <a:ea typeface="Times New Roman"/>
                <a:cs typeface="Times New Roman"/>
              </a:rPr>
              <a:t>}},</a:t>
            </a:r>
          </a:p>
          <a:p>
            <a:pPr lvl="1">
              <a:lnSpc>
                <a:spcPts val="1000"/>
              </a:lnSpc>
              <a:spcBef>
                <a:spcPts val="600"/>
              </a:spcBef>
              <a:spcAft>
                <a:spcPts val="600"/>
              </a:spcAft>
            </a:pPr>
            <a:r>
              <a:rPr lang="en-US" sz="1000" b="1" dirty="0">
                <a:solidFill>
                  <a:prstClr val="black"/>
                </a:solidFill>
                <a:latin typeface="Arial"/>
                <a:ea typeface="Times New Roman"/>
                <a:cs typeface="Times New Roman"/>
              </a:rPr>
              <a:t>                            @{n='</a:t>
            </a:r>
            <a:r>
              <a:rPr lang="en-US" sz="1000" b="1" dirty="0" err="1">
                <a:solidFill>
                  <a:prstClr val="black"/>
                </a:solidFill>
                <a:latin typeface="Arial"/>
                <a:ea typeface="Times New Roman"/>
                <a:cs typeface="Times New Roman"/>
              </a:rPr>
              <a:t>FreeSpace</a:t>
            </a:r>
            <a:r>
              <a:rPr lang="en-US" sz="1000" b="1" dirty="0">
                <a:solidFill>
                  <a:prstClr val="black"/>
                </a:solidFill>
                <a:latin typeface="Arial"/>
                <a:ea typeface="Times New Roman"/>
                <a:cs typeface="Times New Roman"/>
              </a:rPr>
              <a:t>(MB)';e={"{0:N2}" -f ($</a:t>
            </a:r>
            <a:r>
              <a:rPr lang="en-US" sz="1000" b="1" dirty="0" err="1">
                <a:solidFill>
                  <a:prstClr val="black"/>
                </a:solidFill>
                <a:latin typeface="Arial"/>
                <a:ea typeface="Times New Roman"/>
                <a:cs typeface="Times New Roman"/>
              </a:rPr>
              <a:t>PSItem.FreeSpace</a:t>
            </a:r>
            <a:r>
              <a:rPr lang="en-US" sz="1000" b="1" dirty="0">
                <a:solidFill>
                  <a:prstClr val="black"/>
                </a:solidFill>
                <a:latin typeface="Arial"/>
                <a:ea typeface="Times New Roman"/>
                <a:cs typeface="Times New Roman"/>
              </a:rPr>
              <a:t> / 1MB)}},</a:t>
            </a:r>
          </a:p>
          <a:p>
            <a:pPr lvl="1">
              <a:lnSpc>
                <a:spcPts val="1000"/>
              </a:lnSpc>
              <a:spcBef>
                <a:spcPts val="600"/>
              </a:spcBef>
              <a:spcAft>
                <a:spcPts val="600"/>
              </a:spcAft>
            </a:pPr>
            <a:r>
              <a:rPr lang="en-US" sz="1000" b="1" dirty="0">
                <a:solidFill>
                  <a:prstClr val="black"/>
                </a:solidFill>
                <a:latin typeface="Arial"/>
                <a:ea typeface="Times New Roman"/>
                <a:cs typeface="Times New Roman"/>
              </a:rPr>
              <a:t>                            @{n='Size(GB)';e={"{0:N2}" -f ($</a:t>
            </a:r>
            <a:r>
              <a:rPr lang="en-US" sz="1000" b="1" dirty="0" err="1">
                <a:solidFill>
                  <a:prstClr val="black"/>
                </a:solidFill>
                <a:latin typeface="Arial"/>
                <a:ea typeface="Times New Roman"/>
                <a:cs typeface="Times New Roman"/>
              </a:rPr>
              <a:t>PSItem.Size</a:t>
            </a:r>
            <a:r>
              <a:rPr lang="en-US" sz="1000" b="1" dirty="0">
                <a:solidFill>
                  <a:prstClr val="black"/>
                </a:solidFill>
                <a:latin typeface="Arial"/>
                <a:ea typeface="Times New Roman"/>
                <a:cs typeface="Times New Roman"/>
              </a:rPr>
              <a:t> / 1GB)}},</a:t>
            </a:r>
          </a:p>
          <a:p>
            <a:pPr lvl="1">
              <a:lnSpc>
                <a:spcPts val="1000"/>
              </a:lnSpc>
              <a:spcBef>
                <a:spcPts val="600"/>
              </a:spcBef>
              <a:spcAft>
                <a:spcPts val="600"/>
              </a:spcAft>
            </a:pPr>
            <a:r>
              <a:rPr lang="en-US" sz="1000" b="1" dirty="0">
                <a:solidFill>
                  <a:prstClr val="black"/>
                </a:solidFill>
                <a:latin typeface="Arial"/>
                <a:ea typeface="Times New Roman"/>
                <a:cs typeface="Times New Roman"/>
              </a:rPr>
              <a:t>                            @{n='</a:t>
            </a:r>
            <a:r>
              <a:rPr lang="en-US" sz="1000" b="1" dirty="0" err="1">
                <a:solidFill>
                  <a:prstClr val="black"/>
                </a:solidFill>
                <a:latin typeface="Arial"/>
                <a:ea typeface="Times New Roman"/>
                <a:cs typeface="Times New Roman"/>
              </a:rPr>
              <a:t>FreePercent</a:t>
            </a:r>
            <a:r>
              <a:rPr lang="en-US" sz="1000" b="1" dirty="0">
                <a:solidFill>
                  <a:prstClr val="black"/>
                </a:solidFill>
                <a:latin typeface="Arial"/>
                <a:ea typeface="Times New Roman"/>
                <a:cs typeface="Times New Roman"/>
              </a:rPr>
              <a:t>';</a:t>
            </a:r>
          </a:p>
          <a:p>
            <a:pPr lvl="1">
              <a:lnSpc>
                <a:spcPts val="1000"/>
              </a:lnSpc>
              <a:spcBef>
                <a:spcPts val="600"/>
              </a:spcBef>
              <a:spcAft>
                <a:spcPts val="600"/>
              </a:spcAft>
            </a:pPr>
            <a:r>
              <a:rPr lang="en-US" sz="1000" b="1" dirty="0">
                <a:solidFill>
                  <a:prstClr val="black"/>
                </a:solidFill>
                <a:latin typeface="Arial"/>
                <a:ea typeface="Times New Roman"/>
                <a:cs typeface="Times New Roman"/>
              </a:rPr>
              <a:t>                              e={"{0:N2}%" -f ($</a:t>
            </a:r>
            <a:r>
              <a:rPr lang="en-US" sz="1000" b="1" dirty="0" err="1">
                <a:solidFill>
                  <a:prstClr val="black"/>
                </a:solidFill>
                <a:latin typeface="Arial"/>
                <a:ea typeface="Times New Roman"/>
                <a:cs typeface="Times New Roman"/>
              </a:rPr>
              <a:t>PSItem.FreeSpace</a:t>
            </a:r>
            <a:r>
              <a:rPr lang="en-US" sz="1000" b="1" dirty="0">
                <a:solidFill>
                  <a:prstClr val="black"/>
                </a:solidFill>
                <a:latin typeface="Arial"/>
                <a:ea typeface="Times New Roman"/>
                <a:cs typeface="Times New Roman"/>
              </a:rPr>
              <a:t> / $</a:t>
            </a:r>
            <a:r>
              <a:rPr lang="en-US" sz="1000" b="1" dirty="0" err="1">
                <a:solidFill>
                  <a:prstClr val="black"/>
                </a:solidFill>
                <a:latin typeface="Arial"/>
                <a:ea typeface="Times New Roman"/>
                <a:cs typeface="Times New Roman"/>
              </a:rPr>
              <a:t>PSItem.Size</a:t>
            </a:r>
            <a:r>
              <a:rPr lang="en-US" sz="1000" b="1" dirty="0">
                <a:solidFill>
                  <a:prstClr val="black"/>
                </a:solidFill>
                <a:latin typeface="Arial"/>
                <a:ea typeface="Times New Roman"/>
                <a:cs typeface="Times New Roman"/>
              </a:rPr>
              <a:t> * 100)}}</a:t>
            </a:r>
          </a:p>
          <a:p>
            <a:pPr lvl="1">
              <a:lnSpc>
                <a:spcPts val="1000"/>
              </a:lnSpc>
              <a:spcBef>
                <a:spcPts val="600"/>
              </a:spcBef>
              <a:spcAft>
                <a:spcPts val="600"/>
              </a:spcAft>
            </a:pPr>
            <a:r>
              <a:rPr lang="en-US" sz="1000" b="1" dirty="0">
                <a:solidFill>
                  <a:prstClr val="black"/>
                </a:solidFill>
                <a:latin typeface="Arial"/>
                <a:ea typeface="Times New Roman"/>
                <a:cs typeface="Times New Roman"/>
              </a:rPr>
              <a:t>}</a:t>
            </a:r>
          </a:p>
          <a:p>
            <a:pPr lvl="1">
              <a:lnSpc>
                <a:spcPts val="1000"/>
              </a:lnSpc>
              <a:spcBef>
                <a:spcPts val="600"/>
              </a:spcBef>
              <a:spcAft>
                <a:spcPts val="600"/>
              </a:spcAft>
            </a:pPr>
            <a:r>
              <a:rPr lang="en-US" sz="1000" b="1" dirty="0">
                <a:solidFill>
                  <a:prstClr val="black"/>
                </a:solidFill>
                <a:latin typeface="Arial"/>
                <a:ea typeface="Times New Roman"/>
                <a:cs typeface="Times New Roman"/>
              </a:rPr>
              <a:t>Get-</a:t>
            </a:r>
            <a:r>
              <a:rPr lang="en-US" sz="1000" b="1" dirty="0" err="1">
                <a:solidFill>
                  <a:prstClr val="black"/>
                </a:solidFill>
                <a:latin typeface="Arial"/>
                <a:ea typeface="Times New Roman"/>
                <a:cs typeface="Times New Roman"/>
              </a:rPr>
              <a:t>DiskInfo</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ComputerName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localhost</a:t>
            </a:r>
            <a:endParaRPr lang="en-US" sz="1000" b="1" dirty="0">
              <a:solidFill>
                <a:prstClr val="black"/>
              </a:solidFill>
              <a:latin typeface="Arial"/>
              <a:ea typeface="Times New Roman"/>
              <a:cs typeface="Times New Roman"/>
            </a:endParaRPr>
          </a:p>
          <a:p>
            <a:pPr lvl="0">
              <a:lnSpc>
                <a:spcPct val="115000"/>
              </a:lnSpc>
              <a:spcAft>
                <a:spcPts val="1000"/>
              </a:spcAft>
            </a:pPr>
            <a:r>
              <a:rPr lang="en-US" sz="1000" dirty="0">
                <a:solidFill>
                  <a:prstClr val="black"/>
                </a:solidFill>
                <a:latin typeface="Arial"/>
                <a:ea typeface="Calibri"/>
                <a:cs typeface="Times New Roman"/>
              </a:rPr>
              <a:t>You have to package this script as a Windows PowerShell script module.</a:t>
            </a:r>
          </a:p>
          <a:p>
            <a:pPr lvl="0">
              <a:lnSpc>
                <a:spcPct val="115000"/>
              </a:lnSpc>
              <a:spcAft>
                <a:spcPts val="1000"/>
              </a:spcAft>
            </a:pPr>
            <a:r>
              <a:rPr lang="en-US" sz="1000" b="1" dirty="0">
                <a:solidFill>
                  <a:srgbClr val="000000"/>
                </a:solidFill>
                <a:latin typeface="Arial"/>
                <a:ea typeface="Calibri"/>
                <a:cs typeface="Times New Roman"/>
              </a:rPr>
              <a:t>Exercise 3: Add Debugging </a:t>
            </a:r>
            <a:r>
              <a:rPr lang="en-US" sz="1000" b="1" dirty="0" smtClean="0">
                <a:solidFill>
                  <a:srgbClr val="000000"/>
                </a:solidFill>
                <a:latin typeface="Arial"/>
                <a:ea typeface="Calibri"/>
                <a:cs typeface="Times New Roman"/>
              </a:rPr>
              <a:t>Breakpoints</a:t>
            </a:r>
          </a:p>
          <a:p>
            <a:pPr lvl="0">
              <a:lnSpc>
                <a:spcPct val="115000"/>
              </a:lnSpc>
              <a:spcAft>
                <a:spcPts val="1000"/>
              </a:spcAft>
            </a:pPr>
            <a:r>
              <a:rPr lang="en-US" sz="1000" dirty="0" smtClean="0">
                <a:solidFill>
                  <a:prstClr val="black"/>
                </a:solidFill>
                <a:latin typeface="Arial"/>
                <a:ea typeface="Calibri"/>
                <a:cs typeface="Times New Roman"/>
              </a:rPr>
              <a:t>You </a:t>
            </a:r>
            <a:r>
              <a:rPr lang="en-US" sz="1000" dirty="0">
                <a:solidFill>
                  <a:prstClr val="black"/>
                </a:solidFill>
                <a:latin typeface="Arial"/>
                <a:ea typeface="Calibri"/>
                <a:cs typeface="Times New Roman"/>
              </a:rPr>
              <a:t>have created a script module named </a:t>
            </a:r>
            <a:r>
              <a:rPr lang="en-US" sz="1000" dirty="0" err="1">
                <a:solidFill>
                  <a:prstClr val="black"/>
                </a:solidFill>
                <a:latin typeface="Arial"/>
                <a:ea typeface="Calibri"/>
                <a:cs typeface="Times New Roman"/>
              </a:rPr>
              <a:t>MyTools</a:t>
            </a:r>
            <a:r>
              <a:rPr lang="en-US" sz="1000" dirty="0">
                <a:solidFill>
                  <a:prstClr val="black"/>
                </a:solidFill>
                <a:latin typeface="Arial"/>
                <a:ea typeface="Calibri"/>
                <a:cs typeface="Times New Roman"/>
              </a:rPr>
              <a:t>. In this exercise, you will add debugging breakpoints to the script module.</a:t>
            </a:r>
            <a:endParaRPr lang="en-US" dirty="0"/>
          </a:p>
        </p:txBody>
      </p:sp>
      <p:sp>
        <p:nvSpPr>
          <p:cNvPr id="4" name="Slide Number Placeholder 3"/>
          <p:cNvSpPr>
            <a:spLocks noGrp="1"/>
          </p:cNvSpPr>
          <p:nvPr>
            <p:ph type="sldNum" sz="quarter" idx="10"/>
          </p:nvPr>
        </p:nvSpPr>
        <p:spPr/>
        <p:txBody>
          <a:bodyPr/>
          <a:lstStyle/>
          <a:p>
            <a:fld id="{4DB2C7AA-CC21-448B-A590-51DEFEEB6254}" type="slidenum">
              <a:rPr lang="en-US" smtClean="0"/>
              <a:t>31</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40994767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4DB2C7AA-CC21-448B-A590-51DEFEEB6254}" type="slidenum">
              <a:rPr lang="en-US" smtClean="0"/>
              <a:t>32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4674113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If you have previous experience in scripting or programming, does </a:t>
            </a:r>
            <a:r>
              <a:rPr lang="en-US" sz="1000" b="1">
                <a:latin typeface="Arial"/>
                <a:ea typeface="Calibri"/>
                <a:cs typeface="Times New Roman"/>
              </a:rPr>
              <a:t>Write-Debug</a:t>
            </a:r>
            <a:r>
              <a:rPr lang="en-US" sz="1000">
                <a:latin typeface="Arial"/>
                <a:ea typeface="Calibri"/>
                <a:cs typeface="Times New Roman"/>
              </a:rPr>
              <a:t> work like other debuggers you have used?</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Probably not. </a:t>
            </a:r>
            <a:r>
              <a:rPr lang="en-US" sz="1000" b="1">
                <a:latin typeface="Arial"/>
                <a:ea typeface="Calibri"/>
                <a:cs typeface="Times New Roman"/>
              </a:rPr>
              <a:t>Write-Debug</a:t>
            </a:r>
            <a:r>
              <a:rPr lang="en-US" sz="1000">
                <a:latin typeface="Arial"/>
                <a:ea typeface="Calibri"/>
                <a:cs typeface="Times New Roman"/>
              </a:rPr>
              <a:t> is a very simplistic debugging tool. One advantage of this command is that debug breakpoints stay with your script regardless of where you move or copy your script to. However, the command is not as flexible as true debugging breakpoints. Windows PowerShell does support true debugging breakpoints, and you will learn about them later in this module.</a:t>
            </a:r>
          </a:p>
        </p:txBody>
      </p:sp>
      <p:sp>
        <p:nvSpPr>
          <p:cNvPr id="4" name="Slide Number Placeholder 3"/>
          <p:cNvSpPr>
            <a:spLocks noGrp="1"/>
          </p:cNvSpPr>
          <p:nvPr>
            <p:ph type="sldNum" sz="quarter" idx="10"/>
          </p:nvPr>
        </p:nvSpPr>
        <p:spPr/>
        <p:txBody>
          <a:bodyPr/>
          <a:lstStyle/>
          <a:p>
            <a:fld id="{4DB2C7AA-CC21-448B-A590-51DEFEEB6254}" type="slidenum">
              <a:rPr lang="en-US" smtClean="0"/>
              <a:t>33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506195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The </a:t>
            </a:r>
            <a:r>
              <a:rPr lang="en-US" sz="1000" b="1">
                <a:latin typeface="Arial"/>
                <a:ea typeface="Calibri"/>
                <a:cs typeface="Times New Roman"/>
              </a:rPr>
              <a:t>Try…Catch</a:t>
            </a:r>
            <a:r>
              <a:rPr lang="en-US" sz="1000">
                <a:latin typeface="Arial"/>
                <a:ea typeface="Calibri"/>
                <a:cs typeface="Times New Roman"/>
              </a:rPr>
              <a:t> construct was introduced in Windows PowerShell 2.0. An earlier construct was introduced in Windows PowerShell 1.0, and is still supported in Windows PowerShell 3.0. Do you know what that older construct is?</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It is the </a:t>
            </a:r>
            <a:r>
              <a:rPr lang="en-US" sz="1000" b="1">
                <a:latin typeface="Arial"/>
                <a:ea typeface="Calibri"/>
                <a:cs typeface="Times New Roman"/>
              </a:rPr>
              <a:t>Trap</a:t>
            </a:r>
            <a:r>
              <a:rPr lang="en-US" sz="1000">
                <a:latin typeface="Arial"/>
                <a:ea typeface="Calibri"/>
                <a:cs typeface="Times New Roman"/>
              </a:rPr>
              <a:t> construct. You may still see it in online examples from several years ago, and some Windows PowerShell users may still use it. It is a less efficient construct than </a:t>
            </a:r>
            <a:r>
              <a:rPr lang="en-US" sz="1000" b="1">
                <a:latin typeface="Arial"/>
                <a:ea typeface="Calibri"/>
                <a:cs typeface="Times New Roman"/>
              </a:rPr>
              <a:t>Try…Catch</a:t>
            </a:r>
            <a:r>
              <a:rPr lang="en-US" sz="1000">
                <a:latin typeface="Arial"/>
                <a:ea typeface="Calibri"/>
                <a:cs typeface="Times New Roman"/>
              </a:rPr>
              <a:t>, and is more difficult to plan, write, and debug. As a best practice, try to avoid </a:t>
            </a:r>
            <a:r>
              <a:rPr lang="en-US" sz="1000" b="1">
                <a:latin typeface="Arial"/>
                <a:ea typeface="Calibri"/>
                <a:cs typeface="Times New Roman"/>
              </a:rPr>
              <a:t>Trap</a:t>
            </a:r>
            <a:r>
              <a:rPr lang="en-US" sz="1000">
                <a:latin typeface="Arial"/>
                <a:ea typeface="Calibri"/>
                <a:cs typeface="Times New Roman"/>
              </a:rPr>
              <a:t> in new scripts that you write.</a:t>
            </a:r>
          </a:p>
        </p:txBody>
      </p:sp>
      <p:sp>
        <p:nvSpPr>
          <p:cNvPr id="4" name="Slide Number Placeholder 3"/>
          <p:cNvSpPr>
            <a:spLocks noGrp="1"/>
          </p:cNvSpPr>
          <p:nvPr>
            <p:ph type="sldNum" sz="quarter" idx="10"/>
          </p:nvPr>
        </p:nvSpPr>
        <p:spPr/>
        <p:txBody>
          <a:bodyPr/>
          <a:lstStyle/>
          <a:p>
            <a:fld id="{4DB2C7AA-CC21-448B-A590-51DEFEEB6254}" type="slidenum">
              <a:rPr lang="en-US" smtClean="0"/>
              <a:t>34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31476308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DB2C7AA-CC21-448B-A590-51DEFEEB6254}" type="slidenum">
              <a:rPr lang="en-US" smtClean="0"/>
              <a:t>35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506335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DB2C7AA-CC21-448B-A590-51DEFEEB6254}" type="slidenum">
              <a:rPr lang="en-US" smtClean="0"/>
              <a:t>36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31109277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DB2C7AA-CC21-448B-A590-51DEFEEB6254}" type="slidenum">
              <a:rPr lang="en-US" smtClean="0"/>
              <a:t>37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22561242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commands </a:t>
            </a:r>
            <a:r>
              <a:rPr lang="ga-IE" sz="1000" dirty="0">
                <a:latin typeface="Arial"/>
                <a:ea typeface="Calibri"/>
                <a:cs typeface="Times New Roman"/>
              </a:rPr>
              <a:t>on the 10961B-LON-CL1 virtual machine </a:t>
            </a:r>
            <a:r>
              <a:rPr lang="en-US" sz="1000" dirty="0">
                <a:latin typeface="Arial"/>
                <a:ea typeface="Calibri"/>
                <a:cs typeface="Times New Roman"/>
              </a:rPr>
              <a:t>in E:\Mod08\Democode\ErrorAction.ps1.</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a:t>
            </a:r>
            <a:r>
              <a:rPr lang="en-US" sz="1000" dirty="0" err="1">
                <a:latin typeface="Arial"/>
                <a:ea typeface="Calibri"/>
                <a:cs typeface="Times New Roman"/>
              </a:rPr>
              <a:t>i</a:t>
            </a:r>
            <a:r>
              <a:rPr lang="ga-IE" sz="1000" dirty="0">
                <a:latin typeface="Arial"/>
                <a:ea typeface="Calibri"/>
                <a:cs typeface="Times New Roman"/>
              </a:rPr>
              <a:t>nstructor </a:t>
            </a:r>
            <a:r>
              <a:rPr lang="en-US" sz="1000" dirty="0">
                <a:latin typeface="Arial"/>
                <a:ea typeface="Calibri"/>
                <a:cs typeface="Times New Roman"/>
              </a:rPr>
              <a:t>n</a:t>
            </a:r>
            <a:r>
              <a:rPr lang="ga-IE" sz="1000" dirty="0">
                <a:latin typeface="Arial"/>
                <a:ea typeface="Calibri"/>
                <a:cs typeface="Times New Roman"/>
              </a:rPr>
              <a:t>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The 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a:t>
            </a:r>
            <a:r>
              <a:rPr lang="en-US" sz="1000" dirty="0">
                <a:latin typeface="Arial"/>
                <a:ea typeface="Calibri"/>
                <a:cs typeface="Times New Roman"/>
              </a:rPr>
              <a:t>should be performed </a:t>
            </a:r>
            <a:r>
              <a:rPr lang="ga-IE" sz="1000" dirty="0">
                <a:latin typeface="Arial"/>
                <a:ea typeface="Calibri"/>
                <a:cs typeface="Times New Roman"/>
              </a:rPr>
              <a:t>on the 10961B-LON-CL1 virtual machine </a:t>
            </a:r>
            <a:r>
              <a:rPr lang="en-US" sz="1000" dirty="0">
                <a:latin typeface="Arial"/>
                <a:ea typeface="Calibri"/>
                <a:cs typeface="Times New Roman"/>
              </a:rPr>
              <a:t>in the </a:t>
            </a:r>
            <a:r>
              <a:rPr lang="ga-IE" sz="1000" dirty="0">
                <a:latin typeface="Arial"/>
                <a:ea typeface="Calibri"/>
                <a:cs typeface="Times New Roman"/>
              </a:rPr>
              <a:t>Windows PowerShell ISE. If the ISE is not open already</a:t>
            </a:r>
            <a:r>
              <a:rPr lang="en-US" sz="1000" dirty="0">
                <a:latin typeface="Arial"/>
                <a:ea typeface="Calibri"/>
                <a:cs typeface="Times New Roman"/>
              </a:rPr>
              <a:t>,</a:t>
            </a:r>
            <a:r>
              <a:rPr lang="ga-IE" sz="1000" dirty="0">
                <a:latin typeface="Arial"/>
                <a:ea typeface="Calibri"/>
                <a:cs typeface="Times New Roman"/>
              </a:rPr>
              <a:t> open it now</a:t>
            </a:r>
            <a:r>
              <a:rPr lang="en-US" sz="1000" dirty="0">
                <a:latin typeface="Arial"/>
                <a:ea typeface="Calibri"/>
                <a:cs typeface="Times New Roman"/>
              </a:rPr>
              <a:t>,</a:t>
            </a:r>
            <a:r>
              <a:rPr lang="ga-IE" sz="1000" dirty="0">
                <a:latin typeface="Arial"/>
                <a:ea typeface="Calibri"/>
                <a:cs typeface="Times New Roman"/>
              </a:rPr>
              <a:t> with the file </a:t>
            </a:r>
            <a:r>
              <a:rPr lang="en-US" sz="1000" dirty="0">
                <a:latin typeface="Arial"/>
                <a:ea typeface="Calibri"/>
                <a:cs typeface="Times New Roman"/>
              </a:rPr>
              <a:t>E:\Mod0</a:t>
            </a:r>
            <a:r>
              <a:rPr lang="ga-IE" sz="1000" dirty="0">
                <a:latin typeface="Arial"/>
                <a:ea typeface="Calibri"/>
                <a:cs typeface="Times New Roman"/>
              </a:rPr>
              <a:t>8</a:t>
            </a:r>
            <a:r>
              <a:rPr lang="en-US" sz="1000" dirty="0">
                <a:latin typeface="Arial"/>
                <a:ea typeface="Calibri"/>
                <a:cs typeface="Times New Roman"/>
              </a:rPr>
              <a:t>\</a:t>
            </a:r>
            <a:r>
              <a:rPr lang="en-US" sz="1000" dirty="0" err="1">
                <a:latin typeface="Arial"/>
                <a:ea typeface="Calibri"/>
                <a:cs typeface="Times New Roman"/>
              </a:rPr>
              <a:t>Democode</a:t>
            </a:r>
            <a:r>
              <a:rPr lang="en-US" sz="1000" dirty="0">
                <a:latin typeface="Arial"/>
                <a:ea typeface="Calibri"/>
                <a:cs typeface="Times New Roman"/>
              </a:rPr>
              <a:t>\</a:t>
            </a:r>
            <a:r>
              <a:rPr lang="ga-IE" sz="1000" dirty="0">
                <a:latin typeface="Arial"/>
                <a:ea typeface="Calibri"/>
                <a:cs typeface="Times New Roman"/>
              </a:rPr>
              <a:t>ErrorAction.ps1 opened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 the following command that outputs an error and then continues to completion. </a:t>
            </a:r>
            <a:endParaRPr lang="en-US" sz="1000" dirty="0" smtClean="0">
              <a:effectLst/>
              <a:latin typeface="Arial"/>
              <a:ea typeface="Times New Roman"/>
              <a:cs typeface="Times New Roman"/>
            </a:endParaRPr>
          </a:p>
          <a:p>
            <a:pPr lvl="1">
              <a:lnSpc>
                <a:spcPct val="115000"/>
              </a:lnSpc>
              <a:spcBef>
                <a:spcPts val="600"/>
              </a:spcBef>
              <a:spcAft>
                <a:spcPts val="995"/>
              </a:spcAft>
            </a:pP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WmiObject</a:t>
            </a:r>
            <a:r>
              <a:rPr lang="en-US" sz="1000" b="1" dirty="0" smtClean="0">
                <a:effectLst/>
                <a:latin typeface="Arial"/>
                <a:ea typeface="Times New Roman"/>
                <a:cs typeface="Times New Roman"/>
              </a:rPr>
              <a:t> </a:t>
            </a:r>
            <a:r>
              <a:rPr lang="en-US" sz="1000" b="1" dirty="0" smtClean="0">
                <a:effectLst/>
                <a:latin typeface="Arial"/>
                <a:ea typeface="Times New Roman"/>
                <a:cs typeface="Times New Roman"/>
              </a:rPr>
              <a:t>-Class Win32_BIOS -</a:t>
            </a:r>
            <a:r>
              <a:rPr lang="en-US" sz="1000" b="1" dirty="0" err="1" smtClean="0">
                <a:effectLst/>
                <a:latin typeface="Arial"/>
                <a:ea typeface="Times New Roman"/>
                <a:cs typeface="Times New Roman"/>
              </a:rPr>
              <a:t>ComputerName</a:t>
            </a:r>
            <a:r>
              <a:rPr lang="en-US" sz="1000" b="1" dirty="0" smtClean="0">
                <a:effectLst/>
                <a:latin typeface="Arial"/>
                <a:ea typeface="Times New Roman"/>
                <a:cs typeface="Times New Roman"/>
              </a:rPr>
              <a:t> </a:t>
            </a:r>
            <a:r>
              <a:rPr lang="ga-IE" sz="1000" b="1" dirty="0" smtClean="0">
                <a:effectLst/>
                <a:latin typeface="Arial"/>
                <a:ea typeface="Times New Roman"/>
                <a:cs typeface="Times New Roman"/>
              </a:rPr>
              <a:t>LON-CL1</a:t>
            </a:r>
            <a:r>
              <a:rPr lang="en-US" sz="1000" b="1" dirty="0" smtClean="0">
                <a:effectLst/>
                <a:latin typeface="Arial"/>
                <a:ea typeface="Times New Roman"/>
                <a:cs typeface="Times New Roman"/>
              </a:rPr>
              <a:t>,BAD,</a:t>
            </a:r>
            <a:r>
              <a:rPr lang="ga-IE" sz="1000" b="1" dirty="0" smtClean="0">
                <a:effectLst/>
                <a:latin typeface="Arial"/>
                <a:ea typeface="Times New Roman"/>
                <a:cs typeface="Times New Roman"/>
              </a:rPr>
              <a:t>LON-CL1 </a:t>
            </a: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ErrorAction</a:t>
            </a:r>
            <a:r>
              <a:rPr lang="en-US" sz="1000" b="1" dirty="0" smtClean="0">
                <a:effectLst/>
                <a:latin typeface="Arial"/>
                <a:ea typeface="Times New Roman"/>
                <a:cs typeface="Times New Roman"/>
              </a:rPr>
              <a:t> Continue</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r>
              <a:rPr lang="en-US" sz="1000" dirty="0">
                <a:latin typeface="Arial"/>
                <a:ea typeface="Times New Roman"/>
                <a:cs typeface="Times New Roman"/>
              </a:rPr>
              <a:t> </a:t>
            </a:r>
            <a:r>
              <a:rPr lang="en-US" sz="1000" dirty="0" smtClean="0">
                <a:latin typeface="Arial"/>
                <a:ea typeface="Times New Roman"/>
                <a:cs typeface="Times New Roman"/>
              </a:rPr>
              <a:t>the following command that does not output the error and continues to completion. </a:t>
            </a:r>
            <a:endParaRPr lang="en-US" sz="1000" dirty="0" smtClean="0">
              <a:effectLst/>
              <a:latin typeface="Arial"/>
              <a:ea typeface="Times New Roman"/>
              <a:cs typeface="Times New Roman"/>
            </a:endParaRPr>
          </a:p>
          <a:p>
            <a:pPr lvl="1">
              <a:lnSpc>
                <a:spcPct val="115000"/>
              </a:lnSpc>
              <a:spcBef>
                <a:spcPts val="600"/>
              </a:spcBef>
              <a:spcAft>
                <a:spcPts val="995"/>
              </a:spcAft>
            </a:pP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WmiObject</a:t>
            </a:r>
            <a:r>
              <a:rPr lang="en-US" sz="1000" b="1" dirty="0" smtClean="0">
                <a:effectLst/>
                <a:latin typeface="Arial"/>
                <a:ea typeface="Times New Roman"/>
                <a:cs typeface="Times New Roman"/>
              </a:rPr>
              <a:t> -Class Win32_BIOS -</a:t>
            </a:r>
            <a:r>
              <a:rPr lang="en-US" sz="1000" b="1" dirty="0" err="1" smtClean="0">
                <a:effectLst/>
                <a:latin typeface="Arial"/>
                <a:ea typeface="Times New Roman"/>
                <a:cs typeface="Times New Roman"/>
              </a:rPr>
              <a:t>ComputerName</a:t>
            </a:r>
            <a:r>
              <a:rPr lang="en-US" sz="1000" b="1" dirty="0" smtClean="0">
                <a:effectLst/>
                <a:latin typeface="Arial"/>
                <a:ea typeface="Times New Roman"/>
                <a:cs typeface="Times New Roman"/>
              </a:rPr>
              <a:t> </a:t>
            </a:r>
            <a:r>
              <a:rPr lang="ga-IE" sz="1000" b="1" dirty="0" smtClean="0">
                <a:effectLst/>
                <a:latin typeface="Arial"/>
                <a:ea typeface="Times New Roman"/>
                <a:cs typeface="Times New Roman"/>
              </a:rPr>
              <a:t>LON-CL1</a:t>
            </a:r>
            <a:r>
              <a:rPr lang="en-US" sz="1000" b="1" dirty="0" smtClean="0">
                <a:effectLst/>
                <a:latin typeface="Arial"/>
                <a:ea typeface="Times New Roman"/>
                <a:cs typeface="Times New Roman"/>
              </a:rPr>
              <a:t>,BAD,</a:t>
            </a:r>
            <a:r>
              <a:rPr lang="ga-IE" sz="1000" b="1" dirty="0" smtClean="0">
                <a:effectLst/>
                <a:latin typeface="Arial"/>
                <a:ea typeface="Times New Roman"/>
                <a:cs typeface="Times New Roman"/>
              </a:rPr>
              <a:t>LON-CL1 </a:t>
            </a: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ErrorAction</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SilentlyContinue</a:t>
            </a:r>
            <a:endParaRPr lang="en-US" sz="1000" b="1"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Run </a:t>
            </a:r>
            <a:r>
              <a:rPr lang="en-US" sz="1000" dirty="0">
                <a:latin typeface="Arial"/>
                <a:ea typeface="Times New Roman"/>
                <a:cs typeface="Times New Roman"/>
              </a:rPr>
              <a:t>the following command that prompts for an action when it encounters the error. </a:t>
            </a:r>
            <a:endParaRPr lang="en-US" sz="1000" dirty="0" smtClean="0">
              <a:latin typeface="Arial"/>
              <a:ea typeface="Times New Roman"/>
              <a:cs typeface="Times New Roman"/>
            </a:endParaRPr>
          </a:p>
          <a:p>
            <a:pPr lvl="1">
              <a:lnSpc>
                <a:spcPct val="115000"/>
              </a:lnSpc>
              <a:spcAft>
                <a:spcPts val="995"/>
              </a:spcAft>
            </a:pPr>
            <a:r>
              <a:rPr lang="en-US" sz="1000" b="1" dirty="0" smtClean="0">
                <a:latin typeface="Arial"/>
                <a:ea typeface="Times New Roman"/>
                <a:cs typeface="Times New Roman"/>
              </a:rPr>
              <a:t>Get-</a:t>
            </a:r>
            <a:r>
              <a:rPr lang="en-US" sz="1000" b="1" dirty="0" err="1" smtClean="0">
                <a:latin typeface="Arial"/>
                <a:ea typeface="Times New Roman"/>
                <a:cs typeface="Times New Roman"/>
              </a:rPr>
              <a:t>WmiObject</a:t>
            </a:r>
            <a:r>
              <a:rPr lang="en-US" sz="1000" b="1" dirty="0" smtClean="0">
                <a:latin typeface="Arial"/>
                <a:ea typeface="Times New Roman"/>
                <a:cs typeface="Times New Roman"/>
              </a:rPr>
              <a:t> </a:t>
            </a:r>
            <a:r>
              <a:rPr lang="en-US" sz="1000" b="1" dirty="0" smtClean="0">
                <a:effectLst/>
                <a:latin typeface="Arial"/>
                <a:ea typeface="Times New Roman"/>
                <a:cs typeface="Times New Roman"/>
              </a:rPr>
              <a:t>-Class Win32_BIOS -</a:t>
            </a:r>
            <a:r>
              <a:rPr lang="en-US" sz="1000" b="1" dirty="0" err="1" smtClean="0">
                <a:effectLst/>
                <a:latin typeface="Arial"/>
                <a:ea typeface="Times New Roman"/>
                <a:cs typeface="Times New Roman"/>
              </a:rPr>
              <a:t>ComputerName</a:t>
            </a:r>
            <a:r>
              <a:rPr lang="en-US" sz="1000" b="1" dirty="0" smtClean="0">
                <a:effectLst/>
                <a:latin typeface="Arial"/>
                <a:ea typeface="Times New Roman"/>
                <a:cs typeface="Times New Roman"/>
              </a:rPr>
              <a:t> </a:t>
            </a:r>
            <a:r>
              <a:rPr lang="ga-IE" sz="1000" b="1" dirty="0" smtClean="0">
                <a:effectLst/>
                <a:latin typeface="Arial"/>
                <a:ea typeface="Times New Roman"/>
                <a:cs typeface="Times New Roman"/>
              </a:rPr>
              <a:t>LON-Cl1</a:t>
            </a:r>
            <a:r>
              <a:rPr lang="en-US" sz="1000" b="1" dirty="0" smtClean="0">
                <a:effectLst/>
                <a:latin typeface="Arial"/>
                <a:ea typeface="Times New Roman"/>
                <a:cs typeface="Times New Roman"/>
              </a:rPr>
              <a:t>,BAD,</a:t>
            </a:r>
            <a:r>
              <a:rPr lang="ga-IE" sz="1000" b="1" dirty="0" smtClean="0">
                <a:effectLst/>
                <a:latin typeface="Arial"/>
                <a:ea typeface="Times New Roman"/>
                <a:cs typeface="Times New Roman"/>
              </a:rPr>
              <a:t>LON-CL1 </a:t>
            </a: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ErrorAction</a:t>
            </a:r>
            <a:r>
              <a:rPr lang="en-US" sz="1000" b="1" dirty="0" smtClean="0">
                <a:effectLst/>
                <a:latin typeface="Arial"/>
                <a:ea typeface="Times New Roman"/>
                <a:cs typeface="Times New Roman"/>
              </a:rPr>
              <a:t> Inquire</a:t>
            </a:r>
          </a:p>
          <a:p>
            <a:pPr marL="342900" indent="-342900">
              <a:lnSpc>
                <a:spcPct val="115000"/>
              </a:lnSpc>
              <a:spcAft>
                <a:spcPts val="995"/>
              </a:spcAft>
              <a:buFont typeface="+mj-lt"/>
              <a:buAutoNum type="arabicPeriod"/>
            </a:pPr>
            <a:r>
              <a:rPr lang="en-US" sz="1000" dirty="0" smtClean="0">
                <a:effectLst/>
                <a:latin typeface="Arial"/>
                <a:ea typeface="Times New Roman"/>
                <a:cs typeface="Times New Roman"/>
              </a:rPr>
              <a:t>Run the following command </a:t>
            </a:r>
            <a:r>
              <a:rPr lang="en-US" sz="1000" dirty="0" smtClean="0">
                <a:solidFill>
                  <a:prstClr val="black"/>
                </a:solidFill>
                <a:latin typeface="Arial"/>
                <a:ea typeface="Calibri"/>
                <a:cs typeface="Times New Roman"/>
              </a:rPr>
              <a:t>that stops </a:t>
            </a:r>
            <a:r>
              <a:rPr lang="en-US" sz="1000" dirty="0">
                <a:solidFill>
                  <a:prstClr val="black"/>
                </a:solidFill>
                <a:latin typeface="Arial"/>
                <a:ea typeface="Calibri"/>
                <a:cs typeface="Times New Roman"/>
              </a:rPr>
              <a:t>when it encounters </a:t>
            </a:r>
            <a:r>
              <a:rPr lang="en-US" sz="1000" dirty="0" smtClean="0">
                <a:solidFill>
                  <a:prstClr val="black"/>
                </a:solidFill>
                <a:latin typeface="Arial"/>
                <a:ea typeface="Calibri"/>
                <a:cs typeface="Times New Roman"/>
              </a:rPr>
              <a:t>an error.</a:t>
            </a:r>
            <a:endParaRPr lang="en-US" sz="1000" dirty="0" smtClean="0">
              <a:effectLst/>
              <a:latin typeface="Arial"/>
              <a:ea typeface="Times New Roman"/>
              <a:cs typeface="Times New Roman"/>
            </a:endParaRPr>
          </a:p>
          <a:p>
            <a:pPr lvl="1">
              <a:lnSpc>
                <a:spcPts val="1000"/>
              </a:lnSpc>
              <a:spcBef>
                <a:spcPts val="600"/>
              </a:spcBef>
              <a:spcAft>
                <a:spcPts val="600"/>
              </a:spcAft>
            </a:pPr>
            <a:r>
              <a:rPr lang="en-US" sz="1000" b="1" dirty="0">
                <a:solidFill>
                  <a:prstClr val="black"/>
                </a:solidFill>
                <a:latin typeface="Arial"/>
                <a:ea typeface="Times New Roman"/>
                <a:cs typeface="Times New Roman"/>
              </a:rPr>
              <a:t>Get-</a:t>
            </a:r>
            <a:r>
              <a:rPr lang="en-US" sz="1000" b="1" dirty="0" err="1">
                <a:solidFill>
                  <a:prstClr val="black"/>
                </a:solidFill>
                <a:latin typeface="Arial"/>
                <a:ea typeface="Times New Roman"/>
                <a:cs typeface="Times New Roman"/>
              </a:rPr>
              <a:t>WmiObject</a:t>
            </a:r>
            <a:r>
              <a:rPr lang="en-US" sz="1000" b="1" dirty="0">
                <a:solidFill>
                  <a:prstClr val="black"/>
                </a:solidFill>
                <a:latin typeface="Arial"/>
                <a:ea typeface="Times New Roman"/>
                <a:cs typeface="Times New Roman"/>
              </a:rPr>
              <a:t> -Class Win32_BIOS -</a:t>
            </a:r>
            <a:r>
              <a:rPr lang="en-US" sz="1000" b="1" dirty="0" err="1">
                <a:solidFill>
                  <a:prstClr val="black"/>
                </a:solidFill>
                <a:latin typeface="Arial"/>
                <a:ea typeface="Times New Roman"/>
                <a:cs typeface="Times New Roman"/>
              </a:rPr>
              <a:t>ComputerName</a:t>
            </a:r>
            <a:r>
              <a:rPr lang="en-US" sz="1000" b="1" dirty="0">
                <a:solidFill>
                  <a:prstClr val="black"/>
                </a:solidFill>
                <a:latin typeface="Arial"/>
                <a:ea typeface="Times New Roman"/>
                <a:cs typeface="Times New Roman"/>
              </a:rPr>
              <a:t> </a:t>
            </a:r>
            <a:r>
              <a:rPr lang="ga-IE" sz="1000" b="1" dirty="0">
                <a:solidFill>
                  <a:prstClr val="black"/>
                </a:solidFill>
                <a:latin typeface="Arial"/>
                <a:ea typeface="Times New Roman"/>
                <a:cs typeface="Times New Roman"/>
              </a:rPr>
              <a:t>LON-CL1</a:t>
            </a:r>
            <a:r>
              <a:rPr lang="en-US" sz="1000" b="1" dirty="0">
                <a:solidFill>
                  <a:prstClr val="black"/>
                </a:solidFill>
                <a:latin typeface="Arial"/>
                <a:ea typeface="Times New Roman"/>
                <a:cs typeface="Times New Roman"/>
              </a:rPr>
              <a:t>,BAD,</a:t>
            </a:r>
            <a:r>
              <a:rPr lang="ga-IE" sz="1000" b="1" dirty="0">
                <a:solidFill>
                  <a:prstClr val="black"/>
                </a:solidFill>
                <a:latin typeface="Arial"/>
                <a:ea typeface="Times New Roman"/>
                <a:cs typeface="Times New Roman"/>
              </a:rPr>
              <a:t>LON-CL1</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ErrorAction</a:t>
            </a:r>
            <a:r>
              <a:rPr lang="en-US" sz="1000" b="1" dirty="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Stop</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DB2C7AA-CC21-448B-A590-51DEFEEB6254}" type="slidenum">
              <a:rPr lang="en-US" smtClean="0"/>
              <a:t>38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21909626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DB2C7AA-CC21-448B-A590-51DEFEEB6254}" type="slidenum">
              <a:rPr lang="en-US" smtClean="0"/>
              <a:t>39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2304158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DB2C7AA-CC21-448B-A590-51DEFEEB6254}"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40110511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You should </a:t>
            </a:r>
            <a:r>
              <a:rPr lang="ga-IE" sz="1000">
                <a:latin typeface="Arial"/>
                <a:ea typeface="Calibri"/>
                <a:cs typeface="Times New Roman"/>
              </a:rPr>
              <a:t>have completed the preparation steps in the Module Overview slide Instructor Notes</a:t>
            </a:r>
            <a:r>
              <a:rPr lang="en-US" sz="1000">
                <a:latin typeface="Arial"/>
                <a:ea typeface="Calibri"/>
                <a:cs typeface="Times New Roman"/>
              </a:rPr>
              <a:t> and </a:t>
            </a:r>
            <a:r>
              <a:rPr lang="ga-IE" sz="1000">
                <a:latin typeface="Arial"/>
                <a:ea typeface="Calibri"/>
                <a:cs typeface="Times New Roman"/>
              </a:rPr>
              <a:t>be logged on to the 10961B-LON-DC1 and 10961B-LON-CL1 virtual machines as Adatum\administrator with password Pa$$w0rd</a:t>
            </a:r>
            <a:r>
              <a:rPr lang="en-US" sz="1000">
                <a:latin typeface="Arial"/>
                <a:ea typeface="Calibri"/>
                <a:cs typeface="Times New Roman"/>
              </a:rPr>
              <a:t>.</a:t>
            </a:r>
          </a:p>
          <a:p>
            <a:pPr>
              <a:lnSpc>
                <a:spcPct val="115000"/>
              </a:lnSpc>
              <a:spcAft>
                <a:spcPts val="1000"/>
              </a:spcAft>
            </a:pPr>
            <a:r>
              <a:rPr lang="en-US" sz="1000">
                <a:latin typeface="Arial"/>
                <a:ea typeface="Calibri"/>
                <a:cs typeface="Times New Roman"/>
              </a:rPr>
              <a:t>T</a:t>
            </a:r>
            <a:r>
              <a:rPr lang="ga-IE" sz="1000">
                <a:latin typeface="Arial"/>
                <a:ea typeface="Calibri"/>
                <a:cs typeface="Times New Roman"/>
              </a:rPr>
              <a:t>he </a:t>
            </a:r>
            <a:r>
              <a:rPr lang="en-US" sz="1000">
                <a:latin typeface="Arial"/>
                <a:ea typeface="Calibri"/>
                <a:cs typeface="Times New Roman"/>
              </a:rPr>
              <a:t>d</a:t>
            </a:r>
            <a:r>
              <a:rPr lang="ga-IE" sz="1000">
                <a:latin typeface="Arial"/>
                <a:ea typeface="Calibri"/>
                <a:cs typeface="Times New Roman"/>
              </a:rPr>
              <a:t>emo</a:t>
            </a:r>
            <a:r>
              <a:rPr lang="en-US" sz="1000">
                <a:latin typeface="Arial"/>
                <a:ea typeface="Calibri"/>
                <a:cs typeface="Times New Roman"/>
              </a:rPr>
              <a:t>nstration s</a:t>
            </a:r>
            <a:r>
              <a:rPr lang="ga-IE" sz="1000">
                <a:latin typeface="Arial"/>
                <a:ea typeface="Calibri"/>
                <a:cs typeface="Times New Roman"/>
              </a:rPr>
              <a:t>teps </a:t>
            </a:r>
            <a:r>
              <a:rPr lang="en-US" sz="1000">
                <a:latin typeface="Arial"/>
                <a:ea typeface="Calibri"/>
                <a:cs typeface="Times New Roman"/>
              </a:rPr>
              <a:t>should be performed </a:t>
            </a:r>
            <a:r>
              <a:rPr lang="ga-IE" sz="1000">
                <a:latin typeface="Arial"/>
                <a:ea typeface="Calibri"/>
                <a:cs typeface="Times New Roman"/>
              </a:rPr>
              <a:t>on the 10961B-LON-CL1 virtual machine </a:t>
            </a:r>
            <a:r>
              <a:rPr lang="en-US" sz="1000">
                <a:latin typeface="Arial"/>
                <a:ea typeface="Calibri"/>
                <a:cs typeface="Times New Roman"/>
              </a:rPr>
              <a:t>in the </a:t>
            </a:r>
            <a:r>
              <a:rPr lang="ga-IE" sz="1000">
                <a:latin typeface="Arial"/>
                <a:ea typeface="Calibri"/>
                <a:cs typeface="Times New Roman"/>
              </a:rPr>
              <a:t>Windows PowerShell ISE. If the ISE is not </a:t>
            </a:r>
            <a:r>
              <a:rPr lang="en-US" sz="1000">
                <a:latin typeface="Arial"/>
                <a:ea typeface="Calibri"/>
                <a:cs typeface="Times New Roman"/>
              </a:rPr>
              <a:t>already </a:t>
            </a:r>
            <a:r>
              <a:rPr lang="ga-IE" sz="1000">
                <a:latin typeface="Arial"/>
                <a:ea typeface="Calibri"/>
                <a:cs typeface="Times New Roman"/>
              </a:rPr>
              <a:t>open</a:t>
            </a:r>
            <a:r>
              <a:rPr lang="en-US" sz="1000">
                <a:latin typeface="Arial"/>
                <a:ea typeface="Calibri"/>
                <a:cs typeface="Times New Roman"/>
              </a:rPr>
              <a:t>,</a:t>
            </a:r>
            <a:r>
              <a:rPr lang="ga-IE" sz="1000">
                <a:latin typeface="Arial"/>
                <a:ea typeface="Calibri"/>
                <a:cs typeface="Times New Roman"/>
              </a:rPr>
              <a:t> open it now</a:t>
            </a:r>
            <a:r>
              <a:rPr lang="en-US" sz="1000">
                <a:latin typeface="Arial"/>
                <a:ea typeface="Calibri"/>
                <a:cs typeface="Times New Roman"/>
              </a:rPr>
              <a:t>,</a:t>
            </a:r>
            <a:r>
              <a:rPr lang="ga-IE" sz="1000">
                <a:latin typeface="Arial"/>
                <a:ea typeface="Calibri"/>
                <a:cs typeface="Times New Roman"/>
              </a:rPr>
              <a:t> with the file </a:t>
            </a:r>
            <a:r>
              <a:rPr lang="en-US" sz="1000">
                <a:latin typeface="Arial"/>
                <a:ea typeface="Calibri"/>
                <a:cs typeface="Times New Roman"/>
              </a:rPr>
              <a:t>E:\Mod0</a:t>
            </a:r>
            <a:r>
              <a:rPr lang="ga-IE" sz="1000">
                <a:latin typeface="Arial"/>
                <a:ea typeface="Calibri"/>
                <a:cs typeface="Times New Roman"/>
              </a:rPr>
              <a:t>8</a:t>
            </a:r>
            <a:r>
              <a:rPr lang="en-US" sz="1000">
                <a:latin typeface="Arial"/>
                <a:ea typeface="Calibri"/>
                <a:cs typeface="Times New Roman"/>
              </a:rPr>
              <a:t>\Democode\</a:t>
            </a:r>
            <a:r>
              <a:rPr lang="ga-IE" sz="1000">
                <a:latin typeface="Arial"/>
                <a:ea typeface="Calibri"/>
                <a:cs typeface="Times New Roman"/>
              </a:rPr>
              <a:t>ErrorAction2.ps1 opened</a:t>
            </a:r>
            <a:r>
              <a:rPr lang="en-US" sz="1000">
                <a:latin typeface="Arial"/>
                <a:ea typeface="Calibri"/>
                <a:cs typeface="Times New Roman"/>
              </a:rPr>
              <a:t>.</a:t>
            </a: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Run the script </a:t>
            </a:r>
            <a:r>
              <a:rPr lang="en-US" sz="1000" b="1" smtClean="0">
                <a:effectLst/>
                <a:latin typeface="Arial"/>
                <a:ea typeface="Times New Roman"/>
                <a:cs typeface="Times New Roman"/>
              </a:rPr>
              <a:t>E:\Mod08\Democode\ErrorAction2.ps1</a:t>
            </a:r>
            <a:r>
              <a:rPr lang="en-US" sz="1000" smtClean="0">
                <a:effectLst/>
                <a:latin typeface="Arial"/>
                <a:ea typeface="Times New Roman"/>
                <a:cs typeface="Times New Roman"/>
              </a:rPr>
              <a:t>.</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DB2C7AA-CC21-448B-A590-51DEFEEB6254}" type="slidenum">
              <a:rPr lang="en-US" smtClean="0"/>
              <a:t>40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17679641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DB2C7AA-CC21-448B-A590-51DEFEEB6254}" type="slidenum">
              <a:rPr lang="en-US" smtClean="0"/>
              <a:t>41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37156952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You should </a:t>
            </a:r>
            <a:r>
              <a:rPr lang="ga-IE" sz="1000">
                <a:latin typeface="Arial"/>
                <a:ea typeface="Calibri"/>
                <a:cs typeface="Times New Roman"/>
              </a:rPr>
              <a:t>have completed the preparation steps in the Module Overview slide Instructor Notes</a:t>
            </a:r>
            <a:r>
              <a:rPr lang="en-US" sz="1000">
                <a:latin typeface="Arial"/>
                <a:ea typeface="Calibri"/>
                <a:cs typeface="Times New Roman"/>
              </a:rPr>
              <a:t> and </a:t>
            </a:r>
            <a:r>
              <a:rPr lang="ga-IE" sz="1000">
                <a:latin typeface="Arial"/>
                <a:ea typeface="Calibri"/>
                <a:cs typeface="Times New Roman"/>
              </a:rPr>
              <a:t>be logged on to the 10961B-LON-DC1 and 10961B-LON-CL1 virtual machines as Adatum\administrator with password Pa$$w0rd</a:t>
            </a:r>
            <a:r>
              <a:rPr lang="en-US" sz="1000">
                <a:latin typeface="Arial"/>
                <a:ea typeface="Calibri"/>
                <a:cs typeface="Times New Roman"/>
              </a:rPr>
              <a:t>.</a:t>
            </a:r>
          </a:p>
          <a:p>
            <a:pPr>
              <a:lnSpc>
                <a:spcPct val="115000"/>
              </a:lnSpc>
              <a:spcAft>
                <a:spcPts val="1000"/>
              </a:spcAft>
            </a:pPr>
            <a:r>
              <a:rPr lang="en-US" sz="1000">
                <a:latin typeface="Arial"/>
                <a:ea typeface="Calibri"/>
                <a:cs typeface="Times New Roman"/>
              </a:rPr>
              <a:t>T</a:t>
            </a:r>
            <a:r>
              <a:rPr lang="ga-IE" sz="1000">
                <a:latin typeface="Arial"/>
                <a:ea typeface="Calibri"/>
                <a:cs typeface="Times New Roman"/>
              </a:rPr>
              <a:t>he </a:t>
            </a:r>
            <a:r>
              <a:rPr lang="en-US" sz="1000">
                <a:latin typeface="Arial"/>
                <a:ea typeface="Calibri"/>
                <a:cs typeface="Times New Roman"/>
              </a:rPr>
              <a:t>d</a:t>
            </a:r>
            <a:r>
              <a:rPr lang="ga-IE" sz="1000">
                <a:latin typeface="Arial"/>
                <a:ea typeface="Calibri"/>
                <a:cs typeface="Times New Roman"/>
              </a:rPr>
              <a:t>emo</a:t>
            </a:r>
            <a:r>
              <a:rPr lang="en-US" sz="1000">
                <a:latin typeface="Arial"/>
                <a:ea typeface="Calibri"/>
                <a:cs typeface="Times New Roman"/>
              </a:rPr>
              <a:t>nstration s</a:t>
            </a:r>
            <a:r>
              <a:rPr lang="ga-IE" sz="1000">
                <a:latin typeface="Arial"/>
                <a:ea typeface="Calibri"/>
                <a:cs typeface="Times New Roman"/>
              </a:rPr>
              <a:t>teps </a:t>
            </a:r>
            <a:r>
              <a:rPr lang="en-US" sz="1000">
                <a:latin typeface="Arial"/>
                <a:ea typeface="Calibri"/>
                <a:cs typeface="Times New Roman"/>
              </a:rPr>
              <a:t>should be performed </a:t>
            </a:r>
            <a:r>
              <a:rPr lang="ga-IE" sz="1000">
                <a:latin typeface="Arial"/>
                <a:ea typeface="Calibri"/>
                <a:cs typeface="Times New Roman"/>
              </a:rPr>
              <a:t>on the 10961B-LON-CL1 virtual machine </a:t>
            </a:r>
            <a:r>
              <a:rPr lang="en-US" sz="1000">
                <a:latin typeface="Arial"/>
                <a:ea typeface="Calibri"/>
                <a:cs typeface="Times New Roman"/>
              </a:rPr>
              <a:t>in the </a:t>
            </a:r>
            <a:r>
              <a:rPr lang="ga-IE" sz="1000">
                <a:latin typeface="Arial"/>
                <a:ea typeface="Calibri"/>
                <a:cs typeface="Times New Roman"/>
              </a:rPr>
              <a:t>Windows PowerShell ISE. If the ISE is not </a:t>
            </a:r>
            <a:r>
              <a:rPr lang="en-US" sz="1000">
                <a:latin typeface="Arial"/>
                <a:ea typeface="Calibri"/>
                <a:cs typeface="Times New Roman"/>
              </a:rPr>
              <a:t>already </a:t>
            </a:r>
            <a:r>
              <a:rPr lang="ga-IE" sz="1000">
                <a:latin typeface="Arial"/>
                <a:ea typeface="Calibri"/>
                <a:cs typeface="Times New Roman"/>
              </a:rPr>
              <a:t>open</a:t>
            </a:r>
            <a:r>
              <a:rPr lang="en-US" sz="1000">
                <a:latin typeface="Arial"/>
                <a:ea typeface="Calibri"/>
                <a:cs typeface="Times New Roman"/>
              </a:rPr>
              <a:t>,</a:t>
            </a:r>
            <a:r>
              <a:rPr lang="ga-IE" sz="1000">
                <a:latin typeface="Arial"/>
                <a:ea typeface="Calibri"/>
                <a:cs typeface="Times New Roman"/>
              </a:rPr>
              <a:t> you should open it now</a:t>
            </a:r>
            <a:r>
              <a:rPr lang="en-US" sz="1000">
                <a:latin typeface="Arial"/>
                <a:ea typeface="Calibri"/>
                <a:cs typeface="Times New Roman"/>
              </a:rPr>
              <a:t>,</a:t>
            </a:r>
            <a:r>
              <a:rPr lang="ga-IE" sz="1000">
                <a:latin typeface="Arial"/>
                <a:ea typeface="Calibri"/>
                <a:cs typeface="Times New Roman"/>
              </a:rPr>
              <a:t> with the file </a:t>
            </a:r>
            <a:r>
              <a:rPr lang="en-US" sz="1000">
                <a:latin typeface="Arial"/>
                <a:ea typeface="Calibri"/>
                <a:cs typeface="Times New Roman"/>
              </a:rPr>
              <a:t>E:\Mod0</a:t>
            </a:r>
            <a:r>
              <a:rPr lang="ga-IE" sz="1000">
                <a:latin typeface="Arial"/>
                <a:ea typeface="Calibri"/>
                <a:cs typeface="Times New Roman"/>
              </a:rPr>
              <a:t>8</a:t>
            </a:r>
            <a:r>
              <a:rPr lang="en-US" sz="1000">
                <a:latin typeface="Arial"/>
                <a:ea typeface="Calibri"/>
                <a:cs typeface="Times New Roman"/>
              </a:rPr>
              <a:t>\Democode\</a:t>
            </a:r>
            <a:r>
              <a:rPr lang="ga-IE" sz="1000">
                <a:latin typeface="Arial"/>
                <a:ea typeface="Calibri"/>
                <a:cs typeface="Times New Roman"/>
              </a:rPr>
              <a:t>ErrorAction3.ps1 opened</a:t>
            </a:r>
            <a:r>
              <a:rPr lang="en-US" sz="1000">
                <a:latin typeface="Arial"/>
                <a:ea typeface="Calibri"/>
                <a:cs typeface="Times New Roman"/>
              </a:rPr>
              <a:t>.</a:t>
            </a: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Run </a:t>
            </a:r>
            <a:r>
              <a:rPr lang="en-US" sz="1000" b="1" smtClean="0">
                <a:effectLst/>
                <a:latin typeface="Arial"/>
                <a:ea typeface="Times New Roman"/>
                <a:cs typeface="Times New Roman"/>
              </a:rPr>
              <a:t>E:\Mod08\Democode\ErrorAction3.ps1</a:t>
            </a:r>
            <a:r>
              <a:rPr lang="en-US" sz="1000" smtClean="0">
                <a:effectLst/>
                <a:latin typeface="Arial"/>
                <a:ea typeface="Times New Roman"/>
                <a:cs typeface="Times New Roman"/>
              </a:rPr>
              <a:t>.</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DB2C7AA-CC21-448B-A590-51DEFEEB6254}" type="slidenum">
              <a:rPr lang="en-US" smtClean="0"/>
              <a:t>42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42316318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solidFill>
                  <a:srgbClr val="000000"/>
                </a:solidFill>
                <a:latin typeface="Arial"/>
                <a:ea typeface="Calibri"/>
                <a:cs typeface="Times New Roman"/>
              </a:rPr>
              <a:t>Exercise 1: Add Error Handling to a </a:t>
            </a:r>
            <a:r>
              <a:rPr lang="en-US" sz="1000" b="1" dirty="0" smtClean="0">
                <a:solidFill>
                  <a:srgbClr val="000000"/>
                </a:solidFill>
                <a:latin typeface="Arial"/>
                <a:ea typeface="Calibri"/>
                <a:cs typeface="Times New Roman"/>
              </a:rPr>
              <a:t>Function</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add error handling to an existing function</a:t>
            </a:r>
            <a:r>
              <a:rPr lang="ga-IE" sz="1000" dirty="0">
                <a:latin typeface="Arial"/>
                <a:ea typeface="Calibri"/>
                <a:cs typeface="Times New Roman"/>
              </a:rPr>
              <a:t> that you created earlier in this module in Lab B</a:t>
            </a:r>
            <a:r>
              <a:rPr lang="ga-IE" sz="1000" dirty="0" smtClean="0">
                <a:latin typeface="Arial"/>
                <a:ea typeface="Calibri"/>
                <a:cs typeface="Times New Roman"/>
              </a:rPr>
              <a:t>.</a:t>
            </a:r>
            <a:endParaRPr lang="en-US" sz="1000" dirty="0" smtClean="0">
              <a:latin typeface="Arial"/>
              <a:ea typeface="Calibri"/>
              <a:cs typeface="Times New Roman"/>
            </a:endParaRPr>
          </a:p>
          <a:p>
            <a:pPr>
              <a:lnSpc>
                <a:spcPct val="115000"/>
              </a:lnSpc>
              <a:spcAft>
                <a:spcPts val="1000"/>
              </a:spcAft>
            </a:pPr>
            <a:r>
              <a:rPr lang="ga-IE" sz="1000" b="1" dirty="0" smtClean="0">
                <a:latin typeface="Arial"/>
                <a:ea typeface="Calibri"/>
                <a:cs typeface="Times New Roman"/>
              </a:rPr>
              <a:t>Exercise </a:t>
            </a:r>
            <a:r>
              <a:rPr lang="ga-IE" sz="1000" b="1" dirty="0">
                <a:latin typeface="Arial"/>
                <a:ea typeface="Calibri"/>
                <a:cs typeface="Times New Roman"/>
              </a:rPr>
              <a:t>2: </a:t>
            </a:r>
            <a:r>
              <a:rPr lang="en-US" sz="1000" b="1" dirty="0">
                <a:solidFill>
                  <a:srgbClr val="000000"/>
                </a:solidFill>
                <a:latin typeface="Arial"/>
                <a:ea typeface="Calibri"/>
                <a:cs typeface="Times New Roman"/>
              </a:rPr>
              <a:t>Add Error Handling to a New </a:t>
            </a:r>
            <a:r>
              <a:rPr lang="en-US" sz="1000" b="1" dirty="0" smtClean="0">
                <a:solidFill>
                  <a:srgbClr val="000000"/>
                </a:solidFill>
                <a:latin typeface="Arial"/>
                <a:ea typeface="Calibri"/>
                <a:cs typeface="Times New Roman"/>
              </a:rPr>
              <a:t>Function</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add error handling to a function that someone else wrote. </a:t>
            </a:r>
          </a:p>
        </p:txBody>
      </p:sp>
      <p:sp>
        <p:nvSpPr>
          <p:cNvPr id="4" name="Slide Number Placeholder 3"/>
          <p:cNvSpPr>
            <a:spLocks noGrp="1"/>
          </p:cNvSpPr>
          <p:nvPr>
            <p:ph type="sldNum" sz="quarter" idx="10"/>
          </p:nvPr>
        </p:nvSpPr>
        <p:spPr/>
        <p:txBody>
          <a:bodyPr/>
          <a:lstStyle/>
          <a:p>
            <a:fld id="{4DB2C7AA-CC21-448B-A590-51DEFEEB6254}" type="slidenum">
              <a:rPr lang="en-US" smtClean="0"/>
              <a:t>43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42278236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4DB2C7AA-CC21-448B-A590-51DEFEEB6254}" type="slidenum">
              <a:rPr lang="en-US" smtClean="0"/>
              <a:t>44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10254890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In one of the demonstrations, you saw an example of how to add error logging to a script. That example used a static file name. In a production environment, a user might want the ability to specify the name of the file where errors would be logged. How could you provide that ability?</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You could add a parameter to a function to let the user specify a file name. You could provide a default value for that parameter so that users would not be required to specify a file name. You might also include verbose output to notify the user of the file name that was being used.</a:t>
            </a:r>
          </a:p>
        </p:txBody>
      </p:sp>
      <p:sp>
        <p:nvSpPr>
          <p:cNvPr id="4" name="Slide Number Placeholder 3"/>
          <p:cNvSpPr>
            <a:spLocks noGrp="1"/>
          </p:cNvSpPr>
          <p:nvPr>
            <p:ph type="sldNum" sz="quarter" idx="10"/>
          </p:nvPr>
        </p:nvSpPr>
        <p:spPr/>
        <p:txBody>
          <a:bodyPr/>
          <a:lstStyle/>
          <a:p>
            <a:fld id="{4DB2C7AA-CC21-448B-A590-51DEFEEB6254}" type="slidenum">
              <a:rPr lang="en-US" smtClean="0"/>
              <a:t>45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14680474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We are deliberately covering only these three constructs because this course is not intended to be a scripting course. The next lesson in this module will summarize the rest of the scripting language and give students a starting point for independent exploration of the language. The language elements that will be covered in-depth are the most frequently used elements, and they are the ones that are absolutely necessary to a beginner who wants to start automating processes by writing short scripts and reusable tools.</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Are you familiar with any scripting language constructs from other scripting languages that might also be present in Windows PowerShell?</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Windows PowerShell does feature scripting language constructs other than the ones covered in this lesson. This includes several than will be covered in the next lesson. Windows PowerShell does not feature as large a scripting language as languages such as Microsoft Visual Basic</a:t>
            </a:r>
            <a:r>
              <a:rPr lang="en-US" sz="1000" baseline="30000">
                <a:latin typeface="Arial"/>
                <a:ea typeface="Calibri"/>
                <a:cs typeface="Times New Roman"/>
              </a:rPr>
              <a:t>®</a:t>
            </a:r>
            <a:r>
              <a:rPr lang="en-US" sz="1000">
                <a:latin typeface="Arial"/>
                <a:ea typeface="Calibri"/>
                <a:cs typeface="Times New Roman"/>
              </a:rPr>
              <a:t> Scripting Edition (VBScript), Perl, or Python. Instead, Windows PowerShell relies on its built-in and add-in commands to provide more functionality.</a:t>
            </a:r>
          </a:p>
        </p:txBody>
      </p:sp>
      <p:sp>
        <p:nvSpPr>
          <p:cNvPr id="4" name="Slide Number Placeholder 3"/>
          <p:cNvSpPr>
            <a:spLocks noGrp="1"/>
          </p:cNvSpPr>
          <p:nvPr>
            <p:ph type="sldNum" sz="quarter" idx="10"/>
          </p:nvPr>
        </p:nvSpPr>
        <p:spPr/>
        <p:txBody>
          <a:bodyPr/>
          <a:lstStyle/>
          <a:p>
            <a:fld id="{4DB2C7AA-CC21-448B-A590-51DEFEEB6254}" type="slidenum">
              <a:rPr lang="en-US" smtClean="0"/>
              <a:t>46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4351408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DB2C7AA-CC21-448B-A590-51DEFEEB6254}" type="slidenum">
              <a:rPr lang="en-US" smtClean="0"/>
              <a:t>47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33776856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If your virtual machine has other drives, such as a virtual floppy drive on drive A or a virtual CD-ROM drive on drive D, you can change the </a:t>
            </a:r>
            <a:r>
              <a:rPr lang="en-US" sz="1000" b="1">
                <a:latin typeface="Arial"/>
                <a:ea typeface="Calibri"/>
                <a:cs typeface="Times New Roman"/>
              </a:rPr>
              <a:t>C:</a:t>
            </a:r>
            <a:r>
              <a:rPr lang="en-US" sz="1000">
                <a:latin typeface="Arial"/>
                <a:ea typeface="Calibri"/>
                <a:cs typeface="Times New Roman"/>
              </a:rPr>
              <a:t> in the demonstration script to </a:t>
            </a:r>
            <a:r>
              <a:rPr lang="en-US" sz="1000" b="1">
                <a:latin typeface="Arial"/>
                <a:ea typeface="Calibri"/>
                <a:cs typeface="Times New Roman"/>
              </a:rPr>
              <a:t>A:</a:t>
            </a:r>
            <a:r>
              <a:rPr lang="en-US" sz="1000">
                <a:latin typeface="Arial"/>
                <a:ea typeface="Calibri"/>
                <a:cs typeface="Times New Roman"/>
              </a:rPr>
              <a:t> or </a:t>
            </a:r>
            <a:r>
              <a:rPr lang="en-US" sz="1000" b="1">
                <a:latin typeface="Arial"/>
                <a:ea typeface="Calibri"/>
                <a:cs typeface="Times New Roman"/>
              </a:rPr>
              <a:t>D:</a:t>
            </a:r>
            <a:r>
              <a:rPr lang="en-US" sz="1000">
                <a:latin typeface="Arial"/>
                <a:ea typeface="Calibri"/>
                <a:cs typeface="Times New Roman"/>
              </a:rPr>
              <a:t>. This lets the script to display different results.</a:t>
            </a:r>
          </a:p>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You should </a:t>
            </a:r>
            <a:r>
              <a:rPr lang="ga-IE" sz="1000">
                <a:latin typeface="Arial"/>
                <a:ea typeface="Calibri"/>
                <a:cs typeface="Times New Roman"/>
              </a:rPr>
              <a:t>have completed the preparation steps in the Module Overview slide </a:t>
            </a:r>
            <a:r>
              <a:rPr lang="en-US" sz="1000">
                <a:latin typeface="Arial"/>
                <a:ea typeface="Calibri"/>
                <a:cs typeface="Times New Roman"/>
              </a:rPr>
              <a:t>instructor n</a:t>
            </a:r>
            <a:r>
              <a:rPr lang="ga-IE" sz="1000">
                <a:latin typeface="Arial"/>
                <a:ea typeface="Calibri"/>
                <a:cs typeface="Times New Roman"/>
              </a:rPr>
              <a:t>otes</a:t>
            </a:r>
            <a:r>
              <a:rPr lang="en-US" sz="1000">
                <a:latin typeface="Arial"/>
                <a:ea typeface="Calibri"/>
                <a:cs typeface="Times New Roman"/>
              </a:rPr>
              <a:t> and </a:t>
            </a:r>
            <a:r>
              <a:rPr lang="ga-IE" sz="1000">
                <a:latin typeface="Arial"/>
                <a:ea typeface="Calibri"/>
                <a:cs typeface="Times New Roman"/>
              </a:rPr>
              <a:t>be logged on to the 10961B-LON-DC1 and 10961B-LON-CL1 virtual machines as Adatum\administrator with password Pa$$w0rd</a:t>
            </a:r>
            <a:r>
              <a:rPr lang="en-US" sz="1000">
                <a:latin typeface="Arial"/>
                <a:ea typeface="Calibri"/>
                <a:cs typeface="Times New Roman"/>
              </a:rPr>
              <a:t>.</a:t>
            </a:r>
          </a:p>
          <a:p>
            <a:pPr>
              <a:lnSpc>
                <a:spcPct val="115000"/>
              </a:lnSpc>
              <a:spcAft>
                <a:spcPts val="1000"/>
              </a:spcAft>
            </a:pPr>
            <a:r>
              <a:rPr lang="en-US" sz="1000">
                <a:latin typeface="Arial"/>
                <a:ea typeface="Calibri"/>
                <a:cs typeface="Times New Roman"/>
              </a:rPr>
              <a:t>The demonstration s</a:t>
            </a:r>
            <a:r>
              <a:rPr lang="ga-IE" sz="1000">
                <a:latin typeface="Arial"/>
                <a:ea typeface="Calibri"/>
                <a:cs typeface="Times New Roman"/>
              </a:rPr>
              <a:t>teps </a:t>
            </a:r>
            <a:r>
              <a:rPr lang="en-US" sz="1000">
                <a:latin typeface="Arial"/>
                <a:ea typeface="Calibri"/>
                <a:cs typeface="Times New Roman"/>
              </a:rPr>
              <a:t>should be performed </a:t>
            </a:r>
            <a:r>
              <a:rPr lang="ga-IE" sz="1000">
                <a:latin typeface="Arial"/>
                <a:ea typeface="Calibri"/>
                <a:cs typeface="Times New Roman"/>
              </a:rPr>
              <a:t>on the 10961B-LON-CL1 virtual machine </a:t>
            </a:r>
            <a:r>
              <a:rPr lang="en-US" sz="1000">
                <a:latin typeface="Arial"/>
                <a:ea typeface="Calibri"/>
                <a:cs typeface="Times New Roman"/>
              </a:rPr>
              <a:t>in the </a:t>
            </a:r>
            <a:r>
              <a:rPr lang="ga-IE" sz="1000">
                <a:latin typeface="Arial"/>
                <a:ea typeface="Calibri"/>
                <a:cs typeface="Times New Roman"/>
              </a:rPr>
              <a:t>Windows PowerShell ISE. If the ISE is not </a:t>
            </a:r>
            <a:r>
              <a:rPr lang="en-US" sz="1000">
                <a:latin typeface="Arial"/>
                <a:ea typeface="Calibri"/>
                <a:cs typeface="Times New Roman"/>
              </a:rPr>
              <a:t>already </a:t>
            </a:r>
            <a:r>
              <a:rPr lang="ga-IE" sz="1000">
                <a:latin typeface="Arial"/>
                <a:ea typeface="Calibri"/>
                <a:cs typeface="Times New Roman"/>
              </a:rPr>
              <a:t>open</a:t>
            </a:r>
            <a:r>
              <a:rPr lang="en-US" sz="1000">
                <a:latin typeface="Arial"/>
                <a:ea typeface="Calibri"/>
                <a:cs typeface="Times New Roman"/>
              </a:rPr>
              <a:t>,</a:t>
            </a:r>
            <a:r>
              <a:rPr lang="ga-IE" sz="1000">
                <a:latin typeface="Arial"/>
                <a:ea typeface="Calibri"/>
                <a:cs typeface="Times New Roman"/>
              </a:rPr>
              <a:t> open it now</a:t>
            </a:r>
            <a:r>
              <a:rPr lang="en-US" sz="1000">
                <a:latin typeface="Arial"/>
                <a:ea typeface="Calibri"/>
                <a:cs typeface="Times New Roman"/>
              </a:rPr>
              <a:t>,</a:t>
            </a:r>
            <a:r>
              <a:rPr lang="ga-IE" sz="1000">
                <a:latin typeface="Arial"/>
                <a:ea typeface="Calibri"/>
                <a:cs typeface="Times New Roman"/>
              </a:rPr>
              <a:t> with the file </a:t>
            </a:r>
            <a:r>
              <a:rPr lang="en-US" sz="1000">
                <a:latin typeface="Arial"/>
                <a:ea typeface="Calibri"/>
                <a:cs typeface="Times New Roman"/>
              </a:rPr>
              <a:t>E:\Mod0</a:t>
            </a:r>
            <a:r>
              <a:rPr lang="ga-IE" sz="1000">
                <a:latin typeface="Arial"/>
                <a:ea typeface="Calibri"/>
                <a:cs typeface="Times New Roman"/>
              </a:rPr>
              <a:t>8</a:t>
            </a:r>
            <a:r>
              <a:rPr lang="en-US" sz="1000">
                <a:latin typeface="Arial"/>
                <a:ea typeface="Calibri"/>
                <a:cs typeface="Times New Roman"/>
              </a:rPr>
              <a:t>\Democode\</a:t>
            </a:r>
            <a:r>
              <a:rPr lang="ga-IE" sz="1000">
                <a:latin typeface="Arial"/>
                <a:ea typeface="Calibri"/>
                <a:cs typeface="Times New Roman"/>
              </a:rPr>
              <a:t>if.ps1 opened</a:t>
            </a:r>
            <a:r>
              <a:rPr lang="en-US" sz="1000">
                <a:latin typeface="Arial"/>
                <a:ea typeface="Calibri"/>
                <a:cs typeface="Times New Roman"/>
              </a:rPr>
              <a:t>.</a:t>
            </a: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Run </a:t>
            </a:r>
            <a:r>
              <a:rPr lang="en-US" sz="1000" b="1" smtClean="0">
                <a:effectLst/>
                <a:latin typeface="Arial"/>
                <a:ea typeface="Times New Roman"/>
                <a:cs typeface="Times New Roman"/>
              </a:rPr>
              <a:t>E:\Mod08\Democode\If.ps1</a:t>
            </a:r>
            <a:r>
              <a:rPr lang="en-US" sz="1000" smtClean="0">
                <a:effectLst/>
                <a:latin typeface="Arial"/>
                <a:ea typeface="Times New Roman"/>
                <a:cs typeface="Times New Roman"/>
              </a:rPr>
              <a:t>.</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DB2C7AA-CC21-448B-A590-51DEFEEB6254}" type="slidenum">
              <a:rPr lang="en-US" smtClean="0"/>
              <a:t>48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37893371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There is no scheduled demonstration for this topic, but there are demonstration scripts if you want to use them: E:\Mod08\Democode contains Switch1.ps1, Switch2.ps1, and Switch3.ps1. These scripts include the same examples as the student manual, and you can run them without modification.</a:t>
            </a:r>
          </a:p>
        </p:txBody>
      </p:sp>
      <p:sp>
        <p:nvSpPr>
          <p:cNvPr id="4" name="Slide Number Placeholder 3"/>
          <p:cNvSpPr>
            <a:spLocks noGrp="1"/>
          </p:cNvSpPr>
          <p:nvPr>
            <p:ph type="sldNum" sz="quarter" idx="10"/>
          </p:nvPr>
        </p:nvSpPr>
        <p:spPr/>
        <p:txBody>
          <a:bodyPr/>
          <a:lstStyle/>
          <a:p>
            <a:fld id="{4DB2C7AA-CC21-448B-A590-51DEFEEB6254}" type="slidenum">
              <a:rPr lang="en-US" smtClean="0"/>
              <a:t>49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4232908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DB2C7AA-CC21-448B-A590-51DEFEEB6254}"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37267344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DB2C7AA-CC21-448B-A590-51DEFEEB6254}" type="slidenum">
              <a:rPr lang="en-US" smtClean="0"/>
              <a:t>50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20137197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demonstration is very important because it will help students in the upcoming lab. The script starts by creating an array of four computer names. Two of those names are known to be incorrect. </a:t>
            </a:r>
          </a:p>
          <a:p>
            <a:pPr>
              <a:lnSpc>
                <a:spcPct val="115000"/>
              </a:lnSpc>
              <a:spcAft>
                <a:spcPts val="1000"/>
              </a:spcAft>
            </a:pPr>
            <a:r>
              <a:rPr lang="en-US" sz="1000" dirty="0">
                <a:latin typeface="Arial"/>
                <a:ea typeface="Calibri"/>
                <a:cs typeface="Times New Roman"/>
              </a:rPr>
              <a:t>The script enumerates through those so that only one computer name is being processed at a time. That technique makes sure that </a:t>
            </a:r>
            <a:r>
              <a:rPr lang="en-US" sz="1000" b="1" dirty="0">
                <a:latin typeface="Arial"/>
                <a:ea typeface="Calibri"/>
                <a:cs typeface="Times New Roman"/>
              </a:rPr>
              <a:t>Get-</a:t>
            </a:r>
            <a:r>
              <a:rPr lang="en-US" sz="1000" b="1" dirty="0" err="1">
                <a:latin typeface="Arial"/>
                <a:ea typeface="Calibri"/>
                <a:cs typeface="Times New Roman"/>
              </a:rPr>
              <a:t>WMIObject</a:t>
            </a:r>
            <a:r>
              <a:rPr lang="en-US" sz="1000" dirty="0">
                <a:latin typeface="Arial"/>
                <a:ea typeface="Calibri"/>
                <a:cs typeface="Times New Roman"/>
              </a:rPr>
              <a:t> is working on only one target at a time. When the command encounters an error, it can stop processing, display a message, and move on to the next computer name.</a:t>
            </a:r>
          </a:p>
          <a:p>
            <a:pPr>
              <a:lnSpc>
                <a:spcPct val="115000"/>
              </a:lnSpc>
              <a:spcAft>
                <a:spcPts val="1000"/>
              </a:spcAft>
            </a:pPr>
            <a:r>
              <a:rPr lang="en-US" sz="1000" dirty="0">
                <a:latin typeface="Arial"/>
                <a:ea typeface="Calibri"/>
                <a:cs typeface="Times New Roman"/>
              </a:rPr>
              <a:t>Students have to duplicate this technique in the lab.</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a:t>
            </a:r>
            <a:r>
              <a:rPr lang="en-US" sz="1000" dirty="0">
                <a:latin typeface="Arial"/>
                <a:ea typeface="Calibri"/>
                <a:cs typeface="Times New Roman"/>
              </a:rPr>
              <a:t>instructor n</a:t>
            </a:r>
            <a:r>
              <a:rPr lang="ga-IE" sz="1000" dirty="0">
                <a:latin typeface="Arial"/>
                <a:ea typeface="Calibri"/>
                <a:cs typeface="Times New Roman"/>
              </a:rPr>
              <a:t>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The demonstration s</a:t>
            </a:r>
            <a:r>
              <a:rPr lang="ga-IE" sz="1000" dirty="0">
                <a:latin typeface="Arial"/>
                <a:ea typeface="Calibri"/>
                <a:cs typeface="Times New Roman"/>
              </a:rPr>
              <a:t>teps </a:t>
            </a:r>
            <a:r>
              <a:rPr lang="en-US" sz="1000" dirty="0">
                <a:latin typeface="Arial"/>
                <a:ea typeface="Calibri"/>
                <a:cs typeface="Times New Roman"/>
              </a:rPr>
              <a:t>should be performed </a:t>
            </a:r>
            <a:r>
              <a:rPr lang="ga-IE" sz="1000" dirty="0">
                <a:latin typeface="Arial"/>
                <a:ea typeface="Calibri"/>
                <a:cs typeface="Times New Roman"/>
              </a:rPr>
              <a:t>on the 10961B-LON-CL1 virtual machine </a:t>
            </a:r>
            <a:r>
              <a:rPr lang="en-US" sz="1000" dirty="0">
                <a:latin typeface="Arial"/>
                <a:ea typeface="Calibri"/>
                <a:cs typeface="Times New Roman"/>
              </a:rPr>
              <a:t>in the </a:t>
            </a:r>
            <a:r>
              <a:rPr lang="ga-IE" sz="1000" dirty="0">
                <a:latin typeface="Arial"/>
                <a:ea typeface="Calibri"/>
                <a:cs typeface="Times New Roman"/>
              </a:rPr>
              <a:t>Windows PowerShell ISE. If the ISE is not </a:t>
            </a:r>
            <a:r>
              <a:rPr lang="en-US" sz="1000" dirty="0">
                <a:latin typeface="Arial"/>
                <a:ea typeface="Calibri"/>
                <a:cs typeface="Times New Roman"/>
              </a:rPr>
              <a:t>already </a:t>
            </a:r>
            <a:r>
              <a:rPr lang="ga-IE" sz="1000" dirty="0">
                <a:latin typeface="Arial"/>
                <a:ea typeface="Calibri"/>
                <a:cs typeface="Times New Roman"/>
              </a:rPr>
              <a:t>open</a:t>
            </a:r>
            <a:r>
              <a:rPr lang="en-US" sz="1000" dirty="0">
                <a:latin typeface="Arial"/>
                <a:ea typeface="Calibri"/>
                <a:cs typeface="Times New Roman"/>
              </a:rPr>
              <a:t>,</a:t>
            </a:r>
            <a:r>
              <a:rPr lang="ga-IE" sz="1000" dirty="0">
                <a:latin typeface="Arial"/>
                <a:ea typeface="Calibri"/>
                <a:cs typeface="Times New Roman"/>
              </a:rPr>
              <a:t> open it now</a:t>
            </a:r>
            <a:r>
              <a:rPr lang="en-US" sz="1000" dirty="0">
                <a:latin typeface="Arial"/>
                <a:ea typeface="Calibri"/>
                <a:cs typeface="Times New Roman"/>
              </a:rPr>
              <a:t>,</a:t>
            </a:r>
            <a:r>
              <a:rPr lang="ga-IE" sz="1000" dirty="0">
                <a:latin typeface="Arial"/>
                <a:ea typeface="Calibri"/>
                <a:cs typeface="Times New Roman"/>
              </a:rPr>
              <a:t> with the file </a:t>
            </a:r>
            <a:r>
              <a:rPr lang="en-US" sz="1000" dirty="0">
                <a:latin typeface="Arial"/>
                <a:ea typeface="Calibri"/>
                <a:cs typeface="Times New Roman"/>
              </a:rPr>
              <a:t>E:\Mod0</a:t>
            </a:r>
            <a:r>
              <a:rPr lang="ga-IE" sz="1000" dirty="0">
                <a:latin typeface="Arial"/>
                <a:ea typeface="Calibri"/>
                <a:cs typeface="Times New Roman"/>
              </a:rPr>
              <a:t>8</a:t>
            </a:r>
            <a:r>
              <a:rPr lang="en-US" sz="1000" dirty="0">
                <a:latin typeface="Arial"/>
                <a:ea typeface="Calibri"/>
                <a:cs typeface="Times New Roman"/>
              </a:rPr>
              <a:t>\</a:t>
            </a:r>
            <a:r>
              <a:rPr lang="en-US" sz="1000" dirty="0" err="1">
                <a:latin typeface="Arial"/>
                <a:ea typeface="Calibri"/>
                <a:cs typeface="Times New Roman"/>
              </a:rPr>
              <a:t>Democode</a:t>
            </a:r>
            <a:r>
              <a:rPr lang="en-US" sz="1000" dirty="0">
                <a:latin typeface="Arial"/>
                <a:ea typeface="Calibri"/>
                <a:cs typeface="Times New Roman"/>
              </a:rPr>
              <a:t>\</a:t>
            </a:r>
            <a:r>
              <a:rPr lang="ga-IE" sz="1000" dirty="0">
                <a:latin typeface="Arial"/>
                <a:ea typeface="Calibri"/>
                <a:cs typeface="Times New Roman"/>
              </a:rPr>
              <a:t>ForEach.ps1 opened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Times New Roman"/>
              </a:rPr>
              <a:t>Run </a:t>
            </a:r>
            <a:r>
              <a:rPr lang="en-US" sz="1000" b="1" dirty="0" smtClean="0">
                <a:effectLst/>
                <a:latin typeface="Arial"/>
                <a:ea typeface="Times New Roman"/>
                <a:cs typeface="Times New Roman"/>
              </a:rPr>
              <a:t>E:\Mod08\Democode\ForEach.ps1</a:t>
            </a:r>
            <a:r>
              <a:rPr lang="en-US" sz="1000" dirty="0" smtClean="0">
                <a:effectLst/>
                <a:latin typeface="Arial"/>
                <a:ea typeface="Times New Roman"/>
                <a:cs typeface="Times New Roman"/>
              </a:rPr>
              <a:t>. </a:t>
            </a:r>
            <a:endParaRPr lang="en-US" sz="1000" dirty="0" smtClean="0">
              <a:effectLst/>
              <a:latin typeface="Arial"/>
              <a:ea typeface="Times New Roman"/>
              <a:cs typeface="Times New Roman"/>
            </a:endParaRPr>
          </a:p>
          <a:p>
            <a:pPr marR="0" lvl="0">
              <a:lnSpc>
                <a:spcPct val="115000"/>
              </a:lnSpc>
              <a:spcBef>
                <a:spcPts val="0"/>
              </a:spcBef>
              <a:spcAft>
                <a:spcPts val="995"/>
              </a:spcAft>
            </a:pPr>
            <a:r>
              <a:rPr lang="en-US" sz="1000" dirty="0" smtClean="0">
                <a:effectLst/>
                <a:latin typeface="Arial"/>
                <a:ea typeface="Times New Roman"/>
                <a:cs typeface="Times New Roman"/>
              </a:rPr>
              <a:t>The </a:t>
            </a:r>
            <a:r>
              <a:rPr lang="en-US" sz="1000" dirty="0" smtClean="0">
                <a:effectLst/>
                <a:latin typeface="Arial"/>
                <a:ea typeface="Times New Roman"/>
                <a:cs typeface="Times New Roman"/>
              </a:rPr>
              <a:t>script starts by creating an array of four computer names. Two of those names are known to be incorrect. </a:t>
            </a:r>
          </a:p>
          <a:p>
            <a:pPr>
              <a:lnSpc>
                <a:spcPct val="115000"/>
              </a:lnSpc>
              <a:spcAft>
                <a:spcPts val="1000"/>
              </a:spcAft>
            </a:pPr>
            <a:r>
              <a:rPr lang="en-US" sz="1000" dirty="0">
                <a:latin typeface="Arial"/>
                <a:ea typeface="Calibri"/>
                <a:cs typeface="Times New Roman"/>
              </a:rPr>
              <a:t>The script enumerates through those so that only one computer name is being processed at a time. That technique makes sure that </a:t>
            </a:r>
            <a:r>
              <a:rPr lang="en-US" sz="1000" b="1" dirty="0">
                <a:latin typeface="Arial"/>
                <a:ea typeface="Calibri"/>
                <a:cs typeface="Times New Roman"/>
              </a:rPr>
              <a:t>Get-</a:t>
            </a:r>
            <a:r>
              <a:rPr lang="en-US" sz="1000" b="1" dirty="0" err="1">
                <a:latin typeface="Arial"/>
                <a:ea typeface="Calibri"/>
                <a:cs typeface="Times New Roman"/>
              </a:rPr>
              <a:t>WMIObject</a:t>
            </a:r>
            <a:r>
              <a:rPr lang="en-US" sz="1000" dirty="0">
                <a:latin typeface="Arial"/>
                <a:ea typeface="Calibri"/>
                <a:cs typeface="Times New Roman"/>
              </a:rPr>
              <a:t> is working on only one target at a time. When the command encounters an error, it can stop processing, display a message, and move on to the next computer name.</a:t>
            </a:r>
          </a:p>
        </p:txBody>
      </p:sp>
      <p:sp>
        <p:nvSpPr>
          <p:cNvPr id="4" name="Slide Number Placeholder 3"/>
          <p:cNvSpPr>
            <a:spLocks noGrp="1"/>
          </p:cNvSpPr>
          <p:nvPr>
            <p:ph type="sldNum" sz="quarter" idx="10"/>
          </p:nvPr>
        </p:nvSpPr>
        <p:spPr/>
        <p:txBody>
          <a:bodyPr/>
          <a:lstStyle/>
          <a:p>
            <a:fld id="{4DB2C7AA-CC21-448B-A590-51DEFEEB6254}" type="slidenum">
              <a:rPr lang="en-US" smtClean="0"/>
              <a:t>51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31534332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solidFill>
                  <a:srgbClr val="000000"/>
                </a:solidFill>
                <a:latin typeface="Arial"/>
                <a:ea typeface="Calibri"/>
                <a:cs typeface="Times New Roman"/>
              </a:rPr>
              <a:t>Exercise 1: Test an Existing </a:t>
            </a:r>
            <a:r>
              <a:rPr lang="en-US" sz="1000" b="1" dirty="0" smtClean="0">
                <a:solidFill>
                  <a:srgbClr val="000000"/>
                </a:solidFill>
                <a:latin typeface="Arial"/>
                <a:ea typeface="Calibri"/>
                <a:cs typeface="Times New Roman"/>
              </a:rPr>
              <a:t>Command</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test an existing Windows PowerShell command to verify that it works correctly. You will also identify changeable values that you will have to parameterize later.</a:t>
            </a:r>
          </a:p>
          <a:p>
            <a:pPr>
              <a:lnSpc>
                <a:spcPct val="115000"/>
              </a:lnSpc>
              <a:spcAft>
                <a:spcPts val="1000"/>
              </a:spcAft>
            </a:pPr>
            <a:r>
              <a:rPr lang="en-US" sz="1000" b="1" dirty="0">
                <a:solidFill>
                  <a:srgbClr val="000000"/>
                </a:solidFill>
                <a:latin typeface="Arial"/>
                <a:ea typeface="Calibri"/>
                <a:cs typeface="Times New Roman"/>
              </a:rPr>
              <a:t>Exercise 2: Create a Parameterized </a:t>
            </a:r>
            <a:r>
              <a:rPr lang="en-US" sz="1000" b="1" dirty="0" smtClean="0">
                <a:solidFill>
                  <a:srgbClr val="000000"/>
                </a:solidFill>
                <a:latin typeface="Arial"/>
                <a:ea typeface="Calibri"/>
                <a:cs typeface="Times New Roman"/>
              </a:rPr>
              <a:t>Function</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create a parameterized function by using the provided command.</a:t>
            </a:r>
          </a:p>
          <a:p>
            <a:pPr>
              <a:lnSpc>
                <a:spcPct val="115000"/>
              </a:lnSpc>
              <a:spcAft>
                <a:spcPts val="1000"/>
              </a:spcAft>
            </a:pPr>
            <a:r>
              <a:rPr lang="en-US" sz="1000" b="1" dirty="0">
                <a:solidFill>
                  <a:srgbClr val="000000"/>
                </a:solidFill>
                <a:latin typeface="Arial"/>
                <a:ea typeface="Calibri"/>
                <a:cs typeface="Times New Roman"/>
              </a:rPr>
              <a:t>Exercise 3: Handle Multiple </a:t>
            </a:r>
            <a:r>
              <a:rPr lang="en-US" sz="1000" b="1" dirty="0" smtClean="0">
                <a:solidFill>
                  <a:srgbClr val="000000"/>
                </a:solidFill>
                <a:latin typeface="Arial"/>
                <a:ea typeface="Calibri"/>
                <a:cs typeface="Times New Roman"/>
              </a:rPr>
              <a:t>Targets</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change a function to accept multiple computer names as input.</a:t>
            </a:r>
          </a:p>
          <a:p>
            <a:pPr>
              <a:lnSpc>
                <a:spcPct val="115000"/>
              </a:lnSpc>
              <a:spcAft>
                <a:spcPts val="1000"/>
              </a:spcAft>
            </a:pPr>
            <a:r>
              <a:rPr lang="en-US" sz="1000" b="1" dirty="0">
                <a:solidFill>
                  <a:srgbClr val="000000"/>
                </a:solidFill>
                <a:latin typeface="Arial"/>
                <a:ea typeface="Calibri"/>
                <a:cs typeface="Times New Roman"/>
              </a:rPr>
              <a:t>Exercise 4: Add error </a:t>
            </a:r>
            <a:r>
              <a:rPr lang="en-US" sz="1000" b="1" dirty="0" smtClean="0">
                <a:solidFill>
                  <a:srgbClr val="000000"/>
                </a:solidFill>
                <a:latin typeface="Arial"/>
                <a:ea typeface="Calibri"/>
                <a:cs typeface="Times New Roman"/>
              </a:rPr>
              <a:t>handling</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add error handling to a function.</a:t>
            </a:r>
          </a:p>
        </p:txBody>
      </p:sp>
      <p:sp>
        <p:nvSpPr>
          <p:cNvPr id="4" name="Slide Number Placeholder 3"/>
          <p:cNvSpPr>
            <a:spLocks noGrp="1"/>
          </p:cNvSpPr>
          <p:nvPr>
            <p:ph type="sldNum" sz="quarter" idx="10"/>
          </p:nvPr>
        </p:nvSpPr>
        <p:spPr/>
        <p:txBody>
          <a:bodyPr/>
          <a:lstStyle/>
          <a:p>
            <a:fld id="{4DB2C7AA-CC21-448B-A590-51DEFEEB6254}" type="slidenum">
              <a:rPr lang="en-US" smtClean="0"/>
              <a:t>52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4140421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4DB2C7AA-CC21-448B-A590-51DEFEEB6254}" type="slidenum">
              <a:rPr lang="en-US" smtClean="0"/>
              <a:t>53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7765544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What if you need to write a function whose output combines information from multiple sources?</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Windows PowerShell provides a means to accomplish this, but it will not be covered in this course. You can read the Help for </a:t>
            </a:r>
            <a:r>
              <a:rPr lang="en-US" sz="1000" b="1">
                <a:latin typeface="Arial"/>
                <a:ea typeface="Calibri"/>
                <a:cs typeface="Times New Roman"/>
              </a:rPr>
              <a:t>New-Object</a:t>
            </a:r>
            <a:r>
              <a:rPr lang="en-US" sz="1000">
                <a:latin typeface="Arial"/>
                <a:ea typeface="Calibri"/>
                <a:cs typeface="Times New Roman"/>
              </a:rPr>
              <a:t> to obtain some of the information needed to accomplish this task.</a:t>
            </a:r>
          </a:p>
        </p:txBody>
      </p:sp>
      <p:sp>
        <p:nvSpPr>
          <p:cNvPr id="4" name="Slide Number Placeholder 3"/>
          <p:cNvSpPr>
            <a:spLocks noGrp="1"/>
          </p:cNvSpPr>
          <p:nvPr>
            <p:ph type="sldNum" sz="quarter" idx="10"/>
          </p:nvPr>
        </p:nvSpPr>
        <p:spPr/>
        <p:txBody>
          <a:bodyPr/>
          <a:lstStyle/>
          <a:p>
            <a:fld id="{4DB2C7AA-CC21-448B-A590-51DEFEEB6254}" type="slidenum">
              <a:rPr lang="en-US" smtClean="0"/>
              <a:t>54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32430826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The main purpose for PSBreakpoints is to help debug scripts. You have also learned about the </a:t>
            </a:r>
            <a:r>
              <a:rPr lang="en-US" sz="1000" b="1">
                <a:latin typeface="Arial"/>
                <a:ea typeface="Calibri"/>
                <a:cs typeface="Times New Roman"/>
              </a:rPr>
              <a:t>Write-Debug</a:t>
            </a:r>
            <a:r>
              <a:rPr lang="en-US" sz="1000">
                <a:latin typeface="Arial"/>
                <a:ea typeface="Calibri"/>
                <a:cs typeface="Times New Roman"/>
              </a:rPr>
              <a:t> command, which serves a similar purpose. What other approaches to debugging are you familiar with?</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You might be familiar with editors that provide built-in, visual debugging tools. The Windows PowerShell ISE host application provides some visual representations for PSBreakpoints. Editors created by independent software vendors (ISVs) can provide similar or additional capabilities.</a:t>
            </a:r>
          </a:p>
        </p:txBody>
      </p:sp>
      <p:sp>
        <p:nvSpPr>
          <p:cNvPr id="4" name="Slide Number Placeholder 3"/>
          <p:cNvSpPr>
            <a:spLocks noGrp="1"/>
          </p:cNvSpPr>
          <p:nvPr>
            <p:ph type="sldNum" sz="quarter" idx="10"/>
          </p:nvPr>
        </p:nvSpPr>
        <p:spPr/>
        <p:txBody>
          <a:bodyPr/>
          <a:lstStyle/>
          <a:p>
            <a:fld id="{4DB2C7AA-CC21-448B-A590-51DEFEEB6254}" type="slidenum">
              <a:rPr lang="en-US" smtClean="0"/>
              <a:t>55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39456156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DB2C7AA-CC21-448B-A590-51DEFEEB6254}" type="slidenum">
              <a:rPr lang="en-US" smtClean="0"/>
              <a:t>56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203815269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DB2C7AA-CC21-448B-A590-51DEFEEB6254}" type="slidenum">
              <a:rPr lang="en-US" smtClean="0"/>
              <a:t>57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34059818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DB2C7AA-CC21-448B-A590-51DEFEEB6254}" type="slidenum">
              <a:rPr lang="en-US" smtClean="0"/>
              <a:t>58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4454344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a:t>
            </a:r>
            <a:r>
              <a:rPr lang="en-US" sz="1000" b="1" dirty="0" smtClean="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kinds of tasks do you want to automate immediately using a script module?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This is an open-ended question. However, the easiest tasks to automate are usually the ones that are performed manually several times each day or week. Creating new user accounts, archiving files, and similar tasks are all good candidates.</a:t>
            </a:r>
          </a:p>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As you write functions, remember that each function should produce as output only one kind of object. If you have to have a function to combine information from several sources, that information should be combined into a custom object that can hold all the information that you want. Creating custom objects is beyond the scope of this course. However, you can start by looking at the </a:t>
            </a:r>
            <a:r>
              <a:rPr lang="en-US" sz="1000" b="1" dirty="0">
                <a:latin typeface="Arial"/>
                <a:ea typeface="Calibri"/>
                <a:cs typeface="Times New Roman"/>
              </a:rPr>
              <a:t>New-Object</a:t>
            </a:r>
            <a:r>
              <a:rPr lang="en-US" sz="1000" dirty="0">
                <a:latin typeface="Arial"/>
                <a:ea typeface="Calibri"/>
                <a:cs typeface="Times New Roman"/>
              </a:rPr>
              <a:t> command in Windows PowerShell.</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As you start to write functions, take the time to format commands and code in the correct way. Every time that you begin a new construct, indent the contents of that construct. This technique helps make it visually clearer which code belongs to the construct to make both maintenance and debugging easier.</a:t>
            </a: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A script module cannot be found by Windows PowerShell.</a:t>
            </a:r>
          </a:p>
          <a:p>
            <a:pPr>
              <a:lnSpc>
                <a:spcPct val="115000"/>
              </a:lnSpc>
              <a:spcAft>
                <a:spcPts val="1000"/>
              </a:spcAft>
            </a:pPr>
            <a:r>
              <a:rPr lang="en-US" sz="1000" b="1" dirty="0">
                <a:latin typeface="Arial"/>
                <a:ea typeface="Calibri"/>
                <a:cs typeface="Times New Roman"/>
              </a:rPr>
              <a:t>Troubleshooting Tip: </a:t>
            </a:r>
            <a:r>
              <a:rPr lang="en-US" sz="1000" dirty="0">
                <a:latin typeface="Arial"/>
                <a:ea typeface="Calibri"/>
                <a:cs typeface="Times New Roman"/>
              </a:rPr>
              <a:t>Make sure that the script module file is in the correct location. The </a:t>
            </a:r>
            <a:r>
              <a:rPr lang="en-US" sz="1000" b="1" dirty="0" err="1">
                <a:latin typeface="Arial"/>
                <a:ea typeface="Calibri"/>
                <a:cs typeface="Times New Roman"/>
              </a:rPr>
              <a:t>PSModulePath</a:t>
            </a:r>
            <a:r>
              <a:rPr lang="en-US" sz="1000" dirty="0">
                <a:latin typeface="Arial"/>
                <a:ea typeface="Calibri"/>
                <a:cs typeface="Times New Roman"/>
              </a:rPr>
              <a:t> environment variable lists the acceptable locations. Within those locations, you must create a folder than has the module name, and the module itself must be located in that folder. The module file name must be the same as that folder name, and the module file name extension must be </a:t>
            </a:r>
            <a:r>
              <a:rPr lang="en-US" sz="1000" b="1" dirty="0">
                <a:latin typeface="Arial"/>
                <a:ea typeface="Calibri"/>
                <a:cs typeface="Times New Roman"/>
              </a:rPr>
              <a:t>.psm1</a:t>
            </a:r>
            <a:r>
              <a:rPr lang="en-US"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4DB2C7AA-CC21-448B-A590-51DEFEEB6254}" type="slidenum">
              <a:rPr lang="en-US" smtClean="0"/>
              <a:t>59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1427399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Use the narrative in the manual to outline the changes that were made. Point out the following:</a:t>
            </a: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Times New Roman"/>
              </a:rPr>
              <a:t>The two parameters and where they are now used in the command</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Times New Roman"/>
              </a:rPr>
              <a:t>The data type declarations for each parameter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Times New Roman"/>
              </a:rPr>
              <a:t>The default value for </a:t>
            </a:r>
            <a:r>
              <a:rPr lang="en-US" sz="1000" b="1" smtClean="0">
                <a:effectLst/>
                <a:latin typeface="Arial"/>
                <a:ea typeface="Times New Roman"/>
                <a:cs typeface="Times New Roman"/>
              </a:rPr>
              <a:t>$EventID</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Times New Roman"/>
              </a:rPr>
              <a:t>The mandatory attribute for </a:t>
            </a:r>
            <a:r>
              <a:rPr lang="en-US" sz="1000" b="1" smtClean="0">
                <a:effectLst/>
                <a:latin typeface="Arial"/>
                <a:ea typeface="Times New Roman"/>
                <a:cs typeface="Times New Roman"/>
              </a:rPr>
              <a:t>$ComputerName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Times New Roman"/>
              </a:rPr>
              <a:t>The comma separating </a:t>
            </a:r>
            <a:r>
              <a:rPr lang="en-US" sz="1000" b="1" smtClean="0">
                <a:effectLst/>
                <a:latin typeface="Arial"/>
                <a:ea typeface="Times New Roman"/>
                <a:cs typeface="Times New Roman"/>
              </a:rPr>
              <a:t>$ComputerName</a:t>
            </a:r>
            <a:r>
              <a:rPr lang="en-US" sz="1000" smtClean="0">
                <a:solidFill>
                  <a:srgbClr val="000000"/>
                </a:solidFill>
                <a:effectLst/>
                <a:latin typeface="Arial"/>
                <a:ea typeface="Times New Roman"/>
                <a:cs typeface="Times New Roman"/>
              </a:rPr>
              <a:t> from $EventID</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DB2C7AA-CC21-448B-A590-51DEFEEB6254}"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4278792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a starting point </a:t>
            </a:r>
            <a:r>
              <a:rPr lang="ga-IE" sz="1000" dirty="0">
                <a:latin typeface="Arial"/>
                <a:ea typeface="Calibri"/>
                <a:cs typeface="Times New Roman"/>
              </a:rPr>
              <a:t>on the 10961B-LON-CL1 virtual machine </a:t>
            </a:r>
            <a:r>
              <a:rPr lang="en-US" sz="1000" dirty="0">
                <a:latin typeface="Arial"/>
                <a:ea typeface="Calibri"/>
                <a:cs typeface="Times New Roman"/>
              </a:rPr>
              <a:t>in E:\Mod08\Democode\Param1.ps1. A finished version is in E:\Mod08\Democode\Param2.ps1. It would be best if you could start with the starting point script and then manually add the parameter block. But if you do not have enough time, you can display the two files side by side in different windows to point out the differences.</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Instructor Notes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T</a:t>
            </a:r>
            <a:r>
              <a:rPr lang="ga-IE" sz="1000" dirty="0">
                <a:latin typeface="Arial"/>
                <a:ea typeface="Calibri"/>
                <a:cs typeface="Times New Roman"/>
              </a:rPr>
              <a:t>he</a:t>
            </a:r>
            <a:r>
              <a:rPr lang="en-US" sz="1000" dirty="0">
                <a:latin typeface="Arial"/>
                <a:ea typeface="Calibri"/>
                <a:cs typeface="Times New Roman"/>
              </a:rPr>
              <a:t> 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a:t>
            </a:r>
            <a:r>
              <a:rPr lang="en-US" sz="1000" dirty="0">
                <a:latin typeface="Arial"/>
                <a:ea typeface="Calibri"/>
                <a:cs typeface="Times New Roman"/>
              </a:rPr>
              <a:t>should be performed </a:t>
            </a:r>
            <a:r>
              <a:rPr lang="ga-IE" sz="1000" dirty="0">
                <a:latin typeface="Arial"/>
                <a:ea typeface="Calibri"/>
                <a:cs typeface="Times New Roman"/>
              </a:rPr>
              <a:t>on the 10961B-LON-CL1 virtual machine </a:t>
            </a:r>
            <a:r>
              <a:rPr lang="en-US" sz="1000" dirty="0">
                <a:latin typeface="Arial"/>
                <a:ea typeface="Calibri"/>
                <a:cs typeface="Times New Roman"/>
              </a:rPr>
              <a:t>in the </a:t>
            </a:r>
            <a:r>
              <a:rPr lang="ga-IE" sz="1000" dirty="0">
                <a:latin typeface="Arial"/>
                <a:ea typeface="Calibri"/>
                <a:cs typeface="Times New Roman"/>
              </a:rPr>
              <a:t>Windows PowerShell ISE</a:t>
            </a:r>
            <a:r>
              <a:rPr lang="en-US" sz="1000" dirty="0">
                <a:latin typeface="Arial"/>
                <a:ea typeface="Calibri"/>
                <a:cs typeface="Times New Roman"/>
              </a:rPr>
              <a:t>. I</a:t>
            </a:r>
            <a:r>
              <a:rPr lang="ga-IE" sz="1000" dirty="0">
                <a:latin typeface="Arial"/>
                <a:ea typeface="Calibri"/>
                <a:cs typeface="Times New Roman"/>
              </a:rPr>
              <a:t>f the ISE is not </a:t>
            </a:r>
            <a:r>
              <a:rPr lang="en-US" sz="1000" dirty="0">
                <a:latin typeface="Arial"/>
                <a:ea typeface="Calibri"/>
                <a:cs typeface="Times New Roman"/>
              </a:rPr>
              <a:t>already </a:t>
            </a:r>
            <a:r>
              <a:rPr lang="ga-IE" sz="1000" dirty="0">
                <a:latin typeface="Arial"/>
                <a:ea typeface="Calibri"/>
                <a:cs typeface="Times New Roman"/>
              </a:rPr>
              <a:t>open</a:t>
            </a:r>
            <a:r>
              <a:rPr lang="en-US" sz="1000" dirty="0">
                <a:latin typeface="Arial"/>
                <a:ea typeface="Calibri"/>
                <a:cs typeface="Times New Roman"/>
              </a:rPr>
              <a:t>,</a:t>
            </a:r>
            <a:r>
              <a:rPr lang="ga-IE" sz="1000" dirty="0">
                <a:latin typeface="Arial"/>
                <a:ea typeface="Calibri"/>
                <a:cs typeface="Times New Roman"/>
              </a:rPr>
              <a:t> you should open it now</a:t>
            </a:r>
            <a:r>
              <a:rPr lang="en-US" sz="1000" dirty="0">
                <a:latin typeface="Arial"/>
                <a:ea typeface="Calibri"/>
                <a:cs typeface="Times New Roman"/>
              </a:rPr>
              <a:t>, and then open </a:t>
            </a:r>
            <a:r>
              <a:rPr lang="ga-IE" sz="1000" dirty="0">
                <a:latin typeface="Arial"/>
                <a:ea typeface="Calibri"/>
                <a:cs typeface="Times New Roman"/>
              </a:rPr>
              <a:t>the file </a:t>
            </a:r>
            <a:r>
              <a:rPr lang="en-US" sz="1000" dirty="0">
                <a:latin typeface="Arial"/>
                <a:ea typeface="Calibri"/>
                <a:cs typeface="Times New Roman"/>
              </a:rPr>
              <a:t>E:\Mod0</a:t>
            </a:r>
            <a:r>
              <a:rPr lang="ga-IE" sz="1000" dirty="0">
                <a:latin typeface="Arial"/>
                <a:ea typeface="Calibri"/>
                <a:cs typeface="Times New Roman"/>
              </a:rPr>
              <a:t>8</a:t>
            </a:r>
            <a:r>
              <a:rPr lang="en-US" sz="1000" dirty="0">
                <a:latin typeface="Arial"/>
                <a:ea typeface="Calibri"/>
                <a:cs typeface="Times New Roman"/>
              </a:rPr>
              <a:t>\</a:t>
            </a:r>
            <a:r>
              <a:rPr lang="en-US" sz="1000" dirty="0" err="1">
                <a:latin typeface="Arial"/>
                <a:ea typeface="Calibri"/>
                <a:cs typeface="Times New Roman"/>
              </a:rPr>
              <a:t>Democode</a:t>
            </a:r>
            <a:r>
              <a:rPr lang="en-US" sz="1000" dirty="0">
                <a:latin typeface="Arial"/>
                <a:ea typeface="Calibri"/>
                <a:cs typeface="Times New Roman"/>
              </a:rPr>
              <a:t>\</a:t>
            </a:r>
            <a:r>
              <a:rPr lang="ga-IE" sz="1000" dirty="0">
                <a:latin typeface="Arial"/>
                <a:ea typeface="Calibri"/>
                <a:cs typeface="Times New Roman"/>
              </a:rPr>
              <a:t>Param1.ps1</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 the following command to ensure that the local execution policy is </a:t>
            </a:r>
            <a:r>
              <a:rPr lang="en-US" sz="1000" dirty="0" smtClean="0">
                <a:effectLst/>
                <a:latin typeface="Arial"/>
                <a:ea typeface="Times New Roman"/>
                <a:cs typeface="Times New Roman"/>
              </a:rPr>
              <a:t>correct:</a:t>
            </a:r>
          </a:p>
          <a:p>
            <a:pPr marL="346075" lvl="1">
              <a:lnSpc>
                <a:spcPct val="115000"/>
              </a:lnSpc>
              <a:spcBef>
                <a:spcPts val="600"/>
              </a:spcBef>
              <a:spcAft>
                <a:spcPts val="995"/>
              </a:spcAft>
            </a:pPr>
            <a:r>
              <a:rPr lang="en-US" sz="1000" b="1" dirty="0" smtClean="0">
                <a:effectLst/>
                <a:latin typeface="Arial"/>
                <a:ea typeface="Times New Roman"/>
                <a:cs typeface="Times New Roman"/>
              </a:rPr>
              <a:t>Set-</a:t>
            </a:r>
            <a:r>
              <a:rPr lang="en-US" sz="1000" b="1" dirty="0" err="1" smtClean="0">
                <a:effectLst/>
                <a:latin typeface="Arial"/>
                <a:ea typeface="Times New Roman"/>
                <a:cs typeface="Times New Roman"/>
              </a:rPr>
              <a:t>ExecutionPolicy</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RemoteSigned</a:t>
            </a:r>
            <a:endParaRPr lang="en-US" sz="1000" b="1"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a:ea typeface="Times New Roman"/>
                <a:cs typeface="Times New Roman"/>
              </a:rPr>
              <a:t>Answer </a:t>
            </a:r>
            <a:r>
              <a:rPr lang="en-US" sz="1000" dirty="0" smtClean="0">
                <a:solidFill>
                  <a:srgbClr val="000000"/>
                </a:solidFill>
                <a:effectLst/>
                <a:latin typeface="Arial"/>
                <a:ea typeface="Times New Roman"/>
                <a:cs typeface="Times New Roman"/>
              </a:rPr>
              <a:t>Yes to change the remote policy.</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E:\Mod08\Democode\Param1.ps1 contains a working command. Run the command in the ISE to demonstrate that the command works.</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Point out the </a:t>
            </a:r>
            <a:r>
              <a:rPr lang="en-US" sz="1000" b="1" dirty="0" err="1" smtClean="0">
                <a:effectLst/>
                <a:latin typeface="Arial"/>
                <a:ea typeface="Times New Roman"/>
                <a:cs typeface="Times New Roman"/>
              </a:rPr>
              <a:t>localhost</a:t>
            </a:r>
            <a:r>
              <a:rPr lang="en-US" sz="1000" dirty="0" smtClean="0">
                <a:effectLst/>
                <a:latin typeface="Arial"/>
                <a:ea typeface="Times New Roman"/>
                <a:cs typeface="Times New Roman"/>
              </a:rPr>
              <a:t> computer name. This is obviously a value that will change when someone else runs the command.</a:t>
            </a:r>
          </a:p>
          <a:p>
            <a:pPr marL="342900" marR="0" lvl="0" indent="-342900">
              <a:lnSpc>
                <a:spcPct val="115000"/>
              </a:lnSpc>
              <a:spcBef>
                <a:spcPts val="0"/>
              </a:spcBef>
              <a:spcAft>
                <a:spcPts val="995"/>
              </a:spcAft>
              <a:buFont typeface="+mj-lt"/>
              <a:buAutoNum type="arabicPeriod"/>
            </a:pPr>
            <a:r>
              <a:rPr lang="ga-IE" sz="1000" dirty="0" smtClean="0">
                <a:effectLst/>
                <a:latin typeface="Arial"/>
                <a:ea typeface="Times New Roman"/>
                <a:cs typeface="Times New Roman"/>
              </a:rPr>
              <a:t>Open the file </a:t>
            </a:r>
            <a:r>
              <a:rPr lang="en-US" sz="1000" b="1" dirty="0" smtClean="0">
                <a:effectLst/>
                <a:latin typeface="Arial"/>
                <a:ea typeface="Times New Roman"/>
                <a:cs typeface="Times New Roman"/>
              </a:rPr>
              <a:t>E:\Mod08\Democode\Param2.ps1</a:t>
            </a:r>
            <a:r>
              <a:rPr lang="en-US" sz="1000" dirty="0" smtClean="0">
                <a:effectLst/>
                <a:latin typeface="Arial"/>
                <a:ea typeface="Times New Roman"/>
                <a:cs typeface="Times New Roman"/>
              </a:rPr>
              <a:t> </a:t>
            </a:r>
            <a:r>
              <a:rPr lang="ga-IE" sz="1000" dirty="0" smtClean="0">
                <a:effectLst/>
                <a:latin typeface="Arial"/>
                <a:ea typeface="Times New Roman"/>
                <a:cs typeface="Times New Roman"/>
              </a:rPr>
              <a:t>and view </a:t>
            </a:r>
            <a:r>
              <a:rPr lang="en-US" sz="1000" dirty="0" smtClean="0">
                <a:effectLst/>
                <a:latin typeface="Arial"/>
                <a:ea typeface="Times New Roman"/>
                <a:cs typeface="Times New Roman"/>
              </a:rPr>
              <a:t>the modified script.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DB2C7AA-CC21-448B-A590-51DEFEEB6254}"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571247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Emphasize the need to save the script. This is a big hurdle for newcomers. They start to work in an Untitled script in the ISE, and they can run it in this manner up to a point. When they start using some advanced features, the script will not run correctly unless it is being run from a file on disk. As a best practice, encourage students to save each new script that they start to work on.</a:t>
            </a:r>
          </a:p>
        </p:txBody>
      </p:sp>
      <p:sp>
        <p:nvSpPr>
          <p:cNvPr id="4" name="Slide Number Placeholder 3"/>
          <p:cNvSpPr>
            <a:spLocks noGrp="1"/>
          </p:cNvSpPr>
          <p:nvPr>
            <p:ph type="sldNum" sz="quarter" idx="10"/>
          </p:nvPr>
        </p:nvSpPr>
        <p:spPr/>
        <p:txBody>
          <a:bodyPr/>
          <a:lstStyle/>
          <a:p>
            <a:fld id="{4DB2C7AA-CC21-448B-A590-51DEFEEB6254}"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1271649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DB2C7AA-CC21-448B-A590-51DEFEEB6254}"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Moving from Command to Script to Module</a:t>
            </a:r>
            <a:endParaRPr lang="en-US" sz="1200" b="1">
              <a:solidFill>
                <a:srgbClr val="336699"/>
              </a:solidFill>
              <a:latin typeface="Arial"/>
            </a:endParaRPr>
          </a:p>
        </p:txBody>
      </p:sp>
    </p:spTree>
    <p:extLst>
      <p:ext uri="{BB962C8B-B14F-4D97-AF65-F5344CB8AC3E}">
        <p14:creationId xmlns:p14="http://schemas.microsoft.com/office/powerpoint/2010/main" val="191976680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63604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Module08</a:t>
            </a:r>
            <a:endParaRPr lang="en-US" sz="2600"/>
          </a:p>
        </p:txBody>
      </p:sp>
      <p:sp>
        <p:nvSpPr>
          <p:cNvPr id="3" name="Subtitle 2"/>
          <p:cNvSpPr>
            <a:spLocks noGrp="1"/>
          </p:cNvSpPr>
          <p:nvPr>
            <p:ph type="subTitle" sz="quarter" idx="1"/>
          </p:nvPr>
        </p:nvSpPr>
        <p:spPr/>
        <p:txBody>
          <a:bodyPr/>
          <a:lstStyle/>
          <a:p>
            <a:r>
              <a:rPr lang="en-US" smtClean="0"/>
              <a:t>Moving from Command to Script to Module
</a:t>
            </a:r>
            <a:endParaRPr lang="en-US"/>
          </a:p>
        </p:txBody>
      </p:sp>
    </p:spTree>
    <p:extLst>
      <p:ext uri="{BB962C8B-B14F-4D97-AF65-F5344CB8AC3E}">
        <p14:creationId xmlns:p14="http://schemas.microsoft.com/office/powerpoint/2010/main" val="102155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50751250-6a44-4014-a447-c05ee848a0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Adding Verbose Output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 add verbose output to a </a:t>
            </a:r>
            <a:r>
              <a:rPr lang="en-US" dirty="0" smtClean="0"/>
              <a:t>script</a:t>
            </a:r>
            <a:endParaRPr lang="en-US" dirty="0"/>
          </a:p>
        </p:txBody>
      </p:sp>
    </p:spTree>
    <p:extLst>
      <p:ext uri="{BB962C8B-B14F-4D97-AF65-F5344CB8AC3E}">
        <p14:creationId xmlns:p14="http://schemas.microsoft.com/office/powerpoint/2010/main" val="1748105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Page Over-flow Slide. Do Not Print Slide. </a:t>
            </a:r>
            <a:endParaRPr lang="en-US" dirty="0"/>
          </a:p>
        </p:txBody>
      </p:sp>
      <p:sp>
        <p:nvSpPr>
          <p:cNvPr id="4" name="Line 4"/>
          <p:cNvSpPr>
            <a:spLocks noChangeShapeType="1"/>
          </p:cNvSpPr>
          <p:nvPr/>
        </p:nvSpPr>
        <p:spPr bwMode="auto">
          <a:xfrm flipH="1">
            <a:off x="0" y="706438"/>
            <a:ext cx="9144000" cy="6151562"/>
          </a:xfrm>
          <a:prstGeom prst="line">
            <a:avLst/>
          </a:prstGeom>
          <a:noFill/>
          <a:ln w="38100">
            <a:solidFill>
              <a:srgbClr val="CC0000"/>
            </a:solidFill>
            <a:round/>
            <a:headEnd/>
            <a:tailEnd/>
          </a:ln>
        </p:spPr>
        <p:txBody>
          <a:bodyPr wrap="none" anchor="ctr"/>
          <a:lstStyle/>
          <a:p>
            <a:endParaRPr lang="en-US" dirty="0"/>
          </a:p>
        </p:txBody>
      </p:sp>
    </p:spTree>
    <p:extLst>
      <p:ext uri="{BB962C8B-B14F-4D97-AF65-F5344CB8AC3E}">
        <p14:creationId xmlns:p14="http://schemas.microsoft.com/office/powerpoint/2010/main" val="4104563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ef6eebc7-d273-4854-96e6-8c337ff9c9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Documenting the Script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Provides an in-script documentation block</a:t>
            </a:r>
          </a:p>
          <a:p>
            <a:r>
              <a:rPr lang="en-US" dirty="0" smtClean="0"/>
              <a:t>Includes:</a:t>
            </a:r>
          </a:p>
          <a:p>
            <a:pPr lvl="1"/>
            <a:r>
              <a:rPr lang="en-US" dirty="0" smtClean="0"/>
              <a:t>Synopsis</a:t>
            </a:r>
          </a:p>
          <a:p>
            <a:pPr lvl="1"/>
            <a:r>
              <a:rPr lang="en-US" dirty="0" smtClean="0"/>
              <a:t>Description</a:t>
            </a:r>
          </a:p>
          <a:p>
            <a:pPr lvl="1"/>
            <a:r>
              <a:rPr lang="en-US" dirty="0" smtClean="0"/>
              <a:t>Parameter information</a:t>
            </a:r>
          </a:p>
          <a:p>
            <a:pPr lvl="1"/>
            <a:r>
              <a:rPr lang="en-US" dirty="0" smtClean="0"/>
              <a:t>Examples</a:t>
            </a:r>
          </a:p>
          <a:p>
            <a:pPr lvl="1"/>
            <a:r>
              <a:rPr lang="en-US" dirty="0" smtClean="0"/>
              <a:t>Other documentation</a:t>
            </a:r>
          </a:p>
          <a:p>
            <a:endParaRPr lang="en-US" dirty="0"/>
          </a:p>
          <a:p>
            <a:r>
              <a:rPr lang="en-US" dirty="0" smtClean="0"/>
              <a:t>Run </a:t>
            </a:r>
            <a:r>
              <a:rPr lang="en-US" b="1" dirty="0" smtClean="0"/>
              <a:t>help </a:t>
            </a:r>
            <a:r>
              <a:rPr lang="en-US" b="1" dirty="0" err="1" smtClean="0"/>
              <a:t>about_comment_based_help</a:t>
            </a:r>
            <a:r>
              <a:rPr lang="en-US" dirty="0" smtClean="0"/>
              <a:t> to see a full list of documentation features</a:t>
            </a:r>
            <a:endParaRPr lang="en-US" dirty="0"/>
          </a:p>
        </p:txBody>
      </p:sp>
    </p:spTree>
    <p:extLst>
      <p:ext uri="{BB962C8B-B14F-4D97-AF65-F5344CB8AC3E}">
        <p14:creationId xmlns:p14="http://schemas.microsoft.com/office/powerpoint/2010/main" val="2719688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35aad663-fc71-4e50-bafe-38c51d7fff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Adding Comment-Based Help</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 add a basic comment-based help block to a </a:t>
            </a:r>
            <a:r>
              <a:rPr lang="en-US" dirty="0" smtClean="0"/>
              <a:t>script</a:t>
            </a:r>
          </a:p>
        </p:txBody>
      </p:sp>
    </p:spTree>
    <p:extLst>
      <p:ext uri="{BB962C8B-B14F-4D97-AF65-F5344CB8AC3E}">
        <p14:creationId xmlns:p14="http://schemas.microsoft.com/office/powerpoint/2010/main" val="13140798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A: Moving from Command to Script</a:t>
            </a:r>
            <a:endParaRPr lang="en-US"/>
          </a:p>
        </p:txBody>
      </p:sp>
      <p:sp>
        <p:nvSpPr>
          <p:cNvPr id="3" name="Text Placeholder 2"/>
          <p:cNvSpPr>
            <a:spLocks noGrp="1"/>
          </p:cNvSpPr>
          <p:nvPr>
            <p:ph type="body" idx="1"/>
          </p:nvPr>
        </p:nvSpPr>
        <p:spPr/>
        <p:txBody>
          <a:bodyPr/>
          <a:lstStyle/>
          <a:p>
            <a:r>
              <a:rPr lang="en-US" smtClean="0"/>
              <a:t>Exercise 1: Test the Command
Exercise 2: Parameterize Changing Values
Exercise 3: Add verbose output
Exercise 4: Add Comment-Based Help</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a:rPr>
              <a:t>Logon Information</a:t>
            </a:r>
            <a:endParaRPr lang="en-US" sz="2800">
              <a:latin typeface="Segoe UI"/>
            </a:endParaRPr>
          </a:p>
        </p:txBody>
      </p:sp>
      <p:sp>
        <p:nvSpPr>
          <p:cNvPr id="5" name="TextBox 4"/>
          <p:cNvSpPr txBox="1"/>
          <p:nvPr/>
        </p:nvSpPr>
        <p:spPr>
          <a:xfrm>
            <a:off x="458788" y="4126141"/>
            <a:ext cx="8751370" cy="2246769"/>
          </a:xfrm>
          <a:prstGeom prst="rect">
            <a:avLst/>
          </a:prstGeom>
          <a:noFill/>
        </p:spPr>
        <p:txBody>
          <a:bodyPr vert="horz" wrap="none" rtlCol="0">
            <a:spAutoFit/>
          </a:bodyPr>
          <a:lstStyle/>
          <a:p>
            <a:endParaRPr lang="en-US" sz="2800" b="0" i="0" u="none" strike="noStrike" baseline="0" smtClean="0">
              <a:latin typeface="Segoe UI"/>
            </a:endParaRPr>
          </a:p>
          <a:p>
            <a:r>
              <a:rPr lang="en-US" sz="2800" b="0" i="0" u="none" strike="noStrike" baseline="0" smtClean="0">
                <a:latin typeface="Segoe UI"/>
              </a:rPr>
              <a:t>Virtual Machines: </a:t>
            </a:r>
            <a:r>
              <a:rPr lang="fr-CA" sz="2800" b="0" i="0" u="none" strike="noStrike" baseline="0" smtClean="0">
                <a:latin typeface="Segoe UI"/>
              </a:rPr>
              <a:t>10961B-LON-DC1, 10961B-LON-CL1</a:t>
            </a:r>
          </a:p>
          <a:p>
            <a:r>
              <a:rPr lang="en-US" sz="2800" b="0" i="0" u="none" strike="noStrike" baseline="0" smtClean="0">
                <a:latin typeface="Segoe UI"/>
              </a:rPr>
              <a:t>User Name: ADATUM\Administrator</a:t>
            </a:r>
          </a:p>
          <a:p>
            <a:r>
              <a:rPr lang="en-US" sz="2800" b="0" i="0" u="none" strike="noStrike" baseline="0" smtClean="0">
                <a:latin typeface="Segoe UI"/>
              </a:rPr>
              <a:t>Password: Pa$$w0rd</a:t>
            </a:r>
            <a:endParaRPr lang="en-US" sz="2800">
              <a:solidFill>
                <a:srgbClr val="000000"/>
              </a:solidFill>
              <a:latin typeface="Segoe UI"/>
            </a:endParaRPr>
          </a:p>
          <a:p>
            <a:r>
              <a:rPr lang="en-US" sz="2800" b="0" i="0" u="none" strike="noStrike" baseline="0" smtClean="0">
                <a:latin typeface="Segoe UI"/>
              </a:rPr>
              <a:t> </a:t>
            </a:r>
            <a:endParaRPr lang="en-US" sz="280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a:rPr>
              <a:t>Estimated Time: 30 minutes</a:t>
            </a:r>
            <a:endParaRPr lang="en-US" sz="2800">
              <a:latin typeface="Segoe UI"/>
            </a:endParaRPr>
          </a:p>
        </p:txBody>
      </p:sp>
    </p:spTree>
    <p:extLst>
      <p:ext uri="{BB962C8B-B14F-4D97-AF65-F5344CB8AC3E}">
        <p14:creationId xmlns:p14="http://schemas.microsoft.com/office/powerpoint/2010/main" val="1449639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Page Over-flow Slide. Do Not Print Slide. </a:t>
            </a:r>
            <a:endParaRPr lang="en-US" dirty="0"/>
          </a:p>
        </p:txBody>
      </p:sp>
      <p:sp>
        <p:nvSpPr>
          <p:cNvPr id="4" name="Line 4"/>
          <p:cNvSpPr>
            <a:spLocks noChangeShapeType="1"/>
          </p:cNvSpPr>
          <p:nvPr/>
        </p:nvSpPr>
        <p:spPr bwMode="auto">
          <a:xfrm flipH="1">
            <a:off x="0" y="706438"/>
            <a:ext cx="9144000" cy="6151562"/>
          </a:xfrm>
          <a:prstGeom prst="line">
            <a:avLst/>
          </a:prstGeom>
          <a:noFill/>
          <a:ln w="38100">
            <a:solidFill>
              <a:srgbClr val="CC0000"/>
            </a:solidFill>
            <a:round/>
            <a:headEnd/>
            <a:tailEnd/>
          </a:ln>
        </p:spPr>
        <p:txBody>
          <a:bodyPr wrap="none" anchor="ctr"/>
          <a:lstStyle/>
          <a:p>
            <a:endParaRPr lang="en-US" dirty="0"/>
          </a:p>
        </p:txBody>
      </p:sp>
    </p:spTree>
    <p:extLst>
      <p:ext uri="{BB962C8B-B14F-4D97-AF65-F5344CB8AC3E}">
        <p14:creationId xmlns:p14="http://schemas.microsoft.com/office/powerpoint/2010/main" val="2613278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Lab Scenario21971377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3022879"/>
          </a:xfrm>
          <a:prstGeom prst="rect">
            <a:avLst/>
          </a:prstGeom>
          <a:noFill/>
        </p:spPr>
        <p:txBody>
          <a:bodyPr vert="horz" wrap="square" rtlCol="0">
            <a:spAutoFit/>
          </a:bodyPr>
          <a:lstStyle/>
          <a:p>
            <a:pPr>
              <a:lnSpc>
                <a:spcPct val="115000"/>
              </a:lnSpc>
              <a:spcAft>
                <a:spcPts val="1000"/>
              </a:spcAft>
            </a:pPr>
            <a:r>
              <a:rPr lang="en-US" sz="2800" smtClean="0">
                <a:effectLst/>
                <a:latin typeface="Segoe UI"/>
                <a:ea typeface="Times New Roman"/>
                <a:cs typeface="Mangal"/>
              </a:rPr>
              <a:t>You have written a Windows PowerShell command and have to share it with several coworkers. Before sharing the command with them, you have to package it in a script. Your coworkers must be able to use this script to run the command by providing only minimal input to the script.</a:t>
            </a:r>
            <a:endParaRPr lang="en-US" sz="2800">
              <a:effectLst/>
              <a:latin typeface="Segoe UI"/>
              <a:ea typeface="Times New Roman"/>
              <a:cs typeface="Mangal"/>
            </a:endParaRPr>
          </a:p>
        </p:txBody>
      </p:sp>
    </p:spTree>
    <p:extLst>
      <p:ext uri="{BB962C8B-B14F-4D97-AF65-F5344CB8AC3E}">
        <p14:creationId xmlns:p14="http://schemas.microsoft.com/office/powerpoint/2010/main" val="2282793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What are some advantages of using comment-based help to document a script?</a:t>
            </a:r>
            <a:endParaRPr lang="en-US"/>
          </a:p>
        </p:txBody>
      </p:sp>
    </p:spTree>
    <p:extLst>
      <p:ext uri="{BB962C8B-B14F-4D97-AF65-F5344CB8AC3E}">
        <p14:creationId xmlns:p14="http://schemas.microsoft.com/office/powerpoint/2010/main" val="24721231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13535" cy="740664"/>
          </a:xfrm>
        </p:spPr>
        <p:txBody>
          <a:bodyPr/>
          <a:lstStyle/>
          <a:p>
            <a:r>
              <a:rPr lang="en-US" dirty="0" smtClean="0"/>
              <a:t>Lesson 2: Moving from Script to Function to Module</a:t>
            </a:r>
            <a:endParaRPr lang="en-US" dirty="0"/>
          </a:p>
        </p:txBody>
      </p:sp>
      <p:sp>
        <p:nvSpPr>
          <p:cNvPr id="3" name="Text Placeholder 2"/>
          <p:cNvSpPr>
            <a:spLocks noGrp="1"/>
          </p:cNvSpPr>
          <p:nvPr>
            <p:ph type="body" idx="1"/>
          </p:nvPr>
        </p:nvSpPr>
        <p:spPr/>
        <p:txBody>
          <a:bodyPr/>
          <a:lstStyle/>
          <a:p>
            <a:r>
              <a:rPr lang="en-US" smtClean="0"/>
              <a:t>Wrapping a Script in a Function
Understanding Scope
Demonstration: Testing the Function
Creating a Script Module
Demonstration: Creating a Script Module
Adding Debugging Breakpoints
Demonstration: Adding and Using Debugging Breakpoints</a:t>
            </a:r>
            <a:endParaRPr lang="en-US"/>
          </a:p>
        </p:txBody>
      </p:sp>
    </p:spTree>
    <p:extLst>
      <p:ext uri="{BB962C8B-B14F-4D97-AF65-F5344CB8AC3E}">
        <p14:creationId xmlns:p14="http://schemas.microsoft.com/office/powerpoint/2010/main" val="3184107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Wrapping a Script in a Function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Wrap the body of your script, including comment-based help, in a function declaration</a:t>
            </a:r>
          </a:p>
          <a:p>
            <a:endParaRPr lang="en-US" dirty="0"/>
          </a:p>
          <a:p>
            <a:pPr marL="0" indent="0">
              <a:buNone/>
            </a:pPr>
            <a:r>
              <a:rPr lang="en-US" sz="1800" dirty="0">
                <a:latin typeface="Consolas" pitchFamily="49" charset="0"/>
                <a:cs typeface="Consolas" pitchFamily="49" charset="0"/>
              </a:rPr>
              <a:t> </a:t>
            </a:r>
            <a:r>
              <a:rPr lang="en-US" sz="1800" dirty="0">
                <a:solidFill>
                  <a:srgbClr val="FF0000"/>
                </a:solidFill>
                <a:latin typeface="Consolas" pitchFamily="49" charset="0"/>
                <a:cs typeface="Consolas" pitchFamily="49" charset="0"/>
              </a:rPr>
              <a:t>function Get-</a:t>
            </a:r>
            <a:r>
              <a:rPr lang="en-US" sz="1800" dirty="0" err="1">
                <a:solidFill>
                  <a:srgbClr val="FF0000"/>
                </a:solidFill>
                <a:latin typeface="Consolas" pitchFamily="49" charset="0"/>
                <a:cs typeface="Consolas" pitchFamily="49" charset="0"/>
              </a:rPr>
              <a:t>SecurityEvents</a:t>
            </a:r>
            <a:r>
              <a:rPr lang="en-US" sz="1800" dirty="0">
                <a:solidFill>
                  <a:srgbClr val="FF0000"/>
                </a:solidFill>
                <a:latin typeface="Consolas" pitchFamily="49" charset="0"/>
                <a:cs typeface="Consolas" pitchFamily="49" charset="0"/>
              </a:rPr>
              <a:t> {</a:t>
            </a:r>
          </a:p>
          <a:p>
            <a:pPr marL="0" indent="0">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CmdletBinding</a:t>
            </a:r>
            <a:r>
              <a:rPr lang="en-US" sz="1800" dirty="0">
                <a:latin typeface="Consolas" pitchFamily="49" charset="0"/>
                <a:cs typeface="Consolas" pitchFamily="49" charset="0"/>
              </a:rPr>
              <a:t>()]</a:t>
            </a:r>
          </a:p>
          <a:p>
            <a:pPr marL="0" indent="0">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Param</a:t>
            </a:r>
            <a:r>
              <a:rPr lang="en-US" sz="1800" dirty="0">
                <a:latin typeface="Consolas" pitchFamily="49" charset="0"/>
                <a:cs typeface="Consolas" pitchFamily="49" charset="0"/>
              </a:rPr>
              <a:t>(</a:t>
            </a:r>
          </a:p>
          <a:p>
            <a:pPr marL="0" indent="0">
              <a:buNone/>
            </a:pPr>
            <a:r>
              <a:rPr lang="en-US" sz="1800" dirty="0">
                <a:latin typeface="Consolas" pitchFamily="49" charset="0"/>
                <a:cs typeface="Consolas" pitchFamily="49" charset="0"/>
              </a:rPr>
              <a:t>        [string]$</a:t>
            </a:r>
            <a:r>
              <a:rPr lang="en-US" sz="1800" dirty="0" err="1">
                <a:latin typeface="Consolas" pitchFamily="49" charset="0"/>
                <a:cs typeface="Consolas" pitchFamily="49" charset="0"/>
              </a:rPr>
              <a:t>ComputerName</a:t>
            </a:r>
            <a:r>
              <a:rPr lang="en-US" sz="1800" dirty="0">
                <a:latin typeface="Consolas" pitchFamily="49" charset="0"/>
                <a:cs typeface="Consolas" pitchFamily="49" charset="0"/>
              </a:rPr>
              <a:t>,</a:t>
            </a:r>
          </a:p>
          <a:p>
            <a:pPr marL="0" indent="0">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a:t>
            </a:r>
            <a:r>
              <a:rPr lang="en-US" sz="1800" dirty="0" err="1">
                <a:latin typeface="Consolas" pitchFamily="49" charset="0"/>
                <a:cs typeface="Consolas" pitchFamily="49" charset="0"/>
              </a:rPr>
              <a:t>EventID</a:t>
            </a:r>
            <a:endParaRPr lang="en-US" sz="1800" dirty="0">
              <a:latin typeface="Consolas" pitchFamily="49" charset="0"/>
              <a:cs typeface="Consolas" pitchFamily="49" charset="0"/>
            </a:endParaRPr>
          </a:p>
          <a:p>
            <a:pPr marL="0" indent="0">
              <a:buNone/>
            </a:pPr>
            <a:r>
              <a:rPr lang="en-US" sz="1800" dirty="0">
                <a:latin typeface="Consolas" pitchFamily="49" charset="0"/>
                <a:cs typeface="Consolas" pitchFamily="49" charset="0"/>
              </a:rPr>
              <a:t>    )</a:t>
            </a:r>
          </a:p>
          <a:p>
            <a:pPr marL="0" indent="0">
              <a:buNone/>
            </a:pPr>
            <a:r>
              <a:rPr lang="en-US" sz="1800" dirty="0">
                <a:latin typeface="Consolas" pitchFamily="49" charset="0"/>
                <a:cs typeface="Consolas" pitchFamily="49" charset="0"/>
              </a:rPr>
              <a:t>    Get-</a:t>
            </a:r>
            <a:r>
              <a:rPr lang="en-US" sz="1800" dirty="0" err="1">
                <a:latin typeface="Consolas" pitchFamily="49" charset="0"/>
                <a:cs typeface="Consolas" pitchFamily="49" charset="0"/>
              </a:rPr>
              <a:t>EventLog</a:t>
            </a:r>
            <a:r>
              <a:rPr lang="en-US" sz="1800" dirty="0">
                <a:latin typeface="Consolas" pitchFamily="49" charset="0"/>
                <a:cs typeface="Consolas" pitchFamily="49" charset="0"/>
              </a:rPr>
              <a:t> -</a:t>
            </a:r>
            <a:r>
              <a:rPr lang="en-US" sz="1800" dirty="0" err="1">
                <a:latin typeface="Consolas" pitchFamily="49" charset="0"/>
                <a:cs typeface="Consolas" pitchFamily="49" charset="0"/>
              </a:rPr>
              <a:t>LogName</a:t>
            </a:r>
            <a:r>
              <a:rPr lang="en-US" sz="1800" dirty="0">
                <a:latin typeface="Consolas" pitchFamily="49" charset="0"/>
                <a:cs typeface="Consolas" pitchFamily="49" charset="0"/>
              </a:rPr>
              <a:t> Security -</a:t>
            </a:r>
            <a:r>
              <a:rPr lang="en-US" sz="1800" dirty="0" err="1">
                <a:latin typeface="Consolas" pitchFamily="49" charset="0"/>
                <a:cs typeface="Consolas" pitchFamily="49" charset="0"/>
              </a:rPr>
              <a:t>ComputerName</a:t>
            </a:r>
            <a:r>
              <a:rPr lang="en-US" sz="1800" dirty="0">
                <a:latin typeface="Consolas" pitchFamily="49" charset="0"/>
                <a:cs typeface="Consolas" pitchFamily="49" charset="0"/>
              </a:rPr>
              <a:t> $</a:t>
            </a:r>
            <a:r>
              <a:rPr lang="en-US" sz="1800" dirty="0" err="1">
                <a:latin typeface="Consolas" pitchFamily="49" charset="0"/>
                <a:cs typeface="Consolas" pitchFamily="49" charset="0"/>
              </a:rPr>
              <a:t>ComputerName</a:t>
            </a:r>
            <a:r>
              <a:rPr lang="en-US" sz="1800" dirty="0">
                <a:latin typeface="Consolas" pitchFamily="49" charset="0"/>
                <a:cs typeface="Consolas" pitchFamily="49" charset="0"/>
              </a:rPr>
              <a:t> |</a:t>
            </a:r>
          </a:p>
          <a:p>
            <a:pPr marL="0" indent="0">
              <a:buNone/>
            </a:pPr>
            <a:r>
              <a:rPr lang="en-US" sz="1800" dirty="0">
                <a:latin typeface="Consolas" pitchFamily="49" charset="0"/>
                <a:cs typeface="Consolas" pitchFamily="49" charset="0"/>
              </a:rPr>
              <a:t>    Where </a:t>
            </a:r>
            <a:r>
              <a:rPr lang="en-US" sz="1800" dirty="0" err="1">
                <a:latin typeface="Consolas" pitchFamily="49" charset="0"/>
                <a:cs typeface="Consolas" pitchFamily="49" charset="0"/>
              </a:rPr>
              <a:t>EventID</a:t>
            </a:r>
            <a:r>
              <a:rPr lang="en-US" sz="1800" dirty="0">
                <a:latin typeface="Consolas" pitchFamily="49" charset="0"/>
                <a:cs typeface="Consolas" pitchFamily="49" charset="0"/>
              </a:rPr>
              <a:t> -</a:t>
            </a:r>
            <a:r>
              <a:rPr lang="en-US" sz="1800" dirty="0" err="1">
                <a:latin typeface="Consolas" pitchFamily="49" charset="0"/>
                <a:cs typeface="Consolas" pitchFamily="49" charset="0"/>
              </a:rPr>
              <a:t>eq</a:t>
            </a:r>
            <a:r>
              <a:rPr lang="en-US" sz="1800" dirty="0">
                <a:latin typeface="Consolas" pitchFamily="49" charset="0"/>
                <a:cs typeface="Consolas" pitchFamily="49" charset="0"/>
              </a:rPr>
              <a:t> $</a:t>
            </a:r>
            <a:r>
              <a:rPr lang="en-US" sz="1800" dirty="0" err="1">
                <a:latin typeface="Consolas" pitchFamily="49" charset="0"/>
                <a:cs typeface="Consolas" pitchFamily="49" charset="0"/>
              </a:rPr>
              <a:t>EventID</a:t>
            </a:r>
            <a:r>
              <a:rPr lang="en-US" sz="1800" dirty="0">
                <a:latin typeface="Consolas" pitchFamily="49" charset="0"/>
                <a:cs typeface="Consolas" pitchFamily="49" charset="0"/>
              </a:rPr>
              <a:t> |</a:t>
            </a:r>
          </a:p>
          <a:p>
            <a:pPr marL="0" indent="0">
              <a:buNone/>
            </a:pPr>
            <a:r>
              <a:rPr lang="en-US" sz="1800" dirty="0">
                <a:latin typeface="Consolas" pitchFamily="49" charset="0"/>
                <a:cs typeface="Consolas" pitchFamily="49" charset="0"/>
              </a:rPr>
              <a:t>    Select -First 50</a:t>
            </a:r>
          </a:p>
          <a:p>
            <a:pPr marL="0" indent="0">
              <a:buNone/>
            </a:pPr>
            <a:r>
              <a:rPr lang="en-US" sz="1800" dirty="0">
                <a:solidFill>
                  <a:srgbClr val="FF0000"/>
                </a:solidFill>
                <a:latin typeface="Consolas" pitchFamily="49" charset="0"/>
                <a:cs typeface="Consolas" pitchFamily="49" charset="0"/>
              </a:rPr>
              <a:t>} </a:t>
            </a:r>
            <a:endParaRPr lang="en-US" dirty="0">
              <a:solidFill>
                <a:srgbClr val="FF0000"/>
              </a:solidFill>
              <a:latin typeface="Consolas" pitchFamily="49" charset="0"/>
              <a:cs typeface="Consolas" pitchFamily="49" charset="0"/>
            </a:endParaRPr>
          </a:p>
        </p:txBody>
      </p:sp>
    </p:spTree>
    <p:extLst>
      <p:ext uri="{BB962C8B-B14F-4D97-AF65-F5344CB8AC3E}">
        <p14:creationId xmlns:p14="http://schemas.microsoft.com/office/powerpoint/2010/main" val="354978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Moving from Command to Script
Moving from Script to Function to Module
Implementing Basic Error Handling
Using Basic Scripting Constructs
Exploring Other Scripting Features</a:t>
            </a:r>
            <a:endParaRPr lang="en-US"/>
          </a:p>
        </p:txBody>
      </p:sp>
    </p:spTree>
    <p:extLst>
      <p:ext uri="{BB962C8B-B14F-4D97-AF65-F5344CB8AC3E}">
        <p14:creationId xmlns:p14="http://schemas.microsoft.com/office/powerpoint/2010/main" val="391743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b3704992-86e7-47b7-b21d-748d1510e7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Testing is Now More Difficult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Testing the function is more difficult because you cannot simply run the script that contains the function</a:t>
            </a:r>
          </a:p>
          <a:p>
            <a:r>
              <a:rPr lang="en-US" dirty="0" smtClean="0"/>
              <a:t>Doing so defines the function, but does not run it</a:t>
            </a:r>
          </a:p>
          <a:p>
            <a:r>
              <a:rPr lang="en-US" dirty="0" smtClean="0"/>
              <a:t>After the script ends, the function definition is removed from memory</a:t>
            </a:r>
          </a:p>
          <a:p>
            <a:endParaRPr lang="en-US" dirty="0"/>
          </a:p>
          <a:p>
            <a:r>
              <a:rPr lang="en-US" dirty="0" smtClean="0"/>
              <a:t>This occurs because </a:t>
            </a:r>
            <a:r>
              <a:rPr lang="en-US" smtClean="0"/>
              <a:t>of scope</a:t>
            </a:r>
            <a:endParaRPr lang="en-US" dirty="0"/>
          </a:p>
        </p:txBody>
      </p:sp>
    </p:spTree>
    <p:extLst>
      <p:ext uri="{BB962C8B-B14F-4D97-AF65-F5344CB8AC3E}">
        <p14:creationId xmlns:p14="http://schemas.microsoft.com/office/powerpoint/2010/main" val="37917767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Scope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 scope is a container that the shell places around:</a:t>
            </a:r>
          </a:p>
          <a:p>
            <a:pPr lvl="1"/>
            <a:r>
              <a:rPr lang="en-US" dirty="0" smtClean="0"/>
              <a:t>Itself</a:t>
            </a:r>
          </a:p>
          <a:p>
            <a:pPr lvl="1"/>
            <a:r>
              <a:rPr lang="en-US" dirty="0" smtClean="0"/>
              <a:t>Each script you run</a:t>
            </a:r>
          </a:p>
          <a:p>
            <a:pPr lvl="1"/>
            <a:r>
              <a:rPr lang="en-US" dirty="0" smtClean="0"/>
              <a:t>Each function you create</a:t>
            </a:r>
          </a:p>
          <a:p>
            <a:pPr lvl="1"/>
            <a:endParaRPr lang="en-US" dirty="0"/>
          </a:p>
          <a:p>
            <a:r>
              <a:rPr lang="en-US" dirty="0" smtClean="0"/>
              <a:t>The items created inside a scope, including variables and functions, only exist while that scope exists</a:t>
            </a:r>
          </a:p>
          <a:p>
            <a:r>
              <a:rPr lang="en-US" dirty="0" smtClean="0"/>
              <a:t>This behavior can make testing a function more challenging</a:t>
            </a:r>
          </a:p>
          <a:p>
            <a:r>
              <a:rPr lang="en-US" dirty="0" smtClean="0"/>
              <a:t>For more information, read </a:t>
            </a:r>
            <a:r>
              <a:rPr lang="en-US" b="1" dirty="0" err="1" smtClean="0"/>
              <a:t>about_scope</a:t>
            </a:r>
            <a:endParaRPr lang="en-US" dirty="0"/>
          </a:p>
        </p:txBody>
      </p:sp>
    </p:spTree>
    <p:extLst>
      <p:ext uri="{BB962C8B-B14F-4D97-AF65-F5344CB8AC3E}">
        <p14:creationId xmlns:p14="http://schemas.microsoft.com/office/powerpoint/2010/main" val="12885301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819b2506-1477-4ba5-ab43-8a8c0a6e0ea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Testing the Function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 test a function that is included inside a </a:t>
            </a:r>
            <a:r>
              <a:rPr lang="en-US" dirty="0" smtClean="0"/>
              <a:t>script</a:t>
            </a:r>
            <a:endParaRPr lang="en-US" dirty="0"/>
          </a:p>
        </p:txBody>
      </p:sp>
    </p:spTree>
    <p:extLst>
      <p:ext uri="{BB962C8B-B14F-4D97-AF65-F5344CB8AC3E}">
        <p14:creationId xmlns:p14="http://schemas.microsoft.com/office/powerpoint/2010/main" val="42558000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Script Module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 script module can contain multiple functions</a:t>
            </a:r>
          </a:p>
          <a:p>
            <a:r>
              <a:rPr lang="en-US" dirty="0" smtClean="0"/>
              <a:t>When saved in the correct location, the shell can find and load the module automatically</a:t>
            </a:r>
          </a:p>
          <a:p>
            <a:r>
              <a:rPr lang="en-US" dirty="0" smtClean="0"/>
              <a:t>Functions in the script module behave like regular shell commands</a:t>
            </a:r>
            <a:endParaRPr lang="en-US" dirty="0"/>
          </a:p>
        </p:txBody>
      </p:sp>
    </p:spTree>
    <p:extLst>
      <p:ext uri="{BB962C8B-B14F-4D97-AF65-F5344CB8AC3E}">
        <p14:creationId xmlns:p14="http://schemas.microsoft.com/office/powerpoint/2010/main" val="3122757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eb0f4fa9-8bc7-4981-b57d-8bf23f9185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Script Module File Location</a:t>
            </a:r>
            <a:endParaRPr lang="en-US"/>
          </a:p>
        </p:txBody>
      </p:sp>
      <p:pic>
        <p:nvPicPr>
          <p:cNvPr id="4" name="Content Placeholder 1" descr="This slide shows the correct location and file name for a script module named MyTools.psm1. The file path in this example is C:\Users\TRAINER\Documents\WindowsPowerShell\Modules\MyTools\MyTools.psm1. &#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1234002" y="1020763"/>
            <a:ext cx="6568047" cy="5148262"/>
          </a:xfrm>
          <a:prstGeom prst="rect">
            <a:avLst/>
          </a:prstGeom>
          <a:noFill/>
          <a:ln w="9525">
            <a:noFill/>
            <a:miter lim="800000"/>
            <a:headEnd/>
            <a:tailEnd/>
          </a:ln>
        </p:spPr>
      </p:pic>
    </p:spTree>
    <p:extLst>
      <p:ext uri="{BB962C8B-B14F-4D97-AF65-F5344CB8AC3E}">
        <p14:creationId xmlns:p14="http://schemas.microsoft.com/office/powerpoint/2010/main" val="35047696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2818f672-16e4-469c-ba99-c223d8ab59d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Creating a Script Module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 save a script as a script </a:t>
            </a:r>
            <a:r>
              <a:rPr lang="en-US" dirty="0" smtClean="0"/>
              <a:t>module</a:t>
            </a:r>
            <a:endParaRPr lang="en-US" dirty="0"/>
          </a:p>
        </p:txBody>
      </p:sp>
    </p:spTree>
    <p:extLst>
      <p:ext uri="{BB962C8B-B14F-4D97-AF65-F5344CB8AC3E}">
        <p14:creationId xmlns:p14="http://schemas.microsoft.com/office/powerpoint/2010/main" val="39113969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84a32ffa-87f7-433a-ab46-6bb43333498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Debugging Breakpoints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Add </a:t>
            </a:r>
            <a:r>
              <a:rPr lang="en-US" b="1" dirty="0" smtClean="0"/>
              <a:t>Write-Debug</a:t>
            </a:r>
            <a:r>
              <a:rPr lang="en-US" dirty="0" smtClean="0"/>
              <a:t> to your script.</a:t>
            </a:r>
          </a:p>
          <a:p>
            <a:r>
              <a:rPr lang="en-US" dirty="0" smtClean="0"/>
              <a:t>Works much like </a:t>
            </a:r>
            <a:r>
              <a:rPr lang="en-US" b="1" dirty="0" smtClean="0"/>
              <a:t>Write-Verbose</a:t>
            </a:r>
            <a:r>
              <a:rPr lang="en-US" dirty="0" smtClean="0"/>
              <a:t>, and must be enabled by using the </a:t>
            </a:r>
            <a:r>
              <a:rPr lang="en-US" b="1" dirty="0" smtClean="0"/>
              <a:t>–Debug</a:t>
            </a:r>
            <a:r>
              <a:rPr lang="en-US" dirty="0" smtClean="0"/>
              <a:t> parameter.</a:t>
            </a:r>
          </a:p>
          <a:p>
            <a:r>
              <a:rPr lang="en-US" dirty="0" smtClean="0"/>
              <a:t>When enabled, displays your debug output and pauses the script. You can:</a:t>
            </a:r>
          </a:p>
          <a:p>
            <a:pPr lvl="1"/>
            <a:r>
              <a:rPr lang="en-US" dirty="0" smtClean="0"/>
              <a:t>Continue execution</a:t>
            </a:r>
          </a:p>
          <a:p>
            <a:pPr lvl="1"/>
            <a:r>
              <a:rPr lang="en-US" dirty="0" smtClean="0"/>
              <a:t>Halt execution</a:t>
            </a:r>
          </a:p>
          <a:p>
            <a:pPr lvl="1"/>
            <a:r>
              <a:rPr lang="en-US" dirty="0" smtClean="0"/>
              <a:t>Suspend the script and examine the script environment from within the current scope</a:t>
            </a:r>
            <a:endParaRPr lang="en-US" dirty="0"/>
          </a:p>
        </p:txBody>
      </p:sp>
    </p:spTree>
    <p:extLst>
      <p:ext uri="{BB962C8B-B14F-4D97-AF65-F5344CB8AC3E}">
        <p14:creationId xmlns:p14="http://schemas.microsoft.com/office/powerpoint/2010/main" val="40620886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18eaee97-e2cc-46cd-a68c-b1bb307f65f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Adding and Using Debugging Breakpoints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 add debugging breakpoints by using </a:t>
            </a:r>
            <a:r>
              <a:rPr lang="en-US" b="1" dirty="0" smtClean="0"/>
              <a:t>Write-Debug</a:t>
            </a:r>
            <a:endParaRPr lang="en-US" dirty="0"/>
          </a:p>
          <a:p>
            <a:r>
              <a:rPr lang="en-US" dirty="0" smtClean="0"/>
              <a:t>You </a:t>
            </a:r>
            <a:r>
              <a:rPr lang="en-US" dirty="0"/>
              <a:t>will also see how to use the suspend mode offered by the </a:t>
            </a:r>
            <a:r>
              <a:rPr lang="en-US" dirty="0" smtClean="0"/>
              <a:t>command</a:t>
            </a:r>
            <a:endParaRPr lang="en-US" dirty="0"/>
          </a:p>
        </p:txBody>
      </p:sp>
    </p:spTree>
    <p:extLst>
      <p:ext uri="{BB962C8B-B14F-4D97-AF65-F5344CB8AC3E}">
        <p14:creationId xmlns:p14="http://schemas.microsoft.com/office/powerpoint/2010/main" val="23682064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Page Over-flow Slide. Do Not Print Slide. </a:t>
            </a:r>
            <a:endParaRPr lang="en-US" dirty="0"/>
          </a:p>
        </p:txBody>
      </p:sp>
      <p:sp>
        <p:nvSpPr>
          <p:cNvPr id="4" name="Line 4"/>
          <p:cNvSpPr>
            <a:spLocks noChangeShapeType="1"/>
          </p:cNvSpPr>
          <p:nvPr/>
        </p:nvSpPr>
        <p:spPr bwMode="auto">
          <a:xfrm flipH="1">
            <a:off x="0" y="706438"/>
            <a:ext cx="9144000" cy="6151562"/>
          </a:xfrm>
          <a:prstGeom prst="line">
            <a:avLst/>
          </a:prstGeom>
          <a:noFill/>
          <a:ln w="38100">
            <a:solidFill>
              <a:srgbClr val="CC0000"/>
            </a:solidFill>
            <a:round/>
            <a:headEnd/>
            <a:tailEnd/>
          </a:ln>
        </p:spPr>
        <p:txBody>
          <a:bodyPr wrap="none" anchor="ctr"/>
          <a:lstStyle/>
          <a:p>
            <a:endParaRPr lang="en-US" dirty="0"/>
          </a:p>
        </p:txBody>
      </p:sp>
    </p:spTree>
    <p:extLst>
      <p:ext uri="{BB962C8B-B14F-4D97-AF65-F5344CB8AC3E}">
        <p14:creationId xmlns:p14="http://schemas.microsoft.com/office/powerpoint/2010/main" val="3333941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a5e9ab2b-cbbf-494e-8e0d-859bb2e1a17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B: Moving from Script to Function to Module</a:t>
            </a:r>
            <a:endParaRPr lang="en-US"/>
          </a:p>
        </p:txBody>
      </p:sp>
      <p:sp>
        <p:nvSpPr>
          <p:cNvPr id="3" name="Text Placeholder 2"/>
          <p:cNvSpPr>
            <a:spLocks noGrp="1"/>
          </p:cNvSpPr>
          <p:nvPr>
            <p:ph type="body" idx="1"/>
          </p:nvPr>
        </p:nvSpPr>
        <p:spPr/>
        <p:txBody>
          <a:bodyPr/>
          <a:lstStyle/>
          <a:p>
            <a:r>
              <a:rPr lang="en-US" smtClean="0"/>
              <a:t>Exercise 1: Convert the Script to a Function
Exercise 2: Save the Script as a Script Module
Exercise 3: Add Debugging Breakpoints</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a:rPr>
              <a:t>Logon Information</a:t>
            </a:r>
            <a:endParaRPr lang="en-US" sz="2800">
              <a:latin typeface="Segoe UI"/>
            </a:endParaRPr>
          </a:p>
        </p:txBody>
      </p:sp>
      <p:sp>
        <p:nvSpPr>
          <p:cNvPr id="5" name="TextBox 4"/>
          <p:cNvSpPr txBox="1"/>
          <p:nvPr/>
        </p:nvSpPr>
        <p:spPr>
          <a:xfrm>
            <a:off x="458788" y="4126141"/>
            <a:ext cx="8751370" cy="2246769"/>
          </a:xfrm>
          <a:prstGeom prst="rect">
            <a:avLst/>
          </a:prstGeom>
          <a:noFill/>
        </p:spPr>
        <p:txBody>
          <a:bodyPr vert="horz" wrap="none" rtlCol="0">
            <a:spAutoFit/>
          </a:bodyPr>
          <a:lstStyle/>
          <a:p>
            <a:endParaRPr lang="en-US" sz="2800" b="0" i="0" u="none" strike="noStrike" baseline="0" smtClean="0">
              <a:latin typeface="Segoe UI"/>
            </a:endParaRPr>
          </a:p>
          <a:p>
            <a:r>
              <a:rPr lang="en-US" sz="2800" b="0" i="0" u="none" strike="noStrike" baseline="0" smtClean="0">
                <a:latin typeface="Segoe UI"/>
              </a:rPr>
              <a:t>Virtual Machines: </a:t>
            </a:r>
            <a:r>
              <a:rPr lang="fr-CA" sz="2800" b="0" i="0" u="none" strike="noStrike" baseline="0" smtClean="0">
                <a:latin typeface="Segoe UI"/>
              </a:rPr>
              <a:t>10961B-LON-DC1, 10961B-LON-CL1</a:t>
            </a:r>
          </a:p>
          <a:p>
            <a:r>
              <a:rPr lang="en-US" sz="2800" b="0" i="0" u="none" strike="noStrike" baseline="0" smtClean="0">
                <a:latin typeface="Segoe UI"/>
              </a:rPr>
              <a:t>User Name: ADATUM\Administrator</a:t>
            </a:r>
          </a:p>
          <a:p>
            <a:r>
              <a:rPr lang="en-US" sz="2800" b="0" i="0" u="none" strike="noStrike" baseline="0" smtClean="0">
                <a:latin typeface="Segoe UI"/>
              </a:rPr>
              <a:t>Password: Pa$$w0rd</a:t>
            </a:r>
            <a:endParaRPr lang="en-US" sz="2800">
              <a:solidFill>
                <a:srgbClr val="000000"/>
              </a:solidFill>
              <a:latin typeface="Segoe UI"/>
            </a:endParaRPr>
          </a:p>
          <a:p>
            <a:endParaRPr lang="en-US" sz="280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a:rPr>
              <a:t>Estimated Time: 30 minutes</a:t>
            </a:r>
            <a:endParaRPr lang="en-US" sz="2800">
              <a:latin typeface="Segoe UI"/>
            </a:endParaRPr>
          </a:p>
        </p:txBody>
      </p:sp>
    </p:spTree>
    <p:extLst>
      <p:ext uri="{BB962C8B-B14F-4D97-AF65-F5344CB8AC3E}">
        <p14:creationId xmlns:p14="http://schemas.microsoft.com/office/powerpoint/2010/main" val="2890494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Moving from Command to Script</a:t>
            </a:r>
            <a:endParaRPr lang="en-US"/>
          </a:p>
        </p:txBody>
      </p:sp>
      <p:sp>
        <p:nvSpPr>
          <p:cNvPr id="3" name="Text Placeholder 2"/>
          <p:cNvSpPr>
            <a:spLocks noGrp="1"/>
          </p:cNvSpPr>
          <p:nvPr>
            <p:ph type="body" idx="1"/>
          </p:nvPr>
        </p:nvSpPr>
        <p:spPr/>
        <p:txBody>
          <a:bodyPr/>
          <a:lstStyle/>
          <a:p>
            <a:r>
              <a:rPr lang="en-US" smtClean="0"/>
              <a:t>Start with a Working Command
Identifying Values that Might Change
Parameterizing Changing Values
Demonstration: Parameterizing a Working Command
Test the Parameterized Script
Demonstration: Adding Verbose Output
Documenting the Script
Demonstration: Adding Comment-Based Help</a:t>
            </a:r>
            <a:endParaRPr lang="en-US"/>
          </a:p>
        </p:txBody>
      </p:sp>
    </p:spTree>
    <p:extLst>
      <p:ext uri="{BB962C8B-B14F-4D97-AF65-F5344CB8AC3E}">
        <p14:creationId xmlns:p14="http://schemas.microsoft.com/office/powerpoint/2010/main" val="10344763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Page Over-flow Slide. Do Not Print Slide. </a:t>
            </a:r>
            <a:endParaRPr lang="en-US" b="1" dirty="0"/>
          </a:p>
        </p:txBody>
      </p:sp>
      <p:sp>
        <p:nvSpPr>
          <p:cNvPr id="4" name="Line 4"/>
          <p:cNvSpPr>
            <a:spLocks noChangeShapeType="1"/>
          </p:cNvSpPr>
          <p:nvPr/>
        </p:nvSpPr>
        <p:spPr bwMode="auto">
          <a:xfrm flipH="1">
            <a:off x="0" y="706438"/>
            <a:ext cx="9144000" cy="6151562"/>
          </a:xfrm>
          <a:prstGeom prst="line">
            <a:avLst/>
          </a:prstGeom>
          <a:noFill/>
          <a:ln w="38100">
            <a:solidFill>
              <a:srgbClr val="CC0000"/>
            </a:solidFill>
            <a:round/>
            <a:headEnd/>
            <a:tailEnd/>
          </a:ln>
        </p:spPr>
        <p:txBody>
          <a:bodyPr wrap="none" anchor="ctr"/>
          <a:lstStyle/>
          <a:p>
            <a:endParaRPr lang="en-US" dirty="0"/>
          </a:p>
        </p:txBody>
      </p:sp>
    </p:spTree>
    <p:extLst>
      <p:ext uri="{BB962C8B-B14F-4D97-AF65-F5344CB8AC3E}">
        <p14:creationId xmlns:p14="http://schemas.microsoft.com/office/powerpoint/2010/main" val="363578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Page Over-flow Slide. Do Not Print Slide. </a:t>
            </a:r>
            <a:endParaRPr lang="en-US" dirty="0"/>
          </a:p>
        </p:txBody>
      </p:sp>
      <p:sp>
        <p:nvSpPr>
          <p:cNvPr id="4" name="Line 4"/>
          <p:cNvSpPr>
            <a:spLocks noChangeShapeType="1"/>
          </p:cNvSpPr>
          <p:nvPr/>
        </p:nvSpPr>
        <p:spPr bwMode="auto">
          <a:xfrm flipH="1">
            <a:off x="0" y="706438"/>
            <a:ext cx="9144000" cy="6151562"/>
          </a:xfrm>
          <a:prstGeom prst="line">
            <a:avLst/>
          </a:prstGeom>
          <a:noFill/>
          <a:ln w="38100">
            <a:solidFill>
              <a:srgbClr val="CC0000"/>
            </a:solidFill>
            <a:round/>
            <a:headEnd/>
            <a:tailEnd/>
          </a:ln>
        </p:spPr>
        <p:txBody>
          <a:bodyPr wrap="none" anchor="ctr"/>
          <a:lstStyle/>
          <a:p>
            <a:endParaRPr lang="en-US" dirty="0"/>
          </a:p>
        </p:txBody>
      </p:sp>
    </p:spTree>
    <p:extLst>
      <p:ext uri="{BB962C8B-B14F-4D97-AF65-F5344CB8AC3E}">
        <p14:creationId xmlns:p14="http://schemas.microsoft.com/office/powerpoint/2010/main" val="3640215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Lab Scenario6687627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2527359"/>
          </a:xfrm>
          <a:prstGeom prst="rect">
            <a:avLst/>
          </a:prstGeom>
          <a:noFill/>
        </p:spPr>
        <p:txBody>
          <a:bodyPr vert="horz" wrap="square" rtlCol="0">
            <a:spAutoFit/>
          </a:bodyPr>
          <a:lstStyle/>
          <a:p>
            <a:pPr>
              <a:lnSpc>
                <a:spcPct val="115000"/>
              </a:lnSpc>
              <a:spcAft>
                <a:spcPts val="1000"/>
              </a:spcAft>
            </a:pPr>
            <a:r>
              <a:rPr lang="en-US" sz="2800" smtClean="0">
                <a:effectLst/>
                <a:latin typeface="Segoe UI"/>
                <a:ea typeface="Times New Roman"/>
                <a:cs typeface="Mangal"/>
              </a:rPr>
              <a:t>You have written a script that performs an administrative task in your environment. You have to package that script as a Windows PowerShell script module so that it can be more easily used by other administrators in your environment.</a:t>
            </a:r>
            <a:endParaRPr lang="en-US" sz="2800">
              <a:effectLst/>
              <a:latin typeface="Segoe UI"/>
              <a:ea typeface="Times New Roman"/>
              <a:cs typeface="Mangal"/>
            </a:endParaRPr>
          </a:p>
        </p:txBody>
      </p:sp>
    </p:spTree>
    <p:extLst>
      <p:ext uri="{BB962C8B-B14F-4D97-AF65-F5344CB8AC3E}">
        <p14:creationId xmlns:p14="http://schemas.microsoft.com/office/powerpoint/2010/main" val="35605059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a60ab8d2-b612-45e3-beab-974288c66f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If you have previous experience in scripting or programming, does Write-Debug work like other debuggers you have used?</a:t>
            </a:r>
            <a:endParaRPr lang="en-US"/>
          </a:p>
        </p:txBody>
      </p:sp>
    </p:spTree>
    <p:extLst>
      <p:ext uri="{BB962C8B-B14F-4D97-AF65-F5344CB8AC3E}">
        <p14:creationId xmlns:p14="http://schemas.microsoft.com/office/powerpoint/2010/main" val="32995305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Implementing Basic Error Handling</a:t>
            </a:r>
            <a:endParaRPr lang="en-US"/>
          </a:p>
        </p:txBody>
      </p:sp>
      <p:sp>
        <p:nvSpPr>
          <p:cNvPr id="3" name="Text Placeholder 2"/>
          <p:cNvSpPr>
            <a:spLocks noGrp="1"/>
          </p:cNvSpPr>
          <p:nvPr>
            <p:ph type="body" idx="1"/>
          </p:nvPr>
        </p:nvSpPr>
        <p:spPr/>
        <p:txBody>
          <a:bodyPr/>
          <a:lstStyle/>
          <a:p>
            <a:r>
              <a:rPr lang="en-US" smtClean="0"/>
              <a:t>Understanding Error Actions
Demonstration: Error Actions
Try...Catch Constructs
Demonstration: Using Try...Catch
Logging Errors
Demonstration: Adding Error Logging</a:t>
            </a:r>
            <a:endParaRPr lang="en-US"/>
          </a:p>
        </p:txBody>
      </p:sp>
    </p:spTree>
    <p:extLst>
      <p:ext uri="{BB962C8B-B14F-4D97-AF65-F5344CB8AC3E}">
        <p14:creationId xmlns:p14="http://schemas.microsoft.com/office/powerpoint/2010/main" val="21410111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Error Actions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Terminating errors always make a command stop what it is doing</a:t>
            </a:r>
          </a:p>
          <a:p>
            <a:r>
              <a:rPr lang="en-US" dirty="0" smtClean="0"/>
              <a:t>A non-terminating error is one where a command can continue processing</a:t>
            </a:r>
          </a:p>
          <a:p>
            <a:r>
              <a:rPr lang="en-US" dirty="0" smtClean="0"/>
              <a:t>When a command has a non-terminating error, it needs to know what action you want it to take</a:t>
            </a:r>
            <a:endParaRPr lang="en-US" dirty="0"/>
          </a:p>
        </p:txBody>
      </p:sp>
    </p:spTree>
    <p:extLst>
      <p:ext uri="{BB962C8B-B14F-4D97-AF65-F5344CB8AC3E}">
        <p14:creationId xmlns:p14="http://schemas.microsoft.com/office/powerpoint/2010/main" val="39205074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b296a1f0-205c-492b-a38e-77798e7c94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$ErrorActionPreference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smtClean="0"/>
              <a:t>$</a:t>
            </a:r>
            <a:r>
              <a:rPr lang="en-US" b="1" dirty="0" err="1" smtClean="0"/>
              <a:t>ErrorActionPreference</a:t>
            </a:r>
            <a:r>
              <a:rPr lang="en-US" dirty="0" smtClean="0"/>
              <a:t> is a global variable that sets the default action for non-terminating errors</a:t>
            </a:r>
          </a:p>
          <a:p>
            <a:pPr lvl="1"/>
            <a:r>
              <a:rPr lang="en-US" b="1" dirty="0" smtClean="0"/>
              <a:t>Continue</a:t>
            </a:r>
            <a:r>
              <a:rPr lang="en-US" dirty="0" smtClean="0"/>
              <a:t> is the default and tells the command to continue processing</a:t>
            </a:r>
          </a:p>
          <a:p>
            <a:pPr lvl="1"/>
            <a:r>
              <a:rPr lang="en-US" b="1" dirty="0" err="1" smtClean="0"/>
              <a:t>SilentlyContinue</a:t>
            </a:r>
            <a:r>
              <a:rPr lang="en-US" dirty="0" smtClean="0"/>
              <a:t> suppresses error messages and tells the command to continue processing</a:t>
            </a:r>
          </a:p>
          <a:p>
            <a:pPr lvl="1"/>
            <a:r>
              <a:rPr lang="en-US" b="1" dirty="0" smtClean="0"/>
              <a:t>Inquire</a:t>
            </a:r>
            <a:r>
              <a:rPr lang="en-US" dirty="0" smtClean="0"/>
              <a:t> prompts the user for an action</a:t>
            </a:r>
          </a:p>
          <a:p>
            <a:pPr lvl="1"/>
            <a:r>
              <a:rPr lang="en-US" b="1" dirty="0" smtClean="0"/>
              <a:t>Stop</a:t>
            </a:r>
            <a:r>
              <a:rPr lang="en-US" dirty="0" smtClean="0"/>
              <a:t> treats the error as terminating and stops the command from processing</a:t>
            </a:r>
            <a:endParaRPr lang="en-US" b="1" dirty="0"/>
          </a:p>
        </p:txBody>
      </p:sp>
    </p:spTree>
    <p:extLst>
      <p:ext uri="{BB962C8B-B14F-4D97-AF65-F5344CB8AC3E}">
        <p14:creationId xmlns:p14="http://schemas.microsoft.com/office/powerpoint/2010/main" val="14486529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f35f741e-08c7-4bc5-ab4c-cd45c16396d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-ErrorAction Parameter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Same settings as </a:t>
            </a:r>
            <a:r>
              <a:rPr lang="en-US" b="1" dirty="0" smtClean="0"/>
              <a:t>$</a:t>
            </a:r>
            <a:r>
              <a:rPr lang="en-US" b="1" dirty="0" err="1" smtClean="0"/>
              <a:t>ErrorActionPreference</a:t>
            </a:r>
            <a:endParaRPr lang="en-US" dirty="0" smtClean="0"/>
          </a:p>
          <a:p>
            <a:r>
              <a:rPr lang="en-US" dirty="0" smtClean="0"/>
              <a:t>Alias is </a:t>
            </a:r>
            <a:r>
              <a:rPr lang="en-US" b="1" dirty="0" smtClean="0"/>
              <a:t>–EA</a:t>
            </a:r>
            <a:endParaRPr lang="en-US" dirty="0" smtClean="0"/>
          </a:p>
          <a:p>
            <a:r>
              <a:rPr lang="en-US" dirty="0" smtClean="0"/>
              <a:t>Sets the error action only for the current command</a:t>
            </a:r>
          </a:p>
          <a:p>
            <a:r>
              <a:rPr lang="en-US" dirty="0" smtClean="0"/>
              <a:t>Available on all commands:</a:t>
            </a:r>
          </a:p>
          <a:p>
            <a:pPr lvl="1"/>
            <a:r>
              <a:rPr lang="en-US" dirty="0" err="1" smtClean="0"/>
              <a:t>Cmdlets</a:t>
            </a:r>
            <a:endParaRPr lang="en-US" dirty="0" smtClean="0"/>
          </a:p>
          <a:p>
            <a:pPr lvl="1"/>
            <a:r>
              <a:rPr lang="en-US" dirty="0" smtClean="0"/>
              <a:t>Functions</a:t>
            </a:r>
          </a:p>
          <a:p>
            <a:pPr lvl="1"/>
            <a:r>
              <a:rPr lang="en-US" dirty="0" smtClean="0"/>
              <a:t>Workflows </a:t>
            </a:r>
          </a:p>
          <a:p>
            <a:r>
              <a:rPr lang="en-US" dirty="0" smtClean="0"/>
              <a:t>Not available on methods or other </a:t>
            </a:r>
            <a:r>
              <a:rPr lang="en-US" dirty="0" err="1" smtClean="0"/>
              <a:t>noncommand</a:t>
            </a:r>
            <a:r>
              <a:rPr lang="en-US" dirty="0" smtClean="0"/>
              <a:t> </a:t>
            </a:r>
            <a:r>
              <a:rPr lang="en-US" dirty="0" err="1" smtClean="0"/>
              <a:t>executables</a:t>
            </a:r>
            <a:endParaRPr lang="en-US" dirty="0"/>
          </a:p>
        </p:txBody>
      </p:sp>
    </p:spTree>
    <p:extLst>
      <p:ext uri="{BB962C8B-B14F-4D97-AF65-F5344CB8AC3E}">
        <p14:creationId xmlns:p14="http://schemas.microsoft.com/office/powerpoint/2010/main" val="7765642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6ffba910-e7a2-45f5-b2a9-b514f3311ef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Error Actions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all four error actions in </a:t>
            </a:r>
            <a:r>
              <a:rPr lang="en-US" dirty="0" smtClean="0"/>
              <a:t>operation</a:t>
            </a:r>
            <a:endParaRPr lang="en-US" dirty="0"/>
          </a:p>
        </p:txBody>
      </p:sp>
    </p:spTree>
    <p:extLst>
      <p:ext uri="{BB962C8B-B14F-4D97-AF65-F5344CB8AC3E}">
        <p14:creationId xmlns:p14="http://schemas.microsoft.com/office/powerpoint/2010/main" val="36314344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Try...Catch Constructs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smtClean="0"/>
              <a:t>Try</a:t>
            </a:r>
            <a:r>
              <a:rPr lang="en-US" dirty="0" smtClean="0"/>
              <a:t> section contains commands that might cause an error</a:t>
            </a:r>
          </a:p>
          <a:p>
            <a:pPr lvl="1"/>
            <a:r>
              <a:rPr lang="en-US" dirty="0" smtClean="0"/>
              <a:t>Commands should process only one item</a:t>
            </a:r>
          </a:p>
          <a:p>
            <a:pPr lvl="1"/>
            <a:r>
              <a:rPr lang="en-US" dirty="0" smtClean="0"/>
              <a:t>Set </a:t>
            </a:r>
            <a:r>
              <a:rPr lang="en-US" b="1" dirty="0" smtClean="0"/>
              <a:t>–</a:t>
            </a:r>
            <a:r>
              <a:rPr lang="en-US" b="1" dirty="0" err="1" smtClean="0"/>
              <a:t>ErrorAction</a:t>
            </a:r>
            <a:r>
              <a:rPr lang="en-US" dirty="0" smtClean="0"/>
              <a:t> to </a:t>
            </a:r>
            <a:r>
              <a:rPr lang="en-US" b="1" dirty="0" smtClean="0"/>
              <a:t>Stop</a:t>
            </a:r>
            <a:endParaRPr lang="en-US" dirty="0" smtClean="0"/>
          </a:p>
          <a:p>
            <a:r>
              <a:rPr lang="en-US" b="1" dirty="0" smtClean="0"/>
              <a:t>Catch</a:t>
            </a:r>
            <a:r>
              <a:rPr lang="en-US" dirty="0" smtClean="0"/>
              <a:t> section runs if an error happens</a:t>
            </a:r>
          </a:p>
          <a:p>
            <a:r>
              <a:rPr lang="en-US" b="1" dirty="0" smtClean="0"/>
              <a:t>Finally</a:t>
            </a:r>
            <a:r>
              <a:rPr lang="en-US" dirty="0" smtClean="0"/>
              <a:t> section runs if an error happens or not</a:t>
            </a:r>
          </a:p>
          <a:p>
            <a:endParaRPr lang="en-US" dirty="0"/>
          </a:p>
          <a:p>
            <a:pPr marL="0" indent="0">
              <a:buNone/>
            </a:pPr>
            <a:r>
              <a:rPr lang="en-US" sz="1800" dirty="0">
                <a:latin typeface="Consolas" pitchFamily="49" charset="0"/>
                <a:cs typeface="Consolas" pitchFamily="49" charset="0"/>
              </a:rPr>
              <a:t>Try {</a:t>
            </a:r>
          </a:p>
          <a:p>
            <a:pPr marL="0" indent="0">
              <a:buNone/>
            </a:pPr>
            <a:r>
              <a:rPr lang="en-US" sz="1800" dirty="0">
                <a:latin typeface="Consolas" pitchFamily="49" charset="0"/>
                <a:cs typeface="Consolas" pitchFamily="49" charset="0"/>
              </a:rPr>
              <a:t>  Get-</a:t>
            </a:r>
            <a:r>
              <a:rPr lang="en-US" sz="1800" dirty="0" err="1">
                <a:latin typeface="Consolas" pitchFamily="49" charset="0"/>
                <a:cs typeface="Consolas" pitchFamily="49" charset="0"/>
              </a:rPr>
              <a:t>WmiObject</a:t>
            </a:r>
            <a:r>
              <a:rPr lang="en-US" sz="1800" dirty="0">
                <a:latin typeface="Consolas" pitchFamily="49" charset="0"/>
                <a:cs typeface="Consolas" pitchFamily="49" charset="0"/>
              </a:rPr>
              <a:t> –Class Win32_Service –</a:t>
            </a:r>
            <a:r>
              <a:rPr lang="en-US" sz="1800" dirty="0" err="1">
                <a:latin typeface="Consolas" pitchFamily="49" charset="0"/>
                <a:cs typeface="Consolas" pitchFamily="49" charset="0"/>
              </a:rPr>
              <a:t>ComputerName</a:t>
            </a:r>
            <a:r>
              <a:rPr lang="en-US" sz="1800" dirty="0">
                <a:latin typeface="Consolas" pitchFamily="49" charset="0"/>
                <a:cs typeface="Consolas" pitchFamily="49" charset="0"/>
              </a:rPr>
              <a:t> $name –</a:t>
            </a:r>
            <a:r>
              <a:rPr lang="en-US" sz="1800" dirty="0" err="1">
                <a:latin typeface="Consolas" pitchFamily="49" charset="0"/>
                <a:cs typeface="Consolas" pitchFamily="49" charset="0"/>
              </a:rPr>
              <a:t>ErrorAction</a:t>
            </a:r>
            <a:r>
              <a:rPr lang="en-US" sz="1800" dirty="0">
                <a:latin typeface="Consolas" pitchFamily="49" charset="0"/>
                <a:cs typeface="Consolas" pitchFamily="49" charset="0"/>
              </a:rPr>
              <a:t> Stop</a:t>
            </a:r>
          </a:p>
          <a:p>
            <a:pPr marL="0" indent="0">
              <a:buNone/>
            </a:pPr>
            <a:r>
              <a:rPr lang="en-US" sz="1800" dirty="0">
                <a:latin typeface="Consolas" pitchFamily="49" charset="0"/>
                <a:cs typeface="Consolas" pitchFamily="49" charset="0"/>
              </a:rPr>
              <a:t>} Catch {</a:t>
            </a:r>
          </a:p>
          <a:p>
            <a:pPr marL="0" indent="0">
              <a:buNone/>
            </a:pPr>
            <a:r>
              <a:rPr lang="en-US" sz="1800" dirty="0">
                <a:latin typeface="Consolas" pitchFamily="49" charset="0"/>
                <a:cs typeface="Consolas" pitchFamily="49" charset="0"/>
              </a:rPr>
              <a:t>  Write-Verbose "Error connecting to $name"</a:t>
            </a:r>
          </a:p>
          <a:p>
            <a:pPr marL="0" indent="0">
              <a:buNone/>
            </a:pPr>
            <a:r>
              <a:rPr lang="en-US" sz="1800" dirty="0">
                <a:latin typeface="Consolas" pitchFamily="49" charset="0"/>
                <a:cs typeface="Consolas" pitchFamily="49" charset="0"/>
              </a:rPr>
              <a:t>}</a:t>
            </a:r>
          </a:p>
          <a:p>
            <a:endParaRPr lang="en-US" dirty="0"/>
          </a:p>
        </p:txBody>
      </p:sp>
    </p:spTree>
    <p:extLst>
      <p:ext uri="{BB962C8B-B14F-4D97-AF65-F5344CB8AC3E}">
        <p14:creationId xmlns:p14="http://schemas.microsoft.com/office/powerpoint/2010/main" val="1679370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Start with a Working Command</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Start with a single command</a:t>
            </a:r>
          </a:p>
          <a:p>
            <a:r>
              <a:rPr lang="en-US" dirty="0" smtClean="0"/>
              <a:t>Use test values to verify that the command syntax and output is correct</a:t>
            </a:r>
          </a:p>
          <a:p>
            <a:endParaRPr lang="en-US" dirty="0"/>
          </a:p>
          <a:p>
            <a:pPr marL="0" indent="0">
              <a:buNone/>
            </a:pPr>
            <a:r>
              <a:rPr lang="en-US" sz="2000" dirty="0" smtClean="0">
                <a:latin typeface="Consolas" pitchFamily="49" charset="0"/>
                <a:cs typeface="Consolas" pitchFamily="49" charset="0"/>
              </a:rPr>
              <a:t>Get-</a:t>
            </a:r>
            <a:r>
              <a:rPr lang="en-US" sz="2000" dirty="0" err="1" smtClean="0">
                <a:latin typeface="Consolas" pitchFamily="49" charset="0"/>
                <a:cs typeface="Consolas" pitchFamily="49" charset="0"/>
              </a:rPr>
              <a:t>EventLog</a:t>
            </a:r>
            <a:r>
              <a:rPr lang="en-US" sz="2000" dirty="0" smtClean="0">
                <a:latin typeface="Consolas" pitchFamily="49" charset="0"/>
                <a:cs typeface="Consolas" pitchFamily="49" charset="0"/>
              </a:rPr>
              <a:t> </a:t>
            </a:r>
            <a:r>
              <a:rPr lang="en-US" sz="2000" dirty="0">
                <a:latin typeface="Consolas" pitchFamily="49" charset="0"/>
                <a:cs typeface="Consolas" pitchFamily="49" charset="0"/>
              </a:rPr>
              <a:t>-</a:t>
            </a:r>
            <a:r>
              <a:rPr lang="en-US" sz="2000" dirty="0" err="1">
                <a:latin typeface="Consolas" pitchFamily="49" charset="0"/>
                <a:cs typeface="Consolas" pitchFamily="49" charset="0"/>
              </a:rPr>
              <a:t>LogName</a:t>
            </a:r>
            <a:r>
              <a:rPr lang="en-US" sz="2000" dirty="0">
                <a:latin typeface="Consolas" pitchFamily="49" charset="0"/>
                <a:cs typeface="Consolas" pitchFamily="49" charset="0"/>
              </a:rPr>
              <a:t> Security -</a:t>
            </a:r>
            <a:r>
              <a:rPr lang="en-US" sz="2000" dirty="0" err="1">
                <a:latin typeface="Consolas" pitchFamily="49" charset="0"/>
                <a:cs typeface="Consolas" pitchFamily="49" charset="0"/>
              </a:rPr>
              <a:t>ComputerName</a:t>
            </a:r>
            <a:r>
              <a:rPr lang="en-US" sz="2000" dirty="0">
                <a:latin typeface="Consolas" pitchFamily="49" charset="0"/>
                <a:cs typeface="Consolas" pitchFamily="49" charset="0"/>
              </a:rPr>
              <a:t> </a:t>
            </a:r>
            <a:r>
              <a:rPr lang="en-US" sz="2000" dirty="0" err="1">
                <a:latin typeface="Consolas" pitchFamily="49" charset="0"/>
                <a:cs typeface="Consolas" pitchFamily="49" charset="0"/>
              </a:rPr>
              <a:t>localhost</a:t>
            </a:r>
            <a:r>
              <a:rPr lang="en-US" sz="2000" dirty="0">
                <a:latin typeface="Consolas" pitchFamily="49" charset="0"/>
                <a:cs typeface="Consolas" pitchFamily="49" charset="0"/>
              </a:rPr>
              <a:t> |</a:t>
            </a:r>
          </a:p>
          <a:p>
            <a:pPr marL="0" indent="0">
              <a:buNone/>
            </a:pPr>
            <a:r>
              <a:rPr lang="en-US" sz="2000" dirty="0">
                <a:latin typeface="Consolas" pitchFamily="49" charset="0"/>
                <a:cs typeface="Consolas" pitchFamily="49" charset="0"/>
              </a:rPr>
              <a:t>Where </a:t>
            </a:r>
            <a:r>
              <a:rPr lang="en-US" sz="2000" dirty="0" err="1">
                <a:latin typeface="Consolas" pitchFamily="49" charset="0"/>
                <a:cs typeface="Consolas" pitchFamily="49" charset="0"/>
              </a:rPr>
              <a:t>EventID</a:t>
            </a:r>
            <a:r>
              <a:rPr lang="en-US" sz="2000" dirty="0">
                <a:latin typeface="Consolas" pitchFamily="49" charset="0"/>
                <a:cs typeface="Consolas" pitchFamily="49" charset="0"/>
              </a:rPr>
              <a:t> -</a:t>
            </a:r>
            <a:r>
              <a:rPr lang="en-US" sz="2000" dirty="0" err="1">
                <a:latin typeface="Consolas" pitchFamily="49" charset="0"/>
                <a:cs typeface="Consolas" pitchFamily="49" charset="0"/>
              </a:rPr>
              <a:t>eq</a:t>
            </a:r>
            <a:r>
              <a:rPr lang="en-US" sz="2000" dirty="0">
                <a:latin typeface="Consolas" pitchFamily="49" charset="0"/>
                <a:cs typeface="Consolas" pitchFamily="49" charset="0"/>
              </a:rPr>
              <a:t> 4624 |</a:t>
            </a:r>
          </a:p>
          <a:p>
            <a:pPr marL="0" indent="0">
              <a:buNone/>
            </a:pPr>
            <a:r>
              <a:rPr lang="en-US" sz="2000" dirty="0">
                <a:latin typeface="Consolas" pitchFamily="49" charset="0"/>
                <a:cs typeface="Consolas" pitchFamily="49" charset="0"/>
              </a:rPr>
              <a:t>Select -First 50 </a:t>
            </a:r>
          </a:p>
          <a:p>
            <a:pPr marL="0" indent="0">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20036732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3f9a7b1a-0804-4bbc-9f74-4b291a4a3a4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Using Try...Catch</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 use </a:t>
            </a:r>
            <a:r>
              <a:rPr lang="en-US" b="1" dirty="0"/>
              <a:t>Try…Catch</a:t>
            </a:r>
            <a:endParaRPr lang="en-US" dirty="0"/>
          </a:p>
        </p:txBody>
      </p:sp>
    </p:spTree>
    <p:extLst>
      <p:ext uri="{BB962C8B-B14F-4D97-AF65-F5344CB8AC3E}">
        <p14:creationId xmlns:p14="http://schemas.microsoft.com/office/powerpoint/2010/main" val="24159582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Logging Errors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Capturing an error allows you to log it, or to take different actions for different errors</a:t>
            </a:r>
          </a:p>
          <a:p>
            <a:r>
              <a:rPr lang="en-US" dirty="0" smtClean="0"/>
              <a:t>The built-in </a:t>
            </a:r>
            <a:r>
              <a:rPr lang="en-US" b="1" dirty="0" smtClean="0"/>
              <a:t>$Error</a:t>
            </a:r>
            <a:r>
              <a:rPr lang="en-US" dirty="0" smtClean="0"/>
              <a:t> array stores the most recent error in </a:t>
            </a:r>
            <a:r>
              <a:rPr lang="en-US" b="1" dirty="0" smtClean="0"/>
              <a:t>$Error[0]</a:t>
            </a:r>
            <a:endParaRPr lang="en-US" dirty="0" smtClean="0"/>
          </a:p>
          <a:p>
            <a:pPr lvl="1"/>
            <a:r>
              <a:rPr lang="en-US" dirty="0" smtClean="0"/>
              <a:t>Stores all errors throughout the shell</a:t>
            </a:r>
          </a:p>
          <a:p>
            <a:r>
              <a:rPr lang="en-US" dirty="0" smtClean="0"/>
              <a:t>Windows PowerShell commands use the </a:t>
            </a:r>
            <a:br>
              <a:rPr lang="en-US" dirty="0" smtClean="0"/>
            </a:br>
            <a:r>
              <a:rPr lang="en-US" b="1" dirty="0" smtClean="0"/>
              <a:t>–</a:t>
            </a:r>
            <a:r>
              <a:rPr lang="en-US" b="1" dirty="0" err="1" smtClean="0"/>
              <a:t>ErrorVariable</a:t>
            </a:r>
            <a:r>
              <a:rPr lang="en-US" dirty="0" smtClean="0"/>
              <a:t> (</a:t>
            </a:r>
            <a:r>
              <a:rPr lang="en-US" b="1" dirty="0" smtClean="0"/>
              <a:t>-EV</a:t>
            </a:r>
            <a:r>
              <a:rPr lang="en-US" dirty="0" smtClean="0"/>
              <a:t>) parameter to specify an alternate variable name for error storage</a:t>
            </a:r>
          </a:p>
          <a:p>
            <a:pPr lvl="1"/>
            <a:r>
              <a:rPr lang="en-US" dirty="0" smtClean="0"/>
              <a:t>Variable names do not include a $</a:t>
            </a:r>
          </a:p>
          <a:p>
            <a:pPr lvl="1"/>
            <a:r>
              <a:rPr lang="en-US" dirty="0" smtClean="0"/>
              <a:t>Only stores errors for the specified command</a:t>
            </a:r>
            <a:endParaRPr lang="en-US" dirty="0"/>
          </a:p>
        </p:txBody>
      </p:sp>
    </p:spTree>
    <p:extLst>
      <p:ext uri="{BB962C8B-B14F-4D97-AF65-F5344CB8AC3E}">
        <p14:creationId xmlns:p14="http://schemas.microsoft.com/office/powerpoint/2010/main" val="15162834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6a28dcc4-e2d5-4c8d-be8a-1d0cd90968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Adding Error Logging</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 add error logging to a </a:t>
            </a:r>
            <a:r>
              <a:rPr lang="en-US" dirty="0" smtClean="0"/>
              <a:t>script</a:t>
            </a:r>
            <a:endParaRPr lang="en-US" dirty="0"/>
          </a:p>
        </p:txBody>
      </p:sp>
    </p:spTree>
    <p:extLst>
      <p:ext uri="{BB962C8B-B14F-4D97-AF65-F5344CB8AC3E}">
        <p14:creationId xmlns:p14="http://schemas.microsoft.com/office/powerpoint/2010/main" val="17624364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name="df1cc475-aecf-4bdc-ad3d-82207b8da0c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C: Implementing Basic Error Handling</a:t>
            </a:r>
            <a:endParaRPr lang="en-US"/>
          </a:p>
        </p:txBody>
      </p:sp>
      <p:sp>
        <p:nvSpPr>
          <p:cNvPr id="3" name="Text Placeholder 2"/>
          <p:cNvSpPr>
            <a:spLocks noGrp="1"/>
          </p:cNvSpPr>
          <p:nvPr>
            <p:ph type="body" idx="1"/>
          </p:nvPr>
        </p:nvSpPr>
        <p:spPr/>
        <p:txBody>
          <a:bodyPr/>
          <a:lstStyle/>
          <a:p>
            <a:r>
              <a:rPr lang="en-US" smtClean="0"/>
              <a:t>Exercise 1: Add Error Handling to a Function
Exercise 2: Add Error Handling to a New Function</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a:rPr>
              <a:t>Logon Information</a:t>
            </a:r>
            <a:endParaRPr lang="en-US" sz="2800">
              <a:latin typeface="Segoe UI"/>
            </a:endParaRPr>
          </a:p>
        </p:txBody>
      </p:sp>
      <p:sp>
        <p:nvSpPr>
          <p:cNvPr id="5" name="TextBox 4"/>
          <p:cNvSpPr txBox="1"/>
          <p:nvPr/>
        </p:nvSpPr>
        <p:spPr>
          <a:xfrm>
            <a:off x="458788" y="4126141"/>
            <a:ext cx="8751370" cy="2246769"/>
          </a:xfrm>
          <a:prstGeom prst="rect">
            <a:avLst/>
          </a:prstGeom>
          <a:noFill/>
        </p:spPr>
        <p:txBody>
          <a:bodyPr vert="horz" wrap="none" rtlCol="0">
            <a:spAutoFit/>
          </a:bodyPr>
          <a:lstStyle/>
          <a:p>
            <a:endParaRPr lang="en-US" sz="2800" b="0" i="0" u="none" strike="noStrike" baseline="0" smtClean="0">
              <a:latin typeface="Segoe UI"/>
            </a:endParaRPr>
          </a:p>
          <a:p>
            <a:r>
              <a:rPr lang="en-US" sz="2800" b="0" i="0" u="none" strike="noStrike" baseline="0" smtClean="0">
                <a:latin typeface="Segoe UI"/>
              </a:rPr>
              <a:t>Virtual Machines: </a:t>
            </a:r>
            <a:r>
              <a:rPr lang="fr-CA" sz="2800" b="0" i="0" u="none" strike="noStrike" baseline="0" smtClean="0">
                <a:latin typeface="Segoe UI"/>
              </a:rPr>
              <a:t>10961B-LON-DC1, 10961B-LON-CL1</a:t>
            </a:r>
          </a:p>
          <a:p>
            <a:r>
              <a:rPr lang="en-US" sz="2800" b="0" i="0" u="none" strike="noStrike" baseline="0" smtClean="0">
                <a:latin typeface="Segoe UI"/>
              </a:rPr>
              <a:t>User Name: ADATUM\Administrator</a:t>
            </a:r>
          </a:p>
          <a:p>
            <a:r>
              <a:rPr lang="en-US" sz="2800" b="0" i="0" u="none" strike="noStrike" baseline="0" smtClean="0">
                <a:latin typeface="Segoe UI"/>
              </a:rPr>
              <a:t>Password: Pa$$w0rd</a:t>
            </a:r>
            <a:endParaRPr lang="en-US" sz="2800">
              <a:solidFill>
                <a:srgbClr val="000000"/>
              </a:solidFill>
              <a:latin typeface="Segoe UI"/>
            </a:endParaRPr>
          </a:p>
          <a:p>
            <a:r>
              <a:rPr lang="en-US" sz="2800" b="0" i="0" u="none" strike="noStrike" baseline="0" smtClean="0">
                <a:latin typeface="Segoe UI"/>
              </a:rPr>
              <a:t> </a:t>
            </a:r>
            <a:endParaRPr lang="en-US" sz="280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a:rPr>
              <a:t>Estimated Time: 30 minutes</a:t>
            </a:r>
            <a:endParaRPr lang="en-US" sz="2800">
              <a:latin typeface="Segoe UI"/>
            </a:endParaRPr>
          </a:p>
        </p:txBody>
      </p:sp>
    </p:spTree>
    <p:extLst>
      <p:ext uri="{BB962C8B-B14F-4D97-AF65-F5344CB8AC3E}">
        <p14:creationId xmlns:p14="http://schemas.microsoft.com/office/powerpoint/2010/main" val="11534322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name="Lab Scenario232291376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2031838"/>
          </a:xfrm>
          <a:prstGeom prst="rect">
            <a:avLst/>
          </a:prstGeom>
          <a:noFill/>
        </p:spPr>
        <p:txBody>
          <a:bodyPr vert="horz" wrap="square" rtlCol="0">
            <a:spAutoFit/>
          </a:bodyPr>
          <a:lstStyle/>
          <a:p>
            <a:pPr>
              <a:lnSpc>
                <a:spcPct val="115000"/>
              </a:lnSpc>
              <a:spcAft>
                <a:spcPts val="1000"/>
              </a:spcAft>
            </a:pPr>
            <a:r>
              <a:rPr lang="en-US" sz="2800" smtClean="0">
                <a:effectLst/>
                <a:latin typeface="Segoe UI"/>
                <a:ea typeface="Times New Roman"/>
                <a:cs typeface="Mangal"/>
              </a:rPr>
              <a:t>You have written a Windows PowerShell script that may encounter errors when it is run in your environment. You have to change the script to handle and log those errors.</a:t>
            </a:r>
            <a:endParaRPr lang="en-US" sz="2800">
              <a:effectLst/>
              <a:latin typeface="Segoe UI"/>
              <a:ea typeface="Times New Roman"/>
              <a:cs typeface="Mangal"/>
            </a:endParaRPr>
          </a:p>
        </p:txBody>
      </p:sp>
    </p:spTree>
    <p:extLst>
      <p:ext uri="{BB962C8B-B14F-4D97-AF65-F5344CB8AC3E}">
        <p14:creationId xmlns:p14="http://schemas.microsoft.com/office/powerpoint/2010/main" val="3904760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name="acbd6a6a-02bd-4e16-86fe-00bf92d739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In one of the demonstrations, you saw an example of how to add error logging to a script. That example used a static file name. In a production environment, a user might want the ability to specify the name of the file where errors would be logged. How could you provide that ability?</a:t>
            </a:r>
            <a:endParaRPr lang="en-US"/>
          </a:p>
        </p:txBody>
      </p:sp>
    </p:spTree>
    <p:extLst>
      <p:ext uri="{BB962C8B-B14F-4D97-AF65-F5344CB8AC3E}">
        <p14:creationId xmlns:p14="http://schemas.microsoft.com/office/powerpoint/2010/main" val="27353642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name="178b7eae-dab4-4505-bbad-9a998ce9ff1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4: Using Basic Scripting Constructs</a:t>
            </a:r>
            <a:endParaRPr lang="en-US"/>
          </a:p>
        </p:txBody>
      </p:sp>
      <p:sp>
        <p:nvSpPr>
          <p:cNvPr id="3" name="Text Placeholder 2"/>
          <p:cNvSpPr>
            <a:spLocks noGrp="1"/>
          </p:cNvSpPr>
          <p:nvPr>
            <p:ph type="body" idx="1"/>
          </p:nvPr>
        </p:nvSpPr>
        <p:spPr/>
        <p:txBody>
          <a:bodyPr/>
          <a:lstStyle/>
          <a:p>
            <a:r>
              <a:rPr lang="en-US" smtClean="0"/>
              <a:t>The If Construct
Demonstration: The If Construct
The Switch Construct
The ForEach Construct
Demonstration: The ForEach Construct</a:t>
            </a:r>
            <a:endParaRPr lang="en-US"/>
          </a:p>
        </p:txBody>
      </p:sp>
    </p:spTree>
    <p:extLst>
      <p:ext uri="{BB962C8B-B14F-4D97-AF65-F5344CB8AC3E}">
        <p14:creationId xmlns:p14="http://schemas.microsoft.com/office/powerpoint/2010/main" val="5396124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name="1408c156-6456-4494-8ac2-0969e851b6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If Construct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latin typeface="Consolas" pitchFamily="49" charset="0"/>
                <a:cs typeface="Consolas" pitchFamily="49" charset="0"/>
              </a:rPr>
              <a:t>If ($this –</a:t>
            </a:r>
            <a:r>
              <a:rPr lang="en-US" dirty="0" err="1">
                <a:latin typeface="Consolas" pitchFamily="49" charset="0"/>
                <a:cs typeface="Consolas" pitchFamily="49" charset="0"/>
              </a:rPr>
              <a:t>eq</a:t>
            </a:r>
            <a:r>
              <a:rPr lang="en-US" dirty="0">
                <a:latin typeface="Consolas" pitchFamily="49" charset="0"/>
                <a:cs typeface="Consolas" pitchFamily="49" charset="0"/>
              </a:rPr>
              <a:t> $that) {</a:t>
            </a:r>
          </a:p>
          <a:p>
            <a:pPr marL="0" indent="0">
              <a:buNone/>
            </a:pPr>
            <a:r>
              <a:rPr lang="en-US" dirty="0">
                <a:latin typeface="Consolas" pitchFamily="49" charset="0"/>
                <a:cs typeface="Consolas" pitchFamily="49" charset="0"/>
              </a:rPr>
              <a:t>  # Condition 1</a:t>
            </a:r>
          </a:p>
          <a:p>
            <a:pPr marL="0" indent="0">
              <a:buNone/>
            </a:pPr>
            <a:r>
              <a:rPr lang="en-US" dirty="0">
                <a:latin typeface="Consolas" pitchFamily="49" charset="0"/>
                <a:cs typeface="Consolas" pitchFamily="49" charset="0"/>
              </a:rPr>
              <a:t>} </a:t>
            </a:r>
            <a:r>
              <a:rPr lang="en-US" dirty="0" err="1">
                <a:latin typeface="Consolas" pitchFamily="49" charset="0"/>
                <a:cs typeface="Consolas" pitchFamily="49" charset="0"/>
              </a:rPr>
              <a:t>ElseIf</a:t>
            </a:r>
            <a:r>
              <a:rPr lang="en-US" dirty="0">
                <a:latin typeface="Consolas" pitchFamily="49" charset="0"/>
                <a:cs typeface="Consolas" pitchFamily="49" charset="0"/>
              </a:rPr>
              <a:t> ($those –</a:t>
            </a:r>
            <a:r>
              <a:rPr lang="en-US" dirty="0" err="1">
                <a:latin typeface="Consolas" pitchFamily="49" charset="0"/>
                <a:cs typeface="Consolas" pitchFamily="49" charset="0"/>
              </a:rPr>
              <a:t>gt</a:t>
            </a:r>
            <a:r>
              <a:rPr lang="en-US" dirty="0">
                <a:latin typeface="Consolas" pitchFamily="49" charset="0"/>
                <a:cs typeface="Consolas" pitchFamily="49" charset="0"/>
              </a:rPr>
              <a:t> $these) {</a:t>
            </a:r>
          </a:p>
          <a:p>
            <a:pPr marL="0" indent="0">
              <a:buNone/>
            </a:pPr>
            <a:r>
              <a:rPr lang="en-US" dirty="0">
                <a:latin typeface="Consolas" pitchFamily="49" charset="0"/>
                <a:cs typeface="Consolas" pitchFamily="49" charset="0"/>
              </a:rPr>
              <a:t>  # Condition 2</a:t>
            </a:r>
          </a:p>
          <a:p>
            <a:pPr marL="0" indent="0">
              <a:buNone/>
            </a:pPr>
            <a:r>
              <a:rPr lang="en-US" dirty="0">
                <a:latin typeface="Consolas" pitchFamily="49" charset="0"/>
                <a:cs typeface="Consolas" pitchFamily="49" charset="0"/>
              </a:rPr>
              <a:t>} </a:t>
            </a:r>
            <a:r>
              <a:rPr lang="en-US" dirty="0" err="1">
                <a:latin typeface="Consolas" pitchFamily="49" charset="0"/>
                <a:cs typeface="Consolas" pitchFamily="49" charset="0"/>
              </a:rPr>
              <a:t>ElseIf</a:t>
            </a:r>
            <a:r>
              <a:rPr lang="en-US" dirty="0">
                <a:latin typeface="Consolas" pitchFamily="49" charset="0"/>
                <a:cs typeface="Consolas" pitchFamily="49" charset="0"/>
              </a:rPr>
              <a:t> ($this –</a:t>
            </a:r>
            <a:r>
              <a:rPr lang="en-US" dirty="0" err="1">
                <a:latin typeface="Consolas" pitchFamily="49" charset="0"/>
                <a:cs typeface="Consolas" pitchFamily="49" charset="0"/>
              </a:rPr>
              <a:t>lt</a:t>
            </a:r>
            <a:r>
              <a:rPr lang="en-US" dirty="0">
                <a:latin typeface="Consolas" pitchFamily="49" charset="0"/>
                <a:cs typeface="Consolas" pitchFamily="49" charset="0"/>
              </a:rPr>
              <a:t> $that) {</a:t>
            </a:r>
          </a:p>
          <a:p>
            <a:pPr marL="0" indent="0">
              <a:buNone/>
            </a:pPr>
            <a:r>
              <a:rPr lang="en-US" dirty="0">
                <a:latin typeface="Consolas" pitchFamily="49" charset="0"/>
                <a:cs typeface="Consolas" pitchFamily="49" charset="0"/>
              </a:rPr>
              <a:t>  # Condition 3</a:t>
            </a:r>
          </a:p>
          <a:p>
            <a:pPr marL="0" indent="0">
              <a:buNone/>
            </a:pPr>
            <a:r>
              <a:rPr lang="en-US" dirty="0">
                <a:latin typeface="Consolas" pitchFamily="49" charset="0"/>
                <a:cs typeface="Consolas" pitchFamily="49" charset="0"/>
              </a:rPr>
              <a:t>} Else {</a:t>
            </a:r>
          </a:p>
          <a:p>
            <a:pPr marL="0" indent="0">
              <a:buNone/>
            </a:pPr>
            <a:r>
              <a:rPr lang="en-US" dirty="0">
                <a:latin typeface="Consolas" pitchFamily="49" charset="0"/>
                <a:cs typeface="Consolas" pitchFamily="49" charset="0"/>
              </a:rPr>
              <a:t>  # Condition 4</a:t>
            </a:r>
          </a:p>
          <a:p>
            <a:pPr marL="0" indent="0">
              <a:buNone/>
            </a:pPr>
            <a:r>
              <a:rPr lang="en-US" dirty="0">
                <a:latin typeface="Consolas" pitchFamily="49" charset="0"/>
                <a:cs typeface="Consolas" pitchFamily="49" charset="0"/>
              </a:rPr>
              <a:t>}</a:t>
            </a:r>
          </a:p>
          <a:p>
            <a:pPr marL="0" indent="0">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3469815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name="d6ad6c02-949c-493b-9926-55f02848c8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The If Construct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 use the </a:t>
            </a:r>
            <a:r>
              <a:rPr lang="en-US" b="1" dirty="0"/>
              <a:t>If</a:t>
            </a:r>
            <a:r>
              <a:rPr lang="en-US" dirty="0"/>
              <a:t> </a:t>
            </a:r>
            <a:r>
              <a:rPr lang="en-US" dirty="0" smtClean="0"/>
              <a:t>construct</a:t>
            </a:r>
            <a:endParaRPr lang="en-US" dirty="0"/>
          </a:p>
        </p:txBody>
      </p:sp>
    </p:spTree>
    <p:extLst>
      <p:ext uri="{BB962C8B-B14F-4D97-AF65-F5344CB8AC3E}">
        <p14:creationId xmlns:p14="http://schemas.microsoft.com/office/powerpoint/2010/main" val="7612334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name="e1705bbe-b0bf-47ca-9257-c1bbb6bc257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Switch Construct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1800" dirty="0">
                <a:latin typeface="Consolas" pitchFamily="49" charset="0"/>
                <a:cs typeface="Consolas" pitchFamily="49" charset="0"/>
              </a:rPr>
              <a:t>$</a:t>
            </a:r>
            <a:r>
              <a:rPr lang="en-US" sz="2000" dirty="0">
                <a:latin typeface="Consolas" pitchFamily="49" charset="0"/>
                <a:cs typeface="Consolas" pitchFamily="49" charset="0"/>
              </a:rPr>
              <a:t>drive = Get-</a:t>
            </a:r>
            <a:r>
              <a:rPr lang="en-US" sz="2000" dirty="0" err="1">
                <a:latin typeface="Consolas" pitchFamily="49" charset="0"/>
                <a:cs typeface="Consolas" pitchFamily="49" charset="0"/>
              </a:rPr>
              <a:t>CimInstance</a:t>
            </a:r>
            <a:r>
              <a:rPr lang="en-US" sz="2000" dirty="0">
                <a:latin typeface="Consolas" pitchFamily="49" charset="0"/>
                <a:cs typeface="Consolas" pitchFamily="49" charset="0"/>
              </a:rPr>
              <a:t> -</a:t>
            </a:r>
            <a:r>
              <a:rPr lang="en-US" sz="2000" dirty="0" err="1">
                <a:latin typeface="Consolas" pitchFamily="49" charset="0"/>
                <a:cs typeface="Consolas" pitchFamily="49" charset="0"/>
              </a:rPr>
              <a:t>ClassName</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Win32_LogicalDisk</a:t>
            </a:r>
            <a:endParaRPr lang="en-US" sz="2000" dirty="0">
              <a:latin typeface="Consolas" pitchFamily="49" charset="0"/>
              <a:cs typeface="Consolas" pitchFamily="49" charset="0"/>
            </a:endParaRPr>
          </a:p>
          <a:p>
            <a:pPr marL="0" indent="0">
              <a:buNone/>
            </a:pPr>
            <a:r>
              <a:rPr lang="en-US" sz="2000" dirty="0">
                <a:latin typeface="Consolas" pitchFamily="49" charset="0"/>
                <a:cs typeface="Consolas" pitchFamily="49" charset="0"/>
              </a:rPr>
              <a:t>switch ($</a:t>
            </a:r>
            <a:r>
              <a:rPr lang="en-US" sz="2000" dirty="0" err="1">
                <a:latin typeface="Consolas" pitchFamily="49" charset="0"/>
                <a:cs typeface="Consolas" pitchFamily="49" charset="0"/>
              </a:rPr>
              <a:t>drive.DriveType</a:t>
            </a:r>
            <a:r>
              <a:rPr lang="en-US" sz="2000" dirty="0">
                <a:latin typeface="Consolas" pitchFamily="49" charset="0"/>
                <a:cs typeface="Consolas" pitchFamily="49" charset="0"/>
              </a:rPr>
              <a:t>) {</a:t>
            </a:r>
          </a:p>
          <a:p>
            <a:pPr marL="0" indent="0">
              <a:buNone/>
            </a:pPr>
            <a:r>
              <a:rPr lang="en-US" sz="2000" dirty="0">
                <a:latin typeface="Consolas" pitchFamily="49" charset="0"/>
                <a:cs typeface="Consolas" pitchFamily="49" charset="0"/>
              </a:rPr>
              <a:t>    3 { Write "Fixed local" }</a:t>
            </a:r>
          </a:p>
          <a:p>
            <a:pPr marL="0" indent="0">
              <a:buNone/>
            </a:pPr>
            <a:r>
              <a:rPr lang="en-US" sz="2000" dirty="0">
                <a:latin typeface="Consolas" pitchFamily="49" charset="0"/>
                <a:cs typeface="Consolas" pitchFamily="49" charset="0"/>
              </a:rPr>
              <a:t>    5 { Write "Optical" }</a:t>
            </a:r>
          </a:p>
          <a:p>
            <a:pPr marL="0" indent="0">
              <a:buNone/>
            </a:pPr>
            <a:r>
              <a:rPr lang="en-US" sz="2000" dirty="0">
                <a:latin typeface="Consolas" pitchFamily="49" charset="0"/>
                <a:cs typeface="Consolas" pitchFamily="49" charset="0"/>
              </a:rPr>
              <a:t>    Default { Write "Other" }</a:t>
            </a:r>
          </a:p>
          <a:p>
            <a:pPr marL="0" indent="0">
              <a:buNone/>
            </a:pPr>
            <a:r>
              <a:rPr lang="en-US" sz="2000" dirty="0">
                <a:latin typeface="Consolas" pitchFamily="49" charset="0"/>
                <a:cs typeface="Consolas" pitchFamily="49" charset="0"/>
              </a:rPr>
              <a:t>}</a:t>
            </a:r>
          </a:p>
          <a:p>
            <a:endParaRPr lang="en-US" dirty="0" smtClean="0"/>
          </a:p>
          <a:p>
            <a:r>
              <a:rPr lang="en-US" dirty="0" smtClean="0"/>
              <a:t>Also </a:t>
            </a:r>
            <a:r>
              <a:rPr lang="en-US" b="1" dirty="0" smtClean="0"/>
              <a:t>–Wildcard</a:t>
            </a:r>
            <a:r>
              <a:rPr lang="en-US" dirty="0" smtClean="0"/>
              <a:t>, </a:t>
            </a:r>
            <a:r>
              <a:rPr lang="en-US" b="1" dirty="0" smtClean="0"/>
              <a:t>-Regex</a:t>
            </a:r>
            <a:r>
              <a:rPr lang="en-US" dirty="0" smtClean="0"/>
              <a:t>, and other options</a:t>
            </a:r>
          </a:p>
          <a:p>
            <a:r>
              <a:rPr lang="en-US" dirty="0" smtClean="0"/>
              <a:t>Read </a:t>
            </a:r>
            <a:r>
              <a:rPr lang="en-US" b="1" dirty="0" err="1" smtClean="0"/>
              <a:t>About_Switch</a:t>
            </a:r>
            <a:r>
              <a:rPr lang="en-US" dirty="0" smtClean="0"/>
              <a:t> for more information</a:t>
            </a:r>
          </a:p>
          <a:p>
            <a:r>
              <a:rPr lang="en-US" dirty="0" smtClean="0"/>
              <a:t>Executes all matching conditions</a:t>
            </a:r>
          </a:p>
          <a:p>
            <a:r>
              <a:rPr lang="en-US" dirty="0" smtClean="0"/>
              <a:t>Use </a:t>
            </a:r>
            <a:r>
              <a:rPr lang="en-US" b="1" dirty="0" smtClean="0"/>
              <a:t>Break</a:t>
            </a:r>
            <a:r>
              <a:rPr lang="en-US" dirty="0" smtClean="0"/>
              <a:t> to stop matching</a:t>
            </a:r>
            <a:endParaRPr lang="en-US" dirty="0"/>
          </a:p>
        </p:txBody>
      </p:sp>
    </p:spTree>
    <p:extLst>
      <p:ext uri="{BB962C8B-B14F-4D97-AF65-F5344CB8AC3E}">
        <p14:creationId xmlns:p14="http://schemas.microsoft.com/office/powerpoint/2010/main" val="4044444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Identifying Values that Might Change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Identify values in your test command that might need to change each time the command is run</a:t>
            </a:r>
          </a:p>
          <a:p>
            <a:endParaRPr lang="en-US" dirty="0"/>
          </a:p>
          <a:p>
            <a:pPr marL="0" indent="0">
              <a:buNone/>
            </a:pPr>
            <a:r>
              <a:rPr lang="en-US" sz="2000" dirty="0" smtClean="0">
                <a:latin typeface="Consolas" pitchFamily="49" charset="0"/>
                <a:cs typeface="Consolas" pitchFamily="49" charset="0"/>
              </a:rPr>
              <a:t>Get-</a:t>
            </a:r>
            <a:r>
              <a:rPr lang="en-US" sz="2000" dirty="0" err="1" smtClean="0">
                <a:latin typeface="Consolas" pitchFamily="49" charset="0"/>
                <a:cs typeface="Consolas" pitchFamily="49" charset="0"/>
              </a:rPr>
              <a:t>EventLog</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LogName</a:t>
            </a:r>
            <a:r>
              <a:rPr lang="en-US" sz="2000" dirty="0" smtClean="0">
                <a:latin typeface="Consolas" pitchFamily="49" charset="0"/>
                <a:cs typeface="Consolas" pitchFamily="49" charset="0"/>
              </a:rPr>
              <a:t> Security -</a:t>
            </a:r>
            <a:r>
              <a:rPr lang="en-US" sz="2000" dirty="0" err="1" smtClean="0">
                <a:latin typeface="Consolas" pitchFamily="49" charset="0"/>
                <a:cs typeface="Consolas" pitchFamily="49" charset="0"/>
              </a:rPr>
              <a:t>ComputerName</a:t>
            </a:r>
            <a:r>
              <a:rPr lang="en-US" sz="2000" dirty="0" smtClean="0">
                <a:latin typeface="Consolas" pitchFamily="49" charset="0"/>
                <a:cs typeface="Consolas" pitchFamily="49" charset="0"/>
              </a:rPr>
              <a:t> </a:t>
            </a:r>
            <a:r>
              <a:rPr lang="en-US" sz="2000" b="1" dirty="0" err="1" smtClean="0">
                <a:solidFill>
                  <a:srgbClr val="FF0000"/>
                </a:solidFill>
                <a:latin typeface="Consolas" pitchFamily="49" charset="0"/>
                <a:cs typeface="Consolas" pitchFamily="49" charset="0"/>
              </a:rPr>
              <a:t>localhost</a:t>
            </a:r>
            <a:r>
              <a:rPr lang="en-US" sz="2000" dirty="0" smtClean="0">
                <a:solidFill>
                  <a:srgbClr val="FF0000"/>
                </a:solidFill>
                <a:latin typeface="Consolas" pitchFamily="49" charset="0"/>
                <a:cs typeface="Consolas" pitchFamily="49" charset="0"/>
              </a:rPr>
              <a:t> </a:t>
            </a:r>
            <a:r>
              <a:rPr lang="en-US" sz="2000" dirty="0" smtClean="0">
                <a:latin typeface="Consolas" pitchFamily="49" charset="0"/>
                <a:cs typeface="Consolas" pitchFamily="49" charset="0"/>
              </a:rPr>
              <a:t>|</a:t>
            </a:r>
          </a:p>
          <a:p>
            <a:pPr marL="0" indent="0">
              <a:buNone/>
            </a:pPr>
            <a:r>
              <a:rPr lang="en-US" sz="2000" dirty="0" smtClean="0">
                <a:latin typeface="Consolas" pitchFamily="49" charset="0"/>
                <a:cs typeface="Consolas" pitchFamily="49" charset="0"/>
              </a:rPr>
              <a:t>Where </a:t>
            </a:r>
            <a:r>
              <a:rPr lang="en-US" sz="2000" dirty="0" err="1" smtClean="0">
                <a:latin typeface="Consolas" pitchFamily="49" charset="0"/>
                <a:cs typeface="Consolas" pitchFamily="49" charset="0"/>
              </a:rPr>
              <a:t>EventID</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eq</a:t>
            </a:r>
            <a:r>
              <a:rPr lang="en-US" sz="2000" dirty="0" smtClean="0">
                <a:latin typeface="Consolas" pitchFamily="49" charset="0"/>
                <a:cs typeface="Consolas" pitchFamily="49" charset="0"/>
              </a:rPr>
              <a:t> </a:t>
            </a:r>
            <a:r>
              <a:rPr lang="en-US" sz="2000" b="1" dirty="0" smtClean="0">
                <a:solidFill>
                  <a:srgbClr val="FF0000"/>
                </a:solidFill>
                <a:latin typeface="Consolas" pitchFamily="49" charset="0"/>
                <a:cs typeface="Consolas" pitchFamily="49" charset="0"/>
              </a:rPr>
              <a:t>4624</a:t>
            </a:r>
            <a:r>
              <a:rPr lang="en-US" sz="2000" dirty="0" smtClean="0">
                <a:solidFill>
                  <a:srgbClr val="FF0000"/>
                </a:solidFill>
                <a:latin typeface="Consolas" pitchFamily="49" charset="0"/>
                <a:cs typeface="Consolas" pitchFamily="49" charset="0"/>
              </a:rPr>
              <a:t> </a:t>
            </a:r>
            <a:r>
              <a:rPr lang="en-US" sz="2000" dirty="0" smtClean="0">
                <a:latin typeface="Consolas" pitchFamily="49" charset="0"/>
                <a:cs typeface="Consolas" pitchFamily="49" charset="0"/>
              </a:rPr>
              <a:t>|</a:t>
            </a:r>
          </a:p>
          <a:p>
            <a:pPr marL="0" indent="0">
              <a:buNone/>
            </a:pPr>
            <a:r>
              <a:rPr lang="en-US" sz="2000" dirty="0" smtClean="0">
                <a:latin typeface="Consolas" pitchFamily="49" charset="0"/>
                <a:cs typeface="Consolas" pitchFamily="49" charset="0"/>
              </a:rPr>
              <a:t>Select -First 50 </a:t>
            </a:r>
          </a:p>
          <a:p>
            <a:endParaRPr lang="en-US" dirty="0"/>
          </a:p>
        </p:txBody>
      </p:sp>
    </p:spTree>
    <p:extLst>
      <p:ext uri="{BB962C8B-B14F-4D97-AF65-F5344CB8AC3E}">
        <p14:creationId xmlns:p14="http://schemas.microsoft.com/office/powerpoint/2010/main" val="4985659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name="d857d096-b213-4ec6-8c68-7b816d5061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ForEach Construct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Same purpose as </a:t>
            </a:r>
            <a:r>
              <a:rPr lang="en-US" b="1" dirty="0" err="1" smtClean="0"/>
              <a:t>ForEach</a:t>
            </a:r>
            <a:r>
              <a:rPr lang="en-US" b="1" dirty="0" smtClean="0"/>
              <a:t>-Object</a:t>
            </a:r>
            <a:r>
              <a:rPr lang="en-US" dirty="0" smtClean="0"/>
              <a:t> </a:t>
            </a:r>
            <a:r>
              <a:rPr lang="en-US" dirty="0" err="1" smtClean="0"/>
              <a:t>cmdlet</a:t>
            </a:r>
            <a:r>
              <a:rPr lang="en-US" dirty="0" smtClean="0"/>
              <a:t>, but different syntax</a:t>
            </a:r>
          </a:p>
          <a:p>
            <a:endParaRPr lang="en-US" dirty="0"/>
          </a:p>
          <a:p>
            <a:pPr marL="0" indent="0">
              <a:buNone/>
            </a:pPr>
            <a:r>
              <a:rPr lang="en-US" dirty="0">
                <a:latin typeface="Consolas" pitchFamily="49" charset="0"/>
                <a:cs typeface="Consolas" pitchFamily="49" charset="0"/>
              </a:rPr>
              <a:t>$</a:t>
            </a:r>
            <a:r>
              <a:rPr lang="en-US" dirty="0" err="1">
                <a:latin typeface="Consolas" pitchFamily="49" charset="0"/>
                <a:cs typeface="Consolas" pitchFamily="49" charset="0"/>
              </a:rPr>
              <a:t>ComputerNames</a:t>
            </a:r>
            <a:r>
              <a:rPr lang="en-US" dirty="0">
                <a:latin typeface="Consolas" pitchFamily="49" charset="0"/>
                <a:cs typeface="Consolas" pitchFamily="49" charset="0"/>
              </a:rPr>
              <a:t> = Get-Content Names.txt</a:t>
            </a:r>
          </a:p>
          <a:p>
            <a:pPr marL="0" indent="0">
              <a:buNone/>
            </a:pPr>
            <a:r>
              <a:rPr lang="en-US" dirty="0" err="1">
                <a:latin typeface="Consolas" pitchFamily="49" charset="0"/>
                <a:cs typeface="Consolas" pitchFamily="49" charset="0"/>
              </a:rPr>
              <a:t>ForEach</a:t>
            </a:r>
            <a:r>
              <a:rPr lang="en-US" dirty="0">
                <a:latin typeface="Consolas" pitchFamily="49" charset="0"/>
                <a:cs typeface="Consolas" pitchFamily="49" charset="0"/>
              </a:rPr>
              <a:t> ($name in $</a:t>
            </a:r>
            <a:r>
              <a:rPr lang="en-US" dirty="0" err="1">
                <a:latin typeface="Consolas" pitchFamily="49" charset="0"/>
                <a:cs typeface="Consolas" pitchFamily="49" charset="0"/>
              </a:rPr>
              <a:t>ComputerNames</a:t>
            </a:r>
            <a:r>
              <a:rPr lang="en-US" dirty="0">
                <a:latin typeface="Consolas" pitchFamily="49" charset="0"/>
                <a:cs typeface="Consolas" pitchFamily="49" charset="0"/>
              </a:rPr>
              <a:t>) {</a:t>
            </a:r>
          </a:p>
          <a:p>
            <a:pPr marL="0" indent="0">
              <a:buNone/>
            </a:pPr>
            <a:r>
              <a:rPr lang="en-US" dirty="0">
                <a:latin typeface="Consolas" pitchFamily="49" charset="0"/>
                <a:cs typeface="Consolas" pitchFamily="49" charset="0"/>
              </a:rPr>
              <a:t>  Write "The current name is $name"</a:t>
            </a:r>
          </a:p>
          <a:p>
            <a:pPr marL="0" indent="0">
              <a:buNone/>
            </a:pPr>
            <a:r>
              <a:rPr lang="en-US" dirty="0">
                <a:latin typeface="Consolas" pitchFamily="49" charset="0"/>
                <a:cs typeface="Consolas" pitchFamily="49" charset="0"/>
              </a:rPr>
              <a:t>}</a:t>
            </a:r>
          </a:p>
          <a:p>
            <a:endParaRPr lang="en-US" dirty="0" smtClean="0"/>
          </a:p>
          <a:p>
            <a:endParaRPr lang="en-US" dirty="0"/>
          </a:p>
        </p:txBody>
      </p:sp>
    </p:spTree>
    <p:extLst>
      <p:ext uri="{BB962C8B-B14F-4D97-AF65-F5344CB8AC3E}">
        <p14:creationId xmlns:p14="http://schemas.microsoft.com/office/powerpoint/2010/main" val="33466116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name="d9650fc5-e164-48b3-86d6-47dfd4418d2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The ForEach Construct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 use the </a:t>
            </a:r>
            <a:r>
              <a:rPr lang="en-US" b="1" dirty="0" err="1"/>
              <a:t>ForEach</a:t>
            </a:r>
            <a:r>
              <a:rPr lang="en-US" dirty="0"/>
              <a:t> construct </a:t>
            </a:r>
            <a:r>
              <a:rPr lang="en-US" dirty="0" smtClean="0"/>
              <a:t>to enumerate objects in a script</a:t>
            </a:r>
            <a:endParaRPr lang="en-US" dirty="0"/>
          </a:p>
        </p:txBody>
      </p:sp>
    </p:spTree>
    <p:extLst>
      <p:ext uri="{BB962C8B-B14F-4D97-AF65-F5344CB8AC3E}">
        <p14:creationId xmlns:p14="http://schemas.microsoft.com/office/powerpoint/2010/main" val="8605580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name="443a3144-97f0-4f70-b517-04975119c0d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D: Creating an Advanced Function</a:t>
            </a:r>
            <a:endParaRPr lang="en-US"/>
          </a:p>
        </p:txBody>
      </p:sp>
      <p:sp>
        <p:nvSpPr>
          <p:cNvPr id="3" name="Text Placeholder 2"/>
          <p:cNvSpPr>
            <a:spLocks noGrp="1"/>
          </p:cNvSpPr>
          <p:nvPr>
            <p:ph type="body" idx="1"/>
          </p:nvPr>
        </p:nvSpPr>
        <p:spPr/>
        <p:txBody>
          <a:bodyPr/>
          <a:lstStyle/>
          <a:p>
            <a:r>
              <a:rPr lang="en-US" smtClean="0"/>
              <a:t>Exercise 1: Test an Existing Command
Exercise 2: Create a Parameterized Function
Exercise 3: Handle Multiple Targets
Exercise 4: Add error handling</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a:rPr>
              <a:t>Logon Information</a:t>
            </a:r>
            <a:endParaRPr lang="en-US" sz="2800">
              <a:latin typeface="Segoe UI"/>
            </a:endParaRPr>
          </a:p>
        </p:txBody>
      </p:sp>
      <p:sp>
        <p:nvSpPr>
          <p:cNvPr id="5" name="TextBox 4"/>
          <p:cNvSpPr txBox="1"/>
          <p:nvPr/>
        </p:nvSpPr>
        <p:spPr>
          <a:xfrm>
            <a:off x="458788" y="4126141"/>
            <a:ext cx="8751370" cy="2246769"/>
          </a:xfrm>
          <a:prstGeom prst="rect">
            <a:avLst/>
          </a:prstGeom>
          <a:noFill/>
        </p:spPr>
        <p:txBody>
          <a:bodyPr vert="horz" wrap="none" rtlCol="0">
            <a:spAutoFit/>
          </a:bodyPr>
          <a:lstStyle/>
          <a:p>
            <a:endParaRPr lang="en-US" sz="2800" b="0" i="0" u="none" strike="noStrike" baseline="0" smtClean="0">
              <a:latin typeface="Segoe UI"/>
            </a:endParaRPr>
          </a:p>
          <a:p>
            <a:r>
              <a:rPr lang="en-US" sz="2800" b="0" i="0" u="none" strike="noStrike" baseline="0" smtClean="0">
                <a:latin typeface="Segoe UI"/>
              </a:rPr>
              <a:t>Virtual Machines: </a:t>
            </a:r>
            <a:r>
              <a:rPr lang="fr-CA" sz="2800" b="0" i="0" u="none" strike="noStrike" baseline="0" smtClean="0">
                <a:latin typeface="Segoe UI"/>
              </a:rPr>
              <a:t>10961B-LON-DC1, 10961B-LON-CL1</a:t>
            </a:r>
          </a:p>
          <a:p>
            <a:r>
              <a:rPr lang="en-US" sz="2800" b="0" i="0" u="none" strike="noStrike" baseline="0" smtClean="0">
                <a:latin typeface="Segoe UI"/>
              </a:rPr>
              <a:t>User Name: ADATUM\Administrator</a:t>
            </a:r>
          </a:p>
          <a:p>
            <a:r>
              <a:rPr lang="en-US" sz="2800" b="0" i="0" u="none" strike="noStrike" baseline="0" smtClean="0">
                <a:latin typeface="Segoe UI"/>
              </a:rPr>
              <a:t>Password: Pa$$w0rd</a:t>
            </a:r>
            <a:endParaRPr lang="en-US" sz="2800">
              <a:solidFill>
                <a:srgbClr val="000000"/>
              </a:solidFill>
              <a:latin typeface="Segoe UI"/>
            </a:endParaRPr>
          </a:p>
          <a:p>
            <a:r>
              <a:rPr lang="en-US" sz="2800" b="0" i="0" u="none" strike="noStrike" baseline="0" smtClean="0">
                <a:latin typeface="Segoe UI"/>
              </a:rPr>
              <a:t> </a:t>
            </a:r>
            <a:endParaRPr lang="en-US" sz="280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a:rPr>
              <a:t>Estimated Time: 60 minutes</a:t>
            </a:r>
            <a:endParaRPr lang="en-US" sz="2800">
              <a:latin typeface="Segoe UI"/>
            </a:endParaRPr>
          </a:p>
        </p:txBody>
      </p:sp>
    </p:spTree>
    <p:extLst>
      <p:ext uri="{BB962C8B-B14F-4D97-AF65-F5344CB8AC3E}">
        <p14:creationId xmlns:p14="http://schemas.microsoft.com/office/powerpoint/2010/main" val="31685017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name="Lab Scenario30689607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3022879"/>
          </a:xfrm>
          <a:prstGeom prst="rect">
            <a:avLst/>
          </a:prstGeom>
          <a:noFill/>
        </p:spPr>
        <p:txBody>
          <a:bodyPr vert="horz" wrap="square" rtlCol="0">
            <a:spAutoFit/>
          </a:bodyPr>
          <a:lstStyle/>
          <a:p>
            <a:pPr>
              <a:lnSpc>
                <a:spcPct val="115000"/>
              </a:lnSpc>
              <a:spcAft>
                <a:spcPts val="1000"/>
              </a:spcAft>
            </a:pPr>
            <a:r>
              <a:rPr lang="en-US" sz="2800" smtClean="0">
                <a:effectLst/>
                <a:latin typeface="Segoe UI"/>
                <a:ea typeface="Times New Roman"/>
                <a:cs typeface="Mangal"/>
              </a:rPr>
              <a:t>You are given a new administrative task that you have to automate in Windows PowerShell. You will automate this task by taking an existing command and turning it into an advanced function. You will include the advanced function in an existing script module.</a:t>
            </a:r>
            <a:endParaRPr lang="en-US" sz="2800">
              <a:effectLst/>
              <a:latin typeface="Segoe UI"/>
              <a:ea typeface="Times New Roman"/>
              <a:cs typeface="Mangal"/>
            </a:endParaRPr>
          </a:p>
        </p:txBody>
      </p:sp>
    </p:spTree>
    <p:extLst>
      <p:ext uri="{BB962C8B-B14F-4D97-AF65-F5344CB8AC3E}">
        <p14:creationId xmlns:p14="http://schemas.microsoft.com/office/powerpoint/2010/main" val="26939706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name="38dbc065-8bc2-42c0-bba5-82d684b7968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What if you need to write a function whose output combines information from multiple sources?</a:t>
            </a:r>
            <a:endParaRPr lang="en-US"/>
          </a:p>
        </p:txBody>
      </p:sp>
    </p:spTree>
    <p:extLst>
      <p:ext uri="{BB962C8B-B14F-4D97-AF65-F5344CB8AC3E}">
        <p14:creationId xmlns:p14="http://schemas.microsoft.com/office/powerpoint/2010/main" val="36254931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name="195d9739-9ec2-4112-b42a-4e7be242ecf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5: Exploring Other Scripting Features</a:t>
            </a:r>
            <a:endParaRPr lang="en-US"/>
          </a:p>
        </p:txBody>
      </p:sp>
      <p:sp>
        <p:nvSpPr>
          <p:cNvPr id="3" name="Text Placeholder 2"/>
          <p:cNvSpPr>
            <a:spLocks noGrp="1"/>
          </p:cNvSpPr>
          <p:nvPr>
            <p:ph type="body" idx="1"/>
          </p:nvPr>
        </p:nvSpPr>
        <p:spPr/>
        <p:txBody>
          <a:bodyPr/>
          <a:lstStyle/>
          <a:p>
            <a:r>
              <a:rPr lang="en-US" smtClean="0"/>
              <a:t>PSBreakpoints
More Capabilities of Advanced Functions
Additional Scripting Constructs</a:t>
            </a:r>
            <a:endParaRPr lang="en-US"/>
          </a:p>
        </p:txBody>
      </p:sp>
    </p:spTree>
    <p:extLst>
      <p:ext uri="{BB962C8B-B14F-4D97-AF65-F5344CB8AC3E}">
        <p14:creationId xmlns:p14="http://schemas.microsoft.com/office/powerpoint/2010/main" val="29129859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name="cc56f483-fce1-4341-b6af-52f0639c435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PSBreakpoints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 more advanced, formal way of defining temporary breakpoints</a:t>
            </a:r>
          </a:p>
          <a:p>
            <a:r>
              <a:rPr lang="en-US" dirty="0" smtClean="0"/>
              <a:t>Can define breakpoints on:</a:t>
            </a:r>
          </a:p>
          <a:p>
            <a:pPr lvl="1"/>
            <a:r>
              <a:rPr lang="en-US" dirty="0" smtClean="0"/>
              <a:t>Script line and column number</a:t>
            </a:r>
          </a:p>
          <a:p>
            <a:pPr lvl="1"/>
            <a:r>
              <a:rPr lang="en-US" dirty="0" smtClean="0"/>
              <a:t>Command execution</a:t>
            </a:r>
          </a:p>
          <a:p>
            <a:pPr lvl="1"/>
            <a:r>
              <a:rPr lang="en-US" dirty="0" smtClean="0"/>
              <a:t>Variable access</a:t>
            </a:r>
          </a:p>
          <a:p>
            <a:r>
              <a:rPr lang="en-US" dirty="0" smtClean="0"/>
              <a:t>Can specify custom actions for the breakpoint to execute, or allow the breakpoint to go into the debugging prompt</a:t>
            </a:r>
          </a:p>
          <a:p>
            <a:r>
              <a:rPr lang="en-US" dirty="0" smtClean="0"/>
              <a:t>For more, read </a:t>
            </a:r>
            <a:r>
              <a:rPr lang="en-US" b="1" dirty="0" err="1" smtClean="0"/>
              <a:t>About_Debuggers</a:t>
            </a:r>
            <a:r>
              <a:rPr lang="en-US" b="1" dirty="0" smtClean="0"/>
              <a:t> </a:t>
            </a:r>
            <a:r>
              <a:rPr lang="en-US" dirty="0" smtClean="0"/>
              <a:t>in the shell</a:t>
            </a:r>
            <a:endParaRPr lang="en-US" dirty="0"/>
          </a:p>
        </p:txBody>
      </p:sp>
    </p:spTree>
    <p:extLst>
      <p:ext uri="{BB962C8B-B14F-4D97-AF65-F5344CB8AC3E}">
        <p14:creationId xmlns:p14="http://schemas.microsoft.com/office/powerpoint/2010/main" val="40104507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name="968e07c9-d4a6-4870-830a-eeeb097e88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More Capabilities of Advanced Functions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Define validation for parameter input checking.</a:t>
            </a:r>
          </a:p>
          <a:p>
            <a:r>
              <a:rPr lang="en-US" dirty="0" smtClean="0"/>
              <a:t>Add support for </a:t>
            </a:r>
            <a:r>
              <a:rPr lang="en-US" b="1" dirty="0" smtClean="0"/>
              <a:t>–</a:t>
            </a:r>
            <a:r>
              <a:rPr lang="en-US" b="1" dirty="0" err="1" smtClean="0"/>
              <a:t>WhatIf</a:t>
            </a:r>
            <a:r>
              <a:rPr lang="en-US" dirty="0" smtClean="0"/>
              <a:t> and </a:t>
            </a:r>
            <a:r>
              <a:rPr lang="en-US" b="1" dirty="0" smtClean="0"/>
              <a:t>–Confirm</a:t>
            </a:r>
            <a:r>
              <a:rPr lang="en-US" dirty="0" smtClean="0"/>
              <a:t>.</a:t>
            </a:r>
          </a:p>
          <a:p>
            <a:r>
              <a:rPr lang="en-US" dirty="0" smtClean="0"/>
              <a:t>Define aliases for parameter names.</a:t>
            </a:r>
          </a:p>
          <a:p>
            <a:r>
              <a:rPr lang="en-US" dirty="0" smtClean="0"/>
              <a:t>Create custom default formatting views.</a:t>
            </a:r>
          </a:p>
          <a:p>
            <a:r>
              <a:rPr lang="en-US" dirty="0" smtClean="0"/>
              <a:t>Create custom type extensions.</a:t>
            </a:r>
          </a:p>
          <a:p>
            <a:r>
              <a:rPr lang="en-US" dirty="0" smtClean="0"/>
              <a:t>And much more!</a:t>
            </a:r>
          </a:p>
          <a:p>
            <a:endParaRPr lang="en-US" dirty="0"/>
          </a:p>
          <a:p>
            <a:r>
              <a:rPr lang="en-US" dirty="0" smtClean="0"/>
              <a:t>Run </a:t>
            </a:r>
            <a:r>
              <a:rPr lang="en-US" b="1" dirty="0" smtClean="0"/>
              <a:t>help *function*</a:t>
            </a:r>
            <a:r>
              <a:rPr lang="en-US" dirty="0"/>
              <a:t> </a:t>
            </a:r>
            <a:r>
              <a:rPr lang="en-US" dirty="0" smtClean="0"/>
              <a:t>in the shell to get a list of Help topics. Read those as a starting point for further exploration.</a:t>
            </a:r>
            <a:endParaRPr lang="en-US" dirty="0"/>
          </a:p>
        </p:txBody>
      </p:sp>
    </p:spTree>
    <p:extLst>
      <p:ext uri="{BB962C8B-B14F-4D97-AF65-F5344CB8AC3E}">
        <p14:creationId xmlns:p14="http://schemas.microsoft.com/office/powerpoint/2010/main" val="21829501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name="01e0e32e-32d3-44d6-82d9-0bf2668bd79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Additional Scripting Constructs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smtClean="0"/>
              <a:t>For</a:t>
            </a:r>
          </a:p>
          <a:p>
            <a:r>
              <a:rPr lang="en-US" b="1" dirty="0" smtClean="0"/>
              <a:t>Do…While</a:t>
            </a:r>
            <a:r>
              <a:rPr lang="en-US" dirty="0" smtClean="0"/>
              <a:t> / </a:t>
            </a:r>
            <a:r>
              <a:rPr lang="en-US" b="1" dirty="0" smtClean="0"/>
              <a:t>While</a:t>
            </a:r>
            <a:r>
              <a:rPr lang="en-US" dirty="0" smtClean="0"/>
              <a:t> / </a:t>
            </a:r>
            <a:r>
              <a:rPr lang="en-US" b="1" dirty="0" smtClean="0"/>
              <a:t>Do…Until</a:t>
            </a:r>
          </a:p>
          <a:p>
            <a:r>
              <a:rPr lang="en-US" b="1" dirty="0" smtClean="0"/>
              <a:t>Throw</a:t>
            </a:r>
          </a:p>
          <a:p>
            <a:r>
              <a:rPr lang="en-US" b="1" dirty="0" smtClean="0"/>
              <a:t>Break</a:t>
            </a:r>
          </a:p>
          <a:p>
            <a:r>
              <a:rPr lang="en-US" b="1" dirty="0" smtClean="0"/>
              <a:t>Continue</a:t>
            </a:r>
          </a:p>
          <a:p>
            <a:endParaRPr lang="en-US" dirty="0"/>
          </a:p>
          <a:p>
            <a:r>
              <a:rPr lang="en-US" dirty="0" smtClean="0"/>
              <a:t>Each is documented in an “About” Help file. Run </a:t>
            </a:r>
            <a:r>
              <a:rPr lang="en-US" b="1" dirty="0" smtClean="0"/>
              <a:t>help about*</a:t>
            </a:r>
            <a:r>
              <a:rPr lang="en-US" dirty="0" smtClean="0"/>
              <a:t> for a complete list of these files.</a:t>
            </a:r>
            <a:endParaRPr lang="en-US" dirty="0"/>
          </a:p>
        </p:txBody>
      </p:sp>
    </p:spTree>
    <p:extLst>
      <p:ext uri="{BB962C8B-B14F-4D97-AF65-F5344CB8AC3E}">
        <p14:creationId xmlns:p14="http://schemas.microsoft.com/office/powerpoint/2010/main" val="42523869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dirty="0" smtClean="0"/>
              <a:t>Review </a:t>
            </a:r>
            <a:r>
              <a:rPr lang="en-US" dirty="0" smtClean="0"/>
              <a:t>Question</a:t>
            </a:r>
            <a:r>
              <a:rPr lang="en-US" dirty="0" smtClean="0"/>
              <a:t>
Real-world Issues and Scenarios
Best Practice
Common Issues and Troubleshooting Tips</a:t>
            </a:r>
            <a:endParaRPr lang="en-US" dirty="0"/>
          </a:p>
        </p:txBody>
      </p:sp>
    </p:spTree>
    <p:extLst>
      <p:ext uri="{BB962C8B-B14F-4D97-AF65-F5344CB8AC3E}">
        <p14:creationId xmlns:p14="http://schemas.microsoft.com/office/powerpoint/2010/main" val="1163901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Parameterizing Changing Values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1800" dirty="0">
                <a:latin typeface="Consolas" pitchFamily="49" charset="0"/>
                <a:cs typeface="Consolas" pitchFamily="49" charset="0"/>
              </a:rPr>
              <a:t>[</a:t>
            </a:r>
            <a:r>
              <a:rPr lang="en-US" sz="1800" dirty="0" err="1">
                <a:latin typeface="Consolas" pitchFamily="49" charset="0"/>
                <a:cs typeface="Consolas" pitchFamily="49" charset="0"/>
              </a:rPr>
              <a:t>CmdletBinding</a:t>
            </a:r>
            <a:r>
              <a:rPr lang="en-US" sz="1800" dirty="0">
                <a:latin typeface="Consolas" pitchFamily="49" charset="0"/>
                <a:cs typeface="Consolas" pitchFamily="49" charset="0"/>
              </a:rPr>
              <a:t>()]</a:t>
            </a:r>
          </a:p>
          <a:p>
            <a:pPr marL="0" indent="0">
              <a:buNone/>
            </a:pPr>
            <a:r>
              <a:rPr lang="en-US" sz="1800" dirty="0" err="1">
                <a:latin typeface="Consolas" pitchFamily="49" charset="0"/>
                <a:cs typeface="Consolas" pitchFamily="49" charset="0"/>
              </a:rPr>
              <a:t>Param</a:t>
            </a:r>
            <a:r>
              <a:rPr lang="en-US" sz="1800" dirty="0">
                <a:latin typeface="Consolas" pitchFamily="49" charset="0"/>
                <a:cs typeface="Consolas" pitchFamily="49" charset="0"/>
              </a:rPr>
              <a:t>(</a:t>
            </a:r>
          </a:p>
          <a:p>
            <a:pPr marL="0" indent="0">
              <a:buNone/>
            </a:pPr>
            <a:r>
              <a:rPr lang="en-US" sz="1800" dirty="0">
                <a:latin typeface="Consolas" pitchFamily="49" charset="0"/>
                <a:cs typeface="Consolas" pitchFamily="49" charset="0"/>
              </a:rPr>
              <a:t>    [Parameter(Mandatory=$True)]</a:t>
            </a:r>
          </a:p>
          <a:p>
            <a:pPr marL="0" indent="0">
              <a:buNone/>
            </a:pPr>
            <a:r>
              <a:rPr lang="en-US" sz="1800" dirty="0">
                <a:latin typeface="Consolas" pitchFamily="49" charset="0"/>
                <a:cs typeface="Consolas" pitchFamily="49" charset="0"/>
              </a:rPr>
              <a:t>    [string]</a:t>
            </a:r>
            <a:r>
              <a:rPr lang="en-US" sz="1800" dirty="0">
                <a:solidFill>
                  <a:srgbClr val="FF0000"/>
                </a:solidFill>
                <a:latin typeface="Consolas" pitchFamily="49" charset="0"/>
                <a:cs typeface="Consolas" pitchFamily="49" charset="0"/>
              </a:rPr>
              <a:t>$</a:t>
            </a:r>
            <a:r>
              <a:rPr lang="en-US" sz="1800" dirty="0" err="1">
                <a:solidFill>
                  <a:srgbClr val="FF0000"/>
                </a:solidFill>
                <a:latin typeface="Consolas" pitchFamily="49" charset="0"/>
                <a:cs typeface="Consolas" pitchFamily="49" charset="0"/>
              </a:rPr>
              <a:t>ComputerName</a:t>
            </a:r>
            <a:r>
              <a:rPr lang="en-US" sz="1800" dirty="0">
                <a:latin typeface="Consolas" pitchFamily="49" charset="0"/>
                <a:cs typeface="Consolas" pitchFamily="49" charset="0"/>
              </a:rPr>
              <a:t>,</a:t>
            </a:r>
          </a:p>
          <a:p>
            <a:pPr marL="0" indent="0">
              <a:buNone/>
            </a:pPr>
            <a:r>
              <a:rPr lang="en-US" sz="1800" dirty="0">
                <a:latin typeface="Consolas" pitchFamily="49" charset="0"/>
                <a:cs typeface="Consolas" pitchFamily="49" charset="0"/>
              </a:rPr>
              <a:t>    </a:t>
            </a:r>
          </a:p>
          <a:p>
            <a:pPr marL="0" indent="0">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a:t>
            </a:r>
            <a:r>
              <a:rPr lang="en-US" sz="1800" dirty="0">
                <a:solidFill>
                  <a:srgbClr val="00B050"/>
                </a:solidFill>
                <a:latin typeface="Consolas" pitchFamily="49" charset="0"/>
                <a:cs typeface="Consolas" pitchFamily="49" charset="0"/>
              </a:rPr>
              <a:t>$</a:t>
            </a:r>
            <a:r>
              <a:rPr lang="en-US" sz="1800" dirty="0" err="1">
                <a:solidFill>
                  <a:srgbClr val="00B050"/>
                </a:solidFill>
                <a:latin typeface="Consolas" pitchFamily="49" charset="0"/>
                <a:cs typeface="Consolas" pitchFamily="49" charset="0"/>
              </a:rPr>
              <a:t>EventID</a:t>
            </a:r>
            <a:r>
              <a:rPr lang="en-US" sz="1800" dirty="0">
                <a:latin typeface="Consolas" pitchFamily="49" charset="0"/>
                <a:cs typeface="Consolas" pitchFamily="49" charset="0"/>
              </a:rPr>
              <a:t> = 4624</a:t>
            </a:r>
          </a:p>
          <a:p>
            <a:pPr marL="0" indent="0">
              <a:buNone/>
            </a:pPr>
            <a:r>
              <a:rPr lang="en-US" sz="1800" dirty="0">
                <a:latin typeface="Consolas" pitchFamily="49" charset="0"/>
                <a:cs typeface="Consolas" pitchFamily="49" charset="0"/>
              </a:rPr>
              <a:t>)</a:t>
            </a:r>
          </a:p>
          <a:p>
            <a:pPr marL="0" indent="0">
              <a:buNone/>
            </a:pPr>
            <a:r>
              <a:rPr lang="en-US" sz="1800" dirty="0">
                <a:latin typeface="Consolas" pitchFamily="49" charset="0"/>
                <a:cs typeface="Consolas" pitchFamily="49" charset="0"/>
              </a:rPr>
              <a:t>Get-</a:t>
            </a:r>
            <a:r>
              <a:rPr lang="en-US" sz="1800" dirty="0" err="1">
                <a:latin typeface="Consolas" pitchFamily="49" charset="0"/>
                <a:cs typeface="Consolas" pitchFamily="49" charset="0"/>
              </a:rPr>
              <a:t>EventLog</a:t>
            </a:r>
            <a:r>
              <a:rPr lang="en-US" sz="1800" dirty="0">
                <a:latin typeface="Consolas" pitchFamily="49" charset="0"/>
                <a:cs typeface="Consolas" pitchFamily="49" charset="0"/>
              </a:rPr>
              <a:t> -</a:t>
            </a:r>
            <a:r>
              <a:rPr lang="en-US" sz="1800" dirty="0" err="1">
                <a:latin typeface="Consolas" pitchFamily="49" charset="0"/>
                <a:cs typeface="Consolas" pitchFamily="49" charset="0"/>
              </a:rPr>
              <a:t>LogName</a:t>
            </a:r>
            <a:r>
              <a:rPr lang="en-US" sz="1800" dirty="0">
                <a:latin typeface="Consolas" pitchFamily="49" charset="0"/>
                <a:cs typeface="Consolas" pitchFamily="49" charset="0"/>
              </a:rPr>
              <a:t> Security -</a:t>
            </a:r>
            <a:r>
              <a:rPr lang="en-US" sz="1800" dirty="0" err="1">
                <a:latin typeface="Consolas" pitchFamily="49" charset="0"/>
                <a:cs typeface="Consolas" pitchFamily="49" charset="0"/>
              </a:rPr>
              <a:t>ComputerName</a:t>
            </a:r>
            <a:r>
              <a:rPr lang="en-US" sz="1800" dirty="0">
                <a:latin typeface="Consolas" pitchFamily="49" charset="0"/>
                <a:cs typeface="Consolas" pitchFamily="49" charset="0"/>
              </a:rPr>
              <a:t> </a:t>
            </a:r>
            <a:r>
              <a:rPr lang="en-US" sz="1800" dirty="0">
                <a:solidFill>
                  <a:srgbClr val="FF0000"/>
                </a:solidFill>
                <a:latin typeface="Consolas" pitchFamily="49" charset="0"/>
                <a:cs typeface="Consolas" pitchFamily="49" charset="0"/>
              </a:rPr>
              <a:t>$</a:t>
            </a:r>
            <a:r>
              <a:rPr lang="en-US" sz="1800" dirty="0" err="1">
                <a:solidFill>
                  <a:srgbClr val="FF0000"/>
                </a:solidFill>
                <a:latin typeface="Consolas" pitchFamily="49" charset="0"/>
                <a:cs typeface="Consolas" pitchFamily="49" charset="0"/>
              </a:rPr>
              <a:t>ComputerName</a:t>
            </a:r>
            <a:r>
              <a:rPr lang="en-US" sz="1800" dirty="0">
                <a:solidFill>
                  <a:srgbClr val="FF0000"/>
                </a:solidFill>
                <a:latin typeface="Consolas" pitchFamily="49" charset="0"/>
                <a:cs typeface="Consolas" pitchFamily="49" charset="0"/>
              </a:rPr>
              <a:t> </a:t>
            </a:r>
            <a:r>
              <a:rPr lang="en-US" sz="1800" dirty="0">
                <a:latin typeface="Consolas" pitchFamily="49" charset="0"/>
                <a:cs typeface="Consolas" pitchFamily="49" charset="0"/>
              </a:rPr>
              <a:t>|</a:t>
            </a:r>
          </a:p>
          <a:p>
            <a:pPr marL="0" indent="0">
              <a:buNone/>
            </a:pPr>
            <a:r>
              <a:rPr lang="en-US" sz="1800" dirty="0">
                <a:latin typeface="Consolas" pitchFamily="49" charset="0"/>
                <a:cs typeface="Consolas" pitchFamily="49" charset="0"/>
              </a:rPr>
              <a:t>Where </a:t>
            </a:r>
            <a:r>
              <a:rPr lang="en-US" sz="1800" dirty="0" err="1">
                <a:latin typeface="Consolas" pitchFamily="49" charset="0"/>
                <a:cs typeface="Consolas" pitchFamily="49" charset="0"/>
              </a:rPr>
              <a:t>EventID</a:t>
            </a:r>
            <a:r>
              <a:rPr lang="en-US" sz="1800" dirty="0">
                <a:latin typeface="Consolas" pitchFamily="49" charset="0"/>
                <a:cs typeface="Consolas" pitchFamily="49" charset="0"/>
              </a:rPr>
              <a:t> -</a:t>
            </a:r>
            <a:r>
              <a:rPr lang="en-US" sz="1800" dirty="0" err="1">
                <a:latin typeface="Consolas" pitchFamily="49" charset="0"/>
                <a:cs typeface="Consolas" pitchFamily="49" charset="0"/>
              </a:rPr>
              <a:t>eq</a:t>
            </a:r>
            <a:r>
              <a:rPr lang="en-US" sz="1800" dirty="0">
                <a:latin typeface="Consolas" pitchFamily="49" charset="0"/>
                <a:cs typeface="Consolas" pitchFamily="49" charset="0"/>
              </a:rPr>
              <a:t> </a:t>
            </a:r>
            <a:r>
              <a:rPr lang="en-US" sz="1800" dirty="0">
                <a:solidFill>
                  <a:srgbClr val="00B050"/>
                </a:solidFill>
                <a:latin typeface="Consolas" pitchFamily="49" charset="0"/>
                <a:cs typeface="Consolas" pitchFamily="49" charset="0"/>
              </a:rPr>
              <a:t>$</a:t>
            </a:r>
            <a:r>
              <a:rPr lang="en-US" sz="1800" dirty="0" err="1">
                <a:solidFill>
                  <a:srgbClr val="00B050"/>
                </a:solidFill>
                <a:latin typeface="Consolas" pitchFamily="49" charset="0"/>
                <a:cs typeface="Consolas" pitchFamily="49" charset="0"/>
              </a:rPr>
              <a:t>EventID</a:t>
            </a:r>
            <a:r>
              <a:rPr lang="en-US" sz="1800" dirty="0">
                <a:solidFill>
                  <a:srgbClr val="00B050"/>
                </a:solidFill>
                <a:latin typeface="Consolas" pitchFamily="49" charset="0"/>
                <a:cs typeface="Consolas" pitchFamily="49" charset="0"/>
              </a:rPr>
              <a:t> </a:t>
            </a:r>
            <a:r>
              <a:rPr lang="en-US" sz="1800" dirty="0">
                <a:latin typeface="Consolas" pitchFamily="49" charset="0"/>
                <a:cs typeface="Consolas" pitchFamily="49" charset="0"/>
              </a:rPr>
              <a:t>|</a:t>
            </a:r>
          </a:p>
          <a:p>
            <a:pPr marL="0" indent="0">
              <a:buNone/>
            </a:pPr>
            <a:r>
              <a:rPr lang="en-US" sz="1800" dirty="0">
                <a:latin typeface="Consolas" pitchFamily="49" charset="0"/>
                <a:cs typeface="Consolas" pitchFamily="49" charset="0"/>
              </a:rPr>
              <a:t>Select -First 50</a:t>
            </a:r>
          </a:p>
          <a:p>
            <a:pPr marL="0" indent="0">
              <a:buNone/>
            </a:pPr>
            <a:endParaRPr lang="en-US" sz="1800" dirty="0">
              <a:latin typeface="Consolas" pitchFamily="49" charset="0"/>
              <a:cs typeface="Consolas" pitchFamily="49" charset="0"/>
            </a:endParaRPr>
          </a:p>
        </p:txBody>
      </p:sp>
    </p:spTree>
    <p:extLst>
      <p:ext uri="{BB962C8B-B14F-4D97-AF65-F5344CB8AC3E}">
        <p14:creationId xmlns:p14="http://schemas.microsoft.com/office/powerpoint/2010/main" val="238973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a2ba3422-3304-4ed2-a879-bc0b7afff39e">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437640" cy="740664"/>
          </a:xfrm>
        </p:spPr>
        <p:txBody>
          <a:bodyPr/>
          <a:lstStyle/>
          <a:p>
            <a:r>
              <a:rPr lang="en-US" dirty="0" smtClean="0"/>
              <a:t>Demonstration: Parameterizing a Working Command</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 take an existing command and parameterize changing values in a </a:t>
            </a:r>
            <a:r>
              <a:rPr lang="en-US" dirty="0" smtClean="0"/>
              <a:t>script</a:t>
            </a:r>
            <a:endParaRPr lang="en-US" dirty="0"/>
          </a:p>
        </p:txBody>
      </p:sp>
    </p:spTree>
    <p:extLst>
      <p:ext uri="{BB962C8B-B14F-4D97-AF65-F5344CB8AC3E}">
        <p14:creationId xmlns:p14="http://schemas.microsoft.com/office/powerpoint/2010/main" val="2062484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4f9cfc6f-0991-4563-ad62-1099ed2fd0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the Parameterized Script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Always save your script before testing.</a:t>
            </a:r>
          </a:p>
          <a:p>
            <a:r>
              <a:rPr lang="en-US" dirty="0" smtClean="0"/>
              <a:t>After the script is saved, the ISE will automatically save it each time you run it.</a:t>
            </a:r>
          </a:p>
          <a:p>
            <a:endParaRPr lang="en-US" dirty="0"/>
          </a:p>
          <a:p>
            <a:r>
              <a:rPr lang="en-US" dirty="0" smtClean="0"/>
              <a:t>Test your script:</a:t>
            </a:r>
          </a:p>
          <a:p>
            <a:pPr lvl="1"/>
            <a:r>
              <a:rPr lang="en-US" dirty="0" smtClean="0"/>
              <a:t>By pressing F5 in the ISE. You will be prompted for mandatory parameters, but not for optional ones.</a:t>
            </a:r>
          </a:p>
          <a:p>
            <a:pPr lvl="1"/>
            <a:r>
              <a:rPr lang="en-US" dirty="0" smtClean="0"/>
              <a:t>By typing the script’s path, file name, and parameters in the Console pane and then pressing Enter. This allows you to specify any parameters you want.</a:t>
            </a:r>
            <a:endParaRPr lang="en-US" dirty="0"/>
          </a:p>
        </p:txBody>
      </p:sp>
    </p:spTree>
    <p:extLst>
      <p:ext uri="{BB962C8B-B14F-4D97-AF65-F5344CB8AC3E}">
        <p14:creationId xmlns:p14="http://schemas.microsoft.com/office/powerpoint/2010/main" val="15229669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f5ad16fd-d4ce-4195-ab41-3811abbaacf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Verbose Output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t>
            </a:r>
            <a:r>
              <a:rPr lang="en-US" b="1" dirty="0" smtClean="0"/>
              <a:t>Write-Verbose</a:t>
            </a:r>
            <a:r>
              <a:rPr lang="en-US" dirty="0" smtClean="0"/>
              <a:t> in a script to generate status messages about what the script is doing</a:t>
            </a:r>
          </a:p>
          <a:p>
            <a:r>
              <a:rPr lang="en-US" dirty="0" smtClean="0"/>
              <a:t>These messages are suppressed by default</a:t>
            </a:r>
          </a:p>
          <a:p>
            <a:r>
              <a:rPr lang="en-US" dirty="0" smtClean="0"/>
              <a:t>Add the </a:t>
            </a:r>
            <a:r>
              <a:rPr lang="en-US" b="1" dirty="0" smtClean="0"/>
              <a:t>–verbose</a:t>
            </a:r>
            <a:r>
              <a:rPr lang="en-US" dirty="0" smtClean="0"/>
              <a:t> parameter when running the script to enable the status messages</a:t>
            </a:r>
            <a:endParaRPr lang="en-US" dirty="0"/>
          </a:p>
        </p:txBody>
      </p:sp>
    </p:spTree>
    <p:extLst>
      <p:ext uri="{BB962C8B-B14F-4D97-AF65-F5344CB8AC3E}">
        <p14:creationId xmlns:p14="http://schemas.microsoft.com/office/powerpoint/2010/main" val="3045162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50</TotalTime>
  <Words>8186</Words>
  <Application>Microsoft Office PowerPoint</Application>
  <PresentationFormat>On-screen Show (4:3)</PresentationFormat>
  <Paragraphs>798</Paragraphs>
  <Slides>59</Slides>
  <Notes>59</Notes>
  <HiddenSlides>5</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59</vt:i4>
      </vt:variant>
    </vt:vector>
  </HeadingPairs>
  <TitlesOfParts>
    <vt:vector size="71" baseType="lpstr">
      <vt:lpstr>Arial</vt:lpstr>
      <vt:lpstr>Segoe Light</vt:lpstr>
      <vt:lpstr>Consolas</vt:lpstr>
      <vt:lpstr>Mangal</vt:lpstr>
      <vt:lpstr>Wingdings</vt:lpstr>
      <vt:lpstr>Calibri</vt:lpstr>
      <vt:lpstr>Times New Roman</vt:lpstr>
      <vt:lpstr>Verdana</vt:lpstr>
      <vt:lpstr>Segoe UI</vt:lpstr>
      <vt:lpstr>Segoe UI Light</vt:lpstr>
      <vt:lpstr>Symbol</vt:lpstr>
      <vt:lpstr>Presentation1</vt:lpstr>
      <vt:lpstr>Module08</vt:lpstr>
      <vt:lpstr>Module Overview</vt:lpstr>
      <vt:lpstr>Lesson 1: Moving from Command to Script</vt:lpstr>
      <vt:lpstr>Start with a Working Command</vt:lpstr>
      <vt:lpstr>Identifying Values that Might Change</vt:lpstr>
      <vt:lpstr>Parameterizing Changing Values</vt:lpstr>
      <vt:lpstr>Demonstration: Parameterizing a Working Command</vt:lpstr>
      <vt:lpstr>Test the Parameterized Script</vt:lpstr>
      <vt:lpstr>Adding Verbose Output</vt:lpstr>
      <vt:lpstr>Demonstration: Adding Verbose Output</vt:lpstr>
      <vt:lpstr>Notes Page Over-flow Slide. Do Not Print Slide. </vt:lpstr>
      <vt:lpstr>Documenting the Script</vt:lpstr>
      <vt:lpstr>Demonstration: Adding Comment-Based Help</vt:lpstr>
      <vt:lpstr>Lab A: Moving from Command to Script</vt:lpstr>
      <vt:lpstr>Notes Page Over-flow Slide. Do Not Print Slide. </vt:lpstr>
      <vt:lpstr>Lab Scenario</vt:lpstr>
      <vt:lpstr>Lab Review</vt:lpstr>
      <vt:lpstr>Lesson 2: Moving from Script to Function to Module</vt:lpstr>
      <vt:lpstr>Wrapping a Script in a Function</vt:lpstr>
      <vt:lpstr>Testing is Now More Difficult</vt:lpstr>
      <vt:lpstr>Understanding Scope</vt:lpstr>
      <vt:lpstr>Demonstration: Testing the Function</vt:lpstr>
      <vt:lpstr>Creating a Script Module</vt:lpstr>
      <vt:lpstr>Script Module File Location</vt:lpstr>
      <vt:lpstr>Demonstration: Creating a Script Module</vt:lpstr>
      <vt:lpstr>Adding Debugging Breakpoints</vt:lpstr>
      <vt:lpstr>Demonstration: Adding and Using Debugging Breakpoints</vt:lpstr>
      <vt:lpstr>Notes Page Over-flow Slide. Do Not Print Slide. </vt:lpstr>
      <vt:lpstr>Lab B: Moving from Script to Function to Module</vt:lpstr>
      <vt:lpstr>Notes Page Over-flow Slide. Do Not Print Slide. </vt:lpstr>
      <vt:lpstr>Notes Page Over-flow Slide. Do Not Print Slide. </vt:lpstr>
      <vt:lpstr>Lab Scenario</vt:lpstr>
      <vt:lpstr>Lab Review</vt:lpstr>
      <vt:lpstr>Lesson 3: Implementing Basic Error Handling</vt:lpstr>
      <vt:lpstr>Understanding Error Actions</vt:lpstr>
      <vt:lpstr>$ErrorActionPreference</vt:lpstr>
      <vt:lpstr>-ErrorAction Parameter</vt:lpstr>
      <vt:lpstr>Demonstration: Error Actions</vt:lpstr>
      <vt:lpstr>Try...Catch Constructs</vt:lpstr>
      <vt:lpstr>Demonstration: Using Try...Catch</vt:lpstr>
      <vt:lpstr>Logging Errors</vt:lpstr>
      <vt:lpstr>Demonstration: Adding Error Logging</vt:lpstr>
      <vt:lpstr>Lab C: Implementing Basic Error Handling</vt:lpstr>
      <vt:lpstr>Lab Scenario</vt:lpstr>
      <vt:lpstr>Lab Review</vt:lpstr>
      <vt:lpstr>Lesson 4: Using Basic Scripting Constructs</vt:lpstr>
      <vt:lpstr>The If Construct</vt:lpstr>
      <vt:lpstr>Demonstration: The If Construct</vt:lpstr>
      <vt:lpstr>The Switch Construct</vt:lpstr>
      <vt:lpstr>The ForEach Construct</vt:lpstr>
      <vt:lpstr>Demonstration: The ForEach Construct</vt:lpstr>
      <vt:lpstr>Lab D: Creating an Advanced Function</vt:lpstr>
      <vt:lpstr>Lab Scenario</vt:lpstr>
      <vt:lpstr>Lab Review</vt:lpstr>
      <vt:lpstr>Lesson 5: Exploring Other Scripting Features</vt:lpstr>
      <vt:lpstr>PSBreakpoints</vt:lpstr>
      <vt:lpstr>More Capabilities of Advanced Functions</vt:lpstr>
      <vt:lpstr>Additional Scripting Constructs</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Module08</dc:title>
  <dc:creator>Cindy Staley</dc:creator>
  <cp:lastModifiedBy> </cp:lastModifiedBy>
  <cp:revision>6</cp:revision>
  <dcterms:created xsi:type="dcterms:W3CDTF">2013-08-01T16:02:52Z</dcterms:created>
  <dcterms:modified xsi:type="dcterms:W3CDTF">2013-08-01T16:53:52Z</dcterms:modified>
</cp:coreProperties>
</file>