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Lst>
  <p:notesMasterIdLst>
    <p:notesMasterId r:id="rId4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93"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94" r:id="rId33"/>
    <p:sldId id="285" r:id="rId34"/>
    <p:sldId id="286" r:id="rId35"/>
    <p:sldId id="287" r:id="rId36"/>
    <p:sldId id="288" r:id="rId37"/>
    <p:sldId id="296" r:id="rId38"/>
    <p:sldId id="289" r:id="rId39"/>
    <p:sldId id="290" r:id="rId40"/>
    <p:sldId id="291" r:id="rId41"/>
    <p:sldId id="292" r:id="rId42"/>
  </p:sldIdLst>
  <p:sldSz cx="9144000" cy="6858000" type="screen4x3"/>
  <p:notesSz cx="6858000" cy="9144000"/>
  <p:embeddedFontLst>
    <p:embeddedFont>
      <p:font typeface="Consolas" pitchFamily="49" charset="0"/>
      <p:regular r:id="rId44"/>
      <p:bold r:id="rId45"/>
      <p:italic r:id="rId46"/>
      <p:boldItalic r:id="rId47"/>
    </p:embeddedFont>
    <p:embeddedFont>
      <p:font typeface="Mangal" pitchFamily="18" charset="0"/>
      <p:regular r:id="rId48"/>
      <p:bold r:id="rId49"/>
    </p:embeddedFont>
    <p:embeddedFont>
      <p:font typeface="Segoe Light" pitchFamily="34" charset="0"/>
      <p:regular r:id="rId50"/>
      <p:italic r:id="rId51"/>
    </p:embeddedFont>
    <p:embeddedFont>
      <p:font typeface="Calibri" pitchFamily="34" charset="0"/>
      <p:regular r:id="rId52"/>
      <p:bold r:id="rId53"/>
      <p:italic r:id="rId54"/>
      <p:boldItalic r:id="rId55"/>
    </p:embeddedFont>
    <p:embeddedFont>
      <p:font typeface="Verdana" pitchFamily="34" charset="0"/>
      <p:regular r:id="rId56"/>
      <p:bold r:id="rId57"/>
      <p:italic r:id="rId58"/>
      <p:boldItalic r:id="rId59"/>
    </p:embeddedFont>
    <p:embeddedFont>
      <p:font typeface="Segoe UI" pitchFamily="34" charset="0"/>
      <p:regular r:id="rId60"/>
      <p:bold r:id="rId61"/>
      <p:italic r:id="rId62"/>
      <p:boldItalic r:id="rId63"/>
    </p:embeddedFont>
    <p:embeddedFont>
      <p:font typeface="Segoe UI Light" pitchFamily="34" charset="0"/>
      <p:regular r:id="rId6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668" y="-90"/>
      </p:cViewPr>
      <p:guideLst>
        <p:guide orient="horz" pos="2160"/>
        <p:guide pos="2880"/>
      </p:guideLst>
    </p:cSldViewPr>
  </p:slideViewPr>
  <p:notesTextViewPr>
    <p:cViewPr>
      <p:scale>
        <a:sx n="1" d="1"/>
        <a:sy n="1" d="1"/>
      </p:scale>
      <p:origin x="0" y="0"/>
    </p:cViewPr>
  </p:notesTextViewPr>
  <p:sorterViewPr>
    <p:cViewPr>
      <p:scale>
        <a:sx n="100" d="100"/>
        <a:sy n="100" d="100"/>
      </p:scale>
      <p:origin x="0" y="2568"/>
    </p:cViewPr>
  </p:sorterViewPr>
  <p:notesViewPr>
    <p:cSldViewPr>
      <p:cViewPr varScale="1">
        <p:scale>
          <a:sx n="85" d="100"/>
          <a:sy n="85" d="100"/>
        </p:scale>
        <p:origin x="-3774" y="-96"/>
      </p:cViewPr>
      <p:guideLst>
        <p:guide orient="horz" pos="2880"/>
        <p:guide pos="2160"/>
      </p:guideLst>
    </p:cSldViewPr>
  </p:notesViewPr>
  <p:gridSpacing cx="75895" cy="75895"/>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font" Target="fonts/font12.fntdata"/><Relationship Id="rId63" Type="http://schemas.openxmlformats.org/officeDocument/2006/relationships/font" Target="fonts/font20.fntdata"/><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font" Target="fonts/font15.fntdata"/><Relationship Id="rId66"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6.fntdata"/><Relationship Id="rId57" Type="http://schemas.openxmlformats.org/officeDocument/2006/relationships/font" Target="fonts/font14.fntdata"/><Relationship Id="rId61" Type="http://schemas.openxmlformats.org/officeDocument/2006/relationships/font" Target="fonts/font18.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fntdata"/><Relationship Id="rId52" Type="http://schemas.openxmlformats.org/officeDocument/2006/relationships/font" Target="fonts/font9.fntdata"/><Relationship Id="rId60" Type="http://schemas.openxmlformats.org/officeDocument/2006/relationships/font" Target="fonts/font17.fntdata"/><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font" Target="fonts/font13.fntdata"/><Relationship Id="rId64" Type="http://schemas.openxmlformats.org/officeDocument/2006/relationships/font" Target="fonts/font21.fntdata"/><Relationship Id="rId8" Type="http://schemas.openxmlformats.org/officeDocument/2006/relationships/slide" Target="slides/slide6.xml"/><Relationship Id="rId51" Type="http://schemas.openxmlformats.org/officeDocument/2006/relationships/font" Target="fonts/font8.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3.fntdata"/><Relationship Id="rId59" Type="http://schemas.openxmlformats.org/officeDocument/2006/relationships/font" Target="fonts/font16.fntdata"/><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11.fntdata"/><Relationship Id="rId62"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B28479-C7C1-49F8-92B8-81774A61249D}" type="datetimeFigureOut">
              <a:rPr lang="en-US" smtClean="0"/>
              <a:t>8/1/2013</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10BFDB-B911-4605-9CDE-B17773CFD5E1}" type="slidenum">
              <a:rPr lang="en-US" smtClean="0"/>
              <a:t>‹#›</a:t>
            </a:fld>
            <a:endParaRPr lang="en-US"/>
          </a:p>
        </p:txBody>
      </p:sp>
    </p:spTree>
    <p:extLst>
      <p:ext uri="{BB962C8B-B14F-4D97-AF65-F5344CB8AC3E}">
        <p14:creationId xmlns:p14="http://schemas.microsoft.com/office/powerpoint/2010/main" val="602672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346075" indent="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Presentation</a:t>
            </a:r>
            <a:r>
              <a:rPr lang="en-US" sz="1000" b="1">
                <a:latin typeface="Arial"/>
                <a:ea typeface="Calibri"/>
                <a:cs typeface="Times New Roman"/>
              </a:rPr>
              <a:t>: 60 minutes</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Demonstrations</a:t>
            </a:r>
            <a:r>
              <a:rPr lang="en-US" sz="1000" b="1">
                <a:latin typeface="Arial"/>
                <a:ea typeface="Calibri"/>
                <a:cs typeface="Times New Roman"/>
              </a:rPr>
              <a:t>: 60 minutes</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Lab</a:t>
            </a:r>
            <a:r>
              <a:rPr lang="en-US" sz="1000" b="1">
                <a:latin typeface="Arial"/>
                <a:ea typeface="Calibri"/>
                <a:cs typeface="Times New Roman"/>
              </a:rPr>
              <a:t>: 105 minutes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Required materials</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To teach this module, you need the Microsoft</a:t>
            </a:r>
            <a:r>
              <a:rPr lang="en-US" sz="1000" baseline="30000">
                <a:latin typeface="Arial"/>
                <a:ea typeface="Calibri"/>
                <a:cs typeface="Times New Roman"/>
              </a:rPr>
              <a:t>®</a:t>
            </a:r>
            <a:r>
              <a:rPr lang="en-US" sz="1000">
                <a:latin typeface="Arial"/>
                <a:ea typeface="Calibri"/>
                <a:cs typeface="Times New Roman"/>
              </a:rPr>
              <a:t> PowerPoint</a:t>
            </a:r>
            <a:r>
              <a:rPr lang="en-US" sz="1000" baseline="30000">
                <a:latin typeface="Arial"/>
                <a:ea typeface="Calibri"/>
                <a:cs typeface="Times New Roman"/>
              </a:rPr>
              <a:t>®</a:t>
            </a:r>
            <a:r>
              <a:rPr lang="en-US" sz="1000">
                <a:latin typeface="Arial"/>
                <a:ea typeface="Calibri"/>
                <a:cs typeface="Times New Roman"/>
              </a:rPr>
              <a:t> file 10961B_09.pptx.</a:t>
            </a:r>
          </a:p>
          <a:p>
            <a:pPr>
              <a:lnSpc>
                <a:spcPct val="115000"/>
              </a:lnSpc>
              <a:spcAft>
                <a:spcPts val="1000"/>
              </a:spcAft>
            </a:pPr>
            <a:r>
              <a:rPr lang="en-US" sz="1000" b="1">
                <a:latin typeface="Arial"/>
                <a:ea typeface="Calibri"/>
                <a:cs typeface="Times New Roman"/>
              </a:rPr>
              <a:t>Important</a:t>
            </a:r>
            <a:r>
              <a:rPr lang="en-US" sz="1000">
                <a:latin typeface="Arial"/>
                <a:ea typeface="Calibri"/>
                <a:cs typeface="Times New Roman"/>
              </a:rPr>
              <a:t>: </a:t>
            </a:r>
          </a:p>
          <a:p>
            <a:pPr>
              <a:lnSpc>
                <a:spcPct val="115000"/>
              </a:lnSpc>
              <a:spcAft>
                <a:spcPts val="1000"/>
              </a:spcAft>
            </a:pPr>
            <a:r>
              <a:rPr lang="en-US" sz="1000">
                <a:latin typeface="Arial"/>
                <a:ea typeface="Calibri"/>
                <a:cs typeface="Times New Roman"/>
              </a:rPr>
              <a:t>The use of PowerPoint 2013, PowerPoint 2010, or PowerPoint 2007 is recommended to display the slides for this course. If you use PowerPoint Viewer or a version of PowerPoint older than PowerPoint 2007, </a:t>
            </a:r>
            <a:r>
              <a:rPr lang="ga-IE" sz="1000">
                <a:latin typeface="Arial"/>
                <a:ea typeface="Calibri"/>
                <a:cs typeface="Times New Roman"/>
              </a:rPr>
              <a:t>some</a:t>
            </a:r>
            <a:r>
              <a:rPr lang="en-US" sz="1000">
                <a:latin typeface="Arial"/>
                <a:ea typeface="Calibri"/>
                <a:cs typeface="Times New Roman"/>
              </a:rPr>
              <a:t> of the features of the slides might not display correctly.</a:t>
            </a:r>
          </a:p>
          <a:p>
            <a:pPr>
              <a:lnSpc>
                <a:spcPct val="115000"/>
              </a:lnSpc>
              <a:spcAft>
                <a:spcPts val="1000"/>
              </a:spcAft>
            </a:pPr>
            <a:r>
              <a:rPr lang="en-US" sz="1000" b="1">
                <a:latin typeface="Arial"/>
                <a:ea typeface="Calibri"/>
                <a:cs typeface="Times New Roman"/>
              </a:rPr>
              <a:t>Preparation tasks</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To prepare for this module:</a:t>
            </a:r>
          </a:p>
          <a:p>
            <a:pPr marL="342900" marR="0" lvl="0" indent="-342900">
              <a:lnSpc>
                <a:spcPct val="115000"/>
              </a:lnSpc>
              <a:spcBef>
                <a:spcPts val="0"/>
              </a:spcBef>
              <a:spcAft>
                <a:spcPts val="995"/>
              </a:spcAft>
              <a:buFont typeface="Symbol"/>
              <a:buChar char=""/>
            </a:pPr>
            <a:r>
              <a:rPr lang="en-US" sz="1000">
                <a:latin typeface="Arial"/>
                <a:ea typeface="Calibri"/>
                <a:cs typeface="Times New Roman"/>
              </a:rPr>
              <a:t>Read all of the materials for this module. </a:t>
            </a:r>
          </a:p>
          <a:p>
            <a:pPr marL="342900" marR="0" lvl="0" indent="-342900">
              <a:lnSpc>
                <a:spcPct val="115000"/>
              </a:lnSpc>
              <a:spcBef>
                <a:spcPts val="0"/>
              </a:spcBef>
              <a:spcAft>
                <a:spcPts val="995"/>
              </a:spcAft>
              <a:buFont typeface="Symbol"/>
              <a:buChar char=""/>
            </a:pPr>
            <a:r>
              <a:rPr lang="en-US" sz="1000">
                <a:latin typeface="Arial"/>
                <a:ea typeface="Calibri"/>
                <a:cs typeface="Times New Roman"/>
              </a:rPr>
              <a:t>Practice performing the demonstrations.</a:t>
            </a:r>
          </a:p>
          <a:p>
            <a:pPr marL="342900" marR="0" lvl="0" indent="-342900">
              <a:lnSpc>
                <a:spcPct val="115000"/>
              </a:lnSpc>
              <a:spcBef>
                <a:spcPts val="0"/>
              </a:spcBef>
              <a:spcAft>
                <a:spcPts val="995"/>
              </a:spcAft>
              <a:buFont typeface="Symbol"/>
              <a:buChar char=""/>
            </a:pPr>
            <a:r>
              <a:rPr lang="en-US" sz="1000">
                <a:latin typeface="Arial"/>
                <a:ea typeface="Calibri"/>
                <a:cs typeface="Times New Roman"/>
              </a:rPr>
              <a:t>Practice performing the labs.</a:t>
            </a:r>
          </a:p>
          <a:p>
            <a:pPr>
              <a:lnSpc>
                <a:spcPct val="115000"/>
              </a:lnSpc>
              <a:spcAft>
                <a:spcPts val="1000"/>
              </a:spcAft>
            </a:pPr>
            <a:r>
              <a:rPr lang="en-US" sz="1000">
                <a:latin typeface="Arial"/>
                <a:ea typeface="Calibri"/>
                <a:cs typeface="Times New Roman"/>
              </a:rPr>
              <a:t>Work through the “Module Review and Takeaways” section, and determine how you will use this section to reinforce student learning and promote knowledge transfer to on-the-job performance.</a:t>
            </a:r>
          </a:p>
          <a:p>
            <a:pPr>
              <a:lnSpc>
                <a:spcPct val="115000"/>
              </a:lnSpc>
              <a:spcAft>
                <a:spcPts val="1000"/>
              </a:spcAft>
            </a:pPr>
            <a:r>
              <a:rPr lang="en-CA" sz="1000">
                <a:latin typeface="Arial"/>
                <a:ea typeface="Calibri"/>
                <a:cs typeface="Times New Roman"/>
              </a:rPr>
              <a:t>As you prepare for this class, it is imperative that you complete the labs yourself so that you understand how they work and the concepts that are covered in each. This will help you provide meaningful hints to students who might experience difficulties in a lab; it will also help guide your lecture to ensure that you cover the concepts that the labs cover.</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710BFDB-B911-4605-9CDE-B17773CFD5E1}"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Administering Remote Computers</a:t>
            </a:r>
            <a:endParaRPr lang="en-US" sz="1200" b="1">
              <a:solidFill>
                <a:srgbClr val="336699"/>
              </a:solidFill>
              <a:latin typeface="Arial"/>
            </a:endParaRPr>
          </a:p>
        </p:txBody>
      </p:sp>
    </p:spTree>
    <p:extLst>
      <p:ext uri="{BB962C8B-B14F-4D97-AF65-F5344CB8AC3E}">
        <p14:creationId xmlns:p14="http://schemas.microsoft.com/office/powerpoint/2010/main" val="627550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F710BFDB-B911-4605-9CDE-B17773CFD5E1}"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Administering Remote Computers</a:t>
            </a:r>
            <a:endParaRPr lang="en-US" sz="1200" b="1">
              <a:solidFill>
                <a:srgbClr val="336699"/>
              </a:solidFill>
              <a:latin typeface="Arial"/>
            </a:endParaRPr>
          </a:p>
        </p:txBody>
      </p:sp>
    </p:spTree>
    <p:extLst>
      <p:ext uri="{BB962C8B-B14F-4D97-AF65-F5344CB8AC3E}">
        <p14:creationId xmlns:p14="http://schemas.microsoft.com/office/powerpoint/2010/main" val="1867334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F710BFDB-B911-4605-9CDE-B17773CFD5E1}"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Administering Remote Computers</a:t>
            </a:r>
            <a:endParaRPr lang="en-US" sz="1200" b="1">
              <a:solidFill>
                <a:srgbClr val="336699"/>
              </a:solidFill>
              <a:latin typeface="Arial"/>
            </a:endParaRPr>
          </a:p>
        </p:txBody>
      </p:sp>
    </p:spTree>
    <p:extLst>
      <p:ext uri="{BB962C8B-B14F-4D97-AF65-F5344CB8AC3E}">
        <p14:creationId xmlns:p14="http://schemas.microsoft.com/office/powerpoint/2010/main" val="846096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F710BFDB-B911-4605-9CDE-B17773CFD5E1}"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Administering Remote Computers</a:t>
            </a:r>
            <a:endParaRPr lang="en-US" sz="1200" b="1">
              <a:solidFill>
                <a:srgbClr val="336699"/>
              </a:solidFill>
              <a:latin typeface="Arial"/>
            </a:endParaRPr>
          </a:p>
        </p:txBody>
      </p:sp>
    </p:spTree>
    <p:extLst>
      <p:ext uri="{BB962C8B-B14F-4D97-AF65-F5344CB8AC3E}">
        <p14:creationId xmlns:p14="http://schemas.microsoft.com/office/powerpoint/2010/main" val="1730431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F710BFDB-B911-4605-9CDE-B17773CFD5E1}"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Administering Remote Computers</a:t>
            </a:r>
            <a:endParaRPr lang="en-US" sz="1200" b="1">
              <a:solidFill>
                <a:srgbClr val="336699"/>
              </a:solidFill>
              <a:latin typeface="Arial"/>
            </a:endParaRPr>
          </a:p>
        </p:txBody>
      </p:sp>
    </p:spTree>
    <p:extLst>
      <p:ext uri="{BB962C8B-B14F-4D97-AF65-F5344CB8AC3E}">
        <p14:creationId xmlns:p14="http://schemas.microsoft.com/office/powerpoint/2010/main" val="9460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F710BFDB-B911-4605-9CDE-B17773CFD5E1}"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Administering Remote Computers</a:t>
            </a:r>
            <a:endParaRPr lang="en-US" sz="1200" b="1">
              <a:solidFill>
                <a:srgbClr val="336699"/>
              </a:solidFill>
              <a:latin typeface="Arial"/>
            </a:endParaRPr>
          </a:p>
        </p:txBody>
      </p:sp>
    </p:spTree>
    <p:extLst>
      <p:ext uri="{BB962C8B-B14F-4D97-AF65-F5344CB8AC3E}">
        <p14:creationId xmlns:p14="http://schemas.microsoft.com/office/powerpoint/2010/main" val="1182251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You will find these commands </a:t>
            </a:r>
            <a:r>
              <a:rPr lang="ga-IE" sz="1000" dirty="0">
                <a:latin typeface="Arial"/>
                <a:ea typeface="Calibri"/>
                <a:cs typeface="Times New Roman"/>
              </a:rPr>
              <a:t>on the 10961B-LON-CL1 virtual machine </a:t>
            </a:r>
            <a:r>
              <a:rPr lang="en-US" sz="1000" dirty="0">
                <a:latin typeface="Arial"/>
                <a:ea typeface="Calibri"/>
                <a:cs typeface="Times New Roman"/>
              </a:rPr>
              <a:t>in E:\Mod09\DemoCode\EnablingAndUsingRemoting.ps1.</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a:t>
            </a:r>
            <a:r>
              <a:rPr lang="ga-IE" sz="1000" dirty="0">
                <a:latin typeface="Arial"/>
                <a:ea typeface="Calibri"/>
                <a:cs typeface="Times New Roman"/>
              </a:rPr>
              <a:t>have completed the preparation steps in the Module Overview slide </a:t>
            </a:r>
            <a:r>
              <a:rPr lang="en-US" sz="1000" dirty="0" err="1">
                <a:latin typeface="Arial"/>
                <a:ea typeface="Calibri"/>
                <a:cs typeface="Times New Roman"/>
              </a:rPr>
              <a:t>i</a:t>
            </a:r>
            <a:r>
              <a:rPr lang="ga-IE" sz="1000" dirty="0">
                <a:latin typeface="Arial"/>
                <a:ea typeface="Calibri"/>
                <a:cs typeface="Times New Roman"/>
              </a:rPr>
              <a:t>nstructor </a:t>
            </a:r>
            <a:r>
              <a:rPr lang="en-US" sz="1000" dirty="0">
                <a:latin typeface="Arial"/>
                <a:ea typeface="Calibri"/>
                <a:cs typeface="Times New Roman"/>
              </a:rPr>
              <a:t>n</a:t>
            </a:r>
            <a:r>
              <a:rPr lang="ga-IE" sz="1000" dirty="0">
                <a:latin typeface="Arial"/>
                <a:ea typeface="Calibri"/>
                <a:cs typeface="Times New Roman"/>
              </a:rPr>
              <a:t>otes</a:t>
            </a:r>
            <a:r>
              <a:rPr lang="en-US" sz="1000" dirty="0">
                <a:latin typeface="Arial"/>
                <a:ea typeface="Calibri"/>
                <a:cs typeface="Times New Roman"/>
              </a:rPr>
              <a:t> and </a:t>
            </a:r>
            <a:r>
              <a:rPr lang="ga-IE" sz="1000" dirty="0">
                <a:latin typeface="Arial"/>
                <a:ea typeface="Calibri"/>
                <a:cs typeface="Times New Roman"/>
              </a:rPr>
              <a:t>have started but </a:t>
            </a:r>
            <a:r>
              <a:rPr lang="en-US" sz="1000" i="1" dirty="0">
                <a:latin typeface="Arial"/>
                <a:ea typeface="Calibri"/>
                <a:cs typeface="Times New Roman"/>
              </a:rPr>
              <a:t>not l</a:t>
            </a:r>
            <a:r>
              <a:rPr lang="ga-IE" sz="1000" dirty="0">
                <a:latin typeface="Arial"/>
                <a:ea typeface="Calibri"/>
                <a:cs typeface="Times New Roman"/>
              </a:rPr>
              <a:t>ogged </a:t>
            </a:r>
            <a:r>
              <a:rPr lang="en-US" sz="1000" dirty="0">
                <a:latin typeface="Arial"/>
                <a:ea typeface="Calibri"/>
                <a:cs typeface="Times New Roman"/>
              </a:rPr>
              <a:t>on </a:t>
            </a:r>
            <a:r>
              <a:rPr lang="ga-IE" sz="1000" dirty="0">
                <a:latin typeface="Arial"/>
                <a:ea typeface="Calibri"/>
                <a:cs typeface="Times New Roman"/>
              </a:rPr>
              <a:t>to the virtual machine 10961B-LON-DC1</a:t>
            </a:r>
            <a:r>
              <a:rPr lang="en-US" sz="1000" dirty="0">
                <a:latin typeface="Arial"/>
                <a:ea typeface="Calibri"/>
                <a:cs typeface="Times New Roman"/>
              </a:rPr>
              <a:t>, and you should </a:t>
            </a:r>
            <a:r>
              <a:rPr lang="ga-IE" sz="1000" dirty="0">
                <a:latin typeface="Arial"/>
                <a:ea typeface="Calibri"/>
                <a:cs typeface="Times New Roman"/>
              </a:rPr>
              <a:t>hav</a:t>
            </a:r>
            <a:r>
              <a:rPr lang="en-US" sz="1000" dirty="0">
                <a:latin typeface="Arial"/>
                <a:ea typeface="Calibri"/>
                <a:cs typeface="Times New Roman"/>
              </a:rPr>
              <a:t>e</a:t>
            </a:r>
            <a:r>
              <a:rPr lang="en-US" sz="1000" b="1" dirty="0">
                <a:latin typeface="Arial"/>
                <a:ea typeface="Calibri"/>
                <a:cs typeface="Times New Roman"/>
              </a:rPr>
              <a:t> </a:t>
            </a:r>
            <a:r>
              <a:rPr lang="ga-IE" sz="1000" dirty="0">
                <a:latin typeface="Arial"/>
                <a:ea typeface="Calibri"/>
                <a:cs typeface="Times New Roman"/>
              </a:rPr>
              <a:t>started and signed in to the virtual machine 10961B-LON-CL1 using the credentials Adatum\administrator with password Pa$$w0rd</a:t>
            </a:r>
            <a:r>
              <a:rPr lang="en-US" sz="1000" dirty="0">
                <a:latin typeface="Arial"/>
                <a:ea typeface="Calibri"/>
                <a:cs typeface="Times New Roman"/>
              </a:rPr>
              <a:t>.</a:t>
            </a:r>
          </a:p>
          <a:p>
            <a:pPr>
              <a:lnSpc>
                <a:spcPct val="115000"/>
              </a:lnSpc>
              <a:spcAft>
                <a:spcPts val="1000"/>
              </a:spcAft>
            </a:pPr>
            <a:r>
              <a:rPr lang="en-US" sz="1000" dirty="0">
                <a:latin typeface="Arial"/>
                <a:ea typeface="Calibri"/>
                <a:cs typeface="Times New Roman"/>
              </a:rPr>
              <a:t>The d</a:t>
            </a:r>
            <a:r>
              <a:rPr lang="ga-IE" sz="1000" dirty="0">
                <a:latin typeface="Arial"/>
                <a:ea typeface="Calibri"/>
                <a:cs typeface="Times New Roman"/>
              </a:rPr>
              <a:t>emo</a:t>
            </a:r>
            <a:r>
              <a:rPr lang="en-US" sz="1000" dirty="0" err="1">
                <a:latin typeface="Arial"/>
                <a:ea typeface="Calibri"/>
                <a:cs typeface="Times New Roman"/>
              </a:rPr>
              <a:t>nstration</a:t>
            </a:r>
            <a:r>
              <a:rPr lang="en-US" sz="1000" dirty="0">
                <a:latin typeface="Arial"/>
                <a:ea typeface="Calibri"/>
                <a:cs typeface="Times New Roman"/>
              </a:rPr>
              <a:t> s</a:t>
            </a:r>
            <a:r>
              <a:rPr lang="ga-IE" sz="1000" dirty="0">
                <a:latin typeface="Arial"/>
                <a:ea typeface="Calibri"/>
                <a:cs typeface="Times New Roman"/>
              </a:rPr>
              <a:t>teps should be </a:t>
            </a:r>
            <a:r>
              <a:rPr lang="en-US" sz="1000" dirty="0">
                <a:latin typeface="Arial"/>
                <a:ea typeface="Calibri"/>
                <a:cs typeface="Times New Roman"/>
              </a:rPr>
              <a:t>performed </a:t>
            </a:r>
            <a:r>
              <a:rPr lang="ga-IE" sz="1000" dirty="0">
                <a:latin typeface="Arial"/>
                <a:ea typeface="Calibri"/>
                <a:cs typeface="Times New Roman"/>
              </a:rPr>
              <a:t>on the 10961B-LON-CL1 virtual machine </a:t>
            </a:r>
            <a:r>
              <a:rPr lang="en-US" sz="1000" dirty="0">
                <a:latin typeface="Arial"/>
                <a:ea typeface="Calibri"/>
                <a:cs typeface="Times New Roman"/>
              </a:rPr>
              <a:t>in the Windows PowerShell console application</a:t>
            </a:r>
            <a:r>
              <a:rPr lang="ga-IE" sz="1000" dirty="0">
                <a:latin typeface="Arial"/>
                <a:ea typeface="Calibri"/>
                <a:cs typeface="Times New Roman"/>
              </a:rPr>
              <a:t> or the Console pane of the </a:t>
            </a:r>
            <a:r>
              <a:rPr lang="en-US" sz="1000" dirty="0">
                <a:latin typeface="Arial"/>
                <a:ea typeface="Calibri"/>
                <a:cs typeface="Times New Roman"/>
              </a:rPr>
              <a:t>Integrated Scripting Environment (</a:t>
            </a:r>
            <a:r>
              <a:rPr lang="ga-IE" sz="1000" dirty="0">
                <a:latin typeface="Arial"/>
                <a:ea typeface="Calibri"/>
                <a:cs typeface="Times New Roman"/>
              </a:rPr>
              <a:t>ISE</a:t>
            </a:r>
            <a:r>
              <a:rPr lang="en-US" sz="1000" dirty="0">
                <a:latin typeface="Arial"/>
                <a:ea typeface="Calibri"/>
                <a:cs typeface="Times New Roman"/>
              </a:rPr>
              <a:t>)</a:t>
            </a:r>
            <a:r>
              <a:rPr lang="ga-IE" sz="1000" dirty="0">
                <a:latin typeface="Arial"/>
                <a:ea typeface="Calibri"/>
                <a:cs typeface="Times New Roman"/>
              </a:rPr>
              <a:t>. Also, ensure </a:t>
            </a:r>
            <a:r>
              <a:rPr lang="en-US" sz="1000" dirty="0">
                <a:latin typeface="Arial"/>
                <a:ea typeface="Calibri"/>
                <a:cs typeface="Times New Roman"/>
              </a:rPr>
              <a:t>that the window title bar of Windows PowerShell (or the ISE) says Administrator. If not, close the window, right-click the program icon, and click </a:t>
            </a:r>
            <a:r>
              <a:rPr lang="en-US" sz="1000" b="1" dirty="0">
                <a:latin typeface="Arial"/>
                <a:ea typeface="Calibri"/>
                <a:cs typeface="Times New Roman"/>
              </a:rPr>
              <a:t>Run as administrator</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ga-IE" sz="1000" dirty="0" smtClean="0">
                <a:effectLst/>
                <a:latin typeface="Arial"/>
                <a:ea typeface="Times New Roman"/>
                <a:cs typeface="Times New Roman"/>
              </a:rPr>
              <a:t>Ensure you are signed into the 10961B-LON-CL1 virtual machine as Adatum\Administrator with password Pa$$w0rd.</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a:ea typeface="Times New Roman"/>
                <a:cs typeface="Times New Roman"/>
              </a:rPr>
              <a:t>To e</a:t>
            </a:r>
            <a:r>
              <a:rPr lang="ga-IE" sz="1000" dirty="0" smtClean="0">
                <a:solidFill>
                  <a:srgbClr val="000000"/>
                </a:solidFill>
                <a:effectLst/>
                <a:latin typeface="Arial"/>
                <a:ea typeface="Times New Roman"/>
                <a:cs typeface="Times New Roman"/>
              </a:rPr>
              <a:t>nsure you have the correct execution policy in place</a:t>
            </a:r>
            <a:r>
              <a:rPr lang="en-US" sz="1000" dirty="0" smtClean="0">
                <a:solidFill>
                  <a:srgbClr val="000000"/>
                </a:solidFill>
                <a:effectLst/>
                <a:latin typeface="Arial"/>
                <a:ea typeface="Times New Roman"/>
                <a:cs typeface="Times New Roman"/>
              </a:rPr>
              <a:t>, run:</a:t>
            </a:r>
            <a:endParaRPr lang="en-US" sz="1000" dirty="0" smtClean="0">
              <a:effectLst/>
              <a:latin typeface="Arial"/>
              <a:ea typeface="Times New Roman"/>
              <a:cs typeface="Times New Roman"/>
            </a:endParaRPr>
          </a:p>
          <a:p>
            <a:pPr lvl="1">
              <a:lnSpc>
                <a:spcPct val="115000"/>
              </a:lnSpc>
              <a:spcBef>
                <a:spcPts val="600"/>
              </a:spcBef>
              <a:spcAft>
                <a:spcPts val="995"/>
              </a:spcAft>
            </a:pPr>
            <a:r>
              <a:rPr lang="en-US" sz="1000" b="1" dirty="0" smtClean="0">
                <a:effectLst/>
                <a:latin typeface="Arial"/>
                <a:ea typeface="Times New Roman"/>
                <a:cs typeface="Times New Roman"/>
              </a:rPr>
              <a:t>set-</a:t>
            </a:r>
            <a:r>
              <a:rPr lang="en-US" sz="1000" b="1" dirty="0" err="1" smtClean="0">
                <a:effectLst/>
                <a:latin typeface="Arial"/>
                <a:ea typeface="Times New Roman"/>
                <a:cs typeface="Times New Roman"/>
              </a:rPr>
              <a:t>executionPolicy</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RemoteSigned</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a:ea typeface="Times New Roman"/>
                <a:cs typeface="Times New Roman"/>
              </a:rPr>
              <a:t>Answer Yes to confirm the Execution Policy Change.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Run:</a:t>
            </a:r>
          </a:p>
          <a:p>
            <a:pPr lvl="1">
              <a:lnSpc>
                <a:spcPct val="115000"/>
              </a:lnSpc>
              <a:spcBef>
                <a:spcPts val="600"/>
              </a:spcBef>
              <a:spcAft>
                <a:spcPts val="995"/>
              </a:spcAft>
            </a:pPr>
            <a:r>
              <a:rPr lang="en-US" sz="1000" b="1" dirty="0" smtClean="0">
                <a:effectLst/>
                <a:latin typeface="Arial"/>
                <a:ea typeface="Times New Roman"/>
                <a:cs typeface="Times New Roman"/>
              </a:rPr>
              <a:t>Enable-</a:t>
            </a:r>
            <a:r>
              <a:rPr lang="en-US" sz="1000" b="1" dirty="0" err="1" smtClean="0">
                <a:effectLst/>
                <a:latin typeface="Arial"/>
                <a:ea typeface="Times New Roman"/>
                <a:cs typeface="Times New Roman"/>
              </a:rPr>
              <a:t>Psremoting</a:t>
            </a:r>
            <a:endParaRPr lang="en-US" sz="1000" dirty="0">
              <a:latin typeface="Arial"/>
              <a:ea typeface="Times New Roman"/>
              <a:cs typeface="Times New Roman"/>
            </a:endParaRPr>
          </a:p>
          <a:p>
            <a:pPr lvl="1">
              <a:lnSpc>
                <a:spcPct val="115000"/>
              </a:lnSpc>
              <a:spcBef>
                <a:spcPts val="600"/>
              </a:spcBef>
              <a:spcAft>
                <a:spcPts val="995"/>
              </a:spcAft>
            </a:pPr>
            <a:r>
              <a:rPr lang="en-US" sz="1000" dirty="0" smtClean="0">
                <a:effectLst/>
                <a:latin typeface="Arial"/>
                <a:ea typeface="Times New Roman"/>
                <a:cs typeface="Times New Roman"/>
              </a:rPr>
              <a:t>If </a:t>
            </a:r>
            <a:r>
              <a:rPr lang="en-US" sz="1000" dirty="0" smtClean="0">
                <a:effectLst/>
                <a:latin typeface="Arial"/>
                <a:ea typeface="Times New Roman"/>
                <a:cs typeface="Times New Roman"/>
              </a:rPr>
              <a:t>you receive an error about a network connection being Public, run </a:t>
            </a:r>
            <a:r>
              <a:rPr lang="en-US" sz="1000" b="1" dirty="0" smtClean="0">
                <a:effectLst/>
                <a:latin typeface="Arial"/>
                <a:ea typeface="Times New Roman"/>
                <a:cs typeface="Times New Roman"/>
              </a:rPr>
              <a:t>Enable-</a:t>
            </a:r>
            <a:r>
              <a:rPr lang="en-US" sz="1000" b="1" dirty="0" err="1" smtClean="0">
                <a:effectLst/>
                <a:latin typeface="Arial"/>
                <a:ea typeface="Times New Roman"/>
                <a:cs typeface="Times New Roman"/>
              </a:rPr>
              <a:t>PSremoting</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SkipNetwork</a:t>
            </a:r>
            <a:r>
              <a:rPr lang="en-US" sz="1000" dirty="0" smtClean="0">
                <a:effectLst/>
                <a:latin typeface="Arial"/>
                <a:ea typeface="Times New Roman"/>
                <a:cs typeface="Times New Roman"/>
              </a:rPr>
              <a:t> instead. Point out the error to students; it is an error they’ll see a lot.</a:t>
            </a: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a:ea typeface="Times New Roman"/>
                <a:cs typeface="Times New Roman"/>
              </a:rPr>
              <a:t>Click 'Yes' or press Y to confirm all dialog boxes. </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F710BFDB-B911-4605-9CDE-B17773CFD5E1}"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Administering Remote Computers</a:t>
            </a:r>
            <a:endParaRPr lang="en-US"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32382137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Run:</a:t>
            </a:r>
          </a:p>
          <a:p>
            <a:pPr lvl="1">
              <a:lnSpc>
                <a:spcPct val="115000"/>
              </a:lnSpc>
              <a:spcBef>
                <a:spcPts val="600"/>
              </a:spcBef>
              <a:spcAft>
                <a:spcPts val="995"/>
              </a:spcAft>
            </a:pPr>
            <a:r>
              <a:rPr lang="en-US" sz="1000" b="1" dirty="0">
                <a:solidFill>
                  <a:prstClr val="black"/>
                </a:solidFill>
                <a:latin typeface="Arial"/>
                <a:ea typeface="Times New Roman"/>
                <a:cs typeface="Times New Roman"/>
              </a:rPr>
              <a:t>Enter-</a:t>
            </a:r>
            <a:r>
              <a:rPr lang="en-US" sz="1000" b="1" dirty="0" err="1">
                <a:solidFill>
                  <a:prstClr val="black"/>
                </a:solidFill>
                <a:latin typeface="Arial"/>
                <a:ea typeface="Times New Roman"/>
                <a:cs typeface="Times New Roman"/>
              </a:rPr>
              <a:t>PSSession</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ComputerName</a:t>
            </a:r>
            <a:r>
              <a:rPr lang="en-US" sz="1000" b="1" dirty="0">
                <a:solidFill>
                  <a:prstClr val="black"/>
                </a:solidFill>
                <a:latin typeface="Arial"/>
                <a:ea typeface="Times New Roman"/>
                <a:cs typeface="Times New Roman"/>
              </a:rPr>
              <a:t> </a:t>
            </a:r>
            <a:r>
              <a:rPr lang="en-US" sz="1000" b="1" dirty="0" smtClean="0">
                <a:solidFill>
                  <a:prstClr val="black"/>
                </a:solidFill>
                <a:latin typeface="Arial"/>
                <a:ea typeface="Times New Roman"/>
                <a:cs typeface="Times New Roman"/>
              </a:rPr>
              <a:t>LON-DC1</a:t>
            </a:r>
          </a:p>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Run:</a:t>
            </a:r>
          </a:p>
          <a:p>
            <a:pPr lvl="1">
              <a:lnSpc>
                <a:spcPct val="115000"/>
              </a:lnSpc>
              <a:spcBef>
                <a:spcPts val="600"/>
              </a:spcBef>
              <a:spcAft>
                <a:spcPts val="995"/>
              </a:spcAft>
            </a:pPr>
            <a:r>
              <a:rPr lang="en-US" sz="1000" b="1" dirty="0" smtClean="0">
                <a:solidFill>
                  <a:prstClr val="black"/>
                </a:solidFill>
                <a:latin typeface="Arial"/>
                <a:ea typeface="Times New Roman"/>
                <a:cs typeface="Times New Roman"/>
              </a:rPr>
              <a:t>Get-Process</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Run:</a:t>
            </a:r>
          </a:p>
          <a:p>
            <a:pPr lvl="1">
              <a:lnSpc>
                <a:spcPct val="115000"/>
              </a:lnSpc>
              <a:spcBef>
                <a:spcPts val="600"/>
              </a:spcBef>
              <a:spcAft>
                <a:spcPts val="995"/>
              </a:spcAft>
            </a:pPr>
            <a:r>
              <a:rPr lang="en-US" sz="1000" b="1" dirty="0" smtClean="0">
                <a:solidFill>
                  <a:prstClr val="black"/>
                </a:solidFill>
                <a:latin typeface="Arial"/>
                <a:ea typeface="Times New Roman"/>
                <a:cs typeface="Times New Roman"/>
              </a:rPr>
              <a:t>Exit-</a:t>
            </a:r>
            <a:r>
              <a:rPr lang="en-US" sz="1000" b="1" dirty="0" err="1" smtClean="0">
                <a:solidFill>
                  <a:prstClr val="black"/>
                </a:solidFill>
                <a:latin typeface="Arial"/>
                <a:ea typeface="Times New Roman"/>
                <a:cs typeface="Times New Roman"/>
              </a:rPr>
              <a:t>PSSession</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Run:</a:t>
            </a:r>
          </a:p>
          <a:p>
            <a:pPr lvl="1">
              <a:lnSpc>
                <a:spcPts val="1000"/>
              </a:lnSpc>
              <a:spcBef>
                <a:spcPts val="600"/>
              </a:spcBef>
              <a:spcAft>
                <a:spcPts val="600"/>
              </a:spcAft>
            </a:pPr>
            <a:r>
              <a:rPr lang="en-US" sz="1000" b="1" dirty="0" smtClean="0">
                <a:solidFill>
                  <a:prstClr val="black"/>
                </a:solidFill>
                <a:latin typeface="Arial"/>
                <a:ea typeface="Times New Roman"/>
                <a:cs typeface="Times New Roman"/>
              </a:rPr>
              <a:t>Invoke-Command </a:t>
            </a:r>
            <a:r>
              <a:rPr lang="en-US" sz="1000" b="1" dirty="0">
                <a:solidFill>
                  <a:prstClr val="black"/>
                </a:solidFill>
                <a:latin typeface="Arial"/>
                <a:ea typeface="Times New Roman"/>
                <a:cs typeface="Times New Roman"/>
              </a:rPr>
              <a:t>–</a:t>
            </a:r>
            <a:r>
              <a:rPr lang="en-US" sz="1000" b="1" dirty="0" err="1">
                <a:solidFill>
                  <a:prstClr val="black"/>
                </a:solidFill>
                <a:latin typeface="Arial"/>
                <a:ea typeface="Times New Roman"/>
                <a:cs typeface="Times New Roman"/>
              </a:rPr>
              <a:t>ComputerName</a:t>
            </a:r>
            <a:r>
              <a:rPr lang="en-US" sz="1000" b="1" dirty="0">
                <a:solidFill>
                  <a:prstClr val="black"/>
                </a:solidFill>
                <a:latin typeface="Arial"/>
                <a:ea typeface="Times New Roman"/>
                <a:cs typeface="Times New Roman"/>
              </a:rPr>
              <a:t> LON-CL1,LON-DC1 –</a:t>
            </a:r>
            <a:r>
              <a:rPr lang="en-US" sz="1000" b="1" dirty="0" err="1">
                <a:solidFill>
                  <a:prstClr val="black"/>
                </a:solidFill>
                <a:latin typeface="Arial"/>
                <a:ea typeface="Times New Roman"/>
                <a:cs typeface="Times New Roman"/>
              </a:rPr>
              <a:t>ScriptBlock</a:t>
            </a:r>
            <a:r>
              <a:rPr lang="en-US" sz="1000" b="1" dirty="0">
                <a:solidFill>
                  <a:prstClr val="black"/>
                </a:solidFill>
                <a:latin typeface="Arial"/>
                <a:ea typeface="Times New Roman"/>
                <a:cs typeface="Times New Roman"/>
              </a:rPr>
              <a:t> { Get-</a:t>
            </a:r>
            <a:r>
              <a:rPr lang="en-US" sz="1000" b="1" dirty="0" err="1">
                <a:solidFill>
                  <a:prstClr val="black"/>
                </a:solidFill>
                <a:latin typeface="Arial"/>
                <a:ea typeface="Times New Roman"/>
                <a:cs typeface="Times New Roman"/>
              </a:rPr>
              <a:t>EventLog</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LogName</a:t>
            </a:r>
            <a:r>
              <a:rPr lang="en-US" sz="1000" b="1" dirty="0">
                <a:solidFill>
                  <a:prstClr val="black"/>
                </a:solidFill>
                <a:latin typeface="Arial"/>
                <a:ea typeface="Times New Roman"/>
                <a:cs typeface="Times New Roman"/>
              </a:rPr>
              <a:t> Security –Newest 10 }</a:t>
            </a:r>
            <a:endParaRPr lang="en-US" dirty="0"/>
          </a:p>
        </p:txBody>
      </p:sp>
      <p:sp>
        <p:nvSpPr>
          <p:cNvPr id="4" name="Slide Number Placeholder 3"/>
          <p:cNvSpPr>
            <a:spLocks noGrp="1"/>
          </p:cNvSpPr>
          <p:nvPr>
            <p:ph type="sldNum" sz="quarter" idx="10"/>
          </p:nvPr>
        </p:nvSpPr>
        <p:spPr/>
        <p:txBody>
          <a:bodyPr/>
          <a:lstStyle/>
          <a:p>
            <a:fld id="{F710BFDB-B911-4605-9CDE-B17773CFD5E1}"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Administering Remote Computers</a:t>
            </a:r>
            <a:endParaRPr lang="en-US" sz="1200" b="1">
              <a:solidFill>
                <a:srgbClr val="336699"/>
              </a:solidFill>
              <a:latin typeface="Arial"/>
            </a:endParaRPr>
          </a:p>
        </p:txBody>
      </p:sp>
    </p:spTree>
    <p:extLst>
      <p:ext uri="{BB962C8B-B14F-4D97-AF65-F5344CB8AC3E}">
        <p14:creationId xmlns:p14="http://schemas.microsoft.com/office/powerpoint/2010/main" val="15447120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F710BFDB-B911-4605-9CDE-B17773CFD5E1}"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Administering Remote Computers</a:t>
            </a:r>
            <a:endParaRPr lang="en-US" sz="1200" b="1">
              <a:solidFill>
                <a:srgbClr val="336699"/>
              </a:solidFill>
              <a:latin typeface="Arial"/>
            </a:endParaRPr>
          </a:p>
        </p:txBody>
      </p:sp>
    </p:spTree>
    <p:extLst>
      <p:ext uri="{BB962C8B-B14F-4D97-AF65-F5344CB8AC3E}">
        <p14:creationId xmlns:p14="http://schemas.microsoft.com/office/powerpoint/2010/main" val="14476327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Why might you configure remoting to use ports other than the defaults?</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In most cases, you would not do so. The best reason to configure remoting to use different ports is when your organization uses an application that has to use the same ports.</a:t>
            </a:r>
          </a:p>
        </p:txBody>
      </p:sp>
      <p:sp>
        <p:nvSpPr>
          <p:cNvPr id="4" name="Slide Number Placeholder 3"/>
          <p:cNvSpPr>
            <a:spLocks noGrp="1"/>
          </p:cNvSpPr>
          <p:nvPr>
            <p:ph type="sldNum" sz="quarter" idx="10"/>
          </p:nvPr>
        </p:nvSpPr>
        <p:spPr/>
        <p:txBody>
          <a:bodyPr/>
          <a:lstStyle/>
          <a:p>
            <a:fld id="{F710BFDB-B911-4605-9CDE-B17773CFD5E1}"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Administering Remote Computers</a:t>
            </a:r>
            <a:endParaRPr lang="en-US" sz="1200" b="1">
              <a:solidFill>
                <a:srgbClr val="336699"/>
              </a:solidFill>
              <a:latin typeface="Arial"/>
            </a:endParaRPr>
          </a:p>
        </p:txBody>
      </p:sp>
    </p:spTree>
    <p:extLst>
      <p:ext uri="{BB962C8B-B14F-4D97-AF65-F5344CB8AC3E}">
        <p14:creationId xmlns:p14="http://schemas.microsoft.com/office/powerpoint/2010/main" val="22931828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F710BFDB-B911-4605-9CDE-B17773CFD5E1}" type="slidenum">
              <a:rPr lang="en-US" smtClean="0"/>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Administering Remote Computers</a:t>
            </a:r>
            <a:endParaRPr lang="en-US" sz="1200" b="1">
              <a:solidFill>
                <a:srgbClr val="336699"/>
              </a:solidFill>
              <a:latin typeface="Arial"/>
            </a:endParaRPr>
          </a:p>
        </p:txBody>
      </p:sp>
    </p:spTree>
    <p:extLst>
      <p:ext uri="{BB962C8B-B14F-4D97-AF65-F5344CB8AC3E}">
        <p14:creationId xmlns:p14="http://schemas.microsoft.com/office/powerpoint/2010/main" val="3222768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Of key importance is </a:t>
            </a:r>
            <a:r>
              <a:rPr lang="en-US" sz="1000" b="1">
                <a:latin typeface="Arial"/>
                <a:ea typeface="Calibri"/>
                <a:cs typeface="Times New Roman"/>
              </a:rPr>
              <a:t>Invoke-Command</a:t>
            </a:r>
            <a:r>
              <a:rPr lang="en-US" sz="1000">
                <a:latin typeface="Arial"/>
                <a:ea typeface="Calibri"/>
                <a:cs typeface="Times New Roman"/>
              </a:rPr>
              <a:t>, together with its </a:t>
            </a:r>
            <a:r>
              <a:rPr lang="en-US" sz="1000" b="1">
                <a:latin typeface="Arial"/>
                <a:ea typeface="Calibri"/>
                <a:cs typeface="Times New Roman"/>
              </a:rPr>
              <a:t>–ArgumentList</a:t>
            </a:r>
            <a:r>
              <a:rPr lang="en-US" sz="1000">
                <a:latin typeface="Arial"/>
                <a:ea typeface="Calibri"/>
                <a:cs typeface="Times New Roman"/>
              </a:rPr>
              <a:t> parameter and </a:t>
            </a:r>
            <a:r>
              <a:rPr lang="en-US" sz="1000" b="1">
                <a:latin typeface="Arial"/>
                <a:ea typeface="Calibri"/>
                <a:cs typeface="Times New Roman"/>
              </a:rPr>
              <a:t>Param()</a:t>
            </a:r>
            <a:r>
              <a:rPr lang="en-US" sz="1000">
                <a:latin typeface="Arial"/>
                <a:ea typeface="Calibri"/>
                <a:cs typeface="Times New Roman"/>
              </a:rPr>
              <a:t> block technique. This will be used in Module 10, “Putting it All Together.” Therefore, it is extremely important that students understand the command and its </a:t>
            </a:r>
            <a:r>
              <a:rPr lang="en-US" sz="1000" b="1">
                <a:latin typeface="Arial"/>
                <a:ea typeface="Calibri"/>
                <a:cs typeface="Times New Roman"/>
              </a:rPr>
              <a:t>–ArgumentList</a:t>
            </a:r>
            <a:r>
              <a:rPr lang="en-US" sz="1000">
                <a:latin typeface="Arial"/>
                <a:ea typeface="Calibri"/>
                <a:cs typeface="Times New Roman"/>
              </a:rPr>
              <a:t> parameter. The lesson and lab on delegated administration in this module is practical, real-world, and useful. However, it is less urgent in terms of students needing to leave class with a good understanding. If you are running short on time, skip the last lesson and lab in this module and instruct students to explore that material on their own. You must make sure that students complete this module, and their lunch break, by 1:30 to 1:45 P.M. so that you can move into the next module and its lengthy lab.</a:t>
            </a:r>
          </a:p>
          <a:p>
            <a:pPr>
              <a:lnSpc>
                <a:spcPct val="115000"/>
              </a:lnSpc>
              <a:spcAft>
                <a:spcPts val="1000"/>
              </a:spcAft>
            </a:pPr>
            <a:r>
              <a:rPr lang="en-US" sz="1000" b="1" u="sng">
                <a:latin typeface="Arial"/>
                <a:ea typeface="Calibri"/>
                <a:cs typeface="Segoe UI"/>
              </a:rPr>
              <a:t>Demonstration Preparation:</a:t>
            </a:r>
            <a:endParaRPr lang="en-US" sz="1000">
              <a:latin typeface="Arial"/>
              <a:ea typeface="Calibri"/>
              <a:cs typeface="Times New Roman"/>
            </a:endParaRPr>
          </a:p>
          <a:p>
            <a:pPr>
              <a:lnSpc>
                <a:spcPct val="115000"/>
              </a:lnSpc>
              <a:spcAft>
                <a:spcPts val="1000"/>
              </a:spcAft>
            </a:pPr>
            <a:r>
              <a:rPr lang="ga-IE" sz="1000">
                <a:solidFill>
                  <a:srgbClr val="000000"/>
                </a:solidFill>
                <a:latin typeface="Arial"/>
                <a:ea typeface="Calibri"/>
                <a:cs typeface="Times New Roman"/>
              </a:rPr>
              <a:t>There are demonstrations in each Lesson in this module. To prepare for them</a:t>
            </a:r>
            <a:r>
              <a:rPr lang="en-US" sz="1000">
                <a:solidFill>
                  <a:srgbClr val="000000"/>
                </a:solidFill>
                <a:latin typeface="Arial"/>
                <a:ea typeface="Calibri"/>
                <a:cs typeface="Times New Roman"/>
              </a:rPr>
              <a:t>,</a:t>
            </a:r>
            <a:r>
              <a:rPr lang="ga-IE" sz="1000">
                <a:solidFill>
                  <a:srgbClr val="000000"/>
                </a:solidFill>
                <a:latin typeface="Arial"/>
                <a:ea typeface="Calibri"/>
                <a:cs typeface="Times New Roman"/>
              </a:rPr>
              <a:t> you need to do the following</a:t>
            </a:r>
            <a:r>
              <a:rPr lang="en-US" sz="1000">
                <a:solidFill>
                  <a:srgbClr val="000000"/>
                </a:solidFill>
                <a:latin typeface="Arial"/>
                <a:ea typeface="Calibri"/>
                <a:cs typeface="Times New Roman"/>
              </a:rPr>
              <a:t>:</a:t>
            </a:r>
            <a:endParaRPr lang="en-US" sz="100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ga-IE" sz="1000" smtClean="0">
                <a:effectLst/>
                <a:latin typeface="Arial"/>
                <a:ea typeface="Times New Roman"/>
                <a:cs typeface="Segoe UI"/>
              </a:rPr>
              <a:t>Start the virtual machine </a:t>
            </a:r>
            <a:r>
              <a:rPr lang="en-US" sz="1000" b="1" smtClean="0">
                <a:effectLst/>
                <a:latin typeface="Arial"/>
                <a:ea typeface="Times New Roman"/>
                <a:cs typeface="Segoe UI"/>
              </a:rPr>
              <a:t>10961B-LON-DC1 </a:t>
            </a:r>
            <a:r>
              <a:rPr lang="ga-IE" sz="1000" smtClean="0">
                <a:effectLst/>
                <a:latin typeface="Arial"/>
                <a:ea typeface="Times New Roman"/>
                <a:cs typeface="Segoe UI"/>
              </a:rPr>
              <a:t>but do not sign in</a:t>
            </a:r>
            <a:r>
              <a:rPr lang="en-US" sz="1000" smtClean="0">
                <a:effectLst/>
                <a:latin typeface="Arial"/>
                <a:ea typeface="Times New Roman"/>
                <a:cs typeface="Segoe UI"/>
              </a:rPr>
              <a:t>.</a:t>
            </a:r>
          </a:p>
          <a:p>
            <a:pPr marL="342900" marR="0" lvl="0" indent="-342900">
              <a:lnSpc>
                <a:spcPct val="115000"/>
              </a:lnSpc>
              <a:spcBef>
                <a:spcPts val="0"/>
              </a:spcBef>
              <a:spcAft>
                <a:spcPts val="995"/>
              </a:spcAft>
              <a:buFont typeface="+mj-lt"/>
              <a:buAutoNum type="arabicPeriod"/>
            </a:pPr>
            <a:r>
              <a:rPr lang="ga-IE" sz="1000" smtClean="0">
                <a:effectLst/>
                <a:latin typeface="Arial"/>
                <a:ea typeface="Times New Roman"/>
                <a:cs typeface="Segoe UI"/>
              </a:rPr>
              <a:t>Start and </a:t>
            </a:r>
            <a:r>
              <a:rPr lang="en-US" sz="1000" smtClean="0">
                <a:effectLst/>
                <a:latin typeface="Arial"/>
                <a:ea typeface="Times New Roman"/>
                <a:cs typeface="Segoe UI"/>
              </a:rPr>
              <a:t>sign in</a:t>
            </a:r>
            <a:r>
              <a:rPr lang="ga-IE" sz="1000" smtClean="0">
                <a:effectLst/>
                <a:latin typeface="Arial"/>
                <a:ea typeface="Times New Roman"/>
                <a:cs typeface="Segoe UI"/>
              </a:rPr>
              <a:t> to the </a:t>
            </a:r>
            <a:r>
              <a:rPr lang="en-US" sz="1000" b="1" smtClean="0">
                <a:effectLst/>
                <a:latin typeface="Arial"/>
                <a:ea typeface="Times New Roman"/>
                <a:cs typeface="Segoe UI"/>
              </a:rPr>
              <a:t>10961B-LON-CL1</a:t>
            </a:r>
            <a:r>
              <a:rPr lang="ga-IE" sz="1000" smtClean="0">
                <a:effectLst/>
                <a:latin typeface="Arial"/>
                <a:ea typeface="Times New Roman"/>
                <a:cs typeface="Segoe UI"/>
              </a:rPr>
              <a:t> virtual machine with user name </a:t>
            </a:r>
            <a:r>
              <a:rPr lang="en-US" sz="1000" b="1" smtClean="0">
                <a:effectLst/>
                <a:latin typeface="Arial"/>
                <a:ea typeface="Times New Roman"/>
                <a:cs typeface="Segoe UI"/>
              </a:rPr>
              <a:t>Adatum\Administrator</a:t>
            </a:r>
            <a:r>
              <a:rPr lang="ga-IE" sz="1000" smtClean="0">
                <a:effectLst/>
                <a:latin typeface="Arial"/>
                <a:ea typeface="Times New Roman"/>
                <a:cs typeface="Segoe UI"/>
              </a:rPr>
              <a:t> and password </a:t>
            </a:r>
            <a:r>
              <a:rPr lang="en-US" sz="1000" b="1" smtClean="0">
                <a:effectLst/>
                <a:latin typeface="Arial"/>
                <a:ea typeface="Times New Roman"/>
                <a:cs typeface="Segoe UI"/>
              </a:rPr>
              <a:t>Pa$$w0rd. </a:t>
            </a:r>
            <a:r>
              <a:rPr lang="ga-IE" sz="1000" smtClean="0">
                <a:effectLst/>
                <a:latin typeface="Arial"/>
                <a:ea typeface="Times New Roman"/>
                <a:cs typeface="Segoe UI"/>
              </a:rPr>
              <a:t>(Start the 10961B-LON-DC1 </a:t>
            </a:r>
            <a:r>
              <a:rPr lang="en-US" sz="1000" smtClean="0">
                <a:effectLst/>
                <a:latin typeface="Arial"/>
                <a:ea typeface="Times New Roman"/>
                <a:cs typeface="Segoe UI"/>
              </a:rPr>
              <a:t>virtual machine </a:t>
            </a:r>
            <a:r>
              <a:rPr lang="ga-IE" sz="1000" smtClean="0">
                <a:effectLst/>
                <a:latin typeface="Arial"/>
                <a:ea typeface="Times New Roman"/>
                <a:cs typeface="Segoe UI"/>
              </a:rPr>
              <a:t>before logging on to the 10961B-LON-CL1 virtual machine</a:t>
            </a:r>
            <a:r>
              <a:rPr lang="en-US" sz="1000" smtClean="0">
                <a:effectLst/>
                <a:latin typeface="Arial"/>
                <a:ea typeface="Times New Roman"/>
                <a:cs typeface="Segoe UI"/>
              </a:rPr>
              <a:t>.</a:t>
            </a:r>
            <a:r>
              <a:rPr lang="ga-IE" sz="1000" smtClean="0">
                <a:effectLst/>
                <a:latin typeface="Arial"/>
                <a:ea typeface="Times New Roman"/>
                <a:cs typeface="Segoe UI"/>
              </a:rPr>
              <a:t>)</a:t>
            </a:r>
            <a:endParaRPr lang="en-US" sz="1000" smtClean="0">
              <a:effectLst/>
              <a:latin typeface="Arial"/>
              <a:ea typeface="Times New Roman"/>
              <a:cs typeface="Segoe UI"/>
            </a:endParaRPr>
          </a:p>
          <a:p>
            <a:pPr>
              <a:lnSpc>
                <a:spcPct val="115000"/>
              </a:lnSpc>
              <a:spcAft>
                <a:spcPts val="1000"/>
              </a:spcAft>
            </a:pPr>
            <a:r>
              <a:rPr lang="en-US" sz="1000">
                <a:latin typeface="Arial"/>
                <a:ea typeface="Calibri"/>
                <a:cs typeface="Times New Roman"/>
              </a:rPr>
              <a:t>The demonstration steps </a:t>
            </a:r>
            <a:r>
              <a:rPr lang="ga-IE" sz="1000">
                <a:latin typeface="Arial"/>
                <a:ea typeface="Calibri"/>
                <a:cs typeface="Times New Roman"/>
              </a:rPr>
              <a:t>should be performed on the 10961B-LON-CL1 virtual machine in either the Windows PowerShell console or in the Windows PowerShell </a:t>
            </a:r>
            <a:r>
              <a:rPr lang="en-US" sz="1000">
                <a:latin typeface="Arial"/>
                <a:ea typeface="Calibri"/>
                <a:cs typeface="Times New Roman"/>
              </a:rPr>
              <a:t>Integrated Scripting Environment (</a:t>
            </a:r>
            <a:r>
              <a:rPr lang="ga-IE" sz="1000">
                <a:latin typeface="Arial"/>
                <a:ea typeface="Calibri"/>
                <a:cs typeface="Times New Roman"/>
              </a:rPr>
              <a:t>ISE</a:t>
            </a:r>
            <a:r>
              <a:rPr lang="en-US" sz="1000">
                <a:latin typeface="Arial"/>
                <a:ea typeface="Calibri"/>
                <a:cs typeface="Times New Roman"/>
              </a:rPr>
              <a:t>)</a:t>
            </a:r>
            <a:r>
              <a:rPr lang="ga-IE" sz="1000">
                <a:latin typeface="Arial"/>
                <a:ea typeface="Calibri"/>
                <a:cs typeface="Times New Roman"/>
              </a:rPr>
              <a:t>. </a:t>
            </a:r>
            <a:r>
              <a:rPr lang="en-US" sz="1000">
                <a:latin typeface="Arial"/>
                <a:ea typeface="Calibri"/>
                <a:cs typeface="Times New Roman"/>
              </a:rPr>
              <a:t>S</a:t>
            </a:r>
            <a:r>
              <a:rPr lang="ga-IE" sz="1000">
                <a:latin typeface="Arial"/>
                <a:ea typeface="Calibri"/>
                <a:cs typeface="Times New Roman"/>
              </a:rPr>
              <a:t>ome </a:t>
            </a:r>
            <a:r>
              <a:rPr lang="en-US" sz="1000">
                <a:latin typeface="Arial"/>
                <a:ea typeface="Calibri"/>
                <a:cs typeface="Times New Roman"/>
              </a:rPr>
              <a:t>demonstrations</a:t>
            </a:r>
            <a:r>
              <a:rPr lang="ga-IE" sz="1000">
                <a:latin typeface="Arial"/>
                <a:ea typeface="Calibri"/>
                <a:cs typeface="Times New Roman"/>
              </a:rPr>
              <a:t> may explicitly call out which one to use. </a:t>
            </a:r>
            <a:endParaRPr lang="en-US" sz="1000">
              <a:latin typeface="Arial"/>
              <a:ea typeface="Calibri"/>
              <a:cs typeface="Times New Roman"/>
            </a:endParaRPr>
          </a:p>
          <a:p>
            <a:pPr>
              <a:lnSpc>
                <a:spcPct val="115000"/>
              </a:lnSpc>
              <a:spcAft>
                <a:spcPts val="1000"/>
              </a:spcAft>
            </a:pPr>
            <a:r>
              <a:rPr lang="ga-IE" sz="1000">
                <a:latin typeface="Arial"/>
                <a:ea typeface="Calibri"/>
                <a:cs typeface="Times New Roman"/>
              </a:rPr>
              <a:t>Where commands are complex</a:t>
            </a:r>
            <a:r>
              <a:rPr lang="en-US" sz="1000">
                <a:latin typeface="Arial"/>
                <a:ea typeface="Calibri"/>
                <a:cs typeface="Times New Roman"/>
              </a:rPr>
              <a:t>,</a:t>
            </a:r>
            <a:r>
              <a:rPr lang="ga-IE" sz="1000">
                <a:latin typeface="Arial"/>
                <a:ea typeface="Calibri"/>
                <a:cs typeface="Times New Roman"/>
              </a:rPr>
              <a:t> or steps are numerous</a:t>
            </a:r>
            <a:r>
              <a:rPr lang="en-US" sz="1000">
                <a:latin typeface="Arial"/>
                <a:ea typeface="Calibri"/>
                <a:cs typeface="Times New Roman"/>
              </a:rPr>
              <a:t>,</a:t>
            </a:r>
            <a:r>
              <a:rPr lang="ga-IE" sz="1000">
                <a:latin typeface="Arial"/>
                <a:ea typeface="Calibri"/>
                <a:cs typeface="Times New Roman"/>
              </a:rPr>
              <a:t>.ps1 </a:t>
            </a:r>
            <a:r>
              <a:rPr lang="en-US" sz="1000">
                <a:latin typeface="Arial"/>
                <a:ea typeface="Calibri"/>
                <a:cs typeface="Times New Roman"/>
              </a:rPr>
              <a:t>demonstration </a:t>
            </a:r>
            <a:r>
              <a:rPr lang="ga-IE" sz="1000">
                <a:latin typeface="Arial"/>
                <a:ea typeface="Calibri"/>
                <a:cs typeface="Times New Roman"/>
              </a:rPr>
              <a:t>files are also provided and can be opened and used in the ISE. Where they are available</a:t>
            </a:r>
            <a:r>
              <a:rPr lang="en-US" sz="1000">
                <a:latin typeface="Arial"/>
                <a:ea typeface="Calibri"/>
                <a:cs typeface="Times New Roman"/>
              </a:rPr>
              <a:t>, they </a:t>
            </a:r>
            <a:r>
              <a:rPr lang="ga-IE" sz="1000">
                <a:latin typeface="Arial"/>
                <a:ea typeface="Calibri"/>
                <a:cs typeface="Times New Roman"/>
              </a:rPr>
              <a:t>will be called out in the demonstration Instructor Notes. They are available on the 10961B-LON-CL1 </a:t>
            </a:r>
            <a:r>
              <a:rPr lang="en-US" sz="1000">
                <a:latin typeface="Arial"/>
                <a:ea typeface="Calibri"/>
                <a:cs typeface="Times New Roman"/>
              </a:rPr>
              <a:t>virtual machine </a:t>
            </a:r>
            <a:r>
              <a:rPr lang="ga-IE" sz="1000">
                <a:latin typeface="Arial"/>
                <a:ea typeface="Calibri"/>
                <a:cs typeface="Times New Roman"/>
              </a:rPr>
              <a:t>at E:\Mod09\Democode</a:t>
            </a:r>
            <a:r>
              <a:rPr lang="en-US" sz="1000">
                <a:latin typeface="Arial"/>
                <a:ea typeface="Calibri"/>
                <a:cs typeface="Times New Roman"/>
              </a:rPr>
              <a:t>.</a:t>
            </a:r>
          </a:p>
        </p:txBody>
      </p:sp>
      <p:sp>
        <p:nvSpPr>
          <p:cNvPr id="4" name="Slide Number Placeholder 3"/>
          <p:cNvSpPr>
            <a:spLocks noGrp="1"/>
          </p:cNvSpPr>
          <p:nvPr>
            <p:ph type="sldNum" sz="quarter" idx="10"/>
          </p:nvPr>
        </p:nvSpPr>
        <p:spPr/>
        <p:txBody>
          <a:bodyPr/>
          <a:lstStyle/>
          <a:p>
            <a:fld id="{F710BFDB-B911-4605-9CDE-B17773CFD5E1}"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Administering Remote Computers</a:t>
            </a:r>
            <a:endParaRPr lang="en-US" sz="1200" b="1">
              <a:solidFill>
                <a:srgbClr val="336699"/>
              </a:solidFill>
              <a:latin typeface="Arial"/>
            </a:endParaRPr>
          </a:p>
        </p:txBody>
      </p:sp>
    </p:spTree>
    <p:extLst>
      <p:ext uri="{BB962C8B-B14F-4D97-AF65-F5344CB8AC3E}">
        <p14:creationId xmlns:p14="http://schemas.microsoft.com/office/powerpoint/2010/main" val="19099944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F710BFDB-B911-4605-9CDE-B17773CFD5E1}" type="slidenum">
              <a:rPr lang="en-US" smtClean="0"/>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Administering Remote Computers</a:t>
            </a:r>
            <a:endParaRPr lang="en-US" sz="1200" b="1">
              <a:solidFill>
                <a:srgbClr val="336699"/>
              </a:solidFill>
              <a:latin typeface="Arial"/>
            </a:endParaRPr>
          </a:p>
        </p:txBody>
      </p:sp>
    </p:spTree>
    <p:extLst>
      <p:ext uri="{BB962C8B-B14F-4D97-AF65-F5344CB8AC3E}">
        <p14:creationId xmlns:p14="http://schemas.microsoft.com/office/powerpoint/2010/main" val="2639110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You will find these commands </a:t>
            </a:r>
            <a:r>
              <a:rPr lang="ga-IE" sz="1000" dirty="0">
                <a:latin typeface="Arial"/>
                <a:ea typeface="Calibri"/>
                <a:cs typeface="Times New Roman"/>
              </a:rPr>
              <a:t>on the virtual machine </a:t>
            </a:r>
            <a:r>
              <a:rPr lang="en-US" sz="1000" dirty="0">
                <a:latin typeface="Arial"/>
                <a:ea typeface="Calibri"/>
                <a:cs typeface="Times New Roman"/>
              </a:rPr>
              <a:t>in E:\Mod09\DemoCode\SendingLocalVariablesToARemoteComputer.ps1.</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a:t>
            </a:r>
            <a:r>
              <a:rPr lang="ga-IE" sz="1000" dirty="0">
                <a:latin typeface="Arial"/>
                <a:ea typeface="Calibri"/>
                <a:cs typeface="Times New Roman"/>
              </a:rPr>
              <a:t>have completed the preparation steps in the Module Overview slide </a:t>
            </a:r>
            <a:r>
              <a:rPr lang="en-US" sz="1000" dirty="0" err="1">
                <a:latin typeface="Arial"/>
                <a:ea typeface="Calibri"/>
                <a:cs typeface="Times New Roman"/>
              </a:rPr>
              <a:t>i</a:t>
            </a:r>
            <a:r>
              <a:rPr lang="ga-IE" sz="1000" dirty="0">
                <a:latin typeface="Arial"/>
                <a:ea typeface="Calibri"/>
                <a:cs typeface="Times New Roman"/>
              </a:rPr>
              <a:t>nstructor </a:t>
            </a:r>
            <a:r>
              <a:rPr lang="en-US" sz="1000" dirty="0">
                <a:latin typeface="Arial"/>
                <a:ea typeface="Calibri"/>
                <a:cs typeface="Times New Roman"/>
              </a:rPr>
              <a:t>n</a:t>
            </a:r>
            <a:r>
              <a:rPr lang="ga-IE" sz="1000" dirty="0">
                <a:latin typeface="Arial"/>
                <a:ea typeface="Calibri"/>
                <a:cs typeface="Times New Roman"/>
              </a:rPr>
              <a:t>otes</a:t>
            </a:r>
            <a:r>
              <a:rPr lang="en-US" sz="1000" dirty="0">
                <a:latin typeface="Arial"/>
                <a:ea typeface="Calibri"/>
                <a:cs typeface="Times New Roman"/>
              </a:rPr>
              <a:t> and </a:t>
            </a:r>
            <a:r>
              <a:rPr lang="ga-IE" sz="1000" dirty="0">
                <a:latin typeface="Arial"/>
                <a:ea typeface="Calibri"/>
                <a:cs typeface="Times New Roman"/>
              </a:rPr>
              <a:t>be logged on to the 10961B-LON-DC1 and 10961B-LON-CL1 virtual machines as Adatum\administrator with password Pa$$w0rd</a:t>
            </a:r>
            <a:r>
              <a:rPr lang="en-US" sz="1000" dirty="0">
                <a:latin typeface="Arial"/>
                <a:ea typeface="Calibri"/>
                <a:cs typeface="Times New Roman"/>
              </a:rPr>
              <a:t>.</a:t>
            </a:r>
          </a:p>
          <a:p>
            <a:pPr>
              <a:lnSpc>
                <a:spcPct val="115000"/>
              </a:lnSpc>
              <a:spcAft>
                <a:spcPts val="1000"/>
              </a:spcAft>
            </a:pPr>
            <a:r>
              <a:rPr lang="en-US" sz="1000" dirty="0">
                <a:latin typeface="Arial"/>
                <a:ea typeface="Calibri"/>
                <a:cs typeface="Times New Roman"/>
              </a:rPr>
              <a:t>The d</a:t>
            </a:r>
            <a:r>
              <a:rPr lang="ga-IE" sz="1000" dirty="0">
                <a:latin typeface="Arial"/>
                <a:ea typeface="Calibri"/>
                <a:cs typeface="Times New Roman"/>
              </a:rPr>
              <a:t>emo</a:t>
            </a:r>
            <a:r>
              <a:rPr lang="en-US" sz="1000" dirty="0" err="1">
                <a:latin typeface="Arial"/>
                <a:ea typeface="Calibri"/>
                <a:cs typeface="Times New Roman"/>
              </a:rPr>
              <a:t>nstration</a:t>
            </a:r>
            <a:r>
              <a:rPr lang="en-US" sz="1000" dirty="0">
                <a:latin typeface="Arial"/>
                <a:ea typeface="Calibri"/>
                <a:cs typeface="Times New Roman"/>
              </a:rPr>
              <a:t> s</a:t>
            </a:r>
            <a:r>
              <a:rPr lang="ga-IE" sz="1000" dirty="0">
                <a:latin typeface="Arial"/>
                <a:ea typeface="Calibri"/>
                <a:cs typeface="Times New Roman"/>
              </a:rPr>
              <a:t>teps should be </a:t>
            </a:r>
            <a:r>
              <a:rPr lang="en-US" sz="1000" dirty="0">
                <a:latin typeface="Arial"/>
                <a:ea typeface="Calibri"/>
                <a:cs typeface="Times New Roman"/>
              </a:rPr>
              <a:t>performed </a:t>
            </a:r>
            <a:r>
              <a:rPr lang="ga-IE" sz="1000" dirty="0">
                <a:latin typeface="Arial"/>
                <a:ea typeface="Calibri"/>
                <a:cs typeface="Times New Roman"/>
              </a:rPr>
              <a:t>on the 10961B-LON-CL1 virtual machine </a:t>
            </a:r>
            <a:r>
              <a:rPr lang="en-US" sz="1000" dirty="0">
                <a:latin typeface="Arial"/>
                <a:ea typeface="Calibri"/>
                <a:cs typeface="Times New Roman"/>
              </a:rPr>
              <a:t>in the Windows PowerShell console application</a:t>
            </a:r>
            <a:r>
              <a:rPr lang="ga-IE" sz="1000" dirty="0">
                <a:latin typeface="Arial"/>
                <a:ea typeface="Calibri"/>
                <a:cs typeface="Times New Roman"/>
              </a:rPr>
              <a:t>. The 10961B-LON-DC1 virtual must also be started</a:t>
            </a:r>
            <a:r>
              <a:rPr lang="en-US" sz="1000" dirty="0">
                <a:latin typeface="Arial"/>
                <a:ea typeface="Calibri"/>
                <a:cs typeface="Times New Roman"/>
              </a:rPr>
              <a:t>,</a:t>
            </a:r>
            <a:r>
              <a:rPr lang="ga-IE" sz="1000" dirty="0">
                <a:latin typeface="Arial"/>
                <a:ea typeface="Calibri"/>
                <a:cs typeface="Times New Roman"/>
              </a:rPr>
              <a:t> although you do not need to be logged 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To demonstrate how the data in a variable might be provided by a user, run:</a:t>
            </a:r>
          </a:p>
          <a:p>
            <a:pPr lvl="1">
              <a:lnSpc>
                <a:spcPct val="115000"/>
              </a:lnSpc>
              <a:spcBef>
                <a:spcPts val="600"/>
              </a:spcBef>
              <a:spcAft>
                <a:spcPts val="995"/>
              </a:spcAft>
            </a:pPr>
            <a:r>
              <a:rPr lang="en-US" sz="1000" b="1" dirty="0" smtClean="0">
                <a:effectLst/>
                <a:latin typeface="Arial"/>
                <a:ea typeface="Times New Roman"/>
                <a:cs typeface="Times New Roman"/>
              </a:rPr>
              <a:t>$quantity = Read-Host "Query how many log entries?"</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Run:</a:t>
            </a:r>
          </a:p>
          <a:p>
            <a:pPr lvl="1">
              <a:lnSpc>
                <a:spcPts val="1000"/>
              </a:lnSpc>
              <a:spcBef>
                <a:spcPts val="600"/>
              </a:spcBef>
              <a:spcAft>
                <a:spcPts val="600"/>
              </a:spcAft>
            </a:pPr>
            <a:r>
              <a:rPr lang="en-US" sz="1000" b="1" dirty="0" smtClean="0">
                <a:effectLst/>
                <a:latin typeface="Arial"/>
                <a:ea typeface="Times New Roman"/>
                <a:cs typeface="Times New Roman"/>
              </a:rPr>
              <a:t>Invoke-Command –</a:t>
            </a:r>
            <a:r>
              <a:rPr lang="en-US" sz="1000" b="1" dirty="0" err="1" smtClean="0">
                <a:effectLst/>
                <a:latin typeface="Arial"/>
                <a:ea typeface="Times New Roman"/>
                <a:cs typeface="Times New Roman"/>
              </a:rPr>
              <a:t>ArgumentList</a:t>
            </a:r>
            <a:r>
              <a:rPr lang="en-US" sz="1000" b="1" dirty="0" smtClean="0">
                <a:effectLst/>
                <a:latin typeface="Arial"/>
                <a:ea typeface="Times New Roman"/>
                <a:cs typeface="Times New Roman"/>
              </a:rPr>
              <a:t> $quantity –</a:t>
            </a:r>
            <a:r>
              <a:rPr lang="en-US" sz="1000" b="1" dirty="0" err="1" smtClean="0">
                <a:effectLst/>
                <a:latin typeface="Arial"/>
                <a:ea typeface="Times New Roman"/>
                <a:cs typeface="Times New Roman"/>
              </a:rPr>
              <a:t>ComputerName</a:t>
            </a:r>
            <a:r>
              <a:rPr lang="en-US" sz="1000" b="1" dirty="0" smtClean="0">
                <a:effectLst/>
                <a:latin typeface="Arial"/>
                <a:ea typeface="Times New Roman"/>
                <a:cs typeface="Times New Roman"/>
              </a:rPr>
              <a:t> LON-DC1 –</a:t>
            </a:r>
            <a:r>
              <a:rPr lang="en-US" sz="1000" b="1" dirty="0" err="1" smtClean="0">
                <a:effectLst/>
                <a:latin typeface="Arial"/>
                <a:ea typeface="Times New Roman"/>
                <a:cs typeface="Times New Roman"/>
              </a:rPr>
              <a:t>ScriptBlock</a:t>
            </a:r>
            <a:r>
              <a:rPr lang="en-US" sz="1000" b="1" dirty="0" smtClean="0">
                <a:effectLst/>
                <a:latin typeface="Arial"/>
                <a:ea typeface="Times New Roman"/>
                <a:cs typeface="Times New Roman"/>
              </a:rPr>
              <a:t> { </a:t>
            </a:r>
            <a:r>
              <a:rPr lang="en-US" sz="1000" b="1" dirty="0" err="1" smtClean="0">
                <a:effectLst/>
                <a:latin typeface="Arial"/>
                <a:ea typeface="Times New Roman"/>
                <a:cs typeface="Times New Roman"/>
              </a:rPr>
              <a:t>Param</a:t>
            </a:r>
            <a:r>
              <a:rPr lang="en-US" sz="1000" b="1" dirty="0" smtClean="0">
                <a:effectLst/>
                <a:latin typeface="Arial"/>
                <a:ea typeface="Times New Roman"/>
                <a:cs typeface="Times New Roman"/>
              </a:rPr>
              <a:t>($x) Get-</a:t>
            </a:r>
            <a:r>
              <a:rPr lang="en-US" sz="1000" b="1" dirty="0" err="1" smtClean="0">
                <a:effectLst/>
                <a:latin typeface="Arial"/>
                <a:ea typeface="Times New Roman"/>
                <a:cs typeface="Times New Roman"/>
              </a:rPr>
              <a:t>EventLog</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LogName</a:t>
            </a:r>
            <a:r>
              <a:rPr lang="en-US" sz="1000" b="1" dirty="0" smtClean="0">
                <a:effectLst/>
                <a:latin typeface="Arial"/>
                <a:ea typeface="Times New Roman"/>
                <a:cs typeface="Times New Roman"/>
              </a:rPr>
              <a:t> Security –newest $x </a:t>
            </a:r>
            <a:r>
              <a:rPr lang="en-US" sz="1000" b="1" dirty="0" smtClean="0">
                <a:effectLst/>
                <a:latin typeface="Arial"/>
                <a:ea typeface="Times New Roman"/>
                <a:cs typeface="Times New Roman"/>
              </a:rPr>
              <a:t>}</a:t>
            </a:r>
          </a:p>
          <a:p>
            <a:pPr lvl="1">
              <a:lnSpc>
                <a:spcPts val="1000"/>
              </a:lnSpc>
              <a:spcBef>
                <a:spcPts val="600"/>
              </a:spcBef>
              <a:spcAft>
                <a:spcPts val="600"/>
              </a:spcAft>
            </a:pPr>
            <a:r>
              <a:rPr lang="ga-IE" sz="1000" dirty="0" smtClean="0">
                <a:effectLst/>
                <a:latin typeface="Arial"/>
                <a:ea typeface="Times New Roman"/>
                <a:cs typeface="Times New Roman"/>
              </a:rPr>
              <a:t>You </a:t>
            </a:r>
            <a:r>
              <a:rPr lang="ga-IE" sz="1000" dirty="0" smtClean="0">
                <a:effectLst/>
                <a:latin typeface="Arial"/>
                <a:ea typeface="Times New Roman"/>
                <a:cs typeface="Times New Roman"/>
              </a:rPr>
              <a:t>shou</a:t>
            </a:r>
            <a:r>
              <a:rPr lang="en-US" sz="1000" dirty="0" smtClean="0">
                <a:effectLst/>
                <a:latin typeface="Arial"/>
                <a:ea typeface="Times New Roman"/>
                <a:cs typeface="Times New Roman"/>
              </a:rPr>
              <a:t>l</a:t>
            </a:r>
            <a:r>
              <a:rPr lang="ga-IE" sz="1000" dirty="0" smtClean="0">
                <a:effectLst/>
                <a:latin typeface="Arial"/>
                <a:ea typeface="Times New Roman"/>
                <a:cs typeface="Times New Roman"/>
              </a:rPr>
              <a:t>d be prompted for a number of </a:t>
            </a:r>
            <a:r>
              <a:rPr lang="ga-IE" sz="1000" dirty="0" smtClean="0">
                <a:effectLst/>
                <a:latin typeface="Arial"/>
                <a:ea typeface="Times New Roman"/>
                <a:cs typeface="Times New Roman"/>
              </a:rPr>
              <a:t> </a:t>
            </a:r>
            <a:r>
              <a:rPr lang="ga-IE" sz="1000" dirty="0" smtClean="0">
                <a:effectLst/>
                <a:latin typeface="Arial"/>
                <a:ea typeface="Times New Roman"/>
                <a:cs typeface="Times New Roman"/>
              </a:rPr>
              <a:t>entries that you </a:t>
            </a:r>
            <a:r>
              <a:rPr lang="en-US" sz="1000" dirty="0" smtClean="0">
                <a:effectLst/>
                <a:latin typeface="Arial"/>
                <a:ea typeface="Times New Roman"/>
                <a:cs typeface="Times New Roman"/>
              </a:rPr>
              <a:t>want</a:t>
            </a:r>
            <a:r>
              <a:rPr lang="ga-IE" sz="1000" dirty="0" smtClean="0">
                <a:effectLst/>
                <a:latin typeface="Arial"/>
                <a:ea typeface="Times New Roman"/>
                <a:cs typeface="Times New Roman"/>
              </a:rPr>
              <a:t> to view</a:t>
            </a:r>
            <a:r>
              <a:rPr lang="en-US" sz="1000" dirty="0" smtClean="0">
                <a:effectLst/>
                <a:latin typeface="Arial"/>
                <a:ea typeface="Times New Roman"/>
                <a:cs typeface="Times New Roman"/>
              </a:rPr>
              <a:t>.</a:t>
            </a:r>
            <a:r>
              <a:rPr lang="ga-IE" sz="1000" dirty="0" smtClean="0">
                <a:effectLst/>
                <a:latin typeface="Arial"/>
                <a:ea typeface="Times New Roman"/>
                <a:cs typeface="Times New Roman"/>
              </a:rPr>
              <a:t> Enter any </a:t>
            </a:r>
            <a:r>
              <a:rPr lang="en-US" sz="1000" dirty="0" smtClean="0">
                <a:effectLst/>
                <a:latin typeface="Arial"/>
                <a:ea typeface="Times New Roman"/>
                <a:cs typeface="Times New Roman"/>
              </a:rPr>
              <a:t>desired </a:t>
            </a:r>
            <a:r>
              <a:rPr lang="ga-IE" sz="1000" dirty="0" smtClean="0">
                <a:effectLst/>
                <a:latin typeface="Arial"/>
                <a:ea typeface="Times New Roman"/>
                <a:cs typeface="Times New Roman"/>
              </a:rPr>
              <a:t>value</a:t>
            </a:r>
            <a:r>
              <a:rPr lang="en-US" sz="1000" dirty="0" smtClean="0">
                <a:effectLst/>
                <a:latin typeface="Arial"/>
                <a:ea typeface="Times New Roman"/>
                <a:cs typeface="Times New Roman"/>
              </a:rPr>
              <a:t> (for example, </a:t>
            </a:r>
            <a:r>
              <a:rPr lang="ga-IE" sz="1000" dirty="0" smtClean="0">
                <a:effectLst/>
                <a:latin typeface="Arial"/>
                <a:ea typeface="Times New Roman"/>
                <a:cs typeface="Times New Roman"/>
              </a:rPr>
              <a:t>5</a:t>
            </a:r>
            <a:r>
              <a:rPr lang="en-US" sz="1000" dirty="0" smtClean="0">
                <a:effectLst/>
                <a:latin typeface="Arial"/>
                <a:ea typeface="Times New Roman"/>
                <a:cs typeface="Times New Roman"/>
              </a:rPr>
              <a:t>),</a:t>
            </a:r>
            <a:r>
              <a:rPr lang="ga-IE" sz="1000" dirty="0" smtClean="0">
                <a:effectLst/>
                <a:latin typeface="Arial"/>
                <a:ea typeface="Times New Roman"/>
                <a:cs typeface="Times New Roman"/>
              </a:rPr>
              <a:t> and press Enter</a:t>
            </a:r>
            <a:r>
              <a:rPr lang="en-US" sz="1000" dirty="0" smtClean="0">
                <a:effectLst/>
                <a:latin typeface="Arial"/>
                <a:ea typeface="Times New Roman"/>
                <a:cs typeface="Times New Roman"/>
              </a:rPr>
              <a:t>.</a:t>
            </a:r>
          </a:p>
          <a:p>
            <a:pPr lvl="1">
              <a:lnSpc>
                <a:spcPts val="1000"/>
              </a:lnSpc>
              <a:spcBef>
                <a:spcPts val="600"/>
              </a:spcBef>
              <a:spcAft>
                <a:spcPts val="600"/>
              </a:spcAft>
            </a:pPr>
            <a:r>
              <a:rPr lang="ga-IE" sz="1000" dirty="0" smtClean="0">
                <a:effectLst/>
                <a:latin typeface="Arial"/>
                <a:ea typeface="Times New Roman"/>
                <a:cs typeface="Times New Roman"/>
              </a:rPr>
              <a:t>You </a:t>
            </a:r>
            <a:r>
              <a:rPr lang="ga-IE" sz="1000" dirty="0" smtClean="0">
                <a:effectLst/>
                <a:latin typeface="Arial"/>
                <a:ea typeface="Times New Roman"/>
                <a:cs typeface="Times New Roman"/>
              </a:rPr>
              <a:t>should be able to view the number of entries you specified for the security log.</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F710BFDB-B911-4605-9CDE-B17773CFD5E1}"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Administering Remote Computers</a:t>
            </a:r>
            <a:endParaRPr lang="en-US" sz="1200" b="1">
              <a:solidFill>
                <a:srgbClr val="336699"/>
              </a:solidFill>
              <a:latin typeface="Arial"/>
            </a:endParaRPr>
          </a:p>
        </p:txBody>
      </p:sp>
    </p:spTree>
    <p:extLst>
      <p:ext uri="{BB962C8B-B14F-4D97-AF65-F5344CB8AC3E}">
        <p14:creationId xmlns:p14="http://schemas.microsoft.com/office/powerpoint/2010/main" val="5044467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You will not have to have Credential Security </a:t>
            </a:r>
            <a:r>
              <a:rPr lang="ga-IE" sz="1000">
                <a:latin typeface="Arial"/>
                <a:ea typeface="Calibri"/>
                <a:cs typeface="Times New Roman"/>
              </a:rPr>
              <a:t>Support </a:t>
            </a:r>
            <a:r>
              <a:rPr lang="en-US" sz="1000">
                <a:latin typeface="Arial"/>
                <a:ea typeface="Calibri"/>
                <a:cs typeface="Times New Roman"/>
              </a:rPr>
              <a:t>Provider (CredSSP) in class, so there is no specific reason to demonstrate this. But if you want to show the Help for Enable-WsManCredSSP, doing so will help give students some context and visual variety.</a:t>
            </a:r>
          </a:p>
          <a:p>
            <a:pPr>
              <a:lnSpc>
                <a:spcPct val="115000"/>
              </a:lnSpc>
              <a:spcAft>
                <a:spcPts val="1000"/>
              </a:spcAft>
            </a:pPr>
            <a:r>
              <a:rPr lang="en-US" sz="1000">
                <a:solidFill>
                  <a:srgbClr val="000000"/>
                </a:solidFill>
                <a:latin typeface="Arial"/>
                <a:ea typeface="Calibri"/>
                <a:cs typeface="Times New Roman"/>
              </a:rPr>
              <a:t>This slide shows three computers: a laptop and two server computers. An arrow from the laptop to the first server demonstrates the delegation of credentials to that computer. An arrow from the first server to the second shows a “not allowed” icon, indicating that the credential cannot be delegated across that second connection. </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710BFDB-B911-4605-9CDE-B17773CFD5E1}" type="slidenum">
              <a:rPr lang="en-US" smtClean="0"/>
              <a:t>22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Administering Remote Computers</a:t>
            </a:r>
            <a:endParaRPr lang="en-US" sz="1200" b="1">
              <a:solidFill>
                <a:srgbClr val="336699"/>
              </a:solidFill>
              <a:latin typeface="Arial"/>
            </a:endParaRPr>
          </a:p>
        </p:txBody>
      </p:sp>
    </p:spTree>
    <p:extLst>
      <p:ext uri="{BB962C8B-B14F-4D97-AF65-F5344CB8AC3E}">
        <p14:creationId xmlns:p14="http://schemas.microsoft.com/office/powerpoint/2010/main" val="42872103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smtClean="0">
                <a:latin typeface="Arial"/>
                <a:ea typeface="Calibri"/>
                <a:cs typeface="Times New Roman"/>
              </a:rPr>
              <a:t>Exercise </a:t>
            </a:r>
            <a:r>
              <a:rPr lang="en-US" sz="1000" b="1" dirty="0">
                <a:latin typeface="Arial"/>
                <a:ea typeface="Calibri"/>
                <a:cs typeface="Times New Roman"/>
              </a:rPr>
              <a:t>1: </a:t>
            </a:r>
            <a:r>
              <a:rPr lang="en-US" sz="1000" b="1" dirty="0">
                <a:solidFill>
                  <a:srgbClr val="000000"/>
                </a:solidFill>
                <a:latin typeface="Arial"/>
                <a:ea typeface="Calibri"/>
                <a:cs typeface="Times New Roman"/>
              </a:rPr>
              <a:t>Enabling Remoting on the Local </a:t>
            </a:r>
            <a:r>
              <a:rPr lang="en-US" sz="1000" b="1" dirty="0" smtClean="0">
                <a:solidFill>
                  <a:srgbClr val="000000"/>
                </a:solidFill>
                <a:latin typeface="Arial"/>
                <a:ea typeface="Calibri"/>
                <a:cs typeface="Times New Roman"/>
              </a:rPr>
              <a:t>Computer</a:t>
            </a:r>
          </a:p>
          <a:p>
            <a:pPr>
              <a:lnSpc>
                <a:spcPct val="115000"/>
              </a:lnSpc>
              <a:spcAft>
                <a:spcPts val="1000"/>
              </a:spcAft>
            </a:pPr>
            <a:r>
              <a:rPr lang="en-US" sz="1000" dirty="0" smtClean="0">
                <a:latin typeface="Arial"/>
                <a:ea typeface="Calibri"/>
                <a:cs typeface="Times New Roman"/>
              </a:rPr>
              <a:t>In </a:t>
            </a:r>
            <a:r>
              <a:rPr lang="en-US" sz="1000" dirty="0">
                <a:latin typeface="Arial"/>
                <a:ea typeface="Calibri"/>
                <a:cs typeface="Times New Roman"/>
              </a:rPr>
              <a:t>this exercise, you will enable remoting on the client computer.</a:t>
            </a:r>
          </a:p>
          <a:p>
            <a:pPr>
              <a:lnSpc>
                <a:spcPct val="115000"/>
              </a:lnSpc>
              <a:spcAft>
                <a:spcPts val="1000"/>
              </a:spcAft>
            </a:pPr>
            <a:r>
              <a:rPr lang="en-US" sz="1000" dirty="0">
                <a:latin typeface="Arial"/>
                <a:ea typeface="Calibri"/>
                <a:cs typeface="Times New Roman"/>
              </a:rPr>
              <a:t>Instructor Note: If students encounter problems, remind them of the </a:t>
            </a:r>
            <a:r>
              <a:rPr lang="en-US" sz="1000" b="1" dirty="0" err="1">
                <a:latin typeface="Arial"/>
                <a:ea typeface="Calibri"/>
                <a:cs typeface="Times New Roman"/>
              </a:rPr>
              <a:t>SkipNetworkProfileCheck</a:t>
            </a:r>
            <a:r>
              <a:rPr lang="en-US" sz="1000" dirty="0">
                <a:latin typeface="Arial"/>
                <a:ea typeface="Calibri"/>
                <a:cs typeface="Times New Roman"/>
              </a:rPr>
              <a:t> parameter </a:t>
            </a:r>
            <a:r>
              <a:rPr lang="en-US" sz="1000" b="1" dirty="0">
                <a:latin typeface="Arial"/>
                <a:ea typeface="Calibri"/>
                <a:cs typeface="Times New Roman"/>
              </a:rPr>
              <a:t>of Enable-</a:t>
            </a:r>
            <a:r>
              <a:rPr lang="en-US" sz="1000" b="1" dirty="0" err="1">
                <a:latin typeface="Arial"/>
                <a:ea typeface="Calibri"/>
                <a:cs typeface="Times New Roman"/>
              </a:rPr>
              <a:t>PSremoting</a:t>
            </a:r>
            <a:r>
              <a:rPr lang="en-US" sz="1000" dirty="0">
                <a:latin typeface="Arial"/>
                <a:ea typeface="Calibri"/>
                <a:cs typeface="Times New Roman"/>
              </a:rPr>
              <a:t>, and make sure that they are running Windows PowerShell as Administrator.</a:t>
            </a:r>
          </a:p>
          <a:p>
            <a:pPr>
              <a:lnSpc>
                <a:spcPct val="115000"/>
              </a:lnSpc>
              <a:spcAft>
                <a:spcPts val="1000"/>
              </a:spcAft>
            </a:pPr>
            <a:r>
              <a:rPr lang="en-US" sz="1000" b="1" dirty="0">
                <a:solidFill>
                  <a:srgbClr val="000000"/>
                </a:solidFill>
                <a:latin typeface="Arial"/>
                <a:ea typeface="Calibri"/>
                <a:cs typeface="Times New Roman"/>
              </a:rPr>
              <a:t>Exercise 2: Performing One-to-One </a:t>
            </a:r>
            <a:r>
              <a:rPr lang="en-US" sz="1000" b="1" dirty="0" smtClean="0">
                <a:solidFill>
                  <a:srgbClr val="000000"/>
                </a:solidFill>
                <a:latin typeface="Arial"/>
                <a:ea typeface="Calibri"/>
                <a:cs typeface="Times New Roman"/>
              </a:rPr>
              <a:t>Remoting</a:t>
            </a:r>
          </a:p>
          <a:p>
            <a:pPr>
              <a:lnSpc>
                <a:spcPct val="115000"/>
              </a:lnSpc>
              <a:spcAft>
                <a:spcPts val="1000"/>
              </a:spcAft>
            </a:pPr>
            <a:r>
              <a:rPr lang="en-US" sz="1000" dirty="0" smtClean="0">
                <a:latin typeface="Arial"/>
                <a:ea typeface="Calibri"/>
                <a:cs typeface="Times New Roman"/>
              </a:rPr>
              <a:t>In </a:t>
            </a:r>
            <a:r>
              <a:rPr lang="en-US" sz="1000" dirty="0">
                <a:latin typeface="Arial"/>
                <a:ea typeface="Calibri"/>
                <a:cs typeface="Times New Roman"/>
              </a:rPr>
              <a:t>this exercise, you will connect to a remote computer and perform maintenance tasks.</a:t>
            </a:r>
          </a:p>
          <a:p>
            <a:pPr>
              <a:lnSpc>
                <a:spcPct val="115000"/>
              </a:lnSpc>
              <a:spcAft>
                <a:spcPts val="1000"/>
              </a:spcAft>
            </a:pPr>
            <a:r>
              <a:rPr lang="en-US" sz="1000" b="1" dirty="0">
                <a:solidFill>
                  <a:srgbClr val="000000"/>
                </a:solidFill>
                <a:latin typeface="Arial"/>
                <a:ea typeface="Calibri"/>
                <a:cs typeface="Times New Roman"/>
              </a:rPr>
              <a:t>Exercise 3: Performing One-to-Many </a:t>
            </a:r>
            <a:r>
              <a:rPr lang="en-US" sz="1000" b="1" dirty="0" smtClean="0">
                <a:solidFill>
                  <a:srgbClr val="000000"/>
                </a:solidFill>
                <a:latin typeface="Arial"/>
                <a:ea typeface="Calibri"/>
                <a:cs typeface="Times New Roman"/>
              </a:rPr>
              <a:t>Remoting</a:t>
            </a:r>
          </a:p>
          <a:p>
            <a:pPr>
              <a:lnSpc>
                <a:spcPct val="115000"/>
              </a:lnSpc>
              <a:spcAft>
                <a:spcPts val="1000"/>
              </a:spcAft>
            </a:pPr>
            <a:r>
              <a:rPr lang="en-US" sz="1000" dirty="0" smtClean="0">
                <a:latin typeface="Arial"/>
                <a:ea typeface="Calibri"/>
                <a:cs typeface="Times New Roman"/>
              </a:rPr>
              <a:t>In </a:t>
            </a:r>
            <a:r>
              <a:rPr lang="en-US" sz="1000" dirty="0">
                <a:latin typeface="Arial"/>
                <a:ea typeface="Calibri"/>
                <a:cs typeface="Times New Roman"/>
              </a:rPr>
              <a:t>this exercise, you will run commands against multiple computers. One of those will be the client computer, although you will be establishing a second logon to it for the duration of each command.</a:t>
            </a:r>
          </a:p>
          <a:p>
            <a:pPr>
              <a:lnSpc>
                <a:spcPct val="115000"/>
              </a:lnSpc>
              <a:spcAft>
                <a:spcPts val="1000"/>
              </a:spcAft>
            </a:pPr>
            <a:r>
              <a:rPr lang="en-US" sz="1000" dirty="0">
                <a:latin typeface="Arial"/>
                <a:ea typeface="Calibri"/>
                <a:cs typeface="Times New Roman"/>
              </a:rPr>
              <a:t>Instructor Note: You will find an answer script for this exercise in E:\Mod09\Labfiles\OneToMany.ps1.</a:t>
            </a:r>
          </a:p>
        </p:txBody>
      </p:sp>
      <p:sp>
        <p:nvSpPr>
          <p:cNvPr id="4" name="Slide Number Placeholder 3"/>
          <p:cNvSpPr>
            <a:spLocks noGrp="1"/>
          </p:cNvSpPr>
          <p:nvPr>
            <p:ph type="sldNum" sz="quarter" idx="10"/>
          </p:nvPr>
        </p:nvSpPr>
        <p:spPr/>
        <p:txBody>
          <a:bodyPr/>
          <a:lstStyle/>
          <a:p>
            <a:fld id="{F710BFDB-B911-4605-9CDE-B17773CFD5E1}" type="slidenum">
              <a:rPr lang="en-US" smtClean="0"/>
              <a:t>23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Administering Remote Computers</a:t>
            </a:r>
            <a:endParaRPr lang="en-US" sz="1200" b="1">
              <a:solidFill>
                <a:srgbClr val="336699"/>
              </a:solidFill>
              <a:latin typeface="Arial"/>
            </a:endParaRPr>
          </a:p>
        </p:txBody>
      </p:sp>
    </p:spTree>
    <p:extLst>
      <p:ext uri="{BB962C8B-B14F-4D97-AF65-F5344CB8AC3E}">
        <p14:creationId xmlns:p14="http://schemas.microsoft.com/office/powerpoint/2010/main" val="41360237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F710BFDB-B911-4605-9CDE-B17773CFD5E1}" type="slidenum">
              <a:rPr lang="en-US" smtClean="0"/>
              <a:t>24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Administering Remote Computers</a:t>
            </a:r>
            <a:endParaRPr lang="en-US" sz="1200" b="1">
              <a:solidFill>
                <a:srgbClr val="336699"/>
              </a:solidFill>
              <a:latin typeface="Arial"/>
            </a:endParaRPr>
          </a:p>
        </p:txBody>
      </p:sp>
    </p:spTree>
    <p:extLst>
      <p:ext uri="{BB962C8B-B14F-4D97-AF65-F5344CB8AC3E}">
        <p14:creationId xmlns:p14="http://schemas.microsoft.com/office/powerpoint/2010/main" val="21198046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Would it be possible to use remoting to connect to a client computer and run an application that the interactive user of that computer could see?</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Not easily. Windows is a mutliuser operating system, and enforces strict boundaries between users of the same computer. When you connect through remoting, you are connected to a user session that is different from the user session of any other users who may be using the same computer. Trying to run an application would just run it under your own session, invisible </a:t>
            </a:r>
            <a:r>
              <a:rPr lang="ga-IE" sz="1000">
                <a:latin typeface="Arial"/>
                <a:ea typeface="Calibri"/>
                <a:cs typeface="Times New Roman"/>
              </a:rPr>
              <a:t>to </a:t>
            </a:r>
            <a:r>
              <a:rPr lang="en-US" sz="1000">
                <a:latin typeface="Arial"/>
                <a:ea typeface="Calibri"/>
                <a:cs typeface="Times New Roman"/>
              </a:rPr>
              <a:t>other users. Running a graphical application such as Notepad will make Windows PowerShell stop responding, because remoting cannot display a graphical application. You can press Ctrl+C to end the graphical application and restore the shell prompt.</a:t>
            </a:r>
          </a:p>
        </p:txBody>
      </p:sp>
      <p:sp>
        <p:nvSpPr>
          <p:cNvPr id="4" name="Slide Number Placeholder 3"/>
          <p:cNvSpPr>
            <a:spLocks noGrp="1"/>
          </p:cNvSpPr>
          <p:nvPr>
            <p:ph type="sldNum" sz="quarter" idx="10"/>
          </p:nvPr>
        </p:nvSpPr>
        <p:spPr/>
        <p:txBody>
          <a:bodyPr/>
          <a:lstStyle/>
          <a:p>
            <a:fld id="{F710BFDB-B911-4605-9CDE-B17773CFD5E1}" type="slidenum">
              <a:rPr lang="en-US" smtClean="0"/>
              <a:t>25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Administering Remote Computers</a:t>
            </a:r>
            <a:endParaRPr lang="en-US" sz="1200" b="1">
              <a:solidFill>
                <a:srgbClr val="336699"/>
              </a:solidFill>
              <a:latin typeface="Arial"/>
            </a:endParaRPr>
          </a:p>
        </p:txBody>
      </p:sp>
    </p:spTree>
    <p:extLst>
      <p:ext uri="{BB962C8B-B14F-4D97-AF65-F5344CB8AC3E}">
        <p14:creationId xmlns:p14="http://schemas.microsoft.com/office/powerpoint/2010/main" val="31742996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What are some potential operational concerns for sessions?</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Because sessions are persistent, one concern is that lots of administrators might open many sessions to a single server. That could potentially create a large amount of processing and memory overhead on the server. This concern can be lessened by configuring remoting options appropriately to limit the number of sessions one administrator can create, and limiting the total number of administrators who may create concurrent sessions on a server.</a:t>
            </a:r>
          </a:p>
        </p:txBody>
      </p:sp>
      <p:sp>
        <p:nvSpPr>
          <p:cNvPr id="4" name="Slide Number Placeholder 3"/>
          <p:cNvSpPr>
            <a:spLocks noGrp="1"/>
          </p:cNvSpPr>
          <p:nvPr>
            <p:ph type="sldNum" sz="quarter" idx="10"/>
          </p:nvPr>
        </p:nvSpPr>
        <p:spPr/>
        <p:txBody>
          <a:bodyPr/>
          <a:lstStyle/>
          <a:p>
            <a:fld id="{F710BFDB-B911-4605-9CDE-B17773CFD5E1}" type="slidenum">
              <a:rPr lang="en-US" smtClean="0"/>
              <a:t>26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Administering Remote Computers</a:t>
            </a:r>
            <a:endParaRPr lang="en-US" sz="1200" b="1">
              <a:solidFill>
                <a:srgbClr val="336699"/>
              </a:solidFill>
              <a:latin typeface="Arial"/>
            </a:endParaRPr>
          </a:p>
        </p:txBody>
      </p:sp>
    </p:spTree>
    <p:extLst>
      <p:ext uri="{BB962C8B-B14F-4D97-AF65-F5344CB8AC3E}">
        <p14:creationId xmlns:p14="http://schemas.microsoft.com/office/powerpoint/2010/main" val="42350309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F710BFDB-B911-4605-9CDE-B17773CFD5E1}" type="slidenum">
              <a:rPr lang="en-US" smtClean="0"/>
              <a:t>27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Administering Remote Computers</a:t>
            </a:r>
            <a:endParaRPr lang="en-US" sz="1200" b="1">
              <a:solidFill>
                <a:srgbClr val="336699"/>
              </a:solidFill>
              <a:latin typeface="Arial"/>
            </a:endParaRPr>
          </a:p>
        </p:txBody>
      </p:sp>
    </p:spTree>
    <p:extLst>
      <p:ext uri="{BB962C8B-B14F-4D97-AF65-F5344CB8AC3E}">
        <p14:creationId xmlns:p14="http://schemas.microsoft.com/office/powerpoint/2010/main" val="20072611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F710BFDB-B911-4605-9CDE-B17773CFD5E1}" type="slidenum">
              <a:rPr lang="en-US" smtClean="0"/>
              <a:t>28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Administering Remote Computers</a:t>
            </a:r>
            <a:endParaRPr lang="en-US" sz="1200" b="1">
              <a:solidFill>
                <a:srgbClr val="336699"/>
              </a:solidFill>
              <a:latin typeface="Arial"/>
            </a:endParaRPr>
          </a:p>
        </p:txBody>
      </p:sp>
    </p:spTree>
    <p:extLst>
      <p:ext uri="{BB962C8B-B14F-4D97-AF65-F5344CB8AC3E}">
        <p14:creationId xmlns:p14="http://schemas.microsoft.com/office/powerpoint/2010/main" val="16296025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F710BFDB-B911-4605-9CDE-B17773CFD5E1}" type="slidenum">
              <a:rPr lang="en-US" smtClean="0"/>
              <a:t>29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Administering Remote Computers</a:t>
            </a:r>
            <a:endParaRPr lang="en-US" sz="1200" b="1">
              <a:solidFill>
                <a:srgbClr val="336699"/>
              </a:solidFill>
              <a:latin typeface="Arial"/>
            </a:endParaRPr>
          </a:p>
        </p:txBody>
      </p:sp>
    </p:spTree>
    <p:extLst>
      <p:ext uri="{BB962C8B-B14F-4D97-AF65-F5344CB8AC3E}">
        <p14:creationId xmlns:p14="http://schemas.microsoft.com/office/powerpoint/2010/main" val="1661147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Why would an administrator decide to use remoting instead of managing a computer directly?</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Sometimes, a computer might not be physically available. Computers in geographically distant locations, for example, might be more easily managed remotely.</a:t>
            </a: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What are some security concerns with remoting?</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Remoting does require that credentials be delegated across the network, and remoting offers expanded reach and capability for administrators. Both capabilities can cause concerns for some organizations. However, remoting offers several features that enable organizations to help secure it, to monitor it, and to audit it. Remoting does not give administrators additional permissions. Instead, it gives them a more efficient way to exercise the permissions that they already have.</a:t>
            </a:r>
          </a:p>
        </p:txBody>
      </p:sp>
      <p:sp>
        <p:nvSpPr>
          <p:cNvPr id="4" name="Slide Number Placeholder 3"/>
          <p:cNvSpPr>
            <a:spLocks noGrp="1"/>
          </p:cNvSpPr>
          <p:nvPr>
            <p:ph type="sldNum" sz="quarter" idx="10"/>
          </p:nvPr>
        </p:nvSpPr>
        <p:spPr/>
        <p:txBody>
          <a:bodyPr/>
          <a:lstStyle/>
          <a:p>
            <a:fld id="{F710BFDB-B911-4605-9CDE-B17773CFD5E1}"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Administering Remote Computers</a:t>
            </a:r>
            <a:endParaRPr lang="en-US" sz="1200" b="1">
              <a:solidFill>
                <a:srgbClr val="336699"/>
              </a:solidFill>
              <a:latin typeface="Arial"/>
            </a:endParaRPr>
          </a:p>
        </p:txBody>
      </p:sp>
    </p:spTree>
    <p:extLst>
      <p:ext uri="{BB962C8B-B14F-4D97-AF65-F5344CB8AC3E}">
        <p14:creationId xmlns:p14="http://schemas.microsoft.com/office/powerpoint/2010/main" val="8020942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You will find these commands </a:t>
            </a:r>
            <a:r>
              <a:rPr lang="ga-IE" sz="1000" dirty="0">
                <a:latin typeface="Arial"/>
                <a:ea typeface="Calibri"/>
                <a:cs typeface="Times New Roman"/>
              </a:rPr>
              <a:t>on the 10961B-LON-CL1 virtual machine </a:t>
            </a:r>
            <a:r>
              <a:rPr lang="en-US" sz="1000" dirty="0">
                <a:latin typeface="Arial"/>
                <a:ea typeface="Calibri"/>
                <a:cs typeface="Times New Roman"/>
              </a:rPr>
              <a:t>in E:\Mod09\DemoCode\UsingSessions.ps1.</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a:t>
            </a:r>
            <a:r>
              <a:rPr lang="ga-IE" sz="1000" dirty="0">
                <a:latin typeface="Arial"/>
                <a:ea typeface="Calibri"/>
                <a:cs typeface="Times New Roman"/>
              </a:rPr>
              <a:t>have completed the preparation steps in the Module Overview slide </a:t>
            </a:r>
            <a:r>
              <a:rPr lang="en-US" sz="1000" dirty="0" err="1">
                <a:latin typeface="Arial"/>
                <a:ea typeface="Calibri"/>
                <a:cs typeface="Times New Roman"/>
              </a:rPr>
              <a:t>i</a:t>
            </a:r>
            <a:r>
              <a:rPr lang="ga-IE" sz="1000" dirty="0">
                <a:latin typeface="Arial"/>
                <a:ea typeface="Calibri"/>
                <a:cs typeface="Times New Roman"/>
              </a:rPr>
              <a:t>nstructor </a:t>
            </a:r>
            <a:r>
              <a:rPr lang="en-US" sz="1000" dirty="0">
                <a:latin typeface="Arial"/>
                <a:ea typeface="Calibri"/>
                <a:cs typeface="Times New Roman"/>
              </a:rPr>
              <a:t>n</a:t>
            </a:r>
            <a:r>
              <a:rPr lang="ga-IE" sz="1000" dirty="0">
                <a:latin typeface="Arial"/>
                <a:ea typeface="Calibri"/>
                <a:cs typeface="Times New Roman"/>
              </a:rPr>
              <a:t>otes</a:t>
            </a:r>
            <a:r>
              <a:rPr lang="en-US" sz="1000" dirty="0">
                <a:latin typeface="Arial"/>
                <a:ea typeface="Calibri"/>
                <a:cs typeface="Times New Roman"/>
              </a:rPr>
              <a:t> and </a:t>
            </a:r>
            <a:r>
              <a:rPr lang="ga-IE" sz="1000" dirty="0">
                <a:latin typeface="Arial"/>
                <a:ea typeface="Calibri"/>
                <a:cs typeface="Times New Roman"/>
              </a:rPr>
              <a:t>be logged on to the 10961B-LON-DC1 and 10961B-LON-CL1 virtual machines as Adatum\administrator with password Pa$$w0rd</a:t>
            </a:r>
            <a:r>
              <a:rPr lang="en-US" sz="1000" dirty="0">
                <a:latin typeface="Arial"/>
                <a:ea typeface="Calibri"/>
                <a:cs typeface="Times New Roman"/>
              </a:rPr>
              <a:t>.</a:t>
            </a:r>
          </a:p>
          <a:p>
            <a:pPr>
              <a:lnSpc>
                <a:spcPct val="115000"/>
              </a:lnSpc>
              <a:spcAft>
                <a:spcPts val="1000"/>
              </a:spcAft>
            </a:pPr>
            <a:r>
              <a:rPr lang="en-US" sz="1000" dirty="0">
                <a:latin typeface="Arial"/>
                <a:ea typeface="Calibri"/>
                <a:cs typeface="Times New Roman"/>
              </a:rPr>
              <a:t>T</a:t>
            </a:r>
            <a:r>
              <a:rPr lang="ga-IE" sz="1000" dirty="0">
                <a:latin typeface="Arial"/>
                <a:ea typeface="Calibri"/>
                <a:cs typeface="Times New Roman"/>
              </a:rPr>
              <a:t>he </a:t>
            </a:r>
            <a:r>
              <a:rPr lang="en-US" sz="1000" dirty="0">
                <a:latin typeface="Arial"/>
                <a:ea typeface="Calibri"/>
                <a:cs typeface="Times New Roman"/>
              </a:rPr>
              <a:t>d</a:t>
            </a:r>
            <a:r>
              <a:rPr lang="ga-IE" sz="1000" dirty="0">
                <a:latin typeface="Arial"/>
                <a:ea typeface="Calibri"/>
                <a:cs typeface="Times New Roman"/>
              </a:rPr>
              <a:t>emo</a:t>
            </a:r>
            <a:r>
              <a:rPr lang="en-US" sz="1000" dirty="0" err="1">
                <a:latin typeface="Arial"/>
                <a:ea typeface="Calibri"/>
                <a:cs typeface="Times New Roman"/>
              </a:rPr>
              <a:t>nstration</a:t>
            </a:r>
            <a:r>
              <a:rPr lang="en-US" sz="1000" dirty="0">
                <a:latin typeface="Arial"/>
                <a:ea typeface="Calibri"/>
                <a:cs typeface="Times New Roman"/>
              </a:rPr>
              <a:t> s</a:t>
            </a:r>
            <a:r>
              <a:rPr lang="ga-IE" sz="1000" dirty="0">
                <a:latin typeface="Arial"/>
                <a:ea typeface="Calibri"/>
                <a:cs typeface="Times New Roman"/>
              </a:rPr>
              <a:t>teps </a:t>
            </a:r>
            <a:r>
              <a:rPr lang="en-US" sz="1000" dirty="0">
                <a:latin typeface="Arial"/>
                <a:ea typeface="Calibri"/>
                <a:cs typeface="Times New Roman"/>
              </a:rPr>
              <a:t>should be performed </a:t>
            </a:r>
            <a:r>
              <a:rPr lang="ga-IE" sz="1000" dirty="0">
                <a:latin typeface="Arial"/>
                <a:ea typeface="Calibri"/>
                <a:cs typeface="Times New Roman"/>
              </a:rPr>
              <a:t>on the 10961B-LON-CL1 virtual machine </a:t>
            </a:r>
            <a:r>
              <a:rPr lang="en-US" sz="1000" dirty="0">
                <a:latin typeface="Arial"/>
                <a:ea typeface="Calibri"/>
                <a:cs typeface="Times New Roman"/>
              </a:rPr>
              <a:t>in the Windows PowerShell console application</a:t>
            </a:r>
            <a:r>
              <a:rPr lang="ga-IE" sz="1000" dirty="0">
                <a:latin typeface="Arial"/>
                <a:ea typeface="Calibri"/>
                <a:cs typeface="Times New Roman"/>
              </a:rPr>
              <a:t>. </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ga-IE" sz="1000" dirty="0" smtClean="0">
                <a:effectLst/>
                <a:latin typeface="Arial"/>
                <a:ea typeface="Times New Roman"/>
                <a:cs typeface="Times New Roman"/>
              </a:rPr>
              <a:t>On </a:t>
            </a:r>
            <a:r>
              <a:rPr lang="en-US" sz="1000" dirty="0" smtClean="0">
                <a:effectLst/>
                <a:latin typeface="Arial"/>
                <a:ea typeface="Times New Roman"/>
                <a:cs typeface="Times New Roman"/>
              </a:rPr>
              <a:t>the </a:t>
            </a:r>
            <a:r>
              <a:rPr lang="ga-IE" sz="1000" dirty="0" smtClean="0">
                <a:effectLst/>
                <a:latin typeface="Arial"/>
                <a:ea typeface="Times New Roman"/>
                <a:cs typeface="Times New Roman"/>
              </a:rPr>
              <a:t>LON-CL1 virtual machine</a:t>
            </a:r>
            <a:r>
              <a:rPr lang="en-US" sz="1000" dirty="0" smtClean="0">
                <a:effectLst/>
                <a:latin typeface="Arial"/>
                <a:ea typeface="Times New Roman"/>
                <a:cs typeface="Times New Roman"/>
              </a:rPr>
              <a:t>,</a:t>
            </a:r>
            <a:r>
              <a:rPr lang="ga-IE" sz="1000" dirty="0" smtClean="0">
                <a:effectLst/>
                <a:latin typeface="Arial"/>
                <a:ea typeface="Times New Roman"/>
                <a:cs typeface="Times New Roman"/>
              </a:rPr>
              <a:t> r</a:t>
            </a:r>
            <a:r>
              <a:rPr lang="en-US" sz="1000" dirty="0" smtClean="0">
                <a:effectLst/>
                <a:latin typeface="Arial"/>
                <a:ea typeface="Times New Roman"/>
                <a:cs typeface="Times New Roman"/>
              </a:rPr>
              <a:t>un:</a:t>
            </a:r>
          </a:p>
          <a:p>
            <a:pPr lvl="1">
              <a:lnSpc>
                <a:spcPct val="115000"/>
              </a:lnSpc>
              <a:spcBef>
                <a:spcPts val="600"/>
              </a:spcBef>
              <a:spcAft>
                <a:spcPts val="995"/>
              </a:spcAft>
            </a:pPr>
            <a:r>
              <a:rPr lang="en-US" sz="1000" b="1" dirty="0" smtClean="0">
                <a:effectLst/>
                <a:latin typeface="Arial"/>
                <a:ea typeface="Times New Roman"/>
                <a:cs typeface="Times New Roman"/>
              </a:rPr>
              <a:t>$dc = New-</a:t>
            </a:r>
            <a:r>
              <a:rPr lang="en-US" sz="1000" b="1" dirty="0" err="1" smtClean="0">
                <a:effectLst/>
                <a:latin typeface="Arial"/>
                <a:ea typeface="Times New Roman"/>
                <a:cs typeface="Times New Roman"/>
              </a:rPr>
              <a:t>PSSession</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ComputerName</a:t>
            </a:r>
            <a:r>
              <a:rPr lang="en-US" sz="1000" b="1" dirty="0" smtClean="0">
                <a:effectLst/>
                <a:latin typeface="Arial"/>
                <a:ea typeface="Times New Roman"/>
                <a:cs typeface="Times New Roman"/>
              </a:rPr>
              <a:t> LON-DC1</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Run:</a:t>
            </a:r>
          </a:p>
          <a:p>
            <a:pPr lvl="1">
              <a:lnSpc>
                <a:spcPct val="115000"/>
              </a:lnSpc>
              <a:spcBef>
                <a:spcPts val="600"/>
              </a:spcBef>
              <a:spcAft>
                <a:spcPts val="995"/>
              </a:spcAft>
            </a:pPr>
            <a:r>
              <a:rPr lang="en-US" sz="1000" b="1" dirty="0" smtClean="0">
                <a:effectLst/>
                <a:latin typeface="Arial"/>
                <a:ea typeface="Times New Roman"/>
                <a:cs typeface="Times New Roman"/>
              </a:rPr>
              <a:t>$all = New-</a:t>
            </a:r>
            <a:r>
              <a:rPr lang="en-US" sz="1000" b="1" dirty="0" err="1" smtClean="0">
                <a:effectLst/>
                <a:latin typeface="Arial"/>
                <a:ea typeface="Times New Roman"/>
                <a:cs typeface="Times New Roman"/>
              </a:rPr>
              <a:t>PSSession</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ComputerName</a:t>
            </a:r>
            <a:r>
              <a:rPr lang="en-US" sz="1000" b="1" dirty="0" smtClean="0">
                <a:effectLst/>
                <a:latin typeface="Arial"/>
                <a:ea typeface="Times New Roman"/>
                <a:cs typeface="Times New Roman"/>
              </a:rPr>
              <a:t> LON-DC1,LON-CL1</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Run:</a:t>
            </a:r>
          </a:p>
          <a:p>
            <a:pPr lvl="1">
              <a:lnSpc>
                <a:spcPct val="115000"/>
              </a:lnSpc>
              <a:spcBef>
                <a:spcPts val="600"/>
              </a:spcBef>
              <a:spcAft>
                <a:spcPts val="995"/>
              </a:spcAft>
            </a:pPr>
            <a:r>
              <a:rPr lang="en-US" sz="1000" b="1" dirty="0" smtClean="0">
                <a:effectLst/>
                <a:latin typeface="Arial"/>
                <a:ea typeface="Times New Roman"/>
                <a:cs typeface="Times New Roman"/>
              </a:rPr>
              <a:t>Get-</a:t>
            </a:r>
            <a:r>
              <a:rPr lang="en-US" sz="1000" b="1" dirty="0" err="1" smtClean="0">
                <a:effectLst/>
                <a:latin typeface="Arial"/>
                <a:ea typeface="Times New Roman"/>
                <a:cs typeface="Times New Roman"/>
              </a:rPr>
              <a:t>PSSession</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Run:</a:t>
            </a:r>
          </a:p>
          <a:p>
            <a:pPr lvl="1">
              <a:lnSpc>
                <a:spcPct val="115000"/>
              </a:lnSpc>
              <a:spcBef>
                <a:spcPts val="600"/>
              </a:spcBef>
              <a:spcAft>
                <a:spcPts val="995"/>
              </a:spcAft>
            </a:pPr>
            <a:r>
              <a:rPr lang="en-US" sz="1000" b="1" dirty="0" smtClean="0">
                <a:effectLst/>
                <a:latin typeface="Arial"/>
                <a:ea typeface="Times New Roman"/>
                <a:cs typeface="Times New Roman"/>
              </a:rPr>
              <a:t>$dc</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Run:</a:t>
            </a:r>
          </a:p>
          <a:p>
            <a:pPr lvl="1">
              <a:lnSpc>
                <a:spcPct val="115000"/>
              </a:lnSpc>
              <a:spcBef>
                <a:spcPts val="600"/>
              </a:spcBef>
              <a:spcAft>
                <a:spcPts val="995"/>
              </a:spcAft>
            </a:pPr>
            <a:r>
              <a:rPr lang="en-US" sz="1000" b="1" dirty="0" smtClean="0">
                <a:effectLst/>
                <a:latin typeface="Arial"/>
                <a:ea typeface="Times New Roman"/>
                <a:cs typeface="Times New Roman"/>
              </a:rPr>
              <a:t>Enter-</a:t>
            </a:r>
            <a:r>
              <a:rPr lang="en-US" sz="1000" b="1" dirty="0" err="1" smtClean="0">
                <a:effectLst/>
                <a:latin typeface="Arial"/>
                <a:ea typeface="Times New Roman"/>
                <a:cs typeface="Times New Roman"/>
              </a:rPr>
              <a:t>PSSession</a:t>
            </a:r>
            <a:r>
              <a:rPr lang="en-US" sz="1000" b="1" dirty="0" smtClean="0">
                <a:effectLst/>
                <a:latin typeface="Arial"/>
                <a:ea typeface="Times New Roman"/>
                <a:cs typeface="Times New Roman"/>
              </a:rPr>
              <a:t> –Session $dc</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F710BFDB-B911-4605-9CDE-B17773CFD5E1}" type="slidenum">
              <a:rPr lang="en-US" smtClean="0"/>
              <a:t>30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Administering Remote Computers</a:t>
            </a:r>
            <a:endParaRPr lang="en-US"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14885643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Run:</a:t>
            </a:r>
          </a:p>
          <a:p>
            <a:pPr lvl="1">
              <a:lnSpc>
                <a:spcPct val="115000"/>
              </a:lnSpc>
              <a:spcBef>
                <a:spcPts val="600"/>
              </a:spcBef>
              <a:spcAft>
                <a:spcPts val="995"/>
              </a:spcAft>
            </a:pPr>
            <a:r>
              <a:rPr lang="en-US" sz="1000" b="1" dirty="0">
                <a:solidFill>
                  <a:prstClr val="black"/>
                </a:solidFill>
                <a:latin typeface="Arial"/>
                <a:ea typeface="Times New Roman"/>
                <a:cs typeface="Times New Roman"/>
              </a:rPr>
              <a:t>Get-Process</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Run:</a:t>
            </a:r>
          </a:p>
          <a:p>
            <a:pPr lvl="1">
              <a:lnSpc>
                <a:spcPct val="115000"/>
              </a:lnSpc>
              <a:spcBef>
                <a:spcPts val="600"/>
              </a:spcBef>
              <a:spcAft>
                <a:spcPts val="995"/>
              </a:spcAft>
            </a:pPr>
            <a:r>
              <a:rPr lang="en-US" sz="1000" b="1" dirty="0">
                <a:solidFill>
                  <a:prstClr val="black"/>
                </a:solidFill>
                <a:latin typeface="Arial"/>
                <a:ea typeface="Times New Roman"/>
                <a:cs typeface="Times New Roman"/>
              </a:rPr>
              <a:t>Exit-</a:t>
            </a:r>
            <a:r>
              <a:rPr lang="en-US" sz="1000" b="1" dirty="0" err="1">
                <a:solidFill>
                  <a:prstClr val="black"/>
                </a:solidFill>
                <a:latin typeface="Arial"/>
                <a:ea typeface="Times New Roman"/>
                <a:cs typeface="Times New Roman"/>
              </a:rPr>
              <a:t>PSSession</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Run:</a:t>
            </a:r>
          </a:p>
          <a:p>
            <a:pPr lvl="1">
              <a:lnSpc>
                <a:spcPct val="115000"/>
              </a:lnSpc>
              <a:spcBef>
                <a:spcPts val="600"/>
              </a:spcBef>
              <a:spcAft>
                <a:spcPts val="995"/>
              </a:spcAft>
            </a:pPr>
            <a:r>
              <a:rPr lang="en-US" sz="1000" b="1" dirty="0">
                <a:solidFill>
                  <a:prstClr val="black"/>
                </a:solidFill>
                <a:latin typeface="Arial"/>
                <a:ea typeface="Times New Roman"/>
                <a:cs typeface="Times New Roman"/>
              </a:rPr>
              <a:t>$dc</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Run:</a:t>
            </a:r>
          </a:p>
          <a:p>
            <a:pPr lvl="1">
              <a:lnSpc>
                <a:spcPct val="115000"/>
              </a:lnSpc>
              <a:spcBef>
                <a:spcPts val="600"/>
              </a:spcBef>
              <a:spcAft>
                <a:spcPts val="995"/>
              </a:spcAft>
            </a:pPr>
            <a:r>
              <a:rPr lang="en-US" sz="1000" b="1" dirty="0">
                <a:solidFill>
                  <a:prstClr val="black"/>
                </a:solidFill>
                <a:latin typeface="Arial"/>
                <a:ea typeface="Times New Roman"/>
                <a:cs typeface="Times New Roman"/>
              </a:rPr>
              <a:t>Invoke-Command –Session $all –</a:t>
            </a:r>
            <a:r>
              <a:rPr lang="en-US" sz="1000" b="1" dirty="0" err="1">
                <a:solidFill>
                  <a:prstClr val="black"/>
                </a:solidFill>
                <a:latin typeface="Arial"/>
                <a:ea typeface="Times New Roman"/>
                <a:cs typeface="Times New Roman"/>
              </a:rPr>
              <a:t>ScriptBlock</a:t>
            </a:r>
            <a:r>
              <a:rPr lang="en-US" sz="1000" b="1" dirty="0">
                <a:solidFill>
                  <a:prstClr val="black"/>
                </a:solidFill>
                <a:latin typeface="Arial"/>
                <a:ea typeface="Times New Roman"/>
                <a:cs typeface="Times New Roman"/>
              </a:rPr>
              <a:t> { Get-Service | Where { $_.Status –</a:t>
            </a:r>
            <a:r>
              <a:rPr lang="en-US" sz="1000" b="1" dirty="0" err="1">
                <a:solidFill>
                  <a:prstClr val="black"/>
                </a:solidFill>
                <a:latin typeface="Arial"/>
                <a:ea typeface="Times New Roman"/>
                <a:cs typeface="Times New Roman"/>
              </a:rPr>
              <a:t>eq</a:t>
            </a:r>
            <a:r>
              <a:rPr lang="en-US" sz="1000" b="1" dirty="0">
                <a:solidFill>
                  <a:prstClr val="black"/>
                </a:solidFill>
                <a:latin typeface="Arial"/>
                <a:ea typeface="Times New Roman"/>
                <a:cs typeface="Times New Roman"/>
              </a:rPr>
              <a:t> 'Running'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Run:</a:t>
            </a:r>
          </a:p>
          <a:p>
            <a:pPr lvl="1">
              <a:lnSpc>
                <a:spcPct val="115000"/>
              </a:lnSpc>
              <a:spcBef>
                <a:spcPts val="600"/>
              </a:spcBef>
              <a:spcAft>
                <a:spcPts val="995"/>
              </a:spcAft>
            </a:pPr>
            <a:r>
              <a:rPr lang="en-US" sz="1000" b="1" dirty="0">
                <a:solidFill>
                  <a:prstClr val="black"/>
                </a:solidFill>
                <a:latin typeface="Arial"/>
                <a:ea typeface="Times New Roman"/>
                <a:cs typeface="Times New Roman"/>
              </a:rPr>
              <a:t>$dc | Remove-</a:t>
            </a:r>
            <a:r>
              <a:rPr lang="en-US" sz="1000" b="1" dirty="0" err="1">
                <a:solidFill>
                  <a:prstClr val="black"/>
                </a:solidFill>
                <a:latin typeface="Arial"/>
                <a:ea typeface="Times New Roman"/>
                <a:cs typeface="Times New Roman"/>
              </a:rPr>
              <a:t>PSSession</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Run:</a:t>
            </a:r>
          </a:p>
          <a:p>
            <a:pPr lvl="1">
              <a:lnSpc>
                <a:spcPct val="115000"/>
              </a:lnSpc>
              <a:spcBef>
                <a:spcPts val="600"/>
              </a:spcBef>
              <a:spcAft>
                <a:spcPts val="995"/>
              </a:spcAft>
            </a:pPr>
            <a:r>
              <a:rPr lang="en-US" sz="1000" b="1" dirty="0">
                <a:solidFill>
                  <a:prstClr val="black"/>
                </a:solidFill>
                <a:latin typeface="Arial"/>
                <a:ea typeface="Times New Roman"/>
                <a:cs typeface="Times New Roman"/>
              </a:rPr>
              <a:t>Get-</a:t>
            </a:r>
            <a:r>
              <a:rPr lang="en-US" sz="1000" b="1" dirty="0" err="1">
                <a:solidFill>
                  <a:prstClr val="black"/>
                </a:solidFill>
                <a:latin typeface="Arial"/>
                <a:ea typeface="Times New Roman"/>
                <a:cs typeface="Times New Roman"/>
              </a:rPr>
              <a:t>PSSession</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Run:</a:t>
            </a:r>
          </a:p>
          <a:p>
            <a:pPr lvl="1">
              <a:lnSpc>
                <a:spcPts val="1000"/>
              </a:lnSpc>
              <a:spcBef>
                <a:spcPts val="600"/>
              </a:spcBef>
              <a:spcAft>
                <a:spcPts val="600"/>
              </a:spcAft>
            </a:pPr>
            <a:r>
              <a:rPr lang="en-US" sz="1000" b="1" dirty="0">
                <a:solidFill>
                  <a:prstClr val="black"/>
                </a:solidFill>
                <a:latin typeface="Arial"/>
                <a:ea typeface="Times New Roman"/>
                <a:cs typeface="Times New Roman"/>
              </a:rPr>
              <a:t>Get-</a:t>
            </a:r>
            <a:r>
              <a:rPr lang="en-US" sz="1000" b="1" dirty="0" err="1">
                <a:solidFill>
                  <a:prstClr val="black"/>
                </a:solidFill>
                <a:latin typeface="Arial"/>
                <a:ea typeface="Times New Roman"/>
                <a:cs typeface="Times New Roman"/>
              </a:rPr>
              <a:t>PSSession</a:t>
            </a:r>
            <a:r>
              <a:rPr lang="en-US" sz="1000" b="1" dirty="0">
                <a:solidFill>
                  <a:prstClr val="black"/>
                </a:solidFill>
                <a:latin typeface="Arial"/>
                <a:ea typeface="Times New Roman"/>
                <a:cs typeface="Times New Roman"/>
              </a:rPr>
              <a:t> | Remove-</a:t>
            </a:r>
            <a:r>
              <a:rPr lang="en-US" sz="1000" b="1" dirty="0" err="1">
                <a:solidFill>
                  <a:prstClr val="black"/>
                </a:solidFill>
                <a:latin typeface="Arial"/>
                <a:ea typeface="Times New Roman"/>
                <a:cs typeface="Times New Roman"/>
              </a:rPr>
              <a:t>PSSession</a:t>
            </a:r>
            <a:endParaRPr lang="en-US" dirty="0"/>
          </a:p>
        </p:txBody>
      </p:sp>
      <p:sp>
        <p:nvSpPr>
          <p:cNvPr id="4" name="Slide Number Placeholder 3"/>
          <p:cNvSpPr>
            <a:spLocks noGrp="1"/>
          </p:cNvSpPr>
          <p:nvPr>
            <p:ph type="sldNum" sz="quarter" idx="10"/>
          </p:nvPr>
        </p:nvSpPr>
        <p:spPr/>
        <p:txBody>
          <a:bodyPr/>
          <a:lstStyle/>
          <a:p>
            <a:fld id="{F710BFDB-B911-4605-9CDE-B17773CFD5E1}" type="slidenum">
              <a:rPr lang="en-US" smtClean="0"/>
              <a:t>31</a:t>
            </a:fld>
            <a:endParaRPr lang="en-US"/>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Administering Remote Computers</a:t>
            </a:r>
            <a:endParaRPr lang="en-US" sz="1200" b="1">
              <a:solidFill>
                <a:srgbClr val="336699"/>
              </a:solidFill>
              <a:latin typeface="Arial"/>
            </a:endParaRPr>
          </a:p>
        </p:txBody>
      </p:sp>
    </p:spTree>
    <p:extLst>
      <p:ext uri="{BB962C8B-B14F-4D97-AF65-F5344CB8AC3E}">
        <p14:creationId xmlns:p14="http://schemas.microsoft.com/office/powerpoint/2010/main" val="19757941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F710BFDB-B911-4605-9CDE-B17773CFD5E1}" type="slidenum">
              <a:rPr lang="en-US" smtClean="0"/>
              <a:t>32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Administering Remote Computers</a:t>
            </a:r>
            <a:endParaRPr lang="en-US" sz="1200" b="1">
              <a:solidFill>
                <a:srgbClr val="336699"/>
              </a:solidFill>
              <a:latin typeface="Arial"/>
            </a:endParaRPr>
          </a:p>
        </p:txBody>
      </p:sp>
    </p:spTree>
    <p:extLst>
      <p:ext uri="{BB962C8B-B14F-4D97-AF65-F5344CB8AC3E}">
        <p14:creationId xmlns:p14="http://schemas.microsoft.com/office/powerpoint/2010/main" val="12602401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You will find these commands</a:t>
            </a:r>
            <a:r>
              <a:rPr lang="ga-IE" sz="1000" dirty="0">
                <a:latin typeface="Arial"/>
                <a:ea typeface="Calibri"/>
                <a:cs typeface="Times New Roman"/>
              </a:rPr>
              <a:t> on the 10961B-LON-CL1 virtual machine</a:t>
            </a:r>
            <a:r>
              <a:rPr lang="en-US" sz="1000" dirty="0">
                <a:latin typeface="Arial"/>
                <a:ea typeface="Calibri"/>
                <a:cs typeface="Times New Roman"/>
              </a:rPr>
              <a:t> in E:\Mod09\DemoCode\DisconnectedSessions.ps1.</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a:t>
            </a:r>
            <a:r>
              <a:rPr lang="ga-IE" sz="1000" dirty="0">
                <a:latin typeface="Arial"/>
                <a:ea typeface="Calibri"/>
                <a:cs typeface="Times New Roman"/>
              </a:rPr>
              <a:t>have completed the preparation steps in the Module Overview slide </a:t>
            </a:r>
            <a:r>
              <a:rPr lang="en-US" sz="1000" dirty="0" err="1">
                <a:latin typeface="Arial"/>
                <a:ea typeface="Calibri"/>
                <a:cs typeface="Times New Roman"/>
              </a:rPr>
              <a:t>i</a:t>
            </a:r>
            <a:r>
              <a:rPr lang="ga-IE" sz="1000" dirty="0">
                <a:latin typeface="Arial"/>
                <a:ea typeface="Calibri"/>
                <a:cs typeface="Times New Roman"/>
              </a:rPr>
              <a:t>nstructor </a:t>
            </a:r>
            <a:r>
              <a:rPr lang="en-US" sz="1000" dirty="0">
                <a:latin typeface="Arial"/>
                <a:ea typeface="Calibri"/>
                <a:cs typeface="Times New Roman"/>
              </a:rPr>
              <a:t>n</a:t>
            </a:r>
            <a:r>
              <a:rPr lang="ga-IE" sz="1000" dirty="0">
                <a:latin typeface="Arial"/>
                <a:ea typeface="Calibri"/>
                <a:cs typeface="Times New Roman"/>
              </a:rPr>
              <a:t>otes</a:t>
            </a:r>
            <a:r>
              <a:rPr lang="en-US" sz="1000" dirty="0">
                <a:latin typeface="Arial"/>
                <a:ea typeface="Calibri"/>
                <a:cs typeface="Times New Roman"/>
              </a:rPr>
              <a:t> and </a:t>
            </a:r>
            <a:r>
              <a:rPr lang="ga-IE" sz="1000" dirty="0">
                <a:latin typeface="Arial"/>
                <a:ea typeface="Calibri"/>
                <a:cs typeface="Times New Roman"/>
              </a:rPr>
              <a:t>be logged on to the 10961B-LON-DC1 and 10961B-LON-CL1 virtual machines as Adatum\administrator with password Pa$$w0rd</a:t>
            </a:r>
            <a:r>
              <a:rPr lang="en-US" sz="1000" dirty="0">
                <a:latin typeface="Arial"/>
                <a:ea typeface="Calibri"/>
                <a:cs typeface="Times New Roman"/>
              </a:rPr>
              <a:t>.</a:t>
            </a:r>
          </a:p>
          <a:p>
            <a:pPr>
              <a:lnSpc>
                <a:spcPct val="115000"/>
              </a:lnSpc>
              <a:spcAft>
                <a:spcPts val="1000"/>
              </a:spcAft>
            </a:pPr>
            <a:r>
              <a:rPr lang="en-US" sz="1000" dirty="0">
                <a:latin typeface="Arial"/>
                <a:ea typeface="Calibri"/>
                <a:cs typeface="Times New Roman"/>
              </a:rPr>
              <a:t>The demonstration steps should be performed s</a:t>
            </a:r>
            <a:r>
              <a:rPr lang="ga-IE" sz="1000" dirty="0">
                <a:latin typeface="Arial"/>
                <a:ea typeface="Calibri"/>
                <a:cs typeface="Times New Roman"/>
              </a:rPr>
              <a:t>teps on the 10961B-LON-CL1 virtual machine </a:t>
            </a:r>
            <a:r>
              <a:rPr lang="en-US" sz="1000" dirty="0">
                <a:latin typeface="Arial"/>
                <a:ea typeface="Calibri"/>
                <a:cs typeface="Times New Roman"/>
              </a:rPr>
              <a:t>in the Windows PowerShell console application</a:t>
            </a:r>
            <a:r>
              <a:rPr lang="ga-IE" sz="1000" dirty="0">
                <a:latin typeface="Arial"/>
                <a:ea typeface="Calibri"/>
                <a:cs typeface="Times New Roman"/>
              </a:rPr>
              <a:t>. </a:t>
            </a:r>
            <a:endParaRPr lang="en-US" sz="1000" dirty="0">
              <a:latin typeface="Arial"/>
              <a:ea typeface="Calibri"/>
              <a:cs typeface="Times New Roman"/>
            </a:endParaRPr>
          </a:p>
          <a:p>
            <a:pPr>
              <a:lnSpc>
                <a:spcPct val="115000"/>
              </a:lnSpc>
              <a:spcAft>
                <a:spcPts val="3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Run:</a:t>
            </a:r>
          </a:p>
          <a:p>
            <a:pPr lvl="1">
              <a:lnSpc>
                <a:spcPct val="115000"/>
              </a:lnSpc>
              <a:spcBef>
                <a:spcPts val="600"/>
              </a:spcBef>
              <a:spcAft>
                <a:spcPts val="995"/>
              </a:spcAft>
            </a:pPr>
            <a:r>
              <a:rPr lang="en-US" sz="1000" b="1" dirty="0" smtClean="0">
                <a:effectLst/>
                <a:latin typeface="Arial"/>
                <a:ea typeface="Times New Roman"/>
                <a:cs typeface="Times New Roman"/>
              </a:rPr>
              <a:t>$dc = New-</a:t>
            </a:r>
            <a:r>
              <a:rPr lang="en-US" sz="1000" b="1" dirty="0" err="1" smtClean="0">
                <a:effectLst/>
                <a:latin typeface="Arial"/>
                <a:ea typeface="Times New Roman"/>
                <a:cs typeface="Times New Roman"/>
              </a:rPr>
              <a:t>PSSession</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ComputerName</a:t>
            </a:r>
            <a:r>
              <a:rPr lang="en-US" sz="1000" b="1" dirty="0" smtClean="0">
                <a:effectLst/>
                <a:latin typeface="Arial"/>
                <a:ea typeface="Times New Roman"/>
                <a:cs typeface="Times New Roman"/>
              </a:rPr>
              <a:t> LON-DC1</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Run:</a:t>
            </a:r>
          </a:p>
          <a:p>
            <a:pPr lvl="1">
              <a:lnSpc>
                <a:spcPct val="115000"/>
              </a:lnSpc>
              <a:spcBef>
                <a:spcPts val="600"/>
              </a:spcBef>
              <a:spcAft>
                <a:spcPts val="995"/>
              </a:spcAft>
            </a:pPr>
            <a:r>
              <a:rPr lang="en-US" sz="1000" b="1" dirty="0" smtClean="0">
                <a:effectLst/>
                <a:latin typeface="Arial"/>
                <a:ea typeface="Times New Roman"/>
                <a:cs typeface="Times New Roman"/>
              </a:rPr>
              <a:t>Disconnect-</a:t>
            </a:r>
            <a:r>
              <a:rPr lang="en-US" sz="1000" b="1" dirty="0" err="1" smtClean="0">
                <a:effectLst/>
                <a:latin typeface="Arial"/>
                <a:ea typeface="Times New Roman"/>
                <a:cs typeface="Times New Roman"/>
              </a:rPr>
              <a:t>PSSession</a:t>
            </a:r>
            <a:r>
              <a:rPr lang="en-US" sz="1000" b="1" dirty="0" smtClean="0">
                <a:effectLst/>
                <a:latin typeface="Arial"/>
                <a:ea typeface="Times New Roman"/>
                <a:cs typeface="Times New Roman"/>
              </a:rPr>
              <a:t> –Session $dc</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Run:</a:t>
            </a:r>
          </a:p>
          <a:p>
            <a:pPr lvl="1">
              <a:lnSpc>
                <a:spcPct val="115000"/>
              </a:lnSpc>
              <a:spcBef>
                <a:spcPts val="600"/>
              </a:spcBef>
              <a:spcAft>
                <a:spcPts val="995"/>
              </a:spcAft>
            </a:pPr>
            <a:r>
              <a:rPr lang="en-US" sz="1000" b="1" dirty="0" smtClean="0">
                <a:effectLst/>
                <a:latin typeface="Arial"/>
                <a:ea typeface="Times New Roman"/>
                <a:cs typeface="Times New Roman"/>
              </a:rPr>
              <a:t>Get-</a:t>
            </a:r>
            <a:r>
              <a:rPr lang="en-US" sz="1000" b="1" dirty="0" err="1" smtClean="0">
                <a:effectLst/>
                <a:latin typeface="Arial"/>
                <a:ea typeface="Times New Roman"/>
                <a:cs typeface="Times New Roman"/>
              </a:rPr>
              <a:t>PSSession</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ComputerName</a:t>
            </a:r>
            <a:r>
              <a:rPr lang="en-US" sz="1000" b="1" dirty="0" smtClean="0">
                <a:effectLst/>
                <a:latin typeface="Arial"/>
                <a:ea typeface="Times New Roman"/>
                <a:cs typeface="Times New Roman"/>
              </a:rPr>
              <a:t> LON-DC1</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Run:</a:t>
            </a:r>
          </a:p>
          <a:p>
            <a:pPr lvl="1">
              <a:lnSpc>
                <a:spcPct val="115000"/>
              </a:lnSpc>
              <a:spcBef>
                <a:spcPts val="600"/>
              </a:spcBef>
              <a:spcAft>
                <a:spcPts val="995"/>
              </a:spcAft>
            </a:pPr>
            <a:r>
              <a:rPr lang="en-US" sz="1000" b="1" dirty="0" smtClean="0">
                <a:effectLst/>
                <a:latin typeface="Arial"/>
                <a:ea typeface="Times New Roman"/>
                <a:cs typeface="Times New Roman"/>
              </a:rPr>
              <a:t>Get-</a:t>
            </a:r>
            <a:r>
              <a:rPr lang="en-US" sz="1000" b="1" dirty="0" err="1" smtClean="0">
                <a:effectLst/>
                <a:latin typeface="Arial"/>
                <a:ea typeface="Times New Roman"/>
                <a:cs typeface="Times New Roman"/>
              </a:rPr>
              <a:t>PSSession</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ComputerName</a:t>
            </a:r>
            <a:r>
              <a:rPr lang="en-US" sz="1000" b="1" dirty="0" smtClean="0">
                <a:effectLst/>
                <a:latin typeface="Arial"/>
                <a:ea typeface="Times New Roman"/>
                <a:cs typeface="Times New Roman"/>
              </a:rPr>
              <a:t> LON-DC1 | Connect-</a:t>
            </a:r>
            <a:r>
              <a:rPr lang="en-US" sz="1000" b="1" dirty="0" err="1" smtClean="0">
                <a:effectLst/>
                <a:latin typeface="Arial"/>
                <a:ea typeface="Times New Roman"/>
                <a:cs typeface="Times New Roman"/>
              </a:rPr>
              <a:t>PSSession</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To confirm that the session is available, run: </a:t>
            </a:r>
          </a:p>
          <a:p>
            <a:pPr lvl="1">
              <a:lnSpc>
                <a:spcPct val="115000"/>
              </a:lnSpc>
              <a:spcBef>
                <a:spcPts val="600"/>
              </a:spcBef>
              <a:spcAft>
                <a:spcPts val="995"/>
              </a:spcAft>
            </a:pPr>
            <a:r>
              <a:rPr lang="en-US" sz="1000" b="1" dirty="0" smtClean="0">
                <a:effectLst/>
                <a:latin typeface="Arial"/>
                <a:ea typeface="Times New Roman"/>
                <a:cs typeface="Times New Roman"/>
              </a:rPr>
              <a:t>$dc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Run:</a:t>
            </a:r>
          </a:p>
          <a:p>
            <a:pPr lvl="1">
              <a:lnSpc>
                <a:spcPct val="115000"/>
              </a:lnSpc>
              <a:spcAft>
                <a:spcPts val="995"/>
              </a:spcAft>
            </a:pPr>
            <a:r>
              <a:rPr lang="en-US" sz="1000" b="1" dirty="0">
                <a:solidFill>
                  <a:prstClr val="black"/>
                </a:solidFill>
                <a:latin typeface="Arial"/>
                <a:ea typeface="Times New Roman"/>
                <a:cs typeface="Times New Roman"/>
              </a:rPr>
              <a:t>Remove-</a:t>
            </a:r>
            <a:r>
              <a:rPr lang="en-US" sz="1000" b="1" dirty="0" err="1">
                <a:solidFill>
                  <a:prstClr val="black"/>
                </a:solidFill>
                <a:latin typeface="Arial"/>
                <a:ea typeface="Times New Roman"/>
                <a:cs typeface="Times New Roman"/>
              </a:rPr>
              <a:t>PSSession</a:t>
            </a:r>
            <a:r>
              <a:rPr lang="en-US" sz="1000" b="1" dirty="0">
                <a:solidFill>
                  <a:prstClr val="black"/>
                </a:solidFill>
                <a:latin typeface="Arial"/>
                <a:ea typeface="Times New Roman"/>
                <a:cs typeface="Times New Roman"/>
              </a:rPr>
              <a:t> –Session $</a:t>
            </a:r>
            <a:r>
              <a:rPr lang="en-US" sz="1000" b="1" dirty="0" smtClean="0">
                <a:solidFill>
                  <a:prstClr val="black"/>
                </a:solidFill>
                <a:latin typeface="Arial"/>
                <a:ea typeface="Times New Roman"/>
                <a:cs typeface="Times New Roman"/>
              </a:rPr>
              <a:t>dc</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F710BFDB-B911-4605-9CDE-B17773CFD5E1}" type="slidenum">
              <a:rPr lang="en-US" smtClean="0"/>
              <a:t>33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Administering Remote Computers</a:t>
            </a:r>
            <a:endParaRPr lang="en-US" sz="1200" b="1">
              <a:solidFill>
                <a:srgbClr val="336699"/>
              </a:solidFill>
              <a:latin typeface="Arial"/>
            </a:endParaRPr>
          </a:p>
        </p:txBody>
      </p:sp>
    </p:spTree>
    <p:extLst>
      <p:ext uri="{BB962C8B-B14F-4D97-AF65-F5344CB8AC3E}">
        <p14:creationId xmlns:p14="http://schemas.microsoft.com/office/powerpoint/2010/main" val="8860989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F710BFDB-B911-4605-9CDE-B17773CFD5E1}" type="slidenum">
              <a:rPr lang="en-US" smtClean="0"/>
              <a:t>34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Administering Remote Computers</a:t>
            </a:r>
            <a:endParaRPr lang="en-US" sz="1200" b="1">
              <a:solidFill>
                <a:srgbClr val="336699"/>
              </a:solidFill>
              <a:latin typeface="Arial"/>
            </a:endParaRPr>
          </a:p>
        </p:txBody>
      </p:sp>
    </p:spTree>
    <p:extLst>
      <p:ext uri="{BB962C8B-B14F-4D97-AF65-F5344CB8AC3E}">
        <p14:creationId xmlns:p14="http://schemas.microsoft.com/office/powerpoint/2010/main" val="304941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You will find these commands </a:t>
            </a:r>
            <a:r>
              <a:rPr lang="ga-IE" sz="1000" dirty="0">
                <a:latin typeface="Arial"/>
                <a:ea typeface="Calibri"/>
                <a:cs typeface="Times New Roman"/>
              </a:rPr>
              <a:t>on </a:t>
            </a:r>
            <a:r>
              <a:rPr lang="en-US" sz="1000" b="1" dirty="0">
                <a:latin typeface="Arial"/>
                <a:ea typeface="Calibri"/>
                <a:cs typeface="Times New Roman"/>
              </a:rPr>
              <a:t>10961B-LON-CL1</a:t>
            </a:r>
            <a:r>
              <a:rPr lang="ga-IE" sz="1000" dirty="0">
                <a:latin typeface="Arial"/>
                <a:ea typeface="Calibri"/>
                <a:cs typeface="Times New Roman"/>
              </a:rPr>
              <a:t> virtual machine </a:t>
            </a:r>
            <a:r>
              <a:rPr lang="en-US" sz="1000" dirty="0">
                <a:latin typeface="Arial"/>
                <a:ea typeface="Calibri"/>
                <a:cs typeface="Times New Roman"/>
              </a:rPr>
              <a:t>in E:\Mod09\DemoCode\ImplicitRemoting.ps1.</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a:t>
            </a:r>
            <a:r>
              <a:rPr lang="ga-IE" sz="1000" dirty="0">
                <a:latin typeface="Arial"/>
                <a:ea typeface="Calibri"/>
                <a:cs typeface="Times New Roman"/>
              </a:rPr>
              <a:t>have completed the preparation steps in the Module Overview slide </a:t>
            </a:r>
            <a:r>
              <a:rPr lang="en-US" sz="1000" dirty="0" err="1">
                <a:latin typeface="Arial"/>
                <a:ea typeface="Calibri"/>
                <a:cs typeface="Times New Roman"/>
              </a:rPr>
              <a:t>i</a:t>
            </a:r>
            <a:r>
              <a:rPr lang="ga-IE" sz="1000" dirty="0">
                <a:latin typeface="Arial"/>
                <a:ea typeface="Calibri"/>
                <a:cs typeface="Times New Roman"/>
              </a:rPr>
              <a:t>nstructor </a:t>
            </a:r>
            <a:r>
              <a:rPr lang="en-US" sz="1000" dirty="0">
                <a:latin typeface="Arial"/>
                <a:ea typeface="Calibri"/>
                <a:cs typeface="Times New Roman"/>
              </a:rPr>
              <a:t>n</a:t>
            </a:r>
            <a:r>
              <a:rPr lang="ga-IE" sz="1000" dirty="0">
                <a:latin typeface="Arial"/>
                <a:ea typeface="Calibri"/>
                <a:cs typeface="Times New Roman"/>
              </a:rPr>
              <a:t>otes</a:t>
            </a:r>
            <a:r>
              <a:rPr lang="en-US" sz="1000" dirty="0">
                <a:latin typeface="Arial"/>
                <a:ea typeface="Calibri"/>
                <a:cs typeface="Times New Roman"/>
              </a:rPr>
              <a:t> and </a:t>
            </a:r>
            <a:r>
              <a:rPr lang="ga-IE" sz="1000" dirty="0">
                <a:latin typeface="Arial"/>
                <a:ea typeface="Calibri"/>
                <a:cs typeface="Times New Roman"/>
              </a:rPr>
              <a:t>be logged on to the 10961B-LON-DC1 and 10961B-LON-CL1 virtual machines as Adatum\administrator with password Pa$$w0rd</a:t>
            </a:r>
            <a:r>
              <a:rPr lang="en-US" sz="1000" dirty="0">
                <a:latin typeface="Arial"/>
                <a:ea typeface="Calibri"/>
                <a:cs typeface="Times New Roman"/>
              </a:rPr>
              <a:t>.</a:t>
            </a:r>
          </a:p>
          <a:p>
            <a:pPr>
              <a:lnSpc>
                <a:spcPct val="115000"/>
              </a:lnSpc>
              <a:spcAft>
                <a:spcPts val="1000"/>
              </a:spcAft>
            </a:pPr>
            <a:r>
              <a:rPr lang="en-US" sz="1000" dirty="0">
                <a:latin typeface="Arial"/>
                <a:ea typeface="Calibri"/>
                <a:cs typeface="Times New Roman"/>
              </a:rPr>
              <a:t>The demonstration steps</a:t>
            </a:r>
            <a:r>
              <a:rPr lang="ga-IE" sz="1000" dirty="0">
                <a:latin typeface="Arial"/>
                <a:ea typeface="Calibri"/>
                <a:cs typeface="Times New Roman"/>
              </a:rPr>
              <a:t> should be </a:t>
            </a:r>
            <a:r>
              <a:rPr lang="en-US" sz="1000" dirty="0">
                <a:latin typeface="Arial"/>
                <a:ea typeface="Calibri"/>
                <a:cs typeface="Times New Roman"/>
              </a:rPr>
              <a:t>performed </a:t>
            </a:r>
            <a:r>
              <a:rPr lang="ga-IE" sz="1000" dirty="0">
                <a:latin typeface="Arial"/>
                <a:ea typeface="Calibri"/>
                <a:cs typeface="Times New Roman"/>
              </a:rPr>
              <a:t>on the 10961B-LON-CL1 virtual machine </a:t>
            </a:r>
            <a:r>
              <a:rPr lang="en-US" sz="1000" dirty="0">
                <a:latin typeface="Arial"/>
                <a:ea typeface="Calibri"/>
                <a:cs typeface="Times New Roman"/>
              </a:rPr>
              <a:t>in the Windows PowerShell console application</a:t>
            </a:r>
            <a:r>
              <a:rPr lang="ga-IE" sz="1000" dirty="0">
                <a:latin typeface="Arial"/>
                <a:ea typeface="Calibri"/>
                <a:cs typeface="Times New Roman"/>
              </a:rPr>
              <a:t>. </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ga-IE" sz="1000" dirty="0" smtClean="0">
                <a:effectLst/>
                <a:latin typeface="Arial"/>
                <a:ea typeface="Times New Roman"/>
                <a:cs typeface="Times New Roman"/>
              </a:rPr>
              <a:t>On </a:t>
            </a:r>
            <a:r>
              <a:rPr lang="en-US" sz="1000" b="1" dirty="0" smtClean="0">
                <a:effectLst/>
                <a:latin typeface="Arial"/>
                <a:ea typeface="Times New Roman"/>
                <a:cs typeface="Times New Roman"/>
              </a:rPr>
              <a:t>10961B-LON-CL1, </a:t>
            </a:r>
            <a:r>
              <a:rPr lang="ga-IE" sz="1000" dirty="0" smtClean="0">
                <a:effectLst/>
                <a:latin typeface="Arial"/>
                <a:ea typeface="Times New Roman"/>
                <a:cs typeface="Times New Roman"/>
              </a:rPr>
              <a:t>r</a:t>
            </a:r>
            <a:r>
              <a:rPr lang="en-US" sz="1000" dirty="0" smtClean="0">
                <a:effectLst/>
                <a:latin typeface="Arial"/>
                <a:ea typeface="Times New Roman"/>
                <a:cs typeface="Times New Roman"/>
              </a:rPr>
              <a:t>un:</a:t>
            </a:r>
          </a:p>
          <a:p>
            <a:pPr lvl="1">
              <a:lnSpc>
                <a:spcPct val="115000"/>
              </a:lnSpc>
              <a:spcBef>
                <a:spcPts val="600"/>
              </a:spcBef>
              <a:spcAft>
                <a:spcPts val="995"/>
              </a:spcAft>
            </a:pPr>
            <a:r>
              <a:rPr lang="en-US" sz="1000" b="1" dirty="0" smtClean="0">
                <a:effectLst/>
                <a:latin typeface="Arial"/>
                <a:ea typeface="Times New Roman"/>
                <a:cs typeface="Times New Roman"/>
              </a:rPr>
              <a:t>$dc = New-</a:t>
            </a:r>
            <a:r>
              <a:rPr lang="en-US" sz="1000" b="1" dirty="0" err="1" smtClean="0">
                <a:effectLst/>
                <a:latin typeface="Arial"/>
                <a:ea typeface="Times New Roman"/>
                <a:cs typeface="Times New Roman"/>
              </a:rPr>
              <a:t>PSSession</a:t>
            </a:r>
            <a:r>
              <a:rPr lang="en-US" sz="1000" b="1" dirty="0" smtClean="0">
                <a:effectLst/>
                <a:latin typeface="Arial"/>
                <a:ea typeface="Times New Roman"/>
                <a:cs typeface="Times New Roman"/>
              </a:rPr>
              <a:t> LON-DC1</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Run:</a:t>
            </a:r>
          </a:p>
          <a:p>
            <a:pPr lvl="1">
              <a:lnSpc>
                <a:spcPct val="115000"/>
              </a:lnSpc>
              <a:spcBef>
                <a:spcPts val="600"/>
              </a:spcBef>
              <a:spcAft>
                <a:spcPts val="995"/>
              </a:spcAft>
            </a:pPr>
            <a:r>
              <a:rPr lang="en-US" sz="1000" b="1" dirty="0" smtClean="0">
                <a:effectLst/>
                <a:latin typeface="Arial"/>
                <a:ea typeface="Times New Roman"/>
                <a:cs typeface="Times New Roman"/>
              </a:rPr>
              <a:t>Get-Module –</a:t>
            </a:r>
            <a:r>
              <a:rPr lang="en-US" sz="1000" b="1" dirty="0" err="1" smtClean="0">
                <a:effectLst/>
                <a:latin typeface="Arial"/>
                <a:ea typeface="Times New Roman"/>
                <a:cs typeface="Times New Roman"/>
              </a:rPr>
              <a:t>PSSession</a:t>
            </a:r>
            <a:r>
              <a:rPr lang="en-US" sz="1000" b="1" dirty="0" smtClean="0">
                <a:effectLst/>
                <a:latin typeface="Arial"/>
                <a:ea typeface="Times New Roman"/>
                <a:cs typeface="Times New Roman"/>
              </a:rPr>
              <a:t> $dc –</a:t>
            </a:r>
            <a:r>
              <a:rPr lang="en-US" sz="1000" b="1" dirty="0" err="1" smtClean="0">
                <a:effectLst/>
                <a:latin typeface="Arial"/>
                <a:ea typeface="Times New Roman"/>
                <a:cs typeface="Times New Roman"/>
              </a:rPr>
              <a:t>ListAvailable</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Run:</a:t>
            </a:r>
          </a:p>
          <a:p>
            <a:pPr lvl="1">
              <a:lnSpc>
                <a:spcPct val="115000"/>
              </a:lnSpc>
              <a:spcBef>
                <a:spcPts val="600"/>
              </a:spcBef>
              <a:spcAft>
                <a:spcPts val="995"/>
              </a:spcAft>
            </a:pPr>
            <a:r>
              <a:rPr lang="en-US" sz="1000" b="1" dirty="0" smtClean="0">
                <a:effectLst/>
                <a:latin typeface="Arial"/>
                <a:ea typeface="Times New Roman"/>
                <a:cs typeface="Times New Roman"/>
              </a:rPr>
              <a:t>Import-Module –</a:t>
            </a:r>
            <a:r>
              <a:rPr lang="en-US" sz="1000" b="1" dirty="0" err="1" smtClean="0">
                <a:effectLst/>
                <a:latin typeface="Arial"/>
                <a:ea typeface="Times New Roman"/>
                <a:cs typeface="Times New Roman"/>
              </a:rPr>
              <a:t>PSSession</a:t>
            </a:r>
            <a:r>
              <a:rPr lang="en-US" sz="1000" b="1" dirty="0" smtClean="0">
                <a:effectLst/>
                <a:latin typeface="Arial"/>
                <a:ea typeface="Times New Roman"/>
                <a:cs typeface="Times New Roman"/>
              </a:rPr>
              <a:t> $dc –Name </a:t>
            </a:r>
            <a:r>
              <a:rPr lang="en-US" sz="1000" b="1" dirty="0" err="1" smtClean="0">
                <a:effectLst/>
                <a:latin typeface="Arial"/>
                <a:ea typeface="Times New Roman"/>
                <a:cs typeface="Times New Roman"/>
              </a:rPr>
              <a:t>ActiveDirectory</a:t>
            </a:r>
            <a:r>
              <a:rPr lang="en-US" sz="1000" b="1" dirty="0" smtClean="0">
                <a:effectLst/>
                <a:latin typeface="Arial"/>
                <a:ea typeface="Times New Roman"/>
                <a:cs typeface="Times New Roman"/>
              </a:rPr>
              <a:t> –Prefix Rem</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Run:</a:t>
            </a:r>
          </a:p>
          <a:p>
            <a:pPr lvl="1">
              <a:lnSpc>
                <a:spcPct val="115000"/>
              </a:lnSpc>
              <a:spcBef>
                <a:spcPts val="600"/>
              </a:spcBef>
              <a:spcAft>
                <a:spcPts val="995"/>
              </a:spcAft>
            </a:pPr>
            <a:r>
              <a:rPr lang="en-US" sz="1000" b="1" dirty="0" smtClean="0">
                <a:effectLst/>
                <a:latin typeface="Arial"/>
                <a:ea typeface="Times New Roman"/>
                <a:cs typeface="Times New Roman"/>
              </a:rPr>
              <a:t>Help </a:t>
            </a:r>
            <a:r>
              <a:rPr lang="en-US" sz="1000" b="1" dirty="0" smtClean="0">
                <a:effectLst/>
                <a:latin typeface="Arial"/>
                <a:ea typeface="Times New Roman"/>
                <a:cs typeface="Times New Roman"/>
              </a:rPr>
              <a:t>Get-</a:t>
            </a:r>
            <a:r>
              <a:rPr lang="en-US" sz="1000" b="1" dirty="0" err="1" smtClean="0">
                <a:effectLst/>
                <a:latin typeface="Arial"/>
                <a:ea typeface="Times New Roman"/>
                <a:cs typeface="Times New Roman"/>
              </a:rPr>
              <a:t>RemADUser</a:t>
            </a:r>
            <a:endParaRPr lang="en-US" sz="1000" dirty="0">
              <a:latin typeface="Arial"/>
              <a:ea typeface="Times New Roman"/>
              <a:cs typeface="Times New Roman"/>
            </a:endParaRPr>
          </a:p>
          <a:p>
            <a:pPr lvl="1">
              <a:lnSpc>
                <a:spcPct val="115000"/>
              </a:lnSpc>
              <a:spcBef>
                <a:spcPts val="600"/>
              </a:spcBef>
              <a:spcAft>
                <a:spcPts val="995"/>
              </a:spcAft>
            </a:pPr>
            <a:r>
              <a:rPr lang="en-US" sz="1000" dirty="0" smtClean="0">
                <a:effectLst/>
                <a:latin typeface="Arial"/>
                <a:ea typeface="Times New Roman"/>
                <a:cs typeface="Times New Roman"/>
              </a:rPr>
              <a:t>Be </a:t>
            </a:r>
            <a:r>
              <a:rPr lang="en-US" sz="1000" dirty="0" smtClean="0">
                <a:effectLst/>
                <a:latin typeface="Arial"/>
                <a:ea typeface="Times New Roman"/>
                <a:cs typeface="Times New Roman"/>
              </a:rPr>
              <a:t>aware that the server may not have updated Help, so the Help you retrieve may be truncated and include only the Syntax section.</a:t>
            </a: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To see a list of all domain users, run: </a:t>
            </a:r>
          </a:p>
          <a:p>
            <a:pPr lvl="1">
              <a:lnSpc>
                <a:spcPct val="115000"/>
              </a:lnSpc>
              <a:spcBef>
                <a:spcPts val="600"/>
              </a:spcBef>
              <a:spcAft>
                <a:spcPts val="995"/>
              </a:spcAft>
            </a:pPr>
            <a:r>
              <a:rPr lang="en-US" sz="1000" b="1" dirty="0" smtClean="0">
                <a:effectLst/>
                <a:latin typeface="Arial"/>
                <a:ea typeface="Times New Roman"/>
                <a:cs typeface="Times New Roman"/>
              </a:rPr>
              <a:t>Get-</a:t>
            </a:r>
            <a:r>
              <a:rPr lang="en-US" sz="1000" b="1" dirty="0" err="1" smtClean="0">
                <a:effectLst/>
                <a:latin typeface="Arial"/>
                <a:ea typeface="Times New Roman"/>
                <a:cs typeface="Times New Roman"/>
              </a:rPr>
              <a:t>RemADUser</a:t>
            </a:r>
            <a:r>
              <a:rPr lang="en-US" sz="1000" b="1" dirty="0" smtClean="0">
                <a:effectLst/>
                <a:latin typeface="Arial"/>
                <a:ea typeface="Times New Roman"/>
                <a:cs typeface="Times New Roman"/>
              </a:rPr>
              <a:t> –filter </a:t>
            </a:r>
            <a:r>
              <a:rPr lang="en-US" sz="1000" b="1" dirty="0" smtClean="0">
                <a:effectLst/>
                <a:latin typeface="Arial"/>
                <a:ea typeface="Times New Roman"/>
                <a:cs typeface="Times New Roman"/>
              </a:rPr>
              <a:t>*</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F710BFDB-B911-4605-9CDE-B17773CFD5E1}" type="slidenum">
              <a:rPr lang="en-US" smtClean="0"/>
              <a:t>35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Administering Remote Computers</a:t>
            </a:r>
            <a:endParaRPr lang="en-US"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11184853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To close the session, run:</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$dc | Remove-</a:t>
            </a:r>
            <a:r>
              <a:rPr lang="en-US" sz="1000" b="1" dirty="0" err="1">
                <a:solidFill>
                  <a:prstClr val="black"/>
                </a:solidFill>
                <a:latin typeface="Arial"/>
                <a:ea typeface="Times New Roman"/>
                <a:cs typeface="Times New Roman"/>
              </a:rPr>
              <a:t>PSSession</a:t>
            </a:r>
            <a:r>
              <a:rPr lang="en-US" sz="1000" dirty="0">
                <a:solidFill>
                  <a:prstClr val="black"/>
                </a:solidFill>
                <a:latin typeface="Arial"/>
                <a:ea typeface="Times New Roman"/>
                <a:cs typeface="Times New Roman"/>
              </a:rPr>
              <a:t> </a:t>
            </a:r>
          </a:p>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Run:</a:t>
            </a:r>
          </a:p>
          <a:p>
            <a:pPr lvl="1">
              <a:lnSpc>
                <a:spcPts val="1000"/>
              </a:lnSpc>
              <a:spcBef>
                <a:spcPts val="600"/>
              </a:spcBef>
              <a:spcAft>
                <a:spcPts val="600"/>
              </a:spcAft>
            </a:pPr>
            <a:r>
              <a:rPr lang="en-US" sz="1000" b="1" dirty="0" smtClean="0">
                <a:solidFill>
                  <a:prstClr val="black"/>
                </a:solidFill>
                <a:latin typeface="Arial"/>
                <a:ea typeface="Times New Roman"/>
                <a:cs typeface="Times New Roman"/>
              </a:rPr>
              <a:t>Get-</a:t>
            </a:r>
            <a:r>
              <a:rPr lang="en-US" sz="1000" b="1" dirty="0" err="1" smtClean="0">
                <a:solidFill>
                  <a:prstClr val="black"/>
                </a:solidFill>
                <a:latin typeface="Arial"/>
                <a:ea typeface="Times New Roman"/>
                <a:cs typeface="Times New Roman"/>
              </a:rPr>
              <a:t>RemADUser</a:t>
            </a:r>
            <a:endParaRPr lang="en-US" sz="1000" b="1" dirty="0" smtClean="0">
              <a:solidFill>
                <a:prstClr val="black"/>
              </a:solidFill>
              <a:latin typeface="Arial"/>
              <a:ea typeface="Times New Roman"/>
              <a:cs typeface="Times New Roman"/>
            </a:endParaRPr>
          </a:p>
          <a:p>
            <a:pPr lvl="1">
              <a:lnSpc>
                <a:spcPts val="1000"/>
              </a:lnSpc>
              <a:spcBef>
                <a:spcPts val="600"/>
              </a:spcBef>
              <a:spcAft>
                <a:spcPts val="600"/>
              </a:spcAft>
            </a:pPr>
            <a:r>
              <a:rPr lang="en-US" sz="1000" dirty="0" smtClean="0">
                <a:solidFill>
                  <a:prstClr val="black"/>
                </a:solidFill>
                <a:latin typeface="Arial"/>
                <a:ea typeface="Times New Roman"/>
                <a:cs typeface="Times New Roman"/>
              </a:rPr>
              <a:t>Notice </a:t>
            </a:r>
            <a:r>
              <a:rPr lang="en-US" sz="1000" dirty="0">
                <a:solidFill>
                  <a:prstClr val="black"/>
                </a:solidFill>
                <a:latin typeface="Arial"/>
                <a:ea typeface="Times New Roman"/>
                <a:cs typeface="Times New Roman"/>
              </a:rPr>
              <a:t>that an error is displayed because the command is no longer available through implicit remoting.</a:t>
            </a:r>
            <a:endParaRPr lang="en-US" dirty="0"/>
          </a:p>
        </p:txBody>
      </p:sp>
      <p:sp>
        <p:nvSpPr>
          <p:cNvPr id="4" name="Slide Number Placeholder 3"/>
          <p:cNvSpPr>
            <a:spLocks noGrp="1"/>
          </p:cNvSpPr>
          <p:nvPr>
            <p:ph type="sldNum" sz="quarter" idx="10"/>
          </p:nvPr>
        </p:nvSpPr>
        <p:spPr/>
        <p:txBody>
          <a:bodyPr/>
          <a:lstStyle/>
          <a:p>
            <a:fld id="{F710BFDB-B911-4605-9CDE-B17773CFD5E1}" type="slidenum">
              <a:rPr lang="en-US" smtClean="0"/>
              <a:t>36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Administering Remote Computers</a:t>
            </a:r>
            <a:endParaRPr lang="en-US" sz="1200" b="1">
              <a:solidFill>
                <a:srgbClr val="336699"/>
              </a:solidFill>
              <a:latin typeface="Arial"/>
            </a:endParaRPr>
          </a:p>
        </p:txBody>
      </p:sp>
    </p:spTree>
    <p:extLst>
      <p:ext uri="{BB962C8B-B14F-4D97-AF65-F5344CB8AC3E}">
        <p14:creationId xmlns:p14="http://schemas.microsoft.com/office/powerpoint/2010/main" val="9713954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solidFill>
                  <a:srgbClr val="000000"/>
                </a:solidFill>
                <a:latin typeface="Arial"/>
                <a:ea typeface="Calibri"/>
                <a:cs typeface="Times New Roman"/>
              </a:rPr>
              <a:t>Exercise 1: Using Implicit </a:t>
            </a:r>
            <a:r>
              <a:rPr lang="en-US" sz="1000" b="1" dirty="0" smtClean="0">
                <a:solidFill>
                  <a:srgbClr val="000000"/>
                </a:solidFill>
                <a:latin typeface="Arial"/>
                <a:ea typeface="Calibri"/>
                <a:cs typeface="Times New Roman"/>
              </a:rPr>
              <a:t>Remoting</a:t>
            </a:r>
          </a:p>
          <a:p>
            <a:pPr>
              <a:lnSpc>
                <a:spcPct val="115000"/>
              </a:lnSpc>
              <a:spcAft>
                <a:spcPts val="1000"/>
              </a:spcAft>
            </a:pPr>
            <a:r>
              <a:rPr lang="en-US" sz="1000" dirty="0" smtClean="0">
                <a:latin typeface="Arial"/>
                <a:ea typeface="Calibri"/>
                <a:cs typeface="Times New Roman"/>
              </a:rPr>
              <a:t>In </a:t>
            </a:r>
            <a:r>
              <a:rPr lang="en-US" sz="1000" dirty="0">
                <a:latin typeface="Arial"/>
                <a:ea typeface="Calibri"/>
                <a:cs typeface="Times New Roman"/>
              </a:rPr>
              <a:t>this exercise, you will use implicit remoting to import and run commands from a remote computer.</a:t>
            </a:r>
          </a:p>
          <a:p>
            <a:pPr>
              <a:lnSpc>
                <a:spcPct val="115000"/>
              </a:lnSpc>
              <a:spcAft>
                <a:spcPts val="1000"/>
              </a:spcAft>
            </a:pPr>
            <a:r>
              <a:rPr lang="en-US" sz="1000" dirty="0">
                <a:latin typeface="Arial"/>
                <a:ea typeface="Calibri"/>
                <a:cs typeface="Times New Roman"/>
              </a:rPr>
              <a:t>Instructor Note: You will find an answer script in E:\Mod09\Labfiles\ImplicitRemoting.ps1.</a:t>
            </a:r>
          </a:p>
          <a:p>
            <a:pPr>
              <a:lnSpc>
                <a:spcPct val="115000"/>
              </a:lnSpc>
              <a:spcAft>
                <a:spcPts val="1000"/>
              </a:spcAft>
            </a:pPr>
            <a:r>
              <a:rPr lang="en-US" sz="1000" b="1" dirty="0">
                <a:solidFill>
                  <a:srgbClr val="000000"/>
                </a:solidFill>
                <a:latin typeface="Arial"/>
                <a:ea typeface="Calibri"/>
                <a:cs typeface="Times New Roman"/>
              </a:rPr>
              <a:t>Exercise 2: Multicomputer Management</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 perform several management tasks against multiple computers, relying on remoting sessions to provide persistence.</a:t>
            </a:r>
          </a:p>
          <a:p>
            <a:pPr>
              <a:lnSpc>
                <a:spcPct val="115000"/>
              </a:lnSpc>
              <a:spcAft>
                <a:spcPts val="1000"/>
              </a:spcAft>
            </a:pPr>
            <a:r>
              <a:rPr lang="en-US" sz="1000" dirty="0">
                <a:latin typeface="Arial"/>
                <a:ea typeface="Calibri"/>
                <a:cs typeface="Times New Roman"/>
              </a:rPr>
              <a:t>Instructor Note: You will find an answer script for this exercise in E:\Mod09\Labfiles\MultiComputer.ps1.</a:t>
            </a:r>
          </a:p>
        </p:txBody>
      </p:sp>
      <p:sp>
        <p:nvSpPr>
          <p:cNvPr id="4" name="Slide Number Placeholder 3"/>
          <p:cNvSpPr>
            <a:spLocks noGrp="1"/>
          </p:cNvSpPr>
          <p:nvPr>
            <p:ph type="sldNum" sz="quarter" idx="10"/>
          </p:nvPr>
        </p:nvSpPr>
        <p:spPr/>
        <p:txBody>
          <a:bodyPr/>
          <a:lstStyle/>
          <a:p>
            <a:fld id="{F710BFDB-B911-4605-9CDE-B17773CFD5E1}" type="slidenum">
              <a:rPr lang="en-US" smtClean="0"/>
              <a:t>37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Administering Remote Computers</a:t>
            </a:r>
            <a:endParaRPr lang="en-US" sz="1200" b="1">
              <a:solidFill>
                <a:srgbClr val="336699"/>
              </a:solidFill>
              <a:latin typeface="Arial"/>
            </a:endParaRPr>
          </a:p>
        </p:txBody>
      </p:sp>
    </p:spTree>
    <p:extLst>
      <p:ext uri="{BB962C8B-B14F-4D97-AF65-F5344CB8AC3E}">
        <p14:creationId xmlns:p14="http://schemas.microsoft.com/office/powerpoint/2010/main" val="10512772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F710BFDB-B911-4605-9CDE-B17773CFD5E1}" type="slidenum">
              <a:rPr lang="en-US" smtClean="0"/>
              <a:t>38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Administering Remote Computers</a:t>
            </a:r>
            <a:endParaRPr lang="en-US" sz="1200" b="1">
              <a:solidFill>
                <a:srgbClr val="336699"/>
              </a:solidFill>
              <a:latin typeface="Arial"/>
            </a:endParaRPr>
          </a:p>
        </p:txBody>
      </p:sp>
    </p:spTree>
    <p:extLst>
      <p:ext uri="{BB962C8B-B14F-4D97-AF65-F5344CB8AC3E}">
        <p14:creationId xmlns:p14="http://schemas.microsoft.com/office/powerpoint/2010/main" val="9723638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What are some benefits offered by implicit remoting?</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One benefit is that administrators do not have to install administrative tools such as PowerShell commands on their local computers. Instead, they can connect to a server or other computer that already has the tools, and use them as if they were installed locally.</a:t>
            </a:r>
          </a:p>
          <a:p>
            <a:pPr>
              <a:lnSpc>
                <a:spcPct val="115000"/>
              </a:lnSpc>
              <a:spcAft>
                <a:spcPts val="1000"/>
              </a:spcAft>
            </a:pPr>
            <a:r>
              <a:rPr lang="en-US" sz="1000">
                <a:latin typeface="Arial"/>
                <a:ea typeface="Calibri"/>
                <a:cs typeface="Times New Roman"/>
              </a:rPr>
              <a:t>Another benefit is that access to tools can be more centrally monitored and controlled. By keeping PowerShell commands on a smaller number of computers, the commands can also be more easily updated as needed.</a:t>
            </a:r>
          </a:p>
        </p:txBody>
      </p:sp>
      <p:sp>
        <p:nvSpPr>
          <p:cNvPr id="4" name="Slide Number Placeholder 3"/>
          <p:cNvSpPr>
            <a:spLocks noGrp="1"/>
          </p:cNvSpPr>
          <p:nvPr>
            <p:ph type="sldNum" sz="quarter" idx="10"/>
          </p:nvPr>
        </p:nvSpPr>
        <p:spPr/>
        <p:txBody>
          <a:bodyPr/>
          <a:lstStyle/>
          <a:p>
            <a:fld id="{F710BFDB-B911-4605-9CDE-B17773CFD5E1}" type="slidenum">
              <a:rPr lang="en-US" smtClean="0"/>
              <a:t>39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Administering Remote Computers</a:t>
            </a:r>
            <a:endParaRPr lang="en-US" sz="1200" b="1">
              <a:solidFill>
                <a:srgbClr val="336699"/>
              </a:solidFill>
              <a:latin typeface="Arial"/>
            </a:endParaRPr>
          </a:p>
        </p:txBody>
      </p:sp>
    </p:spTree>
    <p:extLst>
      <p:ext uri="{BB962C8B-B14F-4D97-AF65-F5344CB8AC3E}">
        <p14:creationId xmlns:p14="http://schemas.microsoft.com/office/powerpoint/2010/main" val="3312101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F710BFDB-B911-4605-9CDE-B17773CFD5E1}"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Administering Remote Computers</a:t>
            </a:r>
            <a:endParaRPr lang="en-US" sz="1200" b="1">
              <a:solidFill>
                <a:srgbClr val="336699"/>
              </a:solidFill>
              <a:latin typeface="Arial"/>
            </a:endParaRPr>
          </a:p>
        </p:txBody>
      </p:sp>
    </p:spTree>
    <p:extLst>
      <p:ext uri="{BB962C8B-B14F-4D97-AF65-F5344CB8AC3E}">
        <p14:creationId xmlns:p14="http://schemas.microsoft.com/office/powerpoint/2010/main" val="37374170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F710BFDB-B911-4605-9CDE-B17773CFD5E1}" type="slidenum">
              <a:rPr lang="en-US" smtClean="0"/>
              <a:t>40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Administering Remote Computers</a:t>
            </a:r>
            <a:endParaRPr lang="en-US" sz="1200" b="1">
              <a:solidFill>
                <a:srgbClr val="336699"/>
              </a:solidFill>
              <a:latin typeface="Arial"/>
            </a:endParaRPr>
          </a:p>
        </p:txBody>
      </p:sp>
    </p:spTree>
    <p:extLst>
      <p:ext uri="{BB962C8B-B14F-4D97-AF65-F5344CB8AC3E}">
        <p14:creationId xmlns:p14="http://schemas.microsoft.com/office/powerpoint/2010/main" val="850186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This slide shows the flow of WS-MAN traffic from the local Windows PowerShell instance, over the network to an HTTP listener hosted by WinRM, through to a registered WinRM endpoint, and to the executable application associated with that endpoint.</a:t>
            </a:r>
          </a:p>
        </p:txBody>
      </p:sp>
      <p:sp>
        <p:nvSpPr>
          <p:cNvPr id="4" name="Slide Number Placeholder 3"/>
          <p:cNvSpPr>
            <a:spLocks noGrp="1"/>
          </p:cNvSpPr>
          <p:nvPr>
            <p:ph type="sldNum" sz="quarter" idx="10"/>
          </p:nvPr>
        </p:nvSpPr>
        <p:spPr/>
        <p:txBody>
          <a:bodyPr/>
          <a:lstStyle/>
          <a:p>
            <a:fld id="{F710BFDB-B911-4605-9CDE-B17773CFD5E1}"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Administering Remote Computers</a:t>
            </a:r>
            <a:endParaRPr lang="en-US" sz="1200" b="1">
              <a:solidFill>
                <a:srgbClr val="336699"/>
              </a:solidFill>
              <a:latin typeface="Arial"/>
            </a:endParaRPr>
          </a:p>
        </p:txBody>
      </p:sp>
    </p:spTree>
    <p:extLst>
      <p:ext uri="{BB962C8B-B14F-4D97-AF65-F5344CB8AC3E}">
        <p14:creationId xmlns:p14="http://schemas.microsoft.com/office/powerpoint/2010/main" val="66927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This is really background information; spend five minutes or less discussing this. Explain the fact that </a:t>
            </a:r>
            <a:r>
              <a:rPr lang="en-US" sz="1000" i="1">
                <a:latin typeface="Arial"/>
                <a:ea typeface="Calibri"/>
                <a:cs typeface="Times New Roman"/>
              </a:rPr>
              <a:t>remote</a:t>
            </a:r>
            <a:r>
              <a:rPr lang="en-US" sz="1000">
                <a:latin typeface="Arial"/>
                <a:ea typeface="Calibri"/>
                <a:cs typeface="Times New Roman"/>
              </a:rPr>
              <a:t> is not necessarily </a:t>
            </a:r>
            <a:r>
              <a:rPr lang="en-US" sz="1000" i="1">
                <a:latin typeface="Arial"/>
                <a:ea typeface="Calibri"/>
                <a:cs typeface="Times New Roman"/>
              </a:rPr>
              <a:t>remoting</a:t>
            </a:r>
            <a:r>
              <a:rPr lang="en-US" sz="1000">
                <a:latin typeface="Arial"/>
                <a:ea typeface="Calibri"/>
                <a:cs typeface="Times New Roman"/>
              </a:rPr>
              <a:t>, and that commands not using remoting may use any protocol they want and may not document what they do use. Remoting is the way forward, but it will be some time before it is the only protocol used.</a:t>
            </a:r>
          </a:p>
          <a:p>
            <a:pPr>
              <a:lnSpc>
                <a:spcPct val="115000"/>
              </a:lnSpc>
              <a:spcAft>
                <a:spcPts val="1000"/>
              </a:spcAft>
            </a:pPr>
            <a:r>
              <a:rPr lang="en-US" sz="1000">
                <a:latin typeface="Arial"/>
                <a:ea typeface="Calibri"/>
                <a:cs typeface="Times New Roman"/>
              </a:rPr>
              <a:t>Some people capitalize remoting, as in </a:t>
            </a:r>
            <a:r>
              <a:rPr lang="en-US" sz="1000" i="1">
                <a:latin typeface="Arial"/>
                <a:ea typeface="Calibri"/>
                <a:cs typeface="Times New Roman"/>
              </a:rPr>
              <a:t>Windows PowerShell Remoting</a:t>
            </a:r>
            <a:r>
              <a:rPr lang="en-US" sz="1000">
                <a:latin typeface="Arial"/>
                <a:ea typeface="Calibri"/>
                <a:cs typeface="Times New Roman"/>
              </a:rPr>
              <a:t>, to call attention to the fact that it is a specific feature.</a:t>
            </a:r>
          </a:p>
        </p:txBody>
      </p:sp>
      <p:sp>
        <p:nvSpPr>
          <p:cNvPr id="4" name="Slide Number Placeholder 3"/>
          <p:cNvSpPr>
            <a:spLocks noGrp="1"/>
          </p:cNvSpPr>
          <p:nvPr>
            <p:ph type="sldNum" sz="quarter" idx="10"/>
          </p:nvPr>
        </p:nvSpPr>
        <p:spPr/>
        <p:txBody>
          <a:bodyPr/>
          <a:lstStyle/>
          <a:p>
            <a:fld id="{F710BFDB-B911-4605-9CDE-B17773CFD5E1}"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Administering Remote Computers</a:t>
            </a:r>
            <a:endParaRPr lang="en-US" sz="1200" b="1">
              <a:solidFill>
                <a:srgbClr val="336699"/>
              </a:solidFill>
              <a:latin typeface="Arial"/>
            </a:endParaRPr>
          </a:p>
        </p:txBody>
      </p:sp>
    </p:spTree>
    <p:extLst>
      <p:ext uri="{BB962C8B-B14F-4D97-AF65-F5344CB8AC3E}">
        <p14:creationId xmlns:p14="http://schemas.microsoft.com/office/powerpoint/2010/main" val="2265234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Make a special effort to cover all the material for this slide, especially the concept of mutual authentication, why it is good, and how TrustedHosts is used to bypass it. Many online blog entries on the Internet, for example, tell people to set TrustedHosts to the wildcard asterisk character (*) to “make the error go away,” which does in fact make the error go away but is a poor security practice.</a:t>
            </a:r>
          </a:p>
          <a:p>
            <a:pPr>
              <a:lnSpc>
                <a:spcPct val="115000"/>
              </a:lnSpc>
              <a:spcAft>
                <a:spcPts val="1000"/>
              </a:spcAft>
            </a:pPr>
            <a:r>
              <a:rPr lang="en-US" sz="1000">
                <a:latin typeface="Arial"/>
                <a:ea typeface="Calibri"/>
                <a:cs typeface="Times New Roman"/>
              </a:rPr>
              <a:t>The use of TrustedHosts is important in Module 10, and you should absolutely ensure that you are talking about TrustedHosts.</a:t>
            </a:r>
          </a:p>
        </p:txBody>
      </p:sp>
      <p:sp>
        <p:nvSpPr>
          <p:cNvPr id="4" name="Slide Number Placeholder 3"/>
          <p:cNvSpPr>
            <a:spLocks noGrp="1"/>
          </p:cNvSpPr>
          <p:nvPr>
            <p:ph type="sldNum" sz="quarter" idx="10"/>
          </p:nvPr>
        </p:nvSpPr>
        <p:spPr/>
        <p:txBody>
          <a:bodyPr/>
          <a:lstStyle/>
          <a:p>
            <a:fld id="{F710BFDB-B911-4605-9CDE-B17773CFD5E1}"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Administering Remote Computers</a:t>
            </a:r>
            <a:endParaRPr lang="en-US" sz="1200" b="1">
              <a:solidFill>
                <a:srgbClr val="336699"/>
              </a:solidFill>
              <a:latin typeface="Arial"/>
            </a:endParaRPr>
          </a:p>
        </p:txBody>
      </p:sp>
    </p:spTree>
    <p:extLst>
      <p:ext uri="{BB962C8B-B14F-4D97-AF65-F5344CB8AC3E}">
        <p14:creationId xmlns:p14="http://schemas.microsoft.com/office/powerpoint/2010/main" val="2947993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F710BFDB-B911-4605-9CDE-B17773CFD5E1}"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Administering Remote Computers</a:t>
            </a:r>
            <a:endParaRPr lang="en-US" sz="1200" b="1">
              <a:solidFill>
                <a:srgbClr val="336699"/>
              </a:solidFill>
              <a:latin typeface="Arial"/>
            </a:endParaRPr>
          </a:p>
        </p:txBody>
      </p:sp>
    </p:spTree>
    <p:extLst>
      <p:ext uri="{BB962C8B-B14F-4D97-AF65-F5344CB8AC3E}">
        <p14:creationId xmlns:p14="http://schemas.microsoft.com/office/powerpoint/2010/main" val="1421695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F710BFDB-B911-4605-9CDE-B17773CFD5E1}"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Administering Remote Computers</a:t>
            </a:r>
            <a:endParaRPr lang="en-US" sz="1200" b="1">
              <a:solidFill>
                <a:srgbClr val="336699"/>
              </a:solidFill>
              <a:latin typeface="Arial"/>
            </a:endParaRPr>
          </a:p>
        </p:txBody>
      </p:sp>
    </p:spTree>
    <p:extLst>
      <p:ext uri="{BB962C8B-B14F-4D97-AF65-F5344CB8AC3E}">
        <p14:creationId xmlns:p14="http://schemas.microsoft.com/office/powerpoint/2010/main" val="53947816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44478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odule opener">
    <p:spTree>
      <p:nvGrpSpPr>
        <p:cNvPr id="1" name=""/>
        <p:cNvGrpSpPr/>
        <p:nvPr/>
      </p:nvGrpSpPr>
      <p:grpSpPr>
        <a:xfrm>
          <a:off x="0" y="0"/>
          <a:ext cx="0" cy="0"/>
          <a:chOff x="0" y="0"/>
          <a:chExt cx="0" cy="0"/>
        </a:xfrm>
      </p:grpSpPr>
      <p:sp>
        <p:nvSpPr>
          <p:cNvPr id="6" name="Rectangle 5"/>
          <p:cNvSpPr/>
          <p:nvPr/>
        </p:nvSpPr>
        <p:spPr>
          <a:xfrm>
            <a:off x="-293914" y="-76200"/>
            <a:ext cx="9448800" cy="7239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86000" y="2514600"/>
            <a:ext cx="6858000" cy="881743"/>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14"/>
          <p:cNvSpPr>
            <a:spLocks noGrp="1"/>
          </p:cNvSpPr>
          <p:nvPr>
            <p:ph type="body" sz="quarter" idx="11" hasCustomPrompt="1"/>
          </p:nvPr>
        </p:nvSpPr>
        <p:spPr>
          <a:xfrm>
            <a:off x="2590800" y="2514600"/>
            <a:ext cx="5638800" cy="881743"/>
          </a:xfrm>
          <a:prstGeom prst="rect">
            <a:avLst/>
          </a:prstGeom>
        </p:spPr>
        <p:txBody>
          <a:bodyPr anchor="ctr"/>
          <a:lstStyle>
            <a:lvl1pPr marL="0" indent="0">
              <a:buNone/>
              <a:defRPr sz="4800" baseline="0">
                <a:solidFill>
                  <a:schemeClr val="bg1"/>
                </a:solidFill>
                <a:latin typeface="Segoe UI" pitchFamily="34" charset="0"/>
                <a:ea typeface="Segoe UI" pitchFamily="34" charset="0"/>
                <a:cs typeface="Segoe UI" pitchFamily="34" charset="0"/>
              </a:defRPr>
            </a:lvl1pPr>
          </a:lstStyle>
          <a:p>
            <a:pPr lvl="0"/>
            <a:r>
              <a:rPr lang="en-US" dirty="0" smtClean="0"/>
              <a:t>Module #</a:t>
            </a:r>
            <a:endParaRPr lang="en-US" dirty="0"/>
          </a:p>
        </p:txBody>
      </p:sp>
      <p:sp>
        <p:nvSpPr>
          <p:cNvPr id="9" name="Text Placeholder 18"/>
          <p:cNvSpPr>
            <a:spLocks noGrp="1"/>
          </p:cNvSpPr>
          <p:nvPr>
            <p:ph type="body" sz="quarter" idx="12" hasCustomPrompt="1"/>
          </p:nvPr>
        </p:nvSpPr>
        <p:spPr>
          <a:xfrm>
            <a:off x="2590800" y="3505200"/>
            <a:ext cx="5624732" cy="1432560"/>
          </a:xfrm>
          <a:prstGeom prst="rect">
            <a:avLst/>
          </a:prstGeom>
        </p:spPr>
        <p:txBody>
          <a:bodyPr/>
          <a:lstStyle>
            <a:lvl1pPr marL="0" indent="0">
              <a:buNone/>
              <a:defRPr sz="2800" baseline="0">
                <a:solidFill>
                  <a:schemeClr val="bg1"/>
                </a:solidFill>
                <a:latin typeface="Segoe UI" pitchFamily="34" charset="0"/>
                <a:ea typeface="Segoe UI" pitchFamily="34" charset="0"/>
                <a:cs typeface="Segoe UI" pitchFamily="34" charset="0"/>
              </a:defRPr>
            </a:lvl1pPr>
          </a:lstStyle>
          <a:p>
            <a:pPr lvl="0"/>
            <a:r>
              <a:rPr lang="en-US" dirty="0" smtClean="0"/>
              <a:t>Module title starts here</a:t>
            </a:r>
            <a:endParaRPr lang="en-US" dirty="0"/>
          </a:p>
        </p:txBody>
      </p:sp>
    </p:spTree>
    <p:extLst>
      <p:ext uri="{BB962C8B-B14F-4D97-AF65-F5344CB8AC3E}">
        <p14:creationId xmlns:p14="http://schemas.microsoft.com/office/powerpoint/2010/main" val="885054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0" cap="all">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2800">
                <a:solidFill>
                  <a:schemeClr val="bg1"/>
                </a:solidFill>
              </a:defRPr>
            </a:lvl1pPr>
            <a:lvl2pPr>
              <a:defRPr sz="2800"/>
            </a:lvl2pPr>
            <a:lvl3pPr>
              <a:defRPr sz="2400"/>
            </a:lvl3pPr>
            <a:lvl4pPr>
              <a:defRPr sz="20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cSld name="Title Slide">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44478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79178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Notes page. </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79178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87" r:id="rId3"/>
    <p:sldLayoutId id="2147483688"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4" y="0"/>
            <a:ext cx="8256906" cy="795528"/>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992188"/>
            <a:ext cx="8258492" cy="51800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4.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smtClean="0"/>
              <a:t>Module09</a:t>
            </a:r>
            <a:endParaRPr lang="en-US" sz="2600"/>
          </a:p>
        </p:txBody>
      </p:sp>
      <p:sp>
        <p:nvSpPr>
          <p:cNvPr id="3" name="Subtitle 2"/>
          <p:cNvSpPr>
            <a:spLocks noGrp="1"/>
          </p:cNvSpPr>
          <p:nvPr>
            <p:ph type="subTitle" sz="quarter" idx="1"/>
          </p:nvPr>
        </p:nvSpPr>
        <p:spPr/>
        <p:txBody>
          <a:bodyPr/>
          <a:lstStyle/>
          <a:p>
            <a:r>
              <a:rPr lang="en-US" smtClean="0"/>
              <a:t>Administering Remote Computers
</a:t>
            </a:r>
            <a:endParaRPr lang="en-US"/>
          </a:p>
        </p:txBody>
      </p:sp>
    </p:spTree>
    <p:extLst>
      <p:ext uri="{BB962C8B-B14F-4D97-AF65-F5344CB8AC3E}">
        <p14:creationId xmlns:p14="http://schemas.microsoft.com/office/powerpoint/2010/main" val="22141106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ae28b508-4123-4555-83c4-b78f61d455d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Remoting: One-to-One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Similar in concept to SSH, although different in actual operation</a:t>
            </a:r>
          </a:p>
          <a:p>
            <a:endParaRPr lang="en-US" dirty="0"/>
          </a:p>
          <a:p>
            <a:r>
              <a:rPr lang="en-US" dirty="0" smtClean="0"/>
              <a:t>Start with </a:t>
            </a:r>
            <a:r>
              <a:rPr lang="en-US" smtClean="0"/>
              <a:t/>
            </a:r>
            <a:br>
              <a:rPr lang="en-US" smtClean="0"/>
            </a:br>
            <a:r>
              <a:rPr lang="en-US" b="1" smtClean="0"/>
              <a:t>Enter-</a:t>
            </a:r>
            <a:r>
              <a:rPr lang="en-US" b="1" dirty="0" err="1" smtClean="0"/>
              <a:t>PSSession</a:t>
            </a:r>
            <a:r>
              <a:rPr lang="en-US" b="1" dirty="0" smtClean="0"/>
              <a:t> –</a:t>
            </a:r>
            <a:r>
              <a:rPr lang="en-US" b="1" dirty="0" err="1" smtClean="0"/>
              <a:t>ComputerName</a:t>
            </a:r>
            <a:r>
              <a:rPr lang="en-US" b="1" dirty="0" smtClean="0"/>
              <a:t> </a:t>
            </a:r>
            <a:r>
              <a:rPr lang="en-US" b="1" i="1" dirty="0" smtClean="0"/>
              <a:t>name</a:t>
            </a:r>
            <a:endParaRPr lang="en-US" dirty="0" smtClean="0"/>
          </a:p>
          <a:p>
            <a:r>
              <a:rPr lang="en-US" dirty="0" smtClean="0"/>
              <a:t>Shell prompt changes to indicate connected computer</a:t>
            </a:r>
          </a:p>
          <a:p>
            <a:r>
              <a:rPr lang="en-US" dirty="0" smtClean="0"/>
              <a:t>Exit with </a:t>
            </a:r>
            <a:r>
              <a:rPr lang="en-US" b="1" dirty="0" smtClean="0"/>
              <a:t>Exit-</a:t>
            </a:r>
            <a:r>
              <a:rPr lang="en-US" b="1" dirty="0" err="1" smtClean="0"/>
              <a:t>PSSession</a:t>
            </a:r>
            <a:endParaRPr lang="en-US" dirty="0"/>
          </a:p>
        </p:txBody>
      </p:sp>
    </p:spTree>
    <p:extLst>
      <p:ext uri="{BB962C8B-B14F-4D97-AF65-F5344CB8AC3E}">
        <p14:creationId xmlns:p14="http://schemas.microsoft.com/office/powerpoint/2010/main" val="18178686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f6c8c7f9-0e66-4936-87ce-759cee67ef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Remoting: One-to-Many</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1" dirty="0" smtClean="0"/>
              <a:t>Invoke-Command</a:t>
            </a:r>
            <a:r>
              <a:rPr lang="en-US" dirty="0" smtClean="0"/>
              <a:t> can send a command or script to one or more remote computers in parallel</a:t>
            </a:r>
          </a:p>
          <a:p>
            <a:r>
              <a:rPr lang="en-US" dirty="0" smtClean="0"/>
              <a:t>Results come back with a </a:t>
            </a:r>
            <a:r>
              <a:rPr lang="en-US" b="1" dirty="0" err="1" smtClean="0"/>
              <a:t>PSComputerName</a:t>
            </a:r>
            <a:r>
              <a:rPr lang="en-US" dirty="0" smtClean="0"/>
              <a:t> property indicating which computer each result came from</a:t>
            </a:r>
          </a:p>
          <a:p>
            <a:r>
              <a:rPr lang="en-US" dirty="0" smtClean="0"/>
              <a:t>Considerations include:</a:t>
            </a:r>
          </a:p>
          <a:p>
            <a:pPr lvl="1"/>
            <a:r>
              <a:rPr lang="en-US" dirty="0" smtClean="0"/>
              <a:t>Throttling</a:t>
            </a:r>
          </a:p>
          <a:p>
            <a:pPr lvl="1"/>
            <a:r>
              <a:rPr lang="en-US" dirty="0" smtClean="0"/>
              <a:t>Passing data to remote computers</a:t>
            </a:r>
          </a:p>
          <a:p>
            <a:pPr lvl="1"/>
            <a:r>
              <a:rPr lang="en-US" dirty="0" smtClean="0"/>
              <a:t>Persistence</a:t>
            </a:r>
          </a:p>
          <a:p>
            <a:pPr lvl="1"/>
            <a:r>
              <a:rPr lang="en-US" dirty="0" smtClean="0"/>
              <a:t>Ways to specify computer names</a:t>
            </a:r>
            <a:endParaRPr lang="en-US" dirty="0"/>
          </a:p>
        </p:txBody>
      </p:sp>
    </p:spTree>
    <p:extLst>
      <p:ext uri="{BB962C8B-B14F-4D97-AF65-F5344CB8AC3E}">
        <p14:creationId xmlns:p14="http://schemas.microsoft.com/office/powerpoint/2010/main" val="17547342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149dab13-4c62-410f-94a3-1f34a33eb02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Remote and Local Execution</a:t>
            </a:r>
            <a:endParaRPr lang="en-US"/>
          </a:p>
        </p:txBody>
      </p:sp>
      <p:grpSp>
        <p:nvGrpSpPr>
          <p:cNvPr id="4" name="Group 3"/>
          <p:cNvGrpSpPr/>
          <p:nvPr/>
        </p:nvGrpSpPr>
        <p:grpSpPr>
          <a:xfrm>
            <a:off x="1031631" y="1463820"/>
            <a:ext cx="7213600" cy="3100365"/>
            <a:chOff x="1031631" y="1463820"/>
            <a:chExt cx="7213600" cy="3100365"/>
          </a:xfrm>
        </p:grpSpPr>
        <p:sp>
          <p:nvSpPr>
            <p:cNvPr id="5" name="Rectangle 4"/>
            <p:cNvSpPr/>
            <p:nvPr/>
          </p:nvSpPr>
          <p:spPr bwMode="auto">
            <a:xfrm>
              <a:off x="1031631" y="2055446"/>
              <a:ext cx="7213600" cy="2508739"/>
            </a:xfrm>
            <a:prstGeom prst="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Verdana" pitchFamily="34" charset="0"/>
              </a:endParaRPr>
            </a:p>
          </p:txBody>
        </p:sp>
        <p:sp>
          <p:nvSpPr>
            <p:cNvPr id="6" name="TextBox 3"/>
            <p:cNvSpPr txBox="1"/>
            <p:nvPr/>
          </p:nvSpPr>
          <p:spPr>
            <a:xfrm>
              <a:off x="4189045" y="1463820"/>
              <a:ext cx="4056185" cy="64633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smtClean="0">
                  <a:solidFill>
                    <a:srgbClr val="FF0000"/>
                  </a:solidFill>
                </a:rPr>
                <a:t>This command runs on the remote computer</a:t>
              </a:r>
              <a:endParaRPr lang="en-US" dirty="0">
                <a:solidFill>
                  <a:srgbClr val="FF0000"/>
                </a:solidFill>
              </a:endParaRPr>
            </a:p>
          </p:txBody>
        </p:sp>
      </p:grpSp>
      <p:grpSp>
        <p:nvGrpSpPr>
          <p:cNvPr id="7" name="Group 6"/>
          <p:cNvGrpSpPr/>
          <p:nvPr/>
        </p:nvGrpSpPr>
        <p:grpSpPr>
          <a:xfrm>
            <a:off x="3477849" y="4710666"/>
            <a:ext cx="4814277" cy="779642"/>
            <a:chOff x="3477849" y="4710666"/>
            <a:chExt cx="4814277" cy="779642"/>
          </a:xfrm>
        </p:grpSpPr>
        <p:sp>
          <p:nvSpPr>
            <p:cNvPr id="8" name="Rectangle 7"/>
            <p:cNvSpPr/>
            <p:nvPr/>
          </p:nvSpPr>
          <p:spPr bwMode="auto">
            <a:xfrm>
              <a:off x="3571631" y="5033108"/>
              <a:ext cx="4583722" cy="457200"/>
            </a:xfrm>
            <a:prstGeom prst="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Verdana" pitchFamily="34" charset="0"/>
              </a:endParaRPr>
            </a:p>
          </p:txBody>
        </p:sp>
        <p:sp>
          <p:nvSpPr>
            <p:cNvPr id="9" name="TextBox 5"/>
            <p:cNvSpPr txBox="1"/>
            <p:nvPr/>
          </p:nvSpPr>
          <p:spPr>
            <a:xfrm>
              <a:off x="3477849" y="4710666"/>
              <a:ext cx="4814277"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smtClean="0">
                  <a:solidFill>
                    <a:srgbClr val="FF0000"/>
                  </a:solidFill>
                </a:rPr>
                <a:t>These computers run the command</a:t>
              </a:r>
              <a:endParaRPr lang="en-US" dirty="0">
                <a:solidFill>
                  <a:srgbClr val="FF0000"/>
                </a:solidFill>
              </a:endParaRPr>
            </a:p>
          </p:txBody>
        </p:sp>
      </p:grpSp>
      <p:grpSp>
        <p:nvGrpSpPr>
          <p:cNvPr id="10" name="Group 9"/>
          <p:cNvGrpSpPr/>
          <p:nvPr/>
        </p:nvGrpSpPr>
        <p:grpSpPr>
          <a:xfrm>
            <a:off x="3501296" y="5556738"/>
            <a:ext cx="4814277" cy="1085893"/>
            <a:chOff x="3501296" y="5556738"/>
            <a:chExt cx="4814277" cy="1085893"/>
          </a:xfrm>
        </p:grpSpPr>
        <p:sp>
          <p:nvSpPr>
            <p:cNvPr id="11" name="Rectangle 10"/>
            <p:cNvSpPr/>
            <p:nvPr/>
          </p:nvSpPr>
          <p:spPr bwMode="auto">
            <a:xfrm>
              <a:off x="3571631" y="5556738"/>
              <a:ext cx="3180861" cy="484554"/>
            </a:xfrm>
            <a:prstGeom prst="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Verdana" pitchFamily="34" charset="0"/>
              </a:endParaRPr>
            </a:p>
          </p:txBody>
        </p:sp>
        <p:sp>
          <p:nvSpPr>
            <p:cNvPr id="12" name="TextBox 7"/>
            <p:cNvSpPr txBox="1"/>
            <p:nvPr/>
          </p:nvSpPr>
          <p:spPr>
            <a:xfrm>
              <a:off x="3501296" y="5996300"/>
              <a:ext cx="4814277" cy="64633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smtClean="0">
                  <a:solidFill>
                    <a:srgbClr val="FF0000"/>
                  </a:solidFill>
                </a:rPr>
                <a:t>This command runs on the local computer</a:t>
              </a:r>
              <a:endParaRPr lang="en-US" dirty="0">
                <a:solidFill>
                  <a:srgbClr val="FF0000"/>
                </a:solidFill>
              </a:endParaRPr>
            </a:p>
          </p:txBody>
        </p:sp>
      </p:grpSp>
      <p:sp>
        <p:nvSpPr>
          <p:cNvPr id="13"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latin typeface="Consolas" pitchFamily="49" charset="0"/>
                <a:cs typeface="Consolas" pitchFamily="49" charset="0"/>
              </a:rPr>
              <a:t>Invoke-Command</a:t>
            </a:r>
          </a:p>
          <a:p>
            <a:pPr marL="0" indent="0">
              <a:buNone/>
            </a:pPr>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ScriptBlock</a:t>
            </a:r>
            <a:r>
              <a:rPr lang="en-US" dirty="0" smtClean="0">
                <a:latin typeface="Consolas" pitchFamily="49" charset="0"/>
                <a:cs typeface="Consolas" pitchFamily="49" charset="0"/>
              </a:rPr>
              <a:t> { </a:t>
            </a:r>
          </a:p>
          <a:p>
            <a:pPr marL="0" indent="0">
              <a:buNone/>
            </a:pPr>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Param</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c,$r</a:t>
            </a:r>
            <a:r>
              <a:rPr lang="en-US" dirty="0" smtClean="0">
                <a:latin typeface="Consolas" pitchFamily="49" charset="0"/>
                <a:cs typeface="Consolas" pitchFamily="49" charset="0"/>
              </a:rPr>
              <a:t>)</a:t>
            </a:r>
          </a:p>
          <a:p>
            <a:pPr marL="0" indent="0">
              <a:buNone/>
            </a:pPr>
            <a:r>
              <a:rPr lang="en-US" dirty="0">
                <a:latin typeface="Consolas" pitchFamily="49" charset="0"/>
                <a:cs typeface="Consolas" pitchFamily="49" charset="0"/>
              </a:rPr>
              <a:t> </a:t>
            </a:r>
            <a:r>
              <a:rPr lang="en-US" dirty="0" smtClean="0">
                <a:latin typeface="Consolas" pitchFamily="49" charset="0"/>
                <a:cs typeface="Consolas" pitchFamily="49" charset="0"/>
              </a:rPr>
              <a:t>    New-</a:t>
            </a:r>
            <a:r>
              <a:rPr lang="en-US" dirty="0" err="1" smtClean="0">
                <a:latin typeface="Consolas" pitchFamily="49" charset="0"/>
                <a:cs typeface="Consolas" pitchFamily="49" charset="0"/>
              </a:rPr>
              <a:t>PSDrive</a:t>
            </a:r>
            <a:r>
              <a:rPr lang="en-US" dirty="0" smtClean="0">
                <a:latin typeface="Consolas" pitchFamily="49" charset="0"/>
                <a:cs typeface="Consolas" pitchFamily="49" charset="0"/>
              </a:rPr>
              <a:t> –Name Z</a:t>
            </a:r>
          </a:p>
          <a:p>
            <a:pPr marL="0" indent="0">
              <a:buNone/>
            </a:pPr>
            <a:r>
              <a:rPr lang="en-US" dirty="0">
                <a:latin typeface="Consolas" pitchFamily="49" charset="0"/>
                <a:cs typeface="Consolas" pitchFamily="49" charset="0"/>
              </a:rPr>
              <a:t> </a:t>
            </a:r>
            <a:r>
              <a:rPr lang="en-US" dirty="0" smtClean="0">
                <a:latin typeface="Consolas" pitchFamily="49" charset="0"/>
                <a:cs typeface="Consolas" pitchFamily="49" charset="0"/>
              </a:rPr>
              <a:t>                -Credential $c</a:t>
            </a:r>
          </a:p>
          <a:p>
            <a:pPr marL="0" indent="0">
              <a:buNone/>
            </a:pPr>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PSProvider</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FileSystem</a:t>
            </a:r>
            <a:endParaRPr lang="en-US" dirty="0" smtClean="0">
              <a:latin typeface="Consolas" pitchFamily="49" charset="0"/>
              <a:cs typeface="Consolas" pitchFamily="49" charset="0"/>
            </a:endParaRPr>
          </a:p>
          <a:p>
            <a:pPr marL="0" indent="0">
              <a:buNone/>
            </a:pPr>
            <a:r>
              <a:rPr lang="en-US" dirty="0">
                <a:latin typeface="Consolas" pitchFamily="49" charset="0"/>
                <a:cs typeface="Consolas" pitchFamily="49" charset="0"/>
              </a:rPr>
              <a:t> </a:t>
            </a:r>
            <a:r>
              <a:rPr lang="en-US" dirty="0" smtClean="0">
                <a:latin typeface="Consolas" pitchFamily="49" charset="0"/>
                <a:cs typeface="Consolas" pitchFamily="49" charset="0"/>
              </a:rPr>
              <a:t>                -Root $r</a:t>
            </a:r>
          </a:p>
          <a:p>
            <a:pPr marL="0" indent="0">
              <a:buNone/>
            </a:pPr>
            <a:r>
              <a:rPr lang="en-US" dirty="0">
                <a:latin typeface="Consolas" pitchFamily="49" charset="0"/>
                <a:cs typeface="Consolas" pitchFamily="49" charset="0"/>
              </a:rPr>
              <a:t> </a:t>
            </a:r>
            <a:r>
              <a:rPr lang="en-US" dirty="0" smtClean="0">
                <a:latin typeface="Consolas" pitchFamily="49" charset="0"/>
                <a:cs typeface="Consolas" pitchFamily="49" charset="0"/>
              </a:rPr>
              <a:t>    }</a:t>
            </a:r>
          </a:p>
          <a:p>
            <a:pPr marL="0" indent="0">
              <a:buNone/>
            </a:pPr>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ComputerName</a:t>
            </a:r>
            <a:r>
              <a:rPr lang="en-US" dirty="0" smtClean="0">
                <a:latin typeface="Consolas" pitchFamily="49" charset="0"/>
                <a:cs typeface="Consolas" pitchFamily="49" charset="0"/>
              </a:rPr>
              <a:t> SERVER1,SERVER2,SERVER3</a:t>
            </a:r>
          </a:p>
          <a:p>
            <a:pPr marL="0" indent="0">
              <a:buNone/>
            </a:pPr>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ArgumentList</a:t>
            </a:r>
            <a:r>
              <a:rPr lang="en-US" dirty="0" smtClean="0">
                <a:latin typeface="Consolas" pitchFamily="49" charset="0"/>
                <a:cs typeface="Consolas" pitchFamily="49" charset="0"/>
              </a:rPr>
              <a:t> (Get-Credential),'Path'</a:t>
            </a:r>
            <a:endParaRPr lang="en-US" dirty="0">
              <a:latin typeface="Consolas" pitchFamily="49" charset="0"/>
              <a:cs typeface="Consolas" pitchFamily="49" charset="0"/>
            </a:endParaRPr>
          </a:p>
        </p:txBody>
      </p:sp>
    </p:spTree>
    <p:extLst>
      <p:ext uri="{BB962C8B-B14F-4D97-AF65-F5344CB8AC3E}">
        <p14:creationId xmlns:p14="http://schemas.microsoft.com/office/powerpoint/2010/main" val="40157097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801d1504-1c98-4647-9633-a956afcf995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Passing Objects to Remote Computers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latin typeface="Consolas" pitchFamily="49" charset="0"/>
                <a:cs typeface="Consolas" pitchFamily="49" charset="0"/>
              </a:rPr>
              <a:t>Invoke-Command</a:t>
            </a:r>
          </a:p>
          <a:p>
            <a:pPr marL="0" indent="0">
              <a:buNone/>
            </a:pPr>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ScriptBlock</a:t>
            </a:r>
            <a:r>
              <a:rPr lang="en-US" dirty="0" smtClean="0">
                <a:latin typeface="Consolas" pitchFamily="49" charset="0"/>
                <a:cs typeface="Consolas" pitchFamily="49" charset="0"/>
              </a:rPr>
              <a:t> { </a:t>
            </a:r>
          </a:p>
          <a:p>
            <a:pPr marL="0" indent="0">
              <a:buNone/>
            </a:pPr>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Param</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c,$r</a:t>
            </a:r>
            <a:r>
              <a:rPr lang="en-US" dirty="0" smtClean="0">
                <a:latin typeface="Consolas" pitchFamily="49" charset="0"/>
                <a:cs typeface="Consolas" pitchFamily="49" charset="0"/>
              </a:rPr>
              <a:t>)</a:t>
            </a:r>
          </a:p>
          <a:p>
            <a:pPr marL="0" indent="0">
              <a:buNone/>
            </a:pPr>
            <a:r>
              <a:rPr lang="en-US" dirty="0">
                <a:latin typeface="Consolas" pitchFamily="49" charset="0"/>
                <a:cs typeface="Consolas" pitchFamily="49" charset="0"/>
              </a:rPr>
              <a:t> </a:t>
            </a:r>
            <a:r>
              <a:rPr lang="en-US" dirty="0" smtClean="0">
                <a:latin typeface="Consolas" pitchFamily="49" charset="0"/>
                <a:cs typeface="Consolas" pitchFamily="49" charset="0"/>
              </a:rPr>
              <a:t>    New-</a:t>
            </a:r>
            <a:r>
              <a:rPr lang="en-US" dirty="0" err="1" smtClean="0">
                <a:latin typeface="Consolas" pitchFamily="49" charset="0"/>
                <a:cs typeface="Consolas" pitchFamily="49" charset="0"/>
              </a:rPr>
              <a:t>PSDrive</a:t>
            </a:r>
            <a:r>
              <a:rPr lang="en-US" dirty="0" smtClean="0">
                <a:latin typeface="Consolas" pitchFamily="49" charset="0"/>
                <a:cs typeface="Consolas" pitchFamily="49" charset="0"/>
              </a:rPr>
              <a:t> –Name Z</a:t>
            </a:r>
          </a:p>
          <a:p>
            <a:pPr marL="0" indent="0">
              <a:buNone/>
            </a:pPr>
            <a:r>
              <a:rPr lang="en-US" dirty="0">
                <a:latin typeface="Consolas" pitchFamily="49" charset="0"/>
                <a:cs typeface="Consolas" pitchFamily="49" charset="0"/>
              </a:rPr>
              <a:t> </a:t>
            </a:r>
            <a:r>
              <a:rPr lang="en-US" dirty="0" smtClean="0">
                <a:latin typeface="Consolas" pitchFamily="49" charset="0"/>
                <a:cs typeface="Consolas" pitchFamily="49" charset="0"/>
              </a:rPr>
              <a:t>                -Credential $c</a:t>
            </a:r>
          </a:p>
          <a:p>
            <a:pPr marL="0" indent="0">
              <a:buNone/>
            </a:pPr>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PSProvider</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FileSystem</a:t>
            </a:r>
            <a:endParaRPr lang="en-US" dirty="0" smtClean="0">
              <a:latin typeface="Consolas" pitchFamily="49" charset="0"/>
              <a:cs typeface="Consolas" pitchFamily="49" charset="0"/>
            </a:endParaRPr>
          </a:p>
          <a:p>
            <a:pPr marL="0" indent="0">
              <a:buNone/>
            </a:pPr>
            <a:r>
              <a:rPr lang="en-US" dirty="0">
                <a:latin typeface="Consolas" pitchFamily="49" charset="0"/>
                <a:cs typeface="Consolas" pitchFamily="49" charset="0"/>
              </a:rPr>
              <a:t> </a:t>
            </a:r>
            <a:r>
              <a:rPr lang="en-US" dirty="0" smtClean="0">
                <a:latin typeface="Consolas" pitchFamily="49" charset="0"/>
                <a:cs typeface="Consolas" pitchFamily="49" charset="0"/>
              </a:rPr>
              <a:t>                -Root $r</a:t>
            </a:r>
          </a:p>
          <a:p>
            <a:pPr marL="0" indent="0">
              <a:buNone/>
            </a:pPr>
            <a:r>
              <a:rPr lang="en-US" dirty="0">
                <a:latin typeface="Consolas" pitchFamily="49" charset="0"/>
                <a:cs typeface="Consolas" pitchFamily="49" charset="0"/>
              </a:rPr>
              <a:t> </a:t>
            </a:r>
            <a:r>
              <a:rPr lang="en-US" dirty="0" smtClean="0">
                <a:latin typeface="Consolas" pitchFamily="49" charset="0"/>
                <a:cs typeface="Consolas" pitchFamily="49" charset="0"/>
              </a:rPr>
              <a:t>    }</a:t>
            </a:r>
          </a:p>
          <a:p>
            <a:pPr marL="0" indent="0">
              <a:buNone/>
            </a:pPr>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ComputerName</a:t>
            </a:r>
            <a:r>
              <a:rPr lang="en-US" dirty="0" smtClean="0">
                <a:latin typeface="Consolas" pitchFamily="49" charset="0"/>
                <a:cs typeface="Consolas" pitchFamily="49" charset="0"/>
              </a:rPr>
              <a:t> SERVER1,SERVER2,SERVER3</a:t>
            </a:r>
          </a:p>
          <a:p>
            <a:pPr marL="0" indent="0">
              <a:buNone/>
            </a:pPr>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ArgumentList</a:t>
            </a:r>
            <a:r>
              <a:rPr lang="en-US" dirty="0" smtClean="0">
                <a:latin typeface="Consolas" pitchFamily="49" charset="0"/>
                <a:cs typeface="Consolas" pitchFamily="49" charset="0"/>
              </a:rPr>
              <a:t> (Get-Credential),'Path'</a:t>
            </a:r>
            <a:endParaRPr lang="en-US" dirty="0">
              <a:latin typeface="Consolas" pitchFamily="49" charset="0"/>
              <a:cs typeface="Consolas" pitchFamily="49" charset="0"/>
            </a:endParaRPr>
          </a:p>
        </p:txBody>
      </p:sp>
      <p:grpSp>
        <p:nvGrpSpPr>
          <p:cNvPr id="5" name="Group 4"/>
          <p:cNvGrpSpPr/>
          <p:nvPr/>
        </p:nvGrpSpPr>
        <p:grpSpPr>
          <a:xfrm>
            <a:off x="2965937" y="1852246"/>
            <a:ext cx="5189416" cy="3704492"/>
            <a:chOff x="2891692" y="1852246"/>
            <a:chExt cx="5189416" cy="3704492"/>
          </a:xfrm>
        </p:grpSpPr>
        <p:sp>
          <p:nvSpPr>
            <p:cNvPr id="6" name="Rectangle 5"/>
            <p:cNvSpPr/>
            <p:nvPr/>
          </p:nvSpPr>
          <p:spPr bwMode="auto">
            <a:xfrm>
              <a:off x="4806462" y="1852246"/>
              <a:ext cx="3274646" cy="2149231"/>
            </a:xfrm>
            <a:prstGeom prst="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The</a:t>
              </a:r>
              <a:r>
                <a:rPr kumimoji="0" lang="en-US" sz="1800" b="1" i="0" u="none" strike="noStrike" cap="none" normalizeH="0" dirty="0" smtClean="0">
                  <a:ln>
                    <a:noFill/>
                  </a:ln>
                  <a:solidFill>
                    <a:schemeClr val="tx1"/>
                  </a:solidFill>
                  <a:effectLst/>
                  <a:latin typeface="Verdana" pitchFamily="34" charset="0"/>
                </a:rPr>
                <a:t> objects in the argument list are copied into the </a:t>
              </a:r>
              <a:r>
                <a:rPr kumimoji="0" lang="en-US" sz="1800" b="1" i="0" u="none" strike="noStrike" cap="none" normalizeH="0" dirty="0" err="1" smtClean="0">
                  <a:ln>
                    <a:noFill/>
                  </a:ln>
                  <a:solidFill>
                    <a:schemeClr val="tx1"/>
                  </a:solidFill>
                  <a:effectLst/>
                  <a:latin typeface="Verdana" pitchFamily="34" charset="0"/>
                </a:rPr>
                <a:t>Param</a:t>
              </a:r>
              <a:r>
                <a:rPr kumimoji="0" lang="en-US" sz="1800" b="1" i="0" u="none" strike="noStrike" cap="none" normalizeH="0" dirty="0" smtClean="0">
                  <a:ln>
                    <a:noFill/>
                  </a:ln>
                  <a:solidFill>
                    <a:schemeClr val="tx1"/>
                  </a:solidFill>
                  <a:effectLst/>
                  <a:latin typeface="Verdana" pitchFamily="34" charset="0"/>
                </a:rPr>
                <a:t>() block variables on each remote computer</a:t>
              </a:r>
              <a:endParaRPr kumimoji="0" lang="en-US" sz="1800" b="1" i="0" u="none" strike="noStrike" cap="none" normalizeH="0" baseline="0" dirty="0" smtClean="0">
                <a:ln>
                  <a:noFill/>
                </a:ln>
                <a:solidFill>
                  <a:schemeClr val="tx1"/>
                </a:solidFill>
                <a:effectLst/>
                <a:latin typeface="Verdana" pitchFamily="34" charset="0"/>
              </a:endParaRPr>
            </a:p>
          </p:txBody>
        </p:sp>
        <p:cxnSp>
          <p:nvCxnSpPr>
            <p:cNvPr id="7" name="Straight Arrow Connector 6"/>
            <p:cNvCxnSpPr/>
            <p:nvPr/>
          </p:nvCxnSpPr>
          <p:spPr bwMode="auto">
            <a:xfrm flipH="1" flipV="1">
              <a:off x="2891692" y="2485292"/>
              <a:ext cx="2117970" cy="3071446"/>
            </a:xfrm>
            <a:prstGeom prst="straightConnector1">
              <a:avLst/>
            </a:prstGeom>
            <a:gradFill rotWithShape="1">
              <a:gsLst>
                <a:gs pos="0">
                  <a:srgbClr val="E4CD9A"/>
                </a:gs>
                <a:gs pos="100000">
                  <a:srgbClr val="EEEFD7"/>
                </a:gs>
              </a:gsLst>
              <a:lin ang="2700000" scaled="1"/>
            </a:gradFill>
            <a:ln w="76200" cap="flat" cmpd="sng" algn="ctr">
              <a:solidFill>
                <a:srgbClr val="FF0000"/>
              </a:solidFill>
              <a:prstDash val="solid"/>
              <a:round/>
              <a:headEnd type="none" w="med" len="med"/>
              <a:tailEnd type="arrow"/>
            </a:ln>
            <a:effectLst/>
          </p:spPr>
        </p:cxnSp>
        <p:cxnSp>
          <p:nvCxnSpPr>
            <p:cNvPr id="8" name="Straight Arrow Connector 7"/>
            <p:cNvCxnSpPr/>
            <p:nvPr/>
          </p:nvCxnSpPr>
          <p:spPr bwMode="auto">
            <a:xfrm flipH="1" flipV="1">
              <a:off x="3411415" y="2485292"/>
              <a:ext cx="3974123" cy="3071446"/>
            </a:xfrm>
            <a:prstGeom prst="straightConnector1">
              <a:avLst/>
            </a:prstGeom>
            <a:gradFill rotWithShape="1">
              <a:gsLst>
                <a:gs pos="0">
                  <a:srgbClr val="E4CD9A"/>
                </a:gs>
                <a:gs pos="100000">
                  <a:srgbClr val="EEEFD7"/>
                </a:gs>
              </a:gsLst>
              <a:lin ang="2700000" scaled="1"/>
            </a:gradFill>
            <a:ln w="76200" cap="flat" cmpd="sng" algn="ctr">
              <a:solidFill>
                <a:srgbClr val="FF0000"/>
              </a:solidFill>
              <a:prstDash val="solid"/>
              <a:round/>
              <a:headEnd type="none" w="med" len="med"/>
              <a:tailEnd type="arrow"/>
            </a:ln>
            <a:effectLst/>
          </p:spPr>
        </p:cxnSp>
      </p:grpSp>
    </p:spTree>
    <p:extLst>
      <p:ext uri="{BB962C8B-B14F-4D97-AF65-F5344CB8AC3E}">
        <p14:creationId xmlns:p14="http://schemas.microsoft.com/office/powerpoint/2010/main" val="19965073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9b16e637-946a-43c1-b683-bf799c16eae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Remote Parameters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latin typeface="Consolas" pitchFamily="49" charset="0"/>
                <a:cs typeface="Consolas" pitchFamily="49" charset="0"/>
              </a:rPr>
              <a:t>Invoke-Command</a:t>
            </a:r>
          </a:p>
          <a:p>
            <a:pPr marL="0" indent="0">
              <a:buNone/>
            </a:pPr>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ScriptBlock</a:t>
            </a:r>
            <a:r>
              <a:rPr lang="en-US" dirty="0" smtClean="0">
                <a:latin typeface="Consolas" pitchFamily="49" charset="0"/>
                <a:cs typeface="Consolas" pitchFamily="49" charset="0"/>
              </a:rPr>
              <a:t> { </a:t>
            </a:r>
          </a:p>
          <a:p>
            <a:pPr marL="0" indent="0">
              <a:buNone/>
            </a:pPr>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Param</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c,$r</a:t>
            </a:r>
            <a:r>
              <a:rPr lang="en-US" dirty="0" smtClean="0">
                <a:latin typeface="Consolas" pitchFamily="49" charset="0"/>
                <a:cs typeface="Consolas" pitchFamily="49" charset="0"/>
              </a:rPr>
              <a:t>)</a:t>
            </a:r>
          </a:p>
          <a:p>
            <a:pPr marL="0" indent="0">
              <a:buNone/>
            </a:pPr>
            <a:r>
              <a:rPr lang="en-US" dirty="0">
                <a:latin typeface="Consolas" pitchFamily="49" charset="0"/>
                <a:cs typeface="Consolas" pitchFamily="49" charset="0"/>
              </a:rPr>
              <a:t> </a:t>
            </a:r>
            <a:r>
              <a:rPr lang="en-US" dirty="0" smtClean="0">
                <a:latin typeface="Consolas" pitchFamily="49" charset="0"/>
                <a:cs typeface="Consolas" pitchFamily="49" charset="0"/>
              </a:rPr>
              <a:t>    New-</a:t>
            </a:r>
            <a:r>
              <a:rPr lang="en-US" dirty="0" err="1" smtClean="0">
                <a:latin typeface="Consolas" pitchFamily="49" charset="0"/>
                <a:cs typeface="Consolas" pitchFamily="49" charset="0"/>
              </a:rPr>
              <a:t>PSDrive</a:t>
            </a:r>
            <a:r>
              <a:rPr lang="en-US" dirty="0" smtClean="0">
                <a:latin typeface="Consolas" pitchFamily="49" charset="0"/>
                <a:cs typeface="Consolas" pitchFamily="49" charset="0"/>
              </a:rPr>
              <a:t> –Name Z</a:t>
            </a:r>
          </a:p>
          <a:p>
            <a:pPr marL="0" indent="0">
              <a:buNone/>
            </a:pPr>
            <a:r>
              <a:rPr lang="en-US" dirty="0">
                <a:latin typeface="Consolas" pitchFamily="49" charset="0"/>
                <a:cs typeface="Consolas" pitchFamily="49" charset="0"/>
              </a:rPr>
              <a:t> </a:t>
            </a:r>
            <a:r>
              <a:rPr lang="en-US" dirty="0" smtClean="0">
                <a:latin typeface="Consolas" pitchFamily="49" charset="0"/>
                <a:cs typeface="Consolas" pitchFamily="49" charset="0"/>
              </a:rPr>
              <a:t>                -Credential $c</a:t>
            </a:r>
          </a:p>
          <a:p>
            <a:pPr marL="0" indent="0">
              <a:buNone/>
            </a:pPr>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PSProvider</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FileSystem</a:t>
            </a:r>
            <a:endParaRPr lang="en-US" dirty="0" smtClean="0">
              <a:latin typeface="Consolas" pitchFamily="49" charset="0"/>
              <a:cs typeface="Consolas" pitchFamily="49" charset="0"/>
            </a:endParaRPr>
          </a:p>
          <a:p>
            <a:pPr marL="0" indent="0">
              <a:buNone/>
            </a:pPr>
            <a:r>
              <a:rPr lang="en-US" dirty="0">
                <a:latin typeface="Consolas" pitchFamily="49" charset="0"/>
                <a:cs typeface="Consolas" pitchFamily="49" charset="0"/>
              </a:rPr>
              <a:t> </a:t>
            </a:r>
            <a:r>
              <a:rPr lang="en-US" dirty="0" smtClean="0">
                <a:latin typeface="Consolas" pitchFamily="49" charset="0"/>
                <a:cs typeface="Consolas" pitchFamily="49" charset="0"/>
              </a:rPr>
              <a:t>                -Root $r</a:t>
            </a:r>
          </a:p>
          <a:p>
            <a:pPr marL="0" indent="0">
              <a:buNone/>
            </a:pPr>
            <a:r>
              <a:rPr lang="en-US" dirty="0">
                <a:latin typeface="Consolas" pitchFamily="49" charset="0"/>
                <a:cs typeface="Consolas" pitchFamily="49" charset="0"/>
              </a:rPr>
              <a:t> </a:t>
            </a:r>
            <a:r>
              <a:rPr lang="en-US" dirty="0" smtClean="0">
                <a:latin typeface="Consolas" pitchFamily="49" charset="0"/>
                <a:cs typeface="Consolas" pitchFamily="49" charset="0"/>
              </a:rPr>
              <a:t>    }</a:t>
            </a:r>
          </a:p>
          <a:p>
            <a:pPr marL="0" indent="0">
              <a:buNone/>
            </a:pPr>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ComputerName</a:t>
            </a:r>
            <a:r>
              <a:rPr lang="en-US" dirty="0" smtClean="0">
                <a:latin typeface="Consolas" pitchFamily="49" charset="0"/>
                <a:cs typeface="Consolas" pitchFamily="49" charset="0"/>
              </a:rPr>
              <a:t> SERVER1,SERVER2,SERVER3</a:t>
            </a:r>
          </a:p>
          <a:p>
            <a:pPr marL="0" indent="0">
              <a:buNone/>
            </a:pPr>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ArgumentList</a:t>
            </a:r>
            <a:r>
              <a:rPr lang="en-US" dirty="0" smtClean="0">
                <a:latin typeface="Consolas" pitchFamily="49" charset="0"/>
                <a:cs typeface="Consolas" pitchFamily="49" charset="0"/>
              </a:rPr>
              <a:t> (Get-Credential),'Path'</a:t>
            </a:r>
            <a:endParaRPr lang="en-US" dirty="0">
              <a:latin typeface="Consolas" pitchFamily="49" charset="0"/>
              <a:cs typeface="Consolas" pitchFamily="49" charset="0"/>
            </a:endParaRPr>
          </a:p>
        </p:txBody>
      </p:sp>
      <p:grpSp>
        <p:nvGrpSpPr>
          <p:cNvPr id="5" name="Group 4"/>
          <p:cNvGrpSpPr/>
          <p:nvPr/>
        </p:nvGrpSpPr>
        <p:grpSpPr>
          <a:xfrm>
            <a:off x="299182" y="2485292"/>
            <a:ext cx="5834918" cy="2830635"/>
            <a:chOff x="224937" y="2485292"/>
            <a:chExt cx="5834918" cy="2830635"/>
          </a:xfrm>
        </p:grpSpPr>
        <p:sp>
          <p:nvSpPr>
            <p:cNvPr id="6" name="Rectangle 5"/>
            <p:cNvSpPr/>
            <p:nvPr/>
          </p:nvSpPr>
          <p:spPr bwMode="auto">
            <a:xfrm>
              <a:off x="224937" y="3166696"/>
              <a:ext cx="3274646" cy="2149231"/>
            </a:xfrm>
            <a:prstGeom prst="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The parameters are used like</a:t>
              </a:r>
              <a:r>
                <a:rPr kumimoji="0" lang="en-US" sz="1800" b="1" i="0" u="none" strike="noStrike" cap="none" normalizeH="0" dirty="0" smtClean="0">
                  <a:ln>
                    <a:noFill/>
                  </a:ln>
                  <a:solidFill>
                    <a:schemeClr val="tx1"/>
                  </a:solidFill>
                  <a:effectLst/>
                  <a:latin typeface="Verdana" pitchFamily="34" charset="0"/>
                </a:rPr>
                <a:t> variables in the remote command</a:t>
              </a:r>
            </a:p>
          </p:txBody>
        </p:sp>
        <p:cxnSp>
          <p:nvCxnSpPr>
            <p:cNvPr id="7" name="Straight Arrow Connector 6"/>
            <p:cNvCxnSpPr/>
            <p:nvPr/>
          </p:nvCxnSpPr>
          <p:spPr bwMode="auto">
            <a:xfrm>
              <a:off x="2783255" y="2485292"/>
              <a:ext cx="3276600" cy="772258"/>
            </a:xfrm>
            <a:prstGeom prst="straightConnector1">
              <a:avLst/>
            </a:prstGeom>
            <a:gradFill rotWithShape="1">
              <a:gsLst>
                <a:gs pos="0">
                  <a:srgbClr val="E4CD9A"/>
                </a:gs>
                <a:gs pos="100000">
                  <a:srgbClr val="EEEFD7"/>
                </a:gs>
              </a:gsLst>
              <a:lin ang="2700000" scaled="1"/>
            </a:gradFill>
            <a:ln w="76200" cap="flat" cmpd="sng" algn="ctr">
              <a:solidFill>
                <a:srgbClr val="FF0000"/>
              </a:solidFill>
              <a:prstDash val="solid"/>
              <a:round/>
              <a:headEnd type="none" w="med" len="med"/>
              <a:tailEnd type="arrow"/>
            </a:ln>
            <a:effectLst/>
          </p:spPr>
        </p:cxnSp>
        <p:cxnSp>
          <p:nvCxnSpPr>
            <p:cNvPr id="8" name="Straight Arrow Connector 7"/>
            <p:cNvCxnSpPr/>
            <p:nvPr/>
          </p:nvCxnSpPr>
          <p:spPr bwMode="auto">
            <a:xfrm>
              <a:off x="3411905" y="2485292"/>
              <a:ext cx="1514475" cy="1619983"/>
            </a:xfrm>
            <a:prstGeom prst="straightConnector1">
              <a:avLst/>
            </a:prstGeom>
            <a:gradFill rotWithShape="1">
              <a:gsLst>
                <a:gs pos="0">
                  <a:srgbClr val="E4CD9A"/>
                </a:gs>
                <a:gs pos="100000">
                  <a:srgbClr val="EEEFD7"/>
                </a:gs>
              </a:gsLst>
              <a:lin ang="2700000" scaled="1"/>
            </a:gradFill>
            <a:ln w="76200" cap="flat" cmpd="sng" algn="ctr">
              <a:solidFill>
                <a:srgbClr val="FF0000"/>
              </a:solidFill>
              <a:prstDash val="solid"/>
              <a:round/>
              <a:headEnd type="none" w="med" len="med"/>
              <a:tailEnd type="arrow"/>
            </a:ln>
            <a:effectLst/>
          </p:spPr>
        </p:cxnSp>
      </p:grpSp>
    </p:spTree>
    <p:extLst>
      <p:ext uri="{BB962C8B-B14F-4D97-AF65-F5344CB8AC3E}">
        <p14:creationId xmlns:p14="http://schemas.microsoft.com/office/powerpoint/2010/main" val="34714945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7f552713-c1eb-42a7-b046-f86f97700b0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Enabling and Using Remoting</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enable remoting on a client computer and how to use remoting in several basic </a:t>
            </a:r>
            <a:r>
              <a:rPr lang="en-US" dirty="0" smtClean="0"/>
              <a:t>scenarios</a:t>
            </a:r>
            <a:endParaRPr lang="en-US" dirty="0"/>
          </a:p>
          <a:p>
            <a:pPr lvl="1"/>
            <a:r>
              <a:rPr lang="en-US" dirty="0" smtClean="0"/>
              <a:t>Enable </a:t>
            </a:r>
            <a:r>
              <a:rPr lang="en-US" dirty="0" err="1" smtClean="0"/>
              <a:t>remoting</a:t>
            </a:r>
            <a:endParaRPr lang="en-US" dirty="0" smtClean="0"/>
          </a:p>
          <a:p>
            <a:pPr lvl="1"/>
            <a:r>
              <a:rPr lang="en-US" dirty="0" smtClean="0"/>
              <a:t>One-to-one</a:t>
            </a:r>
          </a:p>
          <a:p>
            <a:pPr lvl="1"/>
            <a:r>
              <a:rPr lang="en-US" dirty="0" smtClean="0"/>
              <a:t>One-to-many</a:t>
            </a:r>
            <a:endParaRPr lang="en-US" dirty="0"/>
          </a:p>
        </p:txBody>
      </p:sp>
    </p:spTree>
    <p:extLst>
      <p:ext uri="{BB962C8B-B14F-4D97-AF65-F5344CB8AC3E}">
        <p14:creationId xmlns:p14="http://schemas.microsoft.com/office/powerpoint/2010/main" val="5825212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 Page Over-flow Slide. Do Not Print Slide. </a:t>
            </a:r>
            <a:endParaRPr lang="en-US" dirty="0"/>
          </a:p>
        </p:txBody>
      </p:sp>
      <p:sp>
        <p:nvSpPr>
          <p:cNvPr id="4" name="Line 4"/>
          <p:cNvSpPr>
            <a:spLocks noChangeShapeType="1"/>
          </p:cNvSpPr>
          <p:nvPr/>
        </p:nvSpPr>
        <p:spPr bwMode="auto">
          <a:xfrm flipH="1">
            <a:off x="0" y="706438"/>
            <a:ext cx="9144000" cy="6151562"/>
          </a:xfrm>
          <a:prstGeom prst="line">
            <a:avLst/>
          </a:prstGeom>
          <a:noFill/>
          <a:ln w="38100">
            <a:solidFill>
              <a:srgbClr val="CC0000"/>
            </a:solidFill>
            <a:round/>
            <a:headEnd/>
            <a:tailEnd/>
          </a:ln>
        </p:spPr>
        <p:txBody>
          <a:bodyPr wrap="none" anchor="ctr"/>
          <a:lstStyle/>
          <a:p>
            <a:endParaRPr lang="en-US" dirty="0"/>
          </a:p>
        </p:txBody>
      </p:sp>
    </p:spTree>
    <p:extLst>
      <p:ext uri="{BB962C8B-B14F-4D97-AF65-F5344CB8AC3E}">
        <p14:creationId xmlns:p14="http://schemas.microsoft.com/office/powerpoint/2010/main" val="3205316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00c5e826-2785-49fb-b516-ab8e269618b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Remoting Output vs. Local Output</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Results received via </a:t>
            </a:r>
            <a:r>
              <a:rPr lang="en-US" dirty="0" err="1"/>
              <a:t>r</a:t>
            </a:r>
            <a:r>
              <a:rPr lang="en-US" dirty="0" err="1" smtClean="0"/>
              <a:t>emoting</a:t>
            </a:r>
            <a:r>
              <a:rPr lang="en-US" dirty="0" smtClean="0"/>
              <a:t> have been </a:t>
            </a:r>
            <a:r>
              <a:rPr lang="en-US" dirty="0" err="1" smtClean="0"/>
              <a:t>deserialized</a:t>
            </a:r>
            <a:r>
              <a:rPr lang="en-US" dirty="0" smtClean="0"/>
              <a:t> from XML</a:t>
            </a:r>
          </a:p>
          <a:p>
            <a:r>
              <a:rPr lang="en-US" dirty="0" smtClean="0"/>
              <a:t>As a result, they are not live objects and do not have methods or events</a:t>
            </a:r>
          </a:p>
          <a:p>
            <a:r>
              <a:rPr lang="en-US" dirty="0" smtClean="0"/>
              <a:t>As a strategy, try to have as much processing as possible occur </a:t>
            </a:r>
            <a:r>
              <a:rPr lang="en-US" i="1" dirty="0" smtClean="0"/>
              <a:t>on the remote computer</a:t>
            </a:r>
            <a:r>
              <a:rPr lang="en-US" dirty="0" smtClean="0"/>
              <a:t>, with only the final results coming back to you via </a:t>
            </a:r>
            <a:r>
              <a:rPr lang="en-US" dirty="0" err="1"/>
              <a:t>r</a:t>
            </a:r>
            <a:r>
              <a:rPr lang="en-US" dirty="0" err="1" smtClean="0"/>
              <a:t>emoting</a:t>
            </a:r>
            <a:endParaRPr lang="en-US" dirty="0"/>
          </a:p>
        </p:txBody>
      </p:sp>
    </p:spTree>
    <p:extLst>
      <p:ext uri="{BB962C8B-B14F-4D97-AF65-F5344CB8AC3E}">
        <p14:creationId xmlns:p14="http://schemas.microsoft.com/office/powerpoint/2010/main" val="8185621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Using Advanced Remoting Techniques</a:t>
            </a:r>
            <a:endParaRPr lang="en-US"/>
          </a:p>
        </p:txBody>
      </p:sp>
      <p:sp>
        <p:nvSpPr>
          <p:cNvPr id="3" name="Text Placeholder 2"/>
          <p:cNvSpPr>
            <a:spLocks noGrp="1"/>
          </p:cNvSpPr>
          <p:nvPr>
            <p:ph type="body" idx="1"/>
          </p:nvPr>
        </p:nvSpPr>
        <p:spPr/>
        <p:txBody>
          <a:bodyPr/>
          <a:lstStyle/>
          <a:p>
            <a:r>
              <a:rPr lang="en-US" smtClean="0"/>
              <a:t>Common Remoting Options
Sending Parameters to Remote Computers
Demonstration: Sending Local Variables to a Remote Computer
Multihop remoting</a:t>
            </a:r>
            <a:endParaRPr lang="en-US"/>
          </a:p>
        </p:txBody>
      </p:sp>
    </p:spTree>
    <p:extLst>
      <p:ext uri="{BB962C8B-B14F-4D97-AF65-F5344CB8AC3E}">
        <p14:creationId xmlns:p14="http://schemas.microsoft.com/office/powerpoint/2010/main" val="2347603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297c6909-526b-47e4-9894-2a5dde29059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Common Remoting Options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1" dirty="0" smtClean="0"/>
              <a:t>–Port</a:t>
            </a:r>
          </a:p>
          <a:p>
            <a:r>
              <a:rPr lang="en-US" b="1" dirty="0" smtClean="0"/>
              <a:t>–</a:t>
            </a:r>
            <a:r>
              <a:rPr lang="en-US" b="1" dirty="0" err="1" smtClean="0"/>
              <a:t>UseSSL</a:t>
            </a:r>
            <a:endParaRPr lang="en-US" b="1" dirty="0" smtClean="0"/>
          </a:p>
          <a:p>
            <a:r>
              <a:rPr lang="en-US" b="1" dirty="0" smtClean="0"/>
              <a:t>–Credential</a:t>
            </a:r>
          </a:p>
          <a:p>
            <a:r>
              <a:rPr lang="en-US" b="1" dirty="0" smtClean="0"/>
              <a:t>–</a:t>
            </a:r>
            <a:r>
              <a:rPr lang="en-US" b="1" dirty="0" err="1" smtClean="0"/>
              <a:t>ConfigurationName</a:t>
            </a:r>
            <a:endParaRPr lang="en-US" b="1" dirty="0" smtClean="0"/>
          </a:p>
          <a:p>
            <a:r>
              <a:rPr lang="en-US" b="1" dirty="0" smtClean="0"/>
              <a:t>–Authentication</a:t>
            </a:r>
          </a:p>
          <a:p>
            <a:endParaRPr lang="en-US" dirty="0"/>
          </a:p>
          <a:p>
            <a:r>
              <a:rPr lang="en-US" dirty="0" smtClean="0"/>
              <a:t>Additional options available by creating a </a:t>
            </a:r>
            <a:r>
              <a:rPr lang="en-US" b="1" dirty="0" err="1" smtClean="0"/>
              <a:t>PSSessionOption</a:t>
            </a:r>
            <a:r>
              <a:rPr lang="en-US" dirty="0" smtClean="0"/>
              <a:t> object and passing it </a:t>
            </a:r>
            <a:r>
              <a:rPr lang="en-US" dirty="0"/>
              <a:t>to </a:t>
            </a:r>
            <a:r>
              <a:rPr lang="en-US" dirty="0" smtClean="0"/>
              <a:t/>
            </a:r>
            <a:br>
              <a:rPr lang="en-US" dirty="0" smtClean="0"/>
            </a:br>
            <a:r>
              <a:rPr lang="en-US" b="1" dirty="0" smtClean="0"/>
              <a:t>–</a:t>
            </a:r>
            <a:r>
              <a:rPr lang="en-US" b="1" dirty="0" err="1" smtClean="0"/>
              <a:t>SessionOption</a:t>
            </a:r>
            <a:endParaRPr lang="en-US" b="1" dirty="0"/>
          </a:p>
        </p:txBody>
      </p:sp>
    </p:spTree>
    <p:extLst>
      <p:ext uri="{BB962C8B-B14F-4D97-AF65-F5344CB8AC3E}">
        <p14:creationId xmlns:p14="http://schemas.microsoft.com/office/powerpoint/2010/main" val="12285472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Using Basic Remoting
Using Advanced Remoting Techniques
Using Remoting Sessions</a:t>
            </a:r>
            <a:endParaRPr lang="en-US"/>
          </a:p>
        </p:txBody>
      </p:sp>
    </p:spTree>
    <p:extLst>
      <p:ext uri="{BB962C8B-B14F-4D97-AF65-F5344CB8AC3E}">
        <p14:creationId xmlns:p14="http://schemas.microsoft.com/office/powerpoint/2010/main" val="4708855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Sending Parameters to Remote Computers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You can’t just put local variables into the </a:t>
            </a:r>
            <a:r>
              <a:rPr lang="en-US" b="1" dirty="0" smtClean="0"/>
              <a:t>Invoke-Command</a:t>
            </a:r>
            <a:r>
              <a:rPr lang="en-US" dirty="0" smtClean="0"/>
              <a:t> script block</a:t>
            </a:r>
          </a:p>
          <a:p>
            <a:r>
              <a:rPr lang="en-US" dirty="0" smtClean="0"/>
              <a:t>You </a:t>
            </a:r>
            <a:r>
              <a:rPr lang="en-US" i="1" dirty="0" smtClean="0"/>
              <a:t>can</a:t>
            </a:r>
            <a:r>
              <a:rPr lang="en-US" dirty="0" smtClean="0"/>
              <a:t> pass data, however, you have to use a specific technique</a:t>
            </a:r>
          </a:p>
          <a:p>
            <a:r>
              <a:rPr lang="en-US" dirty="0" smtClean="0"/>
              <a:t>Pass local variables to the </a:t>
            </a:r>
            <a:r>
              <a:rPr lang="en-US" b="1" dirty="0" smtClean="0"/>
              <a:t>–</a:t>
            </a:r>
            <a:r>
              <a:rPr lang="en-US" b="1" dirty="0" err="1" smtClean="0"/>
              <a:t>ArgumentList</a:t>
            </a:r>
            <a:r>
              <a:rPr lang="en-US" b="1" dirty="0" smtClean="0"/>
              <a:t> </a:t>
            </a:r>
            <a:r>
              <a:rPr lang="en-US" dirty="0" smtClean="0"/>
              <a:t>parameter of </a:t>
            </a:r>
            <a:r>
              <a:rPr lang="en-US" b="1" dirty="0" smtClean="0"/>
              <a:t>Invoke-Command</a:t>
            </a:r>
            <a:r>
              <a:rPr lang="en-US" dirty="0" smtClean="0"/>
              <a:t>…</a:t>
            </a:r>
          </a:p>
          <a:p>
            <a:r>
              <a:rPr lang="en-US" dirty="0" smtClean="0"/>
              <a:t>…and they’ll map to variables in a </a:t>
            </a:r>
            <a:r>
              <a:rPr lang="en-US" b="1" dirty="0" err="1" smtClean="0"/>
              <a:t>Param</a:t>
            </a:r>
            <a:r>
              <a:rPr lang="en-US" b="1" dirty="0" smtClean="0"/>
              <a:t>()</a:t>
            </a:r>
            <a:r>
              <a:rPr lang="en-US" dirty="0" smtClean="0"/>
              <a:t> block </a:t>
            </a:r>
            <a:r>
              <a:rPr lang="en-US" i="1" dirty="0" smtClean="0"/>
              <a:t>inside</a:t>
            </a:r>
            <a:r>
              <a:rPr lang="en-US" dirty="0" smtClean="0"/>
              <a:t> the script block</a:t>
            </a:r>
            <a:endParaRPr lang="en-US" dirty="0"/>
          </a:p>
        </p:txBody>
      </p:sp>
    </p:spTree>
    <p:extLst>
      <p:ext uri="{BB962C8B-B14F-4D97-AF65-F5344CB8AC3E}">
        <p14:creationId xmlns:p14="http://schemas.microsoft.com/office/powerpoint/2010/main" val="30026192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4ab9464a-d14c-447d-b62c-257f1da572e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Sending Local Variables to a Remote Computer</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the correct way to pass local information to a remote computer by using </a:t>
            </a:r>
            <a:r>
              <a:rPr lang="en-US" b="1" dirty="0" smtClean="0"/>
              <a:t>Invoke-Command</a:t>
            </a:r>
          </a:p>
          <a:p>
            <a:pPr lvl="1"/>
            <a:r>
              <a:rPr lang="en-US" dirty="0" smtClean="0"/>
              <a:t>Use the </a:t>
            </a:r>
            <a:r>
              <a:rPr lang="en-US" b="1" dirty="0" smtClean="0"/>
              <a:t>–</a:t>
            </a:r>
            <a:r>
              <a:rPr lang="en-US" b="1" dirty="0" err="1" smtClean="0"/>
              <a:t>ArgumentList</a:t>
            </a:r>
            <a:r>
              <a:rPr lang="en-US" b="1" dirty="0" smtClean="0"/>
              <a:t> </a:t>
            </a:r>
            <a:r>
              <a:rPr lang="en-US" dirty="0" smtClean="0"/>
              <a:t>parameter and a </a:t>
            </a:r>
            <a:r>
              <a:rPr lang="en-US" b="1" dirty="0" err="1" smtClean="0"/>
              <a:t>Param</a:t>
            </a:r>
            <a:r>
              <a:rPr lang="en-US" b="1" dirty="0" smtClean="0"/>
              <a:t>()</a:t>
            </a:r>
            <a:r>
              <a:rPr lang="en-US" dirty="0" smtClean="0"/>
              <a:t> block to pass local data to remote computers</a:t>
            </a:r>
            <a:endParaRPr lang="en-US" dirty="0"/>
          </a:p>
        </p:txBody>
      </p:sp>
    </p:spTree>
    <p:extLst>
      <p:ext uri="{BB962C8B-B14F-4D97-AF65-F5344CB8AC3E}">
        <p14:creationId xmlns:p14="http://schemas.microsoft.com/office/powerpoint/2010/main" val="17961482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7b6e9ea1-1baf-45fa-928b-b6c426d163b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Multihop remoting</a:t>
            </a:r>
            <a:endParaRPr lang="en-US"/>
          </a:p>
        </p:txBody>
      </p:sp>
      <p:grpSp>
        <p:nvGrpSpPr>
          <p:cNvPr id="4" name="Group 3" descr="This slide shows three computers: a laptop and two server computers. An arrow from the laptop to the first server demonstrates the delegation of credentials to that computer. An arrow from the first server to the second shows a “not allowed” icon, indicating that the credential cannot be delegated across that second connection.&#10;&#10;"/>
          <p:cNvGrpSpPr/>
          <p:nvPr/>
        </p:nvGrpSpPr>
        <p:grpSpPr>
          <a:xfrm>
            <a:off x="479243" y="1542362"/>
            <a:ext cx="7739340" cy="3515820"/>
            <a:chOff x="479243" y="1542362"/>
            <a:chExt cx="7739340" cy="351582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0667" y="2764034"/>
              <a:ext cx="1210448" cy="229414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243" y="3101374"/>
              <a:ext cx="1503793" cy="161946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8469" y="2764034"/>
              <a:ext cx="1210448" cy="2294148"/>
            </a:xfrm>
            <a:prstGeom prst="rect">
              <a:avLst/>
            </a:prstGeom>
          </p:spPr>
        </p:pic>
        <p:sp>
          <p:nvSpPr>
            <p:cNvPr id="8" name="Curved Down Arrow 7"/>
            <p:cNvSpPr/>
            <p:nvPr/>
          </p:nvSpPr>
          <p:spPr bwMode="auto">
            <a:xfrm>
              <a:off x="1531345" y="1861851"/>
              <a:ext cx="3095739" cy="1239523"/>
            </a:xfrm>
            <a:prstGeom prst="curvedDown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Verdana" pitchFamily="34" charset="0"/>
              </a:endParaRPr>
            </a:p>
          </p:txBody>
        </p:sp>
        <p:sp>
          <p:nvSpPr>
            <p:cNvPr id="9" name="Curved Down Arrow 8"/>
            <p:cNvSpPr/>
            <p:nvPr/>
          </p:nvSpPr>
          <p:spPr bwMode="auto">
            <a:xfrm>
              <a:off x="4779484" y="1782897"/>
              <a:ext cx="3095739" cy="1239523"/>
            </a:xfrm>
            <a:prstGeom prst="curvedDown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Verdana" pitchFamily="34" charset="0"/>
              </a:endParaRPr>
            </a:p>
          </p:txBody>
        </p:sp>
        <p:sp>
          <p:nvSpPr>
            <p:cNvPr id="10" name="Oval 9"/>
            <p:cNvSpPr/>
            <p:nvPr/>
          </p:nvSpPr>
          <p:spPr bwMode="auto">
            <a:xfrm>
              <a:off x="2663332" y="1597446"/>
              <a:ext cx="630712" cy="638978"/>
            </a:xfrm>
            <a:prstGeom prst="ellipse">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1</a:t>
              </a:r>
            </a:p>
          </p:txBody>
        </p:sp>
        <p:sp>
          <p:nvSpPr>
            <p:cNvPr id="11" name="Oval 10"/>
            <p:cNvSpPr/>
            <p:nvPr/>
          </p:nvSpPr>
          <p:spPr bwMode="auto">
            <a:xfrm>
              <a:off x="6011997" y="1542362"/>
              <a:ext cx="630712" cy="638978"/>
            </a:xfrm>
            <a:prstGeom prst="ellipse">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2</a:t>
              </a:r>
              <a:endParaRPr kumimoji="0" lang="en-US" sz="1800" b="1" i="0" u="none" strike="noStrike" cap="none" normalizeH="0" baseline="0" dirty="0" smtClean="0">
                <a:ln>
                  <a:noFill/>
                </a:ln>
                <a:solidFill>
                  <a:schemeClr val="tx1"/>
                </a:solidFill>
                <a:effectLst/>
                <a:latin typeface="Verdana" pitchFamily="34" charset="0"/>
              </a:endParaRPr>
            </a:p>
          </p:txBody>
        </p:sp>
        <p:sp>
          <p:nvSpPr>
            <p:cNvPr id="12" name="&quot;No&quot; Symbol 11"/>
            <p:cNvSpPr/>
            <p:nvPr/>
          </p:nvSpPr>
          <p:spPr bwMode="auto">
            <a:xfrm>
              <a:off x="6888469" y="2610998"/>
              <a:ext cx="1330114" cy="1330114"/>
            </a:xfrm>
            <a:prstGeom prst="noSmoking">
              <a:avLst/>
            </a:prstGeom>
            <a:solidFill>
              <a:srgbClr val="FF000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Verdana" pitchFamily="34" charset="0"/>
              </a:endParaRPr>
            </a:p>
          </p:txBody>
        </p:sp>
      </p:grpSp>
    </p:spTree>
    <p:extLst>
      <p:ext uri="{BB962C8B-B14F-4D97-AF65-F5344CB8AC3E}">
        <p14:creationId xmlns:p14="http://schemas.microsoft.com/office/powerpoint/2010/main" val="39900766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A: Using Basic Remoting</a:t>
            </a:r>
            <a:endParaRPr lang="en-US"/>
          </a:p>
        </p:txBody>
      </p:sp>
      <p:sp>
        <p:nvSpPr>
          <p:cNvPr id="3" name="Text Placeholder 2"/>
          <p:cNvSpPr>
            <a:spLocks noGrp="1"/>
          </p:cNvSpPr>
          <p:nvPr>
            <p:ph type="body" idx="1"/>
          </p:nvPr>
        </p:nvSpPr>
        <p:spPr/>
        <p:txBody>
          <a:bodyPr/>
          <a:lstStyle/>
          <a:p>
            <a:r>
              <a:rPr lang="en-US" smtClean="0"/>
              <a:t>Exercise 1: Enabling Remoting on the Local Computer
Exercise 2: Performing One-to-One Remoting
Exercise 3: Performing One-to-Many Remoting</a:t>
            </a:r>
            <a:endParaRPr lang="en-US"/>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smtClean="0">
                <a:latin typeface="Segoe UI"/>
              </a:rPr>
              <a:t>Logon Information</a:t>
            </a:r>
            <a:endParaRPr lang="en-US" sz="2800">
              <a:latin typeface="Segoe UI"/>
            </a:endParaRPr>
          </a:p>
        </p:txBody>
      </p:sp>
      <p:sp>
        <p:nvSpPr>
          <p:cNvPr id="5" name="TextBox 4"/>
          <p:cNvSpPr txBox="1"/>
          <p:nvPr/>
        </p:nvSpPr>
        <p:spPr>
          <a:xfrm>
            <a:off x="458788" y="4126141"/>
            <a:ext cx="8751370" cy="1815882"/>
          </a:xfrm>
          <a:prstGeom prst="rect">
            <a:avLst/>
          </a:prstGeom>
          <a:noFill/>
        </p:spPr>
        <p:txBody>
          <a:bodyPr vert="horz" wrap="none" rtlCol="0">
            <a:spAutoFit/>
          </a:bodyPr>
          <a:lstStyle/>
          <a:p>
            <a:endParaRPr lang="en-US" sz="2800" b="0" i="0" u="none" strike="noStrike" baseline="0" smtClean="0">
              <a:latin typeface="Segoe UI"/>
            </a:endParaRPr>
          </a:p>
          <a:p>
            <a:r>
              <a:rPr lang="en-US" sz="2800" b="0" i="0" u="none" strike="noStrike" baseline="0" smtClean="0">
                <a:latin typeface="Segoe UI"/>
              </a:rPr>
              <a:t>Virtual Machines: 10961B-LON-DC1, 10961B-LON-CL1</a:t>
            </a:r>
          </a:p>
          <a:p>
            <a:r>
              <a:rPr lang="en-US" sz="2800" b="0" i="0" u="none" strike="noStrike" baseline="0" smtClean="0">
                <a:latin typeface="Segoe UI"/>
              </a:rPr>
              <a:t>User Name: ADATUM\Administrator</a:t>
            </a:r>
          </a:p>
          <a:p>
            <a:r>
              <a:rPr lang="en-US" sz="2800" b="0" i="0" u="none" strike="noStrike" baseline="0" smtClean="0">
                <a:latin typeface="Segoe UI"/>
              </a:rPr>
              <a:t>Password: Pa$$w0rd</a:t>
            </a: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smtClean="0">
                <a:latin typeface="Segoe UI"/>
              </a:rPr>
              <a:t>Estimated Time: 30 minutes</a:t>
            </a:r>
            <a:endParaRPr lang="en-US" sz="2800">
              <a:latin typeface="Segoe UI"/>
            </a:endParaRPr>
          </a:p>
        </p:txBody>
      </p:sp>
    </p:spTree>
    <p:extLst>
      <p:ext uri="{BB962C8B-B14F-4D97-AF65-F5344CB8AC3E}">
        <p14:creationId xmlns:p14="http://schemas.microsoft.com/office/powerpoint/2010/main" val="30521521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Lab Scenario94558582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Scenario</a:t>
            </a:r>
            <a:endParaRPr lang="en-US"/>
          </a:p>
        </p:txBody>
      </p:sp>
      <p:sp>
        <p:nvSpPr>
          <p:cNvPr id="4" name="TextBox 3"/>
          <p:cNvSpPr txBox="1"/>
          <p:nvPr/>
        </p:nvSpPr>
        <p:spPr>
          <a:xfrm>
            <a:off x="458788" y="1021215"/>
            <a:ext cx="8119156" cy="4509440"/>
          </a:xfrm>
          <a:prstGeom prst="rect">
            <a:avLst/>
          </a:prstGeom>
          <a:noFill/>
        </p:spPr>
        <p:txBody>
          <a:bodyPr vert="horz" wrap="square" rtlCol="0">
            <a:spAutoFit/>
          </a:bodyPr>
          <a:lstStyle/>
          <a:p>
            <a:pPr>
              <a:lnSpc>
                <a:spcPct val="115000"/>
              </a:lnSpc>
              <a:spcAft>
                <a:spcPts val="1000"/>
              </a:spcAft>
            </a:pPr>
            <a:r>
              <a:rPr lang="en-US" sz="2800" smtClean="0">
                <a:effectLst/>
                <a:latin typeface="Segoe UI"/>
                <a:ea typeface="Times New Roman"/>
                <a:cs typeface="Mangal"/>
              </a:rPr>
              <a:t>You are an administrator for ADATUM, and must perform some maintenance tasks on a server. You do not have physical access to the server, and instead plan to perform the maintenance tasks by using Windows PowerShell remoting. The server in question runs Windows Server 2012. You also have some tasks that must be performed against both a server and another client computer that runs Windows 8.</a:t>
            </a:r>
            <a:endParaRPr lang="en-US" sz="2800">
              <a:effectLst/>
              <a:latin typeface="Segoe UI"/>
              <a:ea typeface="Times New Roman"/>
              <a:cs typeface="Mangal"/>
            </a:endParaRPr>
          </a:p>
        </p:txBody>
      </p:sp>
    </p:spTree>
    <p:extLst>
      <p:ext uri="{BB962C8B-B14F-4D97-AF65-F5344CB8AC3E}">
        <p14:creationId xmlns:p14="http://schemas.microsoft.com/office/powerpoint/2010/main" val="629226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Would it be possible to use remoting to connect to a client computer and run an application that the interactive user of that computer could see?</a:t>
            </a:r>
            <a:endParaRPr lang="en-US"/>
          </a:p>
        </p:txBody>
      </p:sp>
    </p:spTree>
    <p:extLst>
      <p:ext uri="{BB962C8B-B14F-4D97-AF65-F5344CB8AC3E}">
        <p14:creationId xmlns:p14="http://schemas.microsoft.com/office/powerpoint/2010/main" val="28560508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3: Using Remoting Sessions</a:t>
            </a:r>
            <a:endParaRPr lang="en-US"/>
          </a:p>
        </p:txBody>
      </p:sp>
      <p:sp>
        <p:nvSpPr>
          <p:cNvPr id="3" name="Text Placeholder 2"/>
          <p:cNvSpPr>
            <a:spLocks noGrp="1"/>
          </p:cNvSpPr>
          <p:nvPr>
            <p:ph type="body" idx="1"/>
          </p:nvPr>
        </p:nvSpPr>
        <p:spPr/>
        <p:txBody>
          <a:bodyPr/>
          <a:lstStyle/>
          <a:p>
            <a:r>
              <a:rPr lang="en-US" smtClean="0"/>
              <a:t>Persistent Connections
Creating a Session
Using a Session
Demonstration: Using Sessions
Disconnected Sessions
Demonstration: Disconnected Sessions
Implicit Remoting
Demonstration: Implicit Remoting</a:t>
            </a:r>
            <a:endParaRPr lang="en-US"/>
          </a:p>
        </p:txBody>
      </p:sp>
    </p:spTree>
    <p:extLst>
      <p:ext uri="{BB962C8B-B14F-4D97-AF65-F5344CB8AC3E}">
        <p14:creationId xmlns:p14="http://schemas.microsoft.com/office/powerpoint/2010/main" val="20276846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Persistent Connections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Sessions―or, technically, </a:t>
            </a:r>
            <a:r>
              <a:rPr lang="en-US" i="1" dirty="0" err="1" smtClean="0"/>
              <a:t>PSSessions</a:t>
            </a:r>
            <a:endParaRPr lang="en-US" i="1" dirty="0" smtClean="0"/>
          </a:p>
          <a:p>
            <a:r>
              <a:rPr lang="en-US" dirty="0" smtClean="0"/>
              <a:t>Represent a persistently running remote copy of PowerShell</a:t>
            </a:r>
          </a:p>
          <a:p>
            <a:r>
              <a:rPr lang="en-US" dirty="0" smtClean="0"/>
              <a:t>Can execute multiple sequences of commands, be disconnected and reconnected, and closed</a:t>
            </a:r>
          </a:p>
          <a:p>
            <a:endParaRPr lang="en-US" dirty="0"/>
          </a:p>
          <a:p>
            <a:r>
              <a:rPr lang="en-US" dirty="0" smtClean="0"/>
              <a:t>Numerous configuration parameters in the drive </a:t>
            </a:r>
            <a:r>
              <a:rPr lang="en-US" dirty="0" err="1" smtClean="0"/>
              <a:t>WSMancontrol</a:t>
            </a:r>
            <a:r>
              <a:rPr lang="en-US" dirty="0" smtClean="0"/>
              <a:t> idle session time, maximum connections, etc.</a:t>
            </a:r>
            <a:endParaRPr lang="en-US" dirty="0"/>
          </a:p>
        </p:txBody>
      </p:sp>
    </p:spTree>
    <p:extLst>
      <p:ext uri="{BB962C8B-B14F-4D97-AF65-F5344CB8AC3E}">
        <p14:creationId xmlns:p14="http://schemas.microsoft.com/office/powerpoint/2010/main" val="11921236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a Session</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Create sessions by using </a:t>
            </a:r>
            <a:r>
              <a:rPr lang="en-US" b="1" dirty="0" smtClean="0"/>
              <a:t>New-</a:t>
            </a:r>
            <a:r>
              <a:rPr lang="en-US" b="1" dirty="0" err="1" smtClean="0"/>
              <a:t>PSSession</a:t>
            </a:r>
            <a:endParaRPr lang="en-US" dirty="0" smtClean="0"/>
          </a:p>
          <a:p>
            <a:r>
              <a:rPr lang="en-US" dirty="0" smtClean="0"/>
              <a:t>The command produces a reference to the session(s) it created</a:t>
            </a:r>
          </a:p>
          <a:p>
            <a:r>
              <a:rPr lang="en-US" dirty="0" smtClean="0"/>
              <a:t>Assign session(s) to variable(s) to make them easier to refer to</a:t>
            </a:r>
            <a:endParaRPr lang="en-US" dirty="0"/>
          </a:p>
        </p:txBody>
      </p:sp>
    </p:spTree>
    <p:extLst>
      <p:ext uri="{BB962C8B-B14F-4D97-AF65-F5344CB8AC3E}">
        <p14:creationId xmlns:p14="http://schemas.microsoft.com/office/powerpoint/2010/main" val="27793860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a Session</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Pass a session object to the </a:t>
            </a:r>
            <a:r>
              <a:rPr lang="en-US" b="1" dirty="0" smtClean="0"/>
              <a:t>–Session </a:t>
            </a:r>
            <a:r>
              <a:rPr lang="en-US" dirty="0" smtClean="0"/>
              <a:t>parameter of </a:t>
            </a:r>
            <a:r>
              <a:rPr lang="en-US" b="1" dirty="0" smtClean="0"/>
              <a:t>Enter-</a:t>
            </a:r>
            <a:r>
              <a:rPr lang="en-US" b="1" dirty="0" err="1" smtClean="0"/>
              <a:t>PSSession</a:t>
            </a:r>
            <a:r>
              <a:rPr lang="en-US" dirty="0" smtClean="0"/>
              <a:t> to interactively enter that session</a:t>
            </a:r>
          </a:p>
          <a:p>
            <a:r>
              <a:rPr lang="en-US" dirty="0" smtClean="0"/>
              <a:t>Or, pass 1+ session object to the </a:t>
            </a:r>
            <a:r>
              <a:rPr lang="en-US" b="1" dirty="0" smtClean="0"/>
              <a:t>–Session </a:t>
            </a:r>
            <a:r>
              <a:rPr lang="en-US" dirty="0" smtClean="0"/>
              <a:t>parameter of </a:t>
            </a:r>
            <a:r>
              <a:rPr lang="en-US" b="1" dirty="0" smtClean="0"/>
              <a:t>Invoke-Command</a:t>
            </a:r>
            <a:r>
              <a:rPr lang="en-US" dirty="0" smtClean="0"/>
              <a:t> to run a command against those sessions</a:t>
            </a:r>
          </a:p>
          <a:p>
            <a:endParaRPr lang="en-US" dirty="0"/>
          </a:p>
          <a:p>
            <a:r>
              <a:rPr lang="en-US" dirty="0" smtClean="0"/>
              <a:t>The sessions remain open and connected after you are finished, leaving them ready for additional use</a:t>
            </a:r>
            <a:endParaRPr lang="en-US" dirty="0"/>
          </a:p>
        </p:txBody>
      </p:sp>
    </p:spTree>
    <p:extLst>
      <p:ext uri="{BB962C8B-B14F-4D97-AF65-F5344CB8AC3E}">
        <p14:creationId xmlns:p14="http://schemas.microsoft.com/office/powerpoint/2010/main" val="588710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Using Basic Remoting</a:t>
            </a:r>
            <a:endParaRPr lang="en-US"/>
          </a:p>
        </p:txBody>
      </p:sp>
      <p:sp>
        <p:nvSpPr>
          <p:cNvPr id="3" name="Text Placeholder 2"/>
          <p:cNvSpPr>
            <a:spLocks noGrp="1"/>
          </p:cNvSpPr>
          <p:nvPr>
            <p:ph type="body" idx="1"/>
          </p:nvPr>
        </p:nvSpPr>
        <p:spPr/>
        <p:txBody>
          <a:bodyPr/>
          <a:lstStyle/>
          <a:p>
            <a:r>
              <a:rPr lang="en-US" smtClean="0"/>
              <a:t>Remoting Overview and Architecture
Remoting vs. Remote Connectivity
Remoting Security
Enabling Remoting
Using Remoting: One-to-One
Using Remoting: One-to-Many
Demonstration: Enabling and Using Remoting
Remoting Output vs. Local Output</a:t>
            </a:r>
            <a:endParaRPr lang="en-US"/>
          </a:p>
        </p:txBody>
      </p:sp>
    </p:spTree>
    <p:extLst>
      <p:ext uri="{BB962C8B-B14F-4D97-AF65-F5344CB8AC3E}">
        <p14:creationId xmlns:p14="http://schemas.microsoft.com/office/powerpoint/2010/main" val="29323228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name="356a2f86-65c5-4527-81e8-e995d3e0b7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Using Sessions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create and manage sessions</a:t>
            </a:r>
            <a:endParaRPr lang="en-US" dirty="0" smtClean="0"/>
          </a:p>
          <a:p>
            <a:pPr lvl="1"/>
            <a:r>
              <a:rPr lang="en-US" dirty="0" smtClean="0"/>
              <a:t>Create and manage sessions</a:t>
            </a:r>
          </a:p>
          <a:p>
            <a:pPr lvl="1"/>
            <a:r>
              <a:rPr lang="en-US" dirty="0" smtClean="0"/>
              <a:t>Use sessions interactively and for batch management</a:t>
            </a:r>
            <a:endParaRPr lang="en-US" dirty="0"/>
          </a:p>
        </p:txBody>
      </p:sp>
    </p:spTree>
    <p:extLst>
      <p:ext uri="{BB962C8B-B14F-4D97-AF65-F5344CB8AC3E}">
        <p14:creationId xmlns:p14="http://schemas.microsoft.com/office/powerpoint/2010/main" val="37750591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 Page Over-flow Slide. Do Not Print Slide. </a:t>
            </a:r>
            <a:endParaRPr lang="en-US" dirty="0"/>
          </a:p>
        </p:txBody>
      </p:sp>
      <p:sp>
        <p:nvSpPr>
          <p:cNvPr id="4" name="Line 4"/>
          <p:cNvSpPr>
            <a:spLocks noChangeShapeType="1"/>
          </p:cNvSpPr>
          <p:nvPr/>
        </p:nvSpPr>
        <p:spPr bwMode="auto">
          <a:xfrm flipH="1">
            <a:off x="0" y="706438"/>
            <a:ext cx="9144000" cy="6151562"/>
          </a:xfrm>
          <a:prstGeom prst="line">
            <a:avLst/>
          </a:prstGeom>
          <a:noFill/>
          <a:ln w="38100">
            <a:solidFill>
              <a:srgbClr val="CC0000"/>
            </a:solidFill>
            <a:round/>
            <a:headEnd/>
            <a:tailEnd/>
          </a:ln>
        </p:spPr>
        <p:txBody>
          <a:bodyPr wrap="none" anchor="ctr"/>
          <a:lstStyle/>
          <a:p>
            <a:endParaRPr lang="en-US" dirty="0"/>
          </a:p>
        </p:txBody>
      </p:sp>
    </p:spTree>
    <p:extLst>
      <p:ext uri="{BB962C8B-B14F-4D97-AF65-F5344CB8AC3E}">
        <p14:creationId xmlns:p14="http://schemas.microsoft.com/office/powerpoint/2010/main" val="2375642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name="97ff1d63-d54e-4dad-ac45-298fec89953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Disconnected Sessions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1" dirty="0" smtClean="0"/>
              <a:t>Disconnect-</a:t>
            </a:r>
            <a:r>
              <a:rPr lang="en-US" b="1" dirty="0" err="1" smtClean="0"/>
              <a:t>PSSession</a:t>
            </a:r>
            <a:r>
              <a:rPr lang="en-US" dirty="0" smtClean="0"/>
              <a:t> to disconnect a session while leaving PowerShell running</a:t>
            </a:r>
          </a:p>
          <a:p>
            <a:pPr lvl="1"/>
            <a:r>
              <a:rPr lang="en-US" dirty="0" smtClean="0"/>
              <a:t>Does not happen automatically when you close the host application</a:t>
            </a:r>
          </a:p>
          <a:p>
            <a:pPr lvl="1"/>
            <a:endParaRPr lang="en-US" dirty="0"/>
          </a:p>
          <a:p>
            <a:r>
              <a:rPr lang="en-US" b="1" dirty="0" smtClean="0"/>
              <a:t>Get-</a:t>
            </a:r>
            <a:r>
              <a:rPr lang="en-US" b="1" dirty="0" err="1" smtClean="0"/>
              <a:t>PSSession</a:t>
            </a:r>
            <a:r>
              <a:rPr lang="en-US" b="1" dirty="0" smtClean="0"/>
              <a:t> –</a:t>
            </a:r>
            <a:r>
              <a:rPr lang="en-US" b="1" dirty="0" err="1" smtClean="0"/>
              <a:t>ComputerName</a:t>
            </a:r>
            <a:r>
              <a:rPr lang="en-US" dirty="0" smtClean="0"/>
              <a:t> displays a list of </a:t>
            </a:r>
            <a:r>
              <a:rPr lang="en-US" i="1" dirty="0" smtClean="0"/>
              <a:t>your</a:t>
            </a:r>
            <a:r>
              <a:rPr lang="en-US" dirty="0" smtClean="0"/>
              <a:t> sessions on the specified computer</a:t>
            </a:r>
          </a:p>
          <a:p>
            <a:pPr lvl="1"/>
            <a:r>
              <a:rPr lang="en-US" dirty="0" smtClean="0"/>
              <a:t>You cannot see other users’ sessions</a:t>
            </a:r>
            <a:br>
              <a:rPr lang="en-US" dirty="0" smtClean="0"/>
            </a:br>
            <a:endParaRPr lang="en-US" dirty="0" smtClean="0"/>
          </a:p>
          <a:p>
            <a:r>
              <a:rPr lang="en-US" b="1" dirty="0" smtClean="0"/>
              <a:t>Connect-</a:t>
            </a:r>
            <a:r>
              <a:rPr lang="en-US" b="1" dirty="0" err="1" smtClean="0"/>
              <a:t>PSSession</a:t>
            </a:r>
            <a:r>
              <a:rPr lang="en-US" dirty="0" smtClean="0"/>
              <a:t> reconnects a session, making it available for use</a:t>
            </a:r>
            <a:endParaRPr lang="en-US" b="1" dirty="0"/>
          </a:p>
        </p:txBody>
      </p:sp>
    </p:spTree>
    <p:extLst>
      <p:ext uri="{BB962C8B-B14F-4D97-AF65-F5344CB8AC3E}">
        <p14:creationId xmlns:p14="http://schemas.microsoft.com/office/powerpoint/2010/main" val="34585534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a6c2e823-0ad2-446f-b25b-63161060ed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Disconnected Sessions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use disconnected </a:t>
            </a:r>
            <a:r>
              <a:rPr lang="en-US" dirty="0" smtClean="0"/>
              <a:t>sessions</a:t>
            </a:r>
          </a:p>
          <a:p>
            <a:pPr lvl="1"/>
            <a:r>
              <a:rPr lang="en-US" dirty="0" smtClean="0"/>
              <a:t>Create a session</a:t>
            </a:r>
          </a:p>
          <a:p>
            <a:pPr lvl="1"/>
            <a:r>
              <a:rPr lang="en-US" dirty="0" smtClean="0"/>
              <a:t>Disconnect a session</a:t>
            </a:r>
          </a:p>
          <a:p>
            <a:pPr lvl="1"/>
            <a:r>
              <a:rPr lang="en-US" dirty="0" smtClean="0"/>
              <a:t>Display sessions</a:t>
            </a:r>
          </a:p>
          <a:p>
            <a:pPr lvl="1"/>
            <a:r>
              <a:rPr lang="en-US" dirty="0" smtClean="0"/>
              <a:t>Reconnect a session</a:t>
            </a:r>
            <a:endParaRPr lang="en-US" dirty="0"/>
          </a:p>
        </p:txBody>
      </p:sp>
    </p:spTree>
    <p:extLst>
      <p:ext uri="{BB962C8B-B14F-4D97-AF65-F5344CB8AC3E}">
        <p14:creationId xmlns:p14="http://schemas.microsoft.com/office/powerpoint/2010/main" val="3167692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012e6582-5c5e-4344-bbaf-16c920522e0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Implicit Remoting</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Imports commands from a remote computer to the local one</a:t>
            </a:r>
          </a:p>
          <a:p>
            <a:r>
              <a:rPr lang="en-US" dirty="0" smtClean="0"/>
              <a:t>Imported commands still run on the remote computer, through an established </a:t>
            </a:r>
            <a:r>
              <a:rPr lang="en-US" dirty="0" err="1" smtClean="0"/>
              <a:t>Remoting</a:t>
            </a:r>
            <a:r>
              <a:rPr lang="en-US" dirty="0" smtClean="0"/>
              <a:t> session</a:t>
            </a:r>
          </a:p>
          <a:p>
            <a:r>
              <a:rPr lang="en-US" dirty="0" smtClean="0"/>
              <a:t>Lets you utilize commands without needing to install them</a:t>
            </a:r>
          </a:p>
          <a:p>
            <a:r>
              <a:rPr lang="en-US" dirty="0" smtClean="0"/>
              <a:t>Help is also drawn from the remote computer</a:t>
            </a:r>
            <a:endParaRPr lang="en-US" dirty="0"/>
          </a:p>
        </p:txBody>
      </p:sp>
    </p:spTree>
    <p:extLst>
      <p:ext uri="{BB962C8B-B14F-4D97-AF65-F5344CB8AC3E}">
        <p14:creationId xmlns:p14="http://schemas.microsoft.com/office/powerpoint/2010/main" val="9110482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f8da1f61-e3f4-4d73-a56c-1445459a936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Implicit Remoting</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In this demonstration, you will see how to use implicit remoting to import and use a module from a remote </a:t>
            </a:r>
            <a:r>
              <a:rPr lang="en-US" dirty="0" smtClean="0"/>
              <a:t>computer</a:t>
            </a:r>
          </a:p>
        </p:txBody>
      </p:sp>
    </p:spTree>
    <p:extLst>
      <p:ext uri="{BB962C8B-B14F-4D97-AF65-F5344CB8AC3E}">
        <p14:creationId xmlns:p14="http://schemas.microsoft.com/office/powerpoint/2010/main" val="10499089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 Page Over-flow Slide. Do Not Print Slide. </a:t>
            </a:r>
            <a:endParaRPr lang="en-US" dirty="0"/>
          </a:p>
        </p:txBody>
      </p:sp>
      <p:sp>
        <p:nvSpPr>
          <p:cNvPr id="4" name="Line 4"/>
          <p:cNvSpPr>
            <a:spLocks noChangeShapeType="1"/>
          </p:cNvSpPr>
          <p:nvPr/>
        </p:nvSpPr>
        <p:spPr bwMode="auto">
          <a:xfrm flipH="1">
            <a:off x="0" y="706438"/>
            <a:ext cx="9144000" cy="6151562"/>
          </a:xfrm>
          <a:prstGeom prst="line">
            <a:avLst/>
          </a:prstGeom>
          <a:noFill/>
          <a:ln w="38100">
            <a:solidFill>
              <a:srgbClr val="CC0000"/>
            </a:solidFill>
            <a:round/>
            <a:headEnd/>
            <a:tailEnd/>
          </a:ln>
        </p:spPr>
        <p:txBody>
          <a:bodyPr wrap="none" anchor="ctr"/>
          <a:lstStyle/>
          <a:p>
            <a:endParaRPr lang="en-US" dirty="0"/>
          </a:p>
        </p:txBody>
      </p:sp>
    </p:spTree>
    <p:extLst>
      <p:ext uri="{BB962C8B-B14F-4D97-AF65-F5344CB8AC3E}">
        <p14:creationId xmlns:p14="http://schemas.microsoft.com/office/powerpoint/2010/main" val="1249495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name="b05298bd-3c88-43c4-b0ed-cd1179c92f2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B: Using Remoting Sessions</a:t>
            </a:r>
            <a:endParaRPr lang="en-US"/>
          </a:p>
        </p:txBody>
      </p:sp>
      <p:sp>
        <p:nvSpPr>
          <p:cNvPr id="3" name="Text Placeholder 2"/>
          <p:cNvSpPr>
            <a:spLocks noGrp="1"/>
          </p:cNvSpPr>
          <p:nvPr>
            <p:ph type="body" idx="1"/>
          </p:nvPr>
        </p:nvSpPr>
        <p:spPr/>
        <p:txBody>
          <a:bodyPr/>
          <a:lstStyle/>
          <a:p>
            <a:r>
              <a:rPr lang="en-US" smtClean="0"/>
              <a:t>Exercise 1: Using Implicit Remoting
Exercise 2: Multicomputer Management</a:t>
            </a:r>
            <a:endParaRPr lang="en-US"/>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smtClean="0">
                <a:latin typeface="Segoe UI"/>
              </a:rPr>
              <a:t>Logon Information</a:t>
            </a:r>
            <a:endParaRPr lang="en-US" sz="2800">
              <a:latin typeface="Segoe UI"/>
            </a:endParaRPr>
          </a:p>
        </p:txBody>
      </p:sp>
      <p:sp>
        <p:nvSpPr>
          <p:cNvPr id="5" name="TextBox 4"/>
          <p:cNvSpPr txBox="1"/>
          <p:nvPr/>
        </p:nvSpPr>
        <p:spPr>
          <a:xfrm>
            <a:off x="458788" y="4126141"/>
            <a:ext cx="8751370" cy="1815882"/>
          </a:xfrm>
          <a:prstGeom prst="rect">
            <a:avLst/>
          </a:prstGeom>
          <a:noFill/>
        </p:spPr>
        <p:txBody>
          <a:bodyPr vert="horz" wrap="none" rtlCol="0">
            <a:spAutoFit/>
          </a:bodyPr>
          <a:lstStyle/>
          <a:p>
            <a:endParaRPr lang="en-US" sz="2800" b="0" i="0" u="none" strike="noStrike" baseline="0" smtClean="0">
              <a:latin typeface="Segoe UI"/>
            </a:endParaRPr>
          </a:p>
          <a:p>
            <a:r>
              <a:rPr lang="en-US" sz="2800" b="0" i="0" u="none" strike="noStrike" baseline="0" smtClean="0">
                <a:latin typeface="Segoe UI"/>
              </a:rPr>
              <a:t>Virtual Machines: 10961B-LON-DC1, 10961B-LON-CL1</a:t>
            </a:r>
          </a:p>
          <a:p>
            <a:r>
              <a:rPr lang="en-US" sz="2800" b="0" i="0" u="none" strike="noStrike" baseline="0" smtClean="0">
                <a:latin typeface="Segoe UI"/>
              </a:rPr>
              <a:t>User Name: ADATUM\Administrator</a:t>
            </a:r>
          </a:p>
          <a:p>
            <a:r>
              <a:rPr lang="en-US" sz="2800" b="0" i="0" u="none" strike="noStrike" baseline="0" smtClean="0">
                <a:latin typeface="Segoe UI"/>
              </a:rPr>
              <a:t>Password: Pa$$w0rd</a:t>
            </a: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smtClean="0">
                <a:latin typeface="Segoe UI"/>
              </a:rPr>
              <a:t>Estimated Time: 30 minutes</a:t>
            </a:r>
            <a:endParaRPr lang="en-US" sz="2800">
              <a:latin typeface="Segoe UI"/>
            </a:endParaRPr>
          </a:p>
        </p:txBody>
      </p:sp>
    </p:spTree>
    <p:extLst>
      <p:ext uri="{BB962C8B-B14F-4D97-AF65-F5344CB8AC3E}">
        <p14:creationId xmlns:p14="http://schemas.microsoft.com/office/powerpoint/2010/main" val="18912282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Lab Scenario15827773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Scenario</a:t>
            </a:r>
            <a:endParaRPr lang="en-US"/>
          </a:p>
        </p:txBody>
      </p:sp>
      <p:sp>
        <p:nvSpPr>
          <p:cNvPr id="4" name="TextBox 3"/>
          <p:cNvSpPr txBox="1"/>
          <p:nvPr/>
        </p:nvSpPr>
        <p:spPr>
          <a:xfrm>
            <a:off x="458788" y="1021215"/>
            <a:ext cx="8119156" cy="4509440"/>
          </a:xfrm>
          <a:prstGeom prst="rect">
            <a:avLst/>
          </a:prstGeom>
          <a:noFill/>
        </p:spPr>
        <p:txBody>
          <a:bodyPr vert="horz" wrap="square" rtlCol="0">
            <a:spAutoFit/>
          </a:bodyPr>
          <a:lstStyle/>
          <a:p>
            <a:pPr>
              <a:lnSpc>
                <a:spcPct val="115000"/>
              </a:lnSpc>
              <a:spcAft>
                <a:spcPts val="1000"/>
              </a:spcAft>
            </a:pPr>
            <a:r>
              <a:rPr lang="en-US" sz="2800" smtClean="0">
                <a:effectLst/>
                <a:latin typeface="Segoe UI"/>
                <a:ea typeface="Times New Roman"/>
                <a:cs typeface="Mangal"/>
              </a:rPr>
              <a:t>You are an administrator who must perform multiple management tasks against remote computers. In your environment, communications protocols like RPCs are blocked between you and the servers. You plan to use Windows PowerShell remoting, and want to use sessions to provide persistence and to reduce the setup and cleanup overhead imposed by ad hoc remoting connections.</a:t>
            </a:r>
            <a:endParaRPr lang="en-US" sz="2800">
              <a:effectLst/>
              <a:latin typeface="Segoe UI"/>
              <a:ea typeface="Times New Roman"/>
              <a:cs typeface="Mangal"/>
            </a:endParaRPr>
          </a:p>
        </p:txBody>
      </p:sp>
    </p:spTree>
    <p:extLst>
      <p:ext uri="{BB962C8B-B14F-4D97-AF65-F5344CB8AC3E}">
        <p14:creationId xmlns:p14="http://schemas.microsoft.com/office/powerpoint/2010/main" val="8688742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3e02e3b4-09d4-40fd-84d0-825bdb11b8e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What are some benefits offered by implicit remoting?</a:t>
            </a:r>
            <a:endParaRPr lang="en-US"/>
          </a:p>
        </p:txBody>
      </p:sp>
    </p:spTree>
    <p:extLst>
      <p:ext uri="{BB962C8B-B14F-4D97-AF65-F5344CB8AC3E}">
        <p14:creationId xmlns:p14="http://schemas.microsoft.com/office/powerpoint/2010/main" val="659251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Remoting Overview and Architecture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Protocol is WS-MAN, using HTTP (by default) or HTTPS</a:t>
            </a:r>
          </a:p>
          <a:p>
            <a:r>
              <a:rPr lang="en-US" dirty="0" smtClean="0"/>
              <a:t>Implemented by </a:t>
            </a:r>
            <a:r>
              <a:rPr lang="en-US" dirty="0" err="1" smtClean="0"/>
              <a:t>WinRM</a:t>
            </a:r>
            <a:r>
              <a:rPr lang="en-US" dirty="0" smtClean="0"/>
              <a:t> service</a:t>
            </a:r>
          </a:p>
          <a:p>
            <a:r>
              <a:rPr lang="en-US" dirty="0" smtClean="0"/>
              <a:t>Enabled by default on Windows Server 2012; available on any computer running PowerShell 2.0 or 3.0</a:t>
            </a:r>
          </a:p>
          <a:p>
            <a:r>
              <a:rPr lang="en-US" dirty="0" smtClean="0"/>
              <a:t>Must be enabled on any computer that will receive incoming connections</a:t>
            </a:r>
          </a:p>
          <a:p>
            <a:r>
              <a:rPr lang="en-US" dirty="0" smtClean="0"/>
              <a:t>Capable of supporting communications for a wide variety of applications, not just PowerShell</a:t>
            </a:r>
            <a:endParaRPr lang="en-US" dirty="0"/>
          </a:p>
        </p:txBody>
      </p:sp>
    </p:spTree>
    <p:extLst>
      <p:ext uri="{BB962C8B-B14F-4D97-AF65-F5344CB8AC3E}">
        <p14:creationId xmlns:p14="http://schemas.microsoft.com/office/powerpoint/2010/main" val="5579051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smtClean="0"/>
              <a:t>Real-world Issues and Scenarios
Best Practice
Common Issues and Troubleshooting Tips</a:t>
            </a:r>
            <a:endParaRPr lang="en-US"/>
          </a:p>
        </p:txBody>
      </p:sp>
    </p:spTree>
    <p:extLst>
      <p:ext uri="{BB962C8B-B14F-4D97-AF65-F5344CB8AC3E}">
        <p14:creationId xmlns:p14="http://schemas.microsoft.com/office/powerpoint/2010/main" val="337988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03608a7c-9d72-4192-b2aa-de9631e2393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Remoting Architecture</a:t>
            </a:r>
            <a:endParaRPr lang="en-US"/>
          </a:p>
        </p:txBody>
      </p:sp>
      <p:grpSp>
        <p:nvGrpSpPr>
          <p:cNvPr id="4" name="Group 3" descr="This slide shows the flow of WS-MAN traffic from the local Windows PowerShell instance, over the network to an HTTP listener hosted by WinRM, through to a registered WinRM endpoint, and to the executable application associated with that endpoint.&#10;&#10;"/>
          <p:cNvGrpSpPr/>
          <p:nvPr/>
        </p:nvGrpSpPr>
        <p:grpSpPr>
          <a:xfrm>
            <a:off x="297455" y="1112703"/>
            <a:ext cx="8560106" cy="5517615"/>
            <a:chOff x="297455" y="1112703"/>
            <a:chExt cx="8560106" cy="5517615"/>
          </a:xfrm>
        </p:grpSpPr>
        <p:sp>
          <p:nvSpPr>
            <p:cNvPr id="5" name="Rectangle 4"/>
            <p:cNvSpPr/>
            <p:nvPr/>
          </p:nvSpPr>
          <p:spPr bwMode="auto">
            <a:xfrm>
              <a:off x="297455" y="1112703"/>
              <a:ext cx="8560106" cy="3110429"/>
            </a:xfrm>
            <a:prstGeom prst="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Remote Computer</a:t>
              </a:r>
            </a:p>
          </p:txBody>
        </p:sp>
        <p:sp>
          <p:nvSpPr>
            <p:cNvPr id="6" name="Rectangle 5"/>
            <p:cNvSpPr/>
            <p:nvPr/>
          </p:nvSpPr>
          <p:spPr bwMode="auto">
            <a:xfrm>
              <a:off x="297455" y="5837104"/>
              <a:ext cx="8560106" cy="793214"/>
            </a:xfrm>
            <a:prstGeom prst="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Local Computer</a:t>
              </a:r>
            </a:p>
          </p:txBody>
        </p:sp>
        <p:sp>
          <p:nvSpPr>
            <p:cNvPr id="7" name="Round Same Side Corner Rectangle 6" descr="This slide shows the flow of WS-MAN traffic from the local Windows PowerShell instance, over the network to an HTTP listener hosted by WinRM, through to a registered WinRM endpoint, and to the executable application associated with that endpoint.&#10;&#10;"/>
            <p:cNvSpPr/>
            <p:nvPr/>
          </p:nvSpPr>
          <p:spPr bwMode="auto">
            <a:xfrm>
              <a:off x="1055782" y="5242193"/>
              <a:ext cx="1938969" cy="991518"/>
            </a:xfrm>
            <a:prstGeom prst="round2Same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Windows PowerShell</a:t>
              </a:r>
            </a:p>
          </p:txBody>
        </p:sp>
        <p:sp>
          <p:nvSpPr>
            <p:cNvPr id="8" name="Round Same Side Corner Rectangle 7" descr="This slide shows the flow of WS-MAN traffic from the local Windows PowerShell instance, over the network to an HTTP listener hosted by WinRM, through to a registered WinRM endpoint, and to the executable application associated with that endpoint.&#10;&#10;"/>
            <p:cNvSpPr/>
            <p:nvPr/>
          </p:nvSpPr>
          <p:spPr bwMode="auto">
            <a:xfrm>
              <a:off x="835445" y="1318352"/>
              <a:ext cx="2379642" cy="785870"/>
            </a:xfrm>
            <a:prstGeom prst="round2SameRect">
              <a:avLst/>
            </a:prstGeom>
            <a:solidFill>
              <a:schemeClr val="accent2">
                <a:lumMod val="40000"/>
                <a:lumOff val="60000"/>
              </a:schemeClr>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tx1"/>
                  </a:solidFill>
                  <a:effectLst/>
                  <a:latin typeface="Verdana" pitchFamily="34" charset="0"/>
                </a:rPr>
                <a:t>Wsmprovhost</a:t>
              </a:r>
              <a:endParaRPr kumimoji="0" lang="en-US" sz="1800" b="1" i="0" u="none" strike="noStrike" cap="none" normalizeH="0" baseline="0" dirty="0" smtClean="0">
                <a:ln>
                  <a:noFill/>
                </a:ln>
                <a:solidFill>
                  <a:schemeClr val="tx1"/>
                </a:solidFill>
                <a:effectLst/>
                <a:latin typeface="Verdana" pitchFamily="34" charset="0"/>
              </a:endParaRPr>
            </a:p>
          </p:txBody>
        </p:sp>
        <p:sp>
          <p:nvSpPr>
            <p:cNvPr id="9" name="Round Same Side Corner Rectangle 8" descr="This slide shows the flow of WS-MAN traffic from the local Windows PowerShell instance, over the network to an HTTP listener hosted by WinRM, through to a registered WinRM endpoint, and to the executable application associated with that endpoint.&#10;&#10;"/>
            <p:cNvSpPr/>
            <p:nvPr/>
          </p:nvSpPr>
          <p:spPr bwMode="auto">
            <a:xfrm>
              <a:off x="835445" y="2151962"/>
              <a:ext cx="2379642" cy="785870"/>
            </a:xfrm>
            <a:prstGeom prst="round2SameRect">
              <a:avLst/>
            </a:prstGeom>
            <a:solidFill>
              <a:schemeClr val="accent2">
                <a:lumMod val="60000"/>
                <a:lumOff val="40000"/>
              </a:schemeClr>
            </a:solid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accent4"/>
                  </a:solidFill>
                  <a:effectLst/>
                  <a:latin typeface="Verdana" pitchFamily="34" charset="0"/>
                </a:rPr>
                <a:t>Endpoint</a:t>
              </a:r>
            </a:p>
          </p:txBody>
        </p:sp>
        <p:sp>
          <p:nvSpPr>
            <p:cNvPr id="10" name="Round Same Side Corner Rectangle 9" descr="This slide shows the flow of WS-MAN traffic from the local Windows PowerShell instance, over the network to an HTTP listener hosted by WinRM, through to a registered WinRM endpoint, and to the executable application associated with that endpoint.&#10;&#10;"/>
            <p:cNvSpPr/>
            <p:nvPr/>
          </p:nvSpPr>
          <p:spPr bwMode="auto">
            <a:xfrm>
              <a:off x="3367487" y="2151962"/>
              <a:ext cx="2379642" cy="785870"/>
            </a:xfrm>
            <a:prstGeom prst="round2SameRect">
              <a:avLst/>
            </a:prstGeom>
            <a:solidFill>
              <a:schemeClr val="accent2">
                <a:lumMod val="60000"/>
                <a:lumOff val="40000"/>
              </a:schemeClr>
            </a:solid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accent4"/>
                  </a:solidFill>
                  <a:effectLst/>
                  <a:latin typeface="Verdana" pitchFamily="34" charset="0"/>
                </a:rPr>
                <a:t>Endpoint</a:t>
              </a:r>
            </a:p>
          </p:txBody>
        </p:sp>
        <p:sp>
          <p:nvSpPr>
            <p:cNvPr id="11" name="Round Same Side Corner Rectangle 10" descr="This slide shows the flow of WS-MAN traffic from the local Windows PowerShell instance, over the network to an HTTP listener hosted by WinRM, through to a registered WinRM endpoint, and to the executable application associated with that endpoint.&#10;&#10;"/>
            <p:cNvSpPr/>
            <p:nvPr/>
          </p:nvSpPr>
          <p:spPr bwMode="auto">
            <a:xfrm>
              <a:off x="835445" y="2991079"/>
              <a:ext cx="4911684" cy="785870"/>
            </a:xfrm>
            <a:prstGeom prst="round2SameRect">
              <a:avLst/>
            </a:prstGeom>
            <a:solidFill>
              <a:schemeClr val="accent2">
                <a:lumMod val="75000"/>
              </a:schemeClr>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bg1"/>
                  </a:solidFill>
                  <a:effectLst/>
                  <a:latin typeface="Verdana" pitchFamily="34" charset="0"/>
                </a:rPr>
                <a:t>WinRM</a:t>
              </a:r>
              <a:endParaRPr kumimoji="0" lang="en-US" sz="1800" b="1" i="0" u="none" strike="noStrike" cap="none" normalizeH="0" baseline="0" dirty="0" smtClean="0">
                <a:ln>
                  <a:noFill/>
                </a:ln>
                <a:solidFill>
                  <a:schemeClr val="bg1"/>
                </a:solidFill>
                <a:effectLst/>
                <a:latin typeface="Verdana" pitchFamily="34" charset="0"/>
              </a:endParaRPr>
            </a:p>
          </p:txBody>
        </p:sp>
        <p:sp>
          <p:nvSpPr>
            <p:cNvPr id="12" name="Round Same Side Corner Rectangle 11" descr="This slide shows the flow of WS-MAN traffic from the local Windows PowerShell instance, over the network to an HTTP listener hosted by WinRM, through to a registered WinRM endpoint, and to the executable application associated with that endpoint.&#10;&#10;"/>
            <p:cNvSpPr/>
            <p:nvPr/>
          </p:nvSpPr>
          <p:spPr bwMode="auto">
            <a:xfrm>
              <a:off x="835445" y="3830198"/>
              <a:ext cx="2379642" cy="785870"/>
            </a:xfrm>
            <a:prstGeom prst="round2SameRect">
              <a:avLst/>
            </a:prstGeom>
            <a:solidFill>
              <a:schemeClr val="accent2">
                <a:lumMod val="50000"/>
              </a:schemeClr>
            </a:solid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Verdana" pitchFamily="34" charset="0"/>
                </a:rPr>
                <a:t>Listener (HTTP)</a:t>
              </a:r>
            </a:p>
          </p:txBody>
        </p:sp>
        <p:sp>
          <p:nvSpPr>
            <p:cNvPr id="13" name="Down Arrow 12" descr="This slide shows the flow of WS-MAN traffic from the local Windows PowerShell instance, over the network to an HTTP listener hosted by WinRM, through to a registered WinRM endpoint, and to the executable application associated with that endpoint.&#10;&#10;"/>
            <p:cNvSpPr/>
            <p:nvPr/>
          </p:nvSpPr>
          <p:spPr bwMode="auto">
            <a:xfrm rot="10800000">
              <a:off x="1490948" y="1883884"/>
              <a:ext cx="1068636" cy="3446444"/>
            </a:xfrm>
            <a:prstGeom prst="downArrow">
              <a:avLst/>
            </a:prstGeom>
            <a:solidFill>
              <a:srgbClr val="00B050">
                <a:alpha val="40000"/>
              </a:srgb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Verdana" pitchFamily="34" charset="0"/>
              </a:endParaRPr>
            </a:p>
          </p:txBody>
        </p:sp>
        <p:sp>
          <p:nvSpPr>
            <p:cNvPr id="14" name="Line Callout 1 (Accent Bar) 13" descr="This slide shows the flow of WS-MAN traffic from the local Windows PowerShell instance, over the network to an HTTP listener hosted by WinRM, through to a registered WinRM endpoint, and to the executable application associated with that endpoint.&#10;&#10;"/>
            <p:cNvSpPr/>
            <p:nvPr/>
          </p:nvSpPr>
          <p:spPr bwMode="auto">
            <a:xfrm>
              <a:off x="3745735" y="4616068"/>
              <a:ext cx="2001394" cy="837281"/>
            </a:xfrm>
            <a:prstGeom prst="accentCallout1">
              <a:avLst>
                <a:gd name="adj1" fmla="val 18750"/>
                <a:gd name="adj2" fmla="val -8333"/>
                <a:gd name="adj3" fmla="val 34868"/>
                <a:gd name="adj4" fmla="val -80168"/>
              </a:avLst>
            </a:prstGeom>
            <a:noFill/>
            <a:ln w="9525" cap="flat" cmpd="sng" algn="ctr">
              <a:solidFill>
                <a:schemeClr val="tx2"/>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latin typeface="Verdana" pitchFamily="34" charset="0"/>
                </a:rPr>
                <a:t>WS-MAN</a:t>
              </a:r>
              <a:r>
                <a:rPr kumimoji="0" lang="en-US" sz="1800" b="1" i="0" u="none" strike="noStrike" cap="none" normalizeH="0" dirty="0" smtClean="0">
                  <a:ln>
                    <a:noFill/>
                  </a:ln>
                  <a:solidFill>
                    <a:schemeClr val="tx1"/>
                  </a:solidFill>
                  <a:latin typeface="Verdana" pitchFamily="34" charset="0"/>
                </a:rPr>
                <a:t> Traffic</a:t>
              </a:r>
              <a:endParaRPr kumimoji="0" lang="en-US" sz="1800" b="1" i="0" u="none" strike="noStrike" cap="none" normalizeH="0" baseline="0" dirty="0" smtClean="0">
                <a:ln>
                  <a:noFill/>
                </a:ln>
                <a:solidFill>
                  <a:schemeClr val="tx1"/>
                </a:solidFill>
                <a:latin typeface="Verdana" pitchFamily="34" charset="0"/>
              </a:endParaRPr>
            </a:p>
          </p:txBody>
        </p:sp>
      </p:grpSp>
    </p:spTree>
    <p:extLst>
      <p:ext uri="{BB962C8B-B14F-4D97-AF65-F5344CB8AC3E}">
        <p14:creationId xmlns:p14="http://schemas.microsoft.com/office/powerpoint/2010/main" val="19364524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2f1720c8-72db-4204-8c79-e04034d70e5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Remoting vs. Remote Connectivity</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i="1" dirty="0" err="1" smtClean="0"/>
              <a:t>Remoting</a:t>
            </a:r>
            <a:r>
              <a:rPr lang="en-US" dirty="0" smtClean="0"/>
              <a:t> is the name of a specific feature that utilizes a specific service and protocol</a:t>
            </a:r>
          </a:p>
          <a:p>
            <a:r>
              <a:rPr lang="en-US" dirty="0" smtClean="0"/>
              <a:t>It applies to a relatively small subset of commands that can communicate with remote computers</a:t>
            </a:r>
          </a:p>
          <a:p>
            <a:r>
              <a:rPr lang="en-US" dirty="0" smtClean="0"/>
              <a:t>Just because a command has a </a:t>
            </a:r>
            <a:r>
              <a:rPr lang="en-US" b="1" dirty="0" smtClean="0"/>
              <a:t>–</a:t>
            </a:r>
            <a:r>
              <a:rPr lang="en-US" b="1" dirty="0" err="1" smtClean="0"/>
              <a:t>ComputerName</a:t>
            </a:r>
            <a:r>
              <a:rPr lang="en-US" b="1" dirty="0" smtClean="0"/>
              <a:t> </a:t>
            </a:r>
            <a:r>
              <a:rPr lang="en-US" dirty="0" smtClean="0"/>
              <a:t>parameter does not mean it uses </a:t>
            </a:r>
            <a:r>
              <a:rPr lang="en-US" dirty="0" err="1" smtClean="0"/>
              <a:t>remoting</a:t>
            </a:r>
            <a:r>
              <a:rPr lang="en-US" dirty="0" smtClean="0"/>
              <a:t> </a:t>
            </a:r>
            <a:r>
              <a:rPr lang="en-US" dirty="0" err="1" smtClean="0"/>
              <a:t>Nonremoting</a:t>
            </a:r>
            <a:r>
              <a:rPr lang="en-US" dirty="0" smtClean="0"/>
              <a:t> commands use their own protocols:</a:t>
            </a:r>
          </a:p>
          <a:p>
            <a:pPr lvl="1"/>
            <a:r>
              <a:rPr lang="en-US" dirty="0" smtClean="0"/>
              <a:t>Remote Procedure Calls (RPCs), which include Windows Management Instrumentation (WMI)</a:t>
            </a:r>
          </a:p>
          <a:p>
            <a:pPr lvl="1"/>
            <a:r>
              <a:rPr lang="en-US" dirty="0" smtClean="0"/>
              <a:t>Remote Registry Service (e.g., </a:t>
            </a:r>
            <a:r>
              <a:rPr lang="en-US" b="1" dirty="0" smtClean="0"/>
              <a:t>Get-Process</a:t>
            </a:r>
            <a:r>
              <a:rPr lang="en-US" dirty="0" smtClean="0"/>
              <a:t>)</a:t>
            </a:r>
          </a:p>
        </p:txBody>
      </p:sp>
    </p:spTree>
    <p:extLst>
      <p:ext uri="{BB962C8B-B14F-4D97-AF65-F5344CB8AC3E}">
        <p14:creationId xmlns:p14="http://schemas.microsoft.com/office/powerpoint/2010/main" val="14518333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Remoting Security</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Security transparent: you can do only what your credentials are allowed to do</a:t>
            </a:r>
          </a:p>
          <a:p>
            <a:r>
              <a:rPr lang="en-US" dirty="0" smtClean="0"/>
              <a:t>Auditing is not disabled or bypassed</a:t>
            </a:r>
          </a:p>
          <a:p>
            <a:endParaRPr lang="en-US" dirty="0" smtClean="0"/>
          </a:p>
          <a:p>
            <a:r>
              <a:rPr lang="en-US" dirty="0" smtClean="0"/>
              <a:t>Mutual authentication helps prevent delegation of credentials to spoofed or impersonated computers</a:t>
            </a:r>
          </a:p>
          <a:p>
            <a:pPr lvl="1"/>
            <a:r>
              <a:rPr lang="en-US" dirty="0" smtClean="0"/>
              <a:t>Works in domain environments by default</a:t>
            </a:r>
          </a:p>
          <a:p>
            <a:pPr lvl="1"/>
            <a:r>
              <a:rPr lang="en-US" dirty="0" smtClean="0"/>
              <a:t>Can use SSL in lieu of domain credentials</a:t>
            </a:r>
          </a:p>
          <a:p>
            <a:pPr lvl="1"/>
            <a:r>
              <a:rPr lang="en-US" dirty="0" smtClean="0"/>
              <a:t>Can be disabled through the </a:t>
            </a:r>
            <a:r>
              <a:rPr lang="en-US" dirty="0" err="1" smtClean="0"/>
              <a:t>TrustedHosts</a:t>
            </a:r>
            <a:r>
              <a:rPr lang="en-US" dirty="0" smtClean="0"/>
              <a:t> list</a:t>
            </a:r>
            <a:endParaRPr lang="en-US" dirty="0"/>
          </a:p>
        </p:txBody>
      </p:sp>
    </p:spTree>
    <p:extLst>
      <p:ext uri="{BB962C8B-B14F-4D97-AF65-F5344CB8AC3E}">
        <p14:creationId xmlns:p14="http://schemas.microsoft.com/office/powerpoint/2010/main" val="4459575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2273c86b-2896-4b74-b838-0e4a672aea0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Remoting Privacy</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Channel-level encryption provided only with HTTPS connections</a:t>
            </a:r>
          </a:p>
          <a:p>
            <a:r>
              <a:rPr lang="en-US" dirty="0"/>
              <a:t>Application-level encryption provided with all connections</a:t>
            </a:r>
          </a:p>
          <a:p>
            <a:endParaRPr lang="en-US" dirty="0"/>
          </a:p>
          <a:p>
            <a:r>
              <a:rPr lang="en-US" dirty="0"/>
              <a:t>Credentials transmitted in clear-text only with the Basic authentication protocol when HTTPS is not in use </a:t>
            </a:r>
            <a:r>
              <a:rPr lang="en-US" dirty="0" smtClean="0"/>
              <a:t>(for </a:t>
            </a:r>
            <a:r>
              <a:rPr lang="en-US" dirty="0"/>
              <a:t>example, to a </a:t>
            </a:r>
            <a:r>
              <a:rPr lang="en-US" dirty="0" err="1" smtClean="0"/>
              <a:t>nondomain</a:t>
            </a:r>
            <a:r>
              <a:rPr lang="en-US" dirty="0" smtClean="0"/>
              <a:t> </a:t>
            </a:r>
            <a:r>
              <a:rPr lang="en-US" dirty="0"/>
              <a:t>computer on </a:t>
            </a:r>
            <a:r>
              <a:rPr lang="en-US" dirty="0" err="1"/>
              <a:t>TrustedHosts</a:t>
            </a:r>
            <a:r>
              <a:rPr lang="en-US" dirty="0"/>
              <a:t> list)</a:t>
            </a:r>
          </a:p>
          <a:p>
            <a:endParaRPr lang="en-US" dirty="0"/>
          </a:p>
        </p:txBody>
      </p:sp>
    </p:spTree>
    <p:extLst>
      <p:ext uri="{BB962C8B-B14F-4D97-AF65-F5344CB8AC3E}">
        <p14:creationId xmlns:p14="http://schemas.microsoft.com/office/powerpoint/2010/main" val="9847580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b0dd5f26-f5d6-4aa5-9c19-3c9def43b61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Enabling Remoting</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Manually: Run </a:t>
            </a:r>
            <a:r>
              <a:rPr lang="en-US" b="1" dirty="0" smtClean="0"/>
              <a:t>Enable-</a:t>
            </a:r>
            <a:r>
              <a:rPr lang="en-US" b="1" dirty="0" err="1" smtClean="0"/>
              <a:t>PSRemoting</a:t>
            </a:r>
            <a:r>
              <a:rPr lang="en-US" dirty="0" smtClean="0"/>
              <a:t> as an Administrator</a:t>
            </a:r>
          </a:p>
          <a:p>
            <a:r>
              <a:rPr lang="en-US" dirty="0" smtClean="0"/>
              <a:t>Centrally: Configure a Group Policy Object (GPO)</a:t>
            </a:r>
            <a:endParaRPr lang="en-US" dirty="0"/>
          </a:p>
          <a:p>
            <a:r>
              <a:rPr lang="en-US" dirty="0" smtClean="0"/>
              <a:t>Note restrictions on client computers where a network connection is set to “Public”</a:t>
            </a:r>
          </a:p>
          <a:p>
            <a:r>
              <a:rPr lang="en-US" dirty="0" smtClean="0"/>
              <a:t>Remember that Windows Server 2012 enables </a:t>
            </a:r>
            <a:r>
              <a:rPr lang="en-US" dirty="0" err="1" smtClean="0"/>
              <a:t>Remoting</a:t>
            </a:r>
            <a:r>
              <a:rPr lang="en-US" dirty="0" smtClean="0"/>
              <a:t> by default; no further steps are needed</a:t>
            </a:r>
            <a:endParaRPr lang="en-US" dirty="0"/>
          </a:p>
        </p:txBody>
      </p:sp>
    </p:spTree>
    <p:extLst>
      <p:ext uri="{BB962C8B-B14F-4D97-AF65-F5344CB8AC3E}">
        <p14:creationId xmlns:p14="http://schemas.microsoft.com/office/powerpoint/2010/main" val="1368355067"/>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G_MOC_Core_Module_ReviewNew">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33</TotalTime>
  <Words>4222</Words>
  <Application>Microsoft Office PowerPoint</Application>
  <PresentationFormat>On-screen Show (4:3)</PresentationFormat>
  <Paragraphs>503</Paragraphs>
  <Slides>40</Slides>
  <Notes>40</Notes>
  <HiddenSlides>3</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40</vt:i4>
      </vt:variant>
    </vt:vector>
  </HeadingPairs>
  <TitlesOfParts>
    <vt:vector size="53" baseType="lpstr">
      <vt:lpstr>Arial</vt:lpstr>
      <vt:lpstr>Consolas</vt:lpstr>
      <vt:lpstr>Mangal</vt:lpstr>
      <vt:lpstr>Segoe Light</vt:lpstr>
      <vt:lpstr>Calibri</vt:lpstr>
      <vt:lpstr>Wingdings</vt:lpstr>
      <vt:lpstr>Times New Roman</vt:lpstr>
      <vt:lpstr>Verdana</vt:lpstr>
      <vt:lpstr>Segoe UI</vt:lpstr>
      <vt:lpstr>Segoe UI Light</vt:lpstr>
      <vt:lpstr>Symbol</vt:lpstr>
      <vt:lpstr>Presentation1</vt:lpstr>
      <vt:lpstr>NG_MOC_Core_Module_ReviewNew</vt:lpstr>
      <vt:lpstr>Module09</vt:lpstr>
      <vt:lpstr>Module Overview</vt:lpstr>
      <vt:lpstr>Lesson 1: Using Basic Remoting</vt:lpstr>
      <vt:lpstr>Remoting Overview and Architecture</vt:lpstr>
      <vt:lpstr>Remoting Architecture</vt:lpstr>
      <vt:lpstr>Remoting vs. Remote Connectivity</vt:lpstr>
      <vt:lpstr>Remoting Security</vt:lpstr>
      <vt:lpstr>Remoting Privacy</vt:lpstr>
      <vt:lpstr>Enabling Remoting</vt:lpstr>
      <vt:lpstr>Using Remoting: One-to-One</vt:lpstr>
      <vt:lpstr>Using Remoting: One-to-Many</vt:lpstr>
      <vt:lpstr>Remote and Local Execution</vt:lpstr>
      <vt:lpstr>Passing Objects to Remote Computers</vt:lpstr>
      <vt:lpstr>Using Remote Parameters</vt:lpstr>
      <vt:lpstr>Demonstration: Enabling and Using Remoting</vt:lpstr>
      <vt:lpstr>Notes Page Over-flow Slide. Do Not Print Slide. </vt:lpstr>
      <vt:lpstr>Remoting Output vs. Local Output</vt:lpstr>
      <vt:lpstr>Lesson 2: Using Advanced Remoting Techniques</vt:lpstr>
      <vt:lpstr>Common Remoting Options</vt:lpstr>
      <vt:lpstr>Sending Parameters to Remote Computers</vt:lpstr>
      <vt:lpstr>Demonstration: Sending Local Variables to a Remote Computer</vt:lpstr>
      <vt:lpstr>Multihop remoting</vt:lpstr>
      <vt:lpstr>Lab A: Using Basic Remoting</vt:lpstr>
      <vt:lpstr>Lab Scenario</vt:lpstr>
      <vt:lpstr>Lab Review</vt:lpstr>
      <vt:lpstr>Lesson 3: Using Remoting Sessions</vt:lpstr>
      <vt:lpstr>Persistent Connections</vt:lpstr>
      <vt:lpstr>Creating a Session</vt:lpstr>
      <vt:lpstr>Using a Session</vt:lpstr>
      <vt:lpstr>Demonstration: Using Sessions</vt:lpstr>
      <vt:lpstr>Notes Page Over-flow Slide. Do Not Print Slide. </vt:lpstr>
      <vt:lpstr>Disconnected Sessions</vt:lpstr>
      <vt:lpstr>Demonstration: Disconnected Sessions</vt:lpstr>
      <vt:lpstr>Implicit Remoting</vt:lpstr>
      <vt:lpstr>Demonstration: Implicit Remoting</vt:lpstr>
      <vt:lpstr>Notes Page Over-flow Slide. Do Not Print Slide. </vt:lpstr>
      <vt:lpstr>Lab B: Using Remoting Sessions</vt:lpstr>
      <vt:lpstr>Lab Scenario</vt:lpstr>
      <vt:lpstr>Lab Review</vt:lpstr>
      <vt:lpstr>Module Review and Takeaways</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Module09</dc:title>
  <dc:creator> </dc:creator>
  <cp:lastModifiedBy> </cp:lastModifiedBy>
  <cp:revision>4</cp:revision>
  <dcterms:created xsi:type="dcterms:W3CDTF">2013-08-01T18:49:20Z</dcterms:created>
  <dcterms:modified xsi:type="dcterms:W3CDTF">2013-08-01T19:22:46Z</dcterms:modified>
</cp:coreProperties>
</file>