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0" r:id="rId18"/>
    <p:sldId id="271" r:id="rId19"/>
    <p:sldId id="272" r:id="rId20"/>
  </p:sldIdLst>
  <p:sldSz cx="9144000" cy="6858000" type="screen4x3"/>
  <p:notesSz cx="6858000" cy="9144000"/>
  <p:embeddedFontLst>
    <p:embeddedFont>
      <p:font typeface="Segoe Light" pitchFamily="34" charset="0"/>
      <p:regular r:id="rId22"/>
      <p:italic r:id="rId23"/>
    </p:embeddedFont>
    <p:embeddedFont>
      <p:font typeface="Mangal" pitchFamily="18" charset="0"/>
      <p:regular r:id="rId24"/>
      <p:bold r:id="rId25"/>
    </p:embeddedFont>
    <p:embeddedFont>
      <p:font typeface="Calibri" pitchFamily="34" charset="0"/>
      <p:regular r:id="rId26"/>
      <p:bold r:id="rId27"/>
      <p:italic r:id="rId28"/>
      <p:boldItalic r:id="rId29"/>
    </p:embeddedFont>
    <p:embeddedFont>
      <p:font typeface="Cambria Math" pitchFamily="18" charset="0"/>
      <p:regular r:id="rId30"/>
    </p:embeddedFont>
    <p:embeddedFont>
      <p:font typeface="Verdana" pitchFamily="34" charset="0"/>
      <p:regular r:id="rId31"/>
      <p:bold r:id="rId32"/>
      <p:italic r:id="rId33"/>
      <p:boldItalic r:id="rId34"/>
    </p:embeddedFont>
    <p:embeddedFont>
      <p:font typeface="Segoe UI" pitchFamily="34" charset="0"/>
      <p:regular r:id="rId35"/>
      <p:bold r:id="rId36"/>
      <p:italic r:id="rId37"/>
      <p:boldItalic r:id="rId38"/>
    </p:embeddedFont>
    <p:embeddedFont>
      <p:font typeface="Segoe UI Light" pitchFamily="3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68" y="-90"/>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84F7FA-6DB6-4861-8F68-D63BCC379417}" type="datetimeFigureOut">
              <a:rPr lang="en-US" smtClean="0"/>
              <a:t>8/1/2013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B0035E-78E2-43E0-8150-2A33F898F99A}" type="slidenum">
              <a:rPr lang="en-US" smtClean="0"/>
              <a:t>‹#›</a:t>
            </a:fld>
            <a:endParaRPr lang="en-US"/>
          </a:p>
        </p:txBody>
      </p:sp>
    </p:spTree>
    <p:extLst>
      <p:ext uri="{BB962C8B-B14F-4D97-AF65-F5344CB8AC3E}">
        <p14:creationId xmlns:p14="http://schemas.microsoft.com/office/powerpoint/2010/main" val="401407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120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10961B_10.pptx.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a:p>
            <a:pPr>
              <a:lnSpc>
                <a:spcPct val="115000"/>
              </a:lnSpc>
              <a:spcAft>
                <a:spcPts val="1000"/>
              </a:spcAft>
            </a:pPr>
            <a:r>
              <a:rPr lang="en-CA" sz="1000">
                <a:latin typeface="Arial"/>
                <a:ea typeface="Calibri"/>
                <a:cs typeface="Times New Roman"/>
              </a:rPr>
              <a:t>Each exercise in the lab should take approximately the same amount of time. Each exercise should take students no more than 15-20 minutes apiece. Tell your students to ask you for help if they have not completed an exercise after working on it for 15-20 minutes. This practice will help ensure that students do not become hopelessly stuck or lost.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FB0035E-78E2-43E0-8150-2A33F898F99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9319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157190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3734596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2814053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1313435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a big lab, and students are deliberately not given a large amount of guidance. You should move through the lecture part of this module very quickly, spending fewer than 30 minutes total on lecture. Remind the students that the lecture part of their book should serve as guidance and reference/reminder material to them during the lab.</a:t>
            </a:r>
          </a:p>
          <a:p>
            <a:pPr>
              <a:lnSpc>
                <a:spcPct val="115000"/>
              </a:lnSpc>
              <a:spcAft>
                <a:spcPts val="1000"/>
              </a:spcAft>
            </a:pPr>
            <a:r>
              <a:rPr lang="en-US" sz="1000" dirty="0">
                <a:latin typeface="Arial"/>
                <a:ea typeface="Calibri"/>
                <a:cs typeface="Times New Roman"/>
              </a:rPr>
              <a:t>You should be aware that the lab task sequence explicitly enforces a philosophy of “try it in the Console pane, make sure that it works, and then add it to the script.” In other words, students should not have to test the script a lot, because they are already testing individual commands in the console before adding them to the script. When they add a command to their script, students will obviously have to make minor adjustments to things such as variable names and so on. The task steps outline these requirements.</a:t>
            </a:r>
          </a:p>
          <a:p>
            <a:pPr>
              <a:lnSpc>
                <a:spcPct val="115000"/>
              </a:lnSpc>
              <a:spcAft>
                <a:spcPts val="1000"/>
              </a:spcAft>
            </a:pPr>
            <a:r>
              <a:rPr lang="en-US" sz="1000" dirty="0">
                <a:latin typeface="Arial"/>
                <a:ea typeface="Calibri"/>
                <a:cs typeface="Times New Roman"/>
              </a:rPr>
              <a:t>Students are directed to create and populate variables in the Console pane. The variable names they are told to use will match those that they are told to use as script parameters. If students use different variable names, they may run into problems when adding commands to the script. Instruct students to follow the lab instructions exactly.</a:t>
            </a:r>
          </a:p>
          <a:p>
            <a:pPr>
              <a:lnSpc>
                <a:spcPct val="115000"/>
              </a:lnSpc>
              <a:spcAft>
                <a:spcPts val="1000"/>
              </a:spcAft>
            </a:pPr>
            <a:r>
              <a:rPr lang="en-US" sz="1000" dirty="0">
                <a:latin typeface="Arial"/>
                <a:ea typeface="Calibri"/>
                <a:cs typeface="Times New Roman"/>
              </a:rPr>
              <a:t>Be aware that each task includes an “answer script” in the students’ lab files. They can use this to check their results. Discourage them from copying the answer, and remind them that it is okay to have a slightly different answer from the example answer.</a:t>
            </a:r>
          </a:p>
          <a:p>
            <a:pPr>
              <a:lnSpc>
                <a:spcPct val="115000"/>
              </a:lnSpc>
              <a:spcAft>
                <a:spcPts val="1000"/>
              </a:spcAft>
            </a:pPr>
            <a:r>
              <a:rPr lang="en-US" sz="1000" dirty="0">
                <a:latin typeface="Arial"/>
                <a:ea typeface="Calibri"/>
                <a:cs typeface="Times New Roman"/>
              </a:rPr>
              <a:t>You should monitor students’ progress carefully and help them manage their time. The lab consists of seven exercises of approximately equal difficulty. This means that students should spend no more than 20 minutes per exercise. The first exercise is much simpler and should take only a few minutes. The final exercise tests only the completed script and should also take only a few moments. If students begin to exceed the allowed time, you can either decide to run class longer (this is the last scheduled module of the day), or you can direct students to use the appropriate Lab Answer Key sample script as a starting point, and to move on to the next exercise. Samples are provided at each major step along the way so that at any time, a student can abandon his or her own effort, and use the sample script to keep up with the rest of the class.</a:t>
            </a:r>
          </a:p>
          <a:p>
            <a:pPr>
              <a:lnSpc>
                <a:spcPct val="115000"/>
              </a:lnSpc>
              <a:spcAft>
                <a:spcPts val="1000"/>
              </a:spcAft>
            </a:pPr>
            <a:r>
              <a:rPr lang="en-IE" sz="1000" b="1" dirty="0">
                <a:latin typeface="Arial"/>
                <a:ea typeface="Calibri"/>
                <a:cs typeface="Times New Roman"/>
              </a:rPr>
              <a:t>Exercise 1: Create a Parameterized Script</a:t>
            </a:r>
            <a:endParaRPr lang="en-US" sz="1000" b="1" dirty="0">
              <a:latin typeface="Arial"/>
              <a:ea typeface="Calibri"/>
              <a:cs typeface="Times New Roman"/>
            </a:endParaRPr>
          </a:p>
          <a:p>
            <a:pPr lvl="0">
              <a:lnSpc>
                <a:spcPct val="115000"/>
              </a:lnSpc>
              <a:spcAft>
                <a:spcPts val="1000"/>
              </a:spcAft>
            </a:pPr>
            <a:r>
              <a:rPr lang="en-US" sz="1000" dirty="0">
                <a:latin typeface="Arial"/>
                <a:ea typeface="Calibri"/>
                <a:cs typeface="Times New Roman"/>
              </a:rPr>
              <a:t>In this exercise, you will create the beginnings of a parameterized script. As you progress through the other exercises in this lab, you will add to this script, gradually building more and more functionality until </a:t>
            </a:r>
            <a:r>
              <a:rPr lang="en-US" sz="1000" dirty="0" smtClean="0">
                <a:latin typeface="Arial"/>
                <a:ea typeface="Calibri"/>
                <a:cs typeface="Times New Roman"/>
              </a:rPr>
              <a:t>the </a:t>
            </a:r>
            <a:r>
              <a:rPr lang="en-US" sz="1000" dirty="0">
                <a:solidFill>
                  <a:prstClr val="black"/>
                </a:solidFill>
                <a:latin typeface="Arial"/>
                <a:ea typeface="Calibri"/>
                <a:cs typeface="Times New Roman"/>
              </a:rPr>
              <a:t>script is completed</a:t>
            </a:r>
            <a:r>
              <a:rPr lang="en-US" sz="1000" dirty="0" smtClean="0">
                <a:solidFill>
                  <a:prstClr val="black"/>
                </a:solidFill>
                <a:latin typeface="Arial"/>
                <a:ea typeface="Calibri"/>
                <a:cs typeface="Times New Roman"/>
              </a:rPr>
              <a:t>.</a:t>
            </a: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0FB0035E-78E2-43E0-8150-2A33F898F99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9434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smtClean="0">
                <a:solidFill>
                  <a:prstClr val="black"/>
                </a:solidFill>
                <a:latin typeface="Arial"/>
                <a:ea typeface="Calibri"/>
                <a:cs typeface="Times New Roman"/>
              </a:rPr>
              <a:t>Instructor </a:t>
            </a:r>
            <a:r>
              <a:rPr lang="en-US" sz="1000" dirty="0">
                <a:solidFill>
                  <a:prstClr val="black"/>
                </a:solidFill>
                <a:latin typeface="Arial"/>
                <a:ea typeface="Calibri"/>
                <a:cs typeface="Times New Roman"/>
              </a:rPr>
              <a:t>Note: The goal of this lab is to have students use the skills and knowledge they have learned in this class to complete a new task. The Lab Answer Key for this lab refers students to provide files that each show the student what that task should look like. Students may create different commands on their own, and as long as their commands provide the same result, their solution is correct.</a:t>
            </a:r>
          </a:p>
          <a:p>
            <a:pPr lvl="0">
              <a:lnSpc>
                <a:spcPct val="115000"/>
              </a:lnSpc>
              <a:spcAft>
                <a:spcPts val="1000"/>
              </a:spcAft>
            </a:pPr>
            <a:r>
              <a:rPr lang="en-US" sz="1000" dirty="0">
                <a:solidFill>
                  <a:prstClr val="black"/>
                </a:solidFill>
                <a:latin typeface="Arial"/>
                <a:ea typeface="Calibri"/>
                <a:cs typeface="Times New Roman"/>
              </a:rPr>
              <a:t>The Lab Answer Key does not explain why students are performing each task. Students should use the lab instructions to complete the lab, and refer to the Lab Answer Key only when lost or confused, or when they want to compare their solutions to the example solution provided.</a:t>
            </a:r>
          </a:p>
          <a:p>
            <a:pPr lvl="0">
              <a:lnSpc>
                <a:spcPct val="115000"/>
              </a:lnSpc>
              <a:spcAft>
                <a:spcPts val="1000"/>
              </a:spcAft>
            </a:pPr>
            <a:r>
              <a:rPr lang="en-IE" sz="1000" b="1" dirty="0">
                <a:solidFill>
                  <a:srgbClr val="000000"/>
                </a:solidFill>
                <a:latin typeface="Arial"/>
                <a:ea typeface="Calibri"/>
                <a:cs typeface="Times New Roman"/>
              </a:rPr>
              <a:t>Exercise 2: Get the Dynamic IP Address of the New Server Core Computer</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use the MAC address of the new Server Core virtual machine to retrieve its IP address from the DHCP server. You will first perform this task interactively in the shell, and then add a command to your script to perform this same task.</a:t>
            </a:r>
          </a:p>
          <a:p>
            <a:pPr lvl="0">
              <a:lnSpc>
                <a:spcPct val="115000"/>
              </a:lnSpc>
              <a:spcAft>
                <a:spcPts val="1000"/>
              </a:spcAft>
            </a:pPr>
            <a:r>
              <a:rPr lang="en-IE" sz="1000" b="1" dirty="0">
                <a:solidFill>
                  <a:prstClr val="black"/>
                </a:solidFill>
                <a:latin typeface="Arial"/>
                <a:ea typeface="Calibri"/>
                <a:cs typeface="Times New Roman"/>
              </a:rPr>
              <a:t>Exercise 3: Create a DHCP Reservation for the Server Core Instance</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 DHCP reservation in the DHCP server for the Server Core instance’s MAC address. You will set it to use the IP address 10.0.0.10. This new address will not take effect immediately, but will instead take effect the next time that the virtual machine is restarted.</a:t>
            </a:r>
          </a:p>
          <a:p>
            <a:pPr lvl="0">
              <a:lnSpc>
                <a:spcPct val="115000"/>
              </a:lnSpc>
              <a:spcAft>
                <a:spcPts val="1000"/>
              </a:spcAft>
            </a:pPr>
            <a:r>
              <a:rPr lang="en-US" sz="1000" dirty="0">
                <a:solidFill>
                  <a:prstClr val="black"/>
                </a:solidFill>
                <a:latin typeface="Arial"/>
                <a:ea typeface="Calibri"/>
                <a:cs typeface="Times New Roman"/>
              </a:rPr>
              <a:t>Instructor Note: Be aware that </a:t>
            </a:r>
            <a:r>
              <a:rPr lang="en-US" sz="1000" b="1" dirty="0">
                <a:solidFill>
                  <a:prstClr val="black"/>
                </a:solidFill>
                <a:latin typeface="Arial"/>
                <a:ea typeface="Calibri"/>
                <a:cs typeface="Times New Roman"/>
              </a:rPr>
              <a:t>Add-DhcpServerv4Reservation</a:t>
            </a:r>
            <a:r>
              <a:rPr lang="en-US" sz="1000" dirty="0">
                <a:solidFill>
                  <a:prstClr val="black"/>
                </a:solidFill>
                <a:latin typeface="Arial"/>
                <a:ea typeface="Calibri"/>
                <a:cs typeface="Times New Roman"/>
              </a:rPr>
              <a:t> does not correctly obey </a:t>
            </a:r>
            <a:r>
              <a:rPr lang="en-US" sz="1000" b="1" dirty="0">
                <a:solidFill>
                  <a:prstClr val="black"/>
                </a:solidFill>
                <a:latin typeface="Arial"/>
                <a:ea typeface="Calibri"/>
                <a:cs typeface="Times New Roman"/>
              </a:rPr>
              <a:t>–</a:t>
            </a:r>
            <a:r>
              <a:rPr lang="en-US" sz="1000" b="1" dirty="0" err="1">
                <a:solidFill>
                  <a:prstClr val="black"/>
                </a:solidFill>
                <a:latin typeface="Arial"/>
                <a:ea typeface="Calibri"/>
                <a:cs typeface="Times New Roman"/>
              </a:rPr>
              <a:t>ErrorAction</a:t>
            </a:r>
            <a:r>
              <a:rPr lang="en-US" sz="1000" dirty="0">
                <a:solidFill>
                  <a:prstClr val="black"/>
                </a:solidFill>
                <a:latin typeface="Arial"/>
                <a:ea typeface="Calibri"/>
                <a:cs typeface="Times New Roman"/>
              </a:rPr>
              <a:t>, and if students try to add a reservation where one already exists (for example, they run their script multiple times), they’ll receive an “already exists” error. The error is expected in that situation, and should not be cause for worry.</a:t>
            </a:r>
          </a:p>
          <a:p>
            <a:pPr lvl="0">
              <a:lnSpc>
                <a:spcPct val="115000"/>
              </a:lnSpc>
              <a:spcAft>
                <a:spcPts val="1000"/>
              </a:spcAft>
            </a:pPr>
            <a:r>
              <a:rPr lang="en-IE" sz="1000" b="1" dirty="0">
                <a:solidFill>
                  <a:srgbClr val="000000"/>
                </a:solidFill>
                <a:latin typeface="Arial"/>
                <a:ea typeface="Calibri"/>
                <a:cs typeface="Times New Roman"/>
              </a:rPr>
              <a:t>Exercise 4: Modify the local </a:t>
            </a:r>
            <a:r>
              <a:rPr lang="en-IE" sz="1000" b="1" dirty="0" err="1">
                <a:solidFill>
                  <a:srgbClr val="000000"/>
                </a:solidFill>
                <a:latin typeface="Arial"/>
                <a:ea typeface="Calibri"/>
                <a:cs typeface="Times New Roman"/>
              </a:rPr>
              <a:t>TrustedHosts</a:t>
            </a:r>
            <a:r>
              <a:rPr lang="en-IE" sz="1000" b="1" dirty="0">
                <a:solidFill>
                  <a:srgbClr val="000000"/>
                </a:solidFill>
                <a:latin typeface="Arial"/>
                <a:ea typeface="Calibri"/>
                <a:cs typeface="Times New Roman"/>
              </a:rPr>
              <a:t> </a:t>
            </a:r>
            <a:r>
              <a:rPr lang="en-IE" sz="1000" b="1" dirty="0" smtClean="0">
                <a:solidFill>
                  <a:srgbClr val="000000"/>
                </a:solidFill>
                <a:latin typeface="Arial"/>
                <a:ea typeface="Calibri"/>
                <a:cs typeface="Times New Roman"/>
              </a:rPr>
              <a:t>list</a:t>
            </a: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 read your current </a:t>
            </a:r>
            <a:r>
              <a:rPr lang="en-US" sz="1000" dirty="0" err="1">
                <a:solidFill>
                  <a:prstClr val="black"/>
                </a:solidFill>
                <a:latin typeface="Arial"/>
                <a:ea typeface="Calibri"/>
                <a:cs typeface="Times New Roman"/>
              </a:rPr>
              <a:t>TrustedHosts</a:t>
            </a:r>
            <a:r>
              <a:rPr lang="en-US" sz="1000" dirty="0">
                <a:solidFill>
                  <a:prstClr val="black"/>
                </a:solidFill>
                <a:latin typeface="Arial"/>
                <a:ea typeface="Calibri"/>
                <a:cs typeface="Times New Roman"/>
              </a:rPr>
              <a:t> list into a variable for later use. You will then add the IP address of the Server Core computer to the </a:t>
            </a:r>
            <a:r>
              <a:rPr lang="en-US" sz="1000" dirty="0" err="1">
                <a:solidFill>
                  <a:prstClr val="black"/>
                </a:solidFill>
                <a:latin typeface="Arial"/>
                <a:ea typeface="Calibri"/>
                <a:cs typeface="Times New Roman"/>
              </a:rPr>
              <a:t>TrustedHosts</a:t>
            </a:r>
            <a:r>
              <a:rPr lang="en-US" sz="1000" dirty="0">
                <a:solidFill>
                  <a:prstClr val="black"/>
                </a:solidFill>
                <a:latin typeface="Arial"/>
                <a:ea typeface="Calibri"/>
                <a:cs typeface="Times New Roman"/>
              </a:rPr>
              <a:t> list, bypassing the need for mutual authentication when you connect to that IP address by using Windows PowerShell Remoting</a:t>
            </a:r>
            <a:r>
              <a:rPr lang="en-US" sz="1000" dirty="0" smtClean="0">
                <a:solidFill>
                  <a:prstClr val="black"/>
                </a:solidFill>
                <a:latin typeface="Arial"/>
                <a:ea typeface="Calibri"/>
                <a:cs typeface="Times New Roman"/>
              </a:rPr>
              <a:t>.</a:t>
            </a:r>
          </a:p>
          <a:p>
            <a:pPr lvl="0">
              <a:lnSpc>
                <a:spcPct val="115000"/>
              </a:lnSpc>
              <a:spcAft>
                <a:spcPts val="1000"/>
              </a:spcAft>
            </a:pPr>
            <a:r>
              <a:rPr lang="en-IE" sz="1000" b="1" dirty="0">
                <a:solidFill>
                  <a:srgbClr val="000000"/>
                </a:solidFill>
                <a:latin typeface="Arial"/>
                <a:ea typeface="Calibri"/>
                <a:cs typeface="Times New Roman"/>
              </a:rPr>
              <a:t>Exercise 5: Add a Role to the Server Core Instance</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run a Windows PowerShell command that adds a designated role to the Server Core computer</a:t>
            </a:r>
            <a:r>
              <a:rPr lang="en-US" sz="1000" dirty="0" smtClean="0">
                <a:solidFill>
                  <a:prstClr val="black"/>
                </a:solidFill>
                <a:latin typeface="Arial"/>
                <a:ea typeface="Calibri"/>
                <a:cs typeface="Times New Roman"/>
              </a:rPr>
              <a:t>.</a:t>
            </a: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0FB0035E-78E2-43E0-8150-2A33F898F99A}" type="slidenum">
              <a:rPr lang="en-US" smtClean="0"/>
              <a:t>15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97182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IE" sz="1000" b="1" dirty="0" smtClean="0">
                <a:solidFill>
                  <a:srgbClr val="000000"/>
                </a:solidFill>
                <a:latin typeface="Arial"/>
                <a:ea typeface="Calibri"/>
                <a:cs typeface="Times New Roman"/>
              </a:rPr>
              <a:t>Exercise </a:t>
            </a:r>
            <a:r>
              <a:rPr lang="en-IE" sz="1000" b="1" dirty="0">
                <a:solidFill>
                  <a:srgbClr val="000000"/>
                </a:solidFill>
                <a:latin typeface="Arial"/>
                <a:ea typeface="Calibri"/>
                <a:cs typeface="Times New Roman"/>
              </a:rPr>
              <a:t>6: Add the Server Core Instance to the Domain</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 use Windows PowerShell Remoting to transmit a command to the Server Core computer. That command, when it is executed locally by the Server Core computer, will rename the computer, join it to the ADATUM domain, and restart it.</a:t>
            </a:r>
          </a:p>
          <a:p>
            <a:pPr lvl="0">
              <a:lnSpc>
                <a:spcPct val="115000"/>
              </a:lnSpc>
              <a:spcAft>
                <a:spcPts val="1000"/>
              </a:spcAft>
            </a:pPr>
            <a:r>
              <a:rPr lang="en-US" sz="1000" dirty="0">
                <a:solidFill>
                  <a:prstClr val="black"/>
                </a:solidFill>
                <a:latin typeface="Arial"/>
                <a:ea typeface="Calibri"/>
                <a:cs typeface="Times New Roman"/>
              </a:rPr>
              <a:t>Instructor Note: Make sure that students revert the two server virtual machines</a:t>
            </a:r>
            <a:r>
              <a:rPr lang="ga-IE" sz="1000" dirty="0">
                <a:solidFill>
                  <a:prstClr val="black"/>
                </a:solidFill>
                <a:latin typeface="Arial"/>
                <a:ea typeface="Calibri"/>
                <a:cs typeface="Times New Roman"/>
              </a:rPr>
              <a:t>, 10961B-LON-DC1 and 10961B-LON-SVR1</a:t>
            </a:r>
            <a:r>
              <a:rPr lang="en-US" sz="1000" dirty="0">
                <a:solidFill>
                  <a:prstClr val="black"/>
                </a:solidFill>
                <a:latin typeface="Arial"/>
                <a:ea typeface="Calibri"/>
                <a:cs typeface="Times New Roman"/>
              </a:rPr>
              <a:t>, </a:t>
            </a:r>
            <a:r>
              <a:rPr lang="en-US" sz="1000" i="1" dirty="0">
                <a:solidFill>
                  <a:prstClr val="black"/>
                </a:solidFill>
                <a:latin typeface="Arial"/>
                <a:ea typeface="Calibri"/>
                <a:cs typeface="Times New Roman"/>
              </a:rPr>
              <a:t>every time they have to re-test their command. </a:t>
            </a:r>
            <a:r>
              <a:rPr lang="en-US" sz="1000" dirty="0">
                <a:solidFill>
                  <a:prstClr val="black"/>
                </a:solidFill>
                <a:latin typeface="Arial"/>
                <a:ea typeface="Calibri"/>
                <a:cs typeface="Times New Roman"/>
              </a:rPr>
              <a:t>Then, if the command does succeed in joining the domain or renaming the computer, they will start from scratch with each new test.</a:t>
            </a:r>
          </a:p>
          <a:p>
            <a:pPr lvl="0">
              <a:lnSpc>
                <a:spcPct val="115000"/>
              </a:lnSpc>
              <a:spcAft>
                <a:spcPts val="1000"/>
              </a:spcAft>
            </a:pPr>
            <a:r>
              <a:rPr lang="en-IE" sz="1000" b="1" dirty="0">
                <a:solidFill>
                  <a:srgbClr val="000000"/>
                </a:solidFill>
                <a:latin typeface="Arial"/>
                <a:ea typeface="Calibri"/>
                <a:cs typeface="Times New Roman"/>
              </a:rPr>
              <a:t>Exercise 7: Test the Completed Script</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final exercise, you will run your complete script and verify its results.</a:t>
            </a:r>
          </a:p>
          <a:p>
            <a:pPr lvl="0">
              <a:lnSpc>
                <a:spcPct val="115000"/>
              </a:lnSpc>
              <a:spcAft>
                <a:spcPts val="1000"/>
              </a:spcAft>
            </a:pPr>
            <a:r>
              <a:rPr lang="en-US" sz="1000" dirty="0">
                <a:solidFill>
                  <a:prstClr val="black"/>
                </a:solidFill>
                <a:latin typeface="Arial"/>
                <a:ea typeface="Calibri"/>
                <a:cs typeface="Times New Roman"/>
              </a:rPr>
              <a:t>Instructor Note: Students can skip this task if they have run out of time. You can also specify a role other than Telnet-Client, such as Web-Server, if you want a more realistic experience. Web-Server does take longer to install, so students will have to wait somewhat longer for their script to complete.</a:t>
            </a:r>
            <a:endParaRPr lang="en-US" dirty="0"/>
          </a:p>
        </p:txBody>
      </p:sp>
      <p:sp>
        <p:nvSpPr>
          <p:cNvPr id="4" name="Slide Number Placeholder 3"/>
          <p:cNvSpPr>
            <a:spLocks noGrp="1"/>
          </p:cNvSpPr>
          <p:nvPr>
            <p:ph type="sldNum" sz="quarter" idx="10"/>
          </p:nvPr>
        </p:nvSpPr>
        <p:spPr/>
        <p:txBody>
          <a:bodyPr/>
          <a:lstStyle/>
          <a:p>
            <a:fld id="{0FB0035E-78E2-43E0-8150-2A33F898F99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3605655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FB0035E-78E2-43E0-8150-2A33F898F99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2900678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was it necessary to modify TrustedHosts?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Because the Server Core computer was not at first in the domain, and therefore had no context for the mutual authentication typically required by Remoting.</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was it necessary to use the </a:t>
            </a:r>
            <a:r>
              <a:rPr lang="en-US" sz="1000" b="1">
                <a:latin typeface="Arial"/>
                <a:ea typeface="Calibri"/>
                <a:cs typeface="Times New Roman"/>
              </a:rPr>
              <a:t>param()</a:t>
            </a:r>
            <a:r>
              <a:rPr lang="en-US" sz="1000">
                <a:latin typeface="Arial"/>
                <a:ea typeface="Calibri"/>
                <a:cs typeface="Times New Roman"/>
              </a:rPr>
              <a:t> block and</a:t>
            </a:r>
            <a:r>
              <a:rPr lang="en-US" sz="1000" b="1">
                <a:latin typeface="Arial"/>
                <a:ea typeface="Calibri"/>
                <a:cs typeface="Times New Roman"/>
              </a:rPr>
              <a:t> –ArgumentList</a:t>
            </a:r>
            <a:r>
              <a:rPr lang="en-US" sz="1000">
                <a:latin typeface="Arial"/>
                <a:ea typeface="Calibri"/>
                <a:cs typeface="Times New Roman"/>
              </a:rPr>
              <a:t> with </a:t>
            </a:r>
            <a:r>
              <a:rPr lang="en-US" sz="1000" b="1">
                <a:latin typeface="Arial"/>
                <a:ea typeface="Calibri"/>
                <a:cs typeface="Times New Roman"/>
              </a:rPr>
              <a:t>Invoke-Command</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Because the information that we needed to pass to the remote computer was in variables, but we could not include those variables directly in the </a:t>
            </a:r>
            <a:r>
              <a:rPr lang="en-US" sz="1000" b="1">
                <a:latin typeface="Arial"/>
                <a:ea typeface="Calibri"/>
                <a:cs typeface="Times New Roman"/>
              </a:rPr>
              <a:t>–ScriptBlock</a:t>
            </a:r>
            <a:r>
              <a:rPr lang="en-US" sz="1000">
                <a:latin typeface="Arial"/>
                <a:ea typeface="Calibri"/>
                <a:cs typeface="Times New Roman"/>
              </a:rPr>
              <a:t> parameter value because the variables themselves would have no meaning on the remote computer. </a:t>
            </a:r>
          </a:p>
        </p:txBody>
      </p:sp>
      <p:sp>
        <p:nvSpPr>
          <p:cNvPr id="4" name="Slide Number Placeholder 3"/>
          <p:cNvSpPr>
            <a:spLocks noGrp="1"/>
          </p:cNvSpPr>
          <p:nvPr>
            <p:ph type="sldNum" sz="quarter" idx="10"/>
          </p:nvPr>
        </p:nvSpPr>
        <p:spPr/>
        <p:txBody>
          <a:bodyPr/>
          <a:lstStyle/>
          <a:p>
            <a:fld id="{0FB0035E-78E2-43E0-8150-2A33F898F99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2878138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Best Practice: </a:t>
            </a:r>
            <a:r>
              <a:rPr lang="en-US" sz="1000">
                <a:latin typeface="Arial"/>
                <a:ea typeface="Calibri"/>
                <a:cs typeface="Times New Roman"/>
              </a:rPr>
              <a:t>Always try to test commands in the console before adding them to a script. In this manner, you have to write and debug only one command at a time. This makes it easier to assemble a working, bug-free script.</a:t>
            </a:r>
          </a:p>
          <a:p>
            <a:pPr>
              <a:lnSpc>
                <a:spcPct val="115000"/>
              </a:lnSpc>
              <a:spcAft>
                <a:spcPts val="1000"/>
              </a:spcAft>
            </a:pPr>
            <a:r>
              <a:rPr lang="en-US" sz="1000" b="1">
                <a:latin typeface="Arial"/>
                <a:ea typeface="Calibri"/>
                <a:cs typeface="Times New Roman"/>
              </a:rPr>
              <a:t>Common Issues and Troubleshooting Tips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Common Issue: </a:t>
            </a:r>
            <a:r>
              <a:rPr lang="en-US" sz="1000">
                <a:latin typeface="Arial"/>
                <a:ea typeface="Calibri"/>
                <a:cs typeface="Times New Roman"/>
              </a:rPr>
              <a:t>One computer cannot connect to another.</a:t>
            </a:r>
          </a:p>
          <a:p>
            <a:pPr>
              <a:lnSpc>
                <a:spcPct val="115000"/>
              </a:lnSpc>
              <a:spcAft>
                <a:spcPts val="1000"/>
              </a:spcAft>
            </a:pPr>
            <a:r>
              <a:rPr lang="en-US" sz="1000" b="1">
                <a:latin typeface="Arial"/>
                <a:ea typeface="Calibri"/>
                <a:cs typeface="Times New Roman"/>
              </a:rPr>
              <a:t>Troubleshooting Tip: </a:t>
            </a:r>
            <a:r>
              <a:rPr lang="en-US" sz="1000">
                <a:latin typeface="Arial"/>
                <a:ea typeface="Calibri"/>
                <a:cs typeface="Times New Roman"/>
              </a:rPr>
              <a:t>Find what communications protocol is being used. For example, Ping.exe uses the ICMP protocol that a firewall may be blocking. Windows PowerShell Remoting uses WS-MAN that is permitted by default in Windows Server 2012. Other commands might use remote procedure calls (RPCs), Windows Management Instrumentation (WMI), or other protocols, one or more of which might not be allowed by a firewall, or might not be enabled on the remote computer.</a:t>
            </a:r>
          </a:p>
          <a:p>
            <a:pPr>
              <a:lnSpc>
                <a:spcPct val="115000"/>
              </a:lnSpc>
              <a:spcAft>
                <a:spcPts val="1000"/>
              </a:spcAft>
            </a:pPr>
            <a:r>
              <a:rPr lang="en-US" sz="1000" b="1">
                <a:latin typeface="Arial"/>
                <a:ea typeface="Calibri"/>
                <a:cs typeface="Times New Roman"/>
              </a:rPr>
              <a:t>Common Issue: </a:t>
            </a:r>
            <a:r>
              <a:rPr lang="en-US" sz="1000">
                <a:latin typeface="Arial"/>
                <a:ea typeface="Calibri"/>
                <a:cs typeface="Times New Roman"/>
              </a:rPr>
              <a:t>An extracted property value is not a string.</a:t>
            </a:r>
          </a:p>
          <a:p>
            <a:pPr>
              <a:lnSpc>
                <a:spcPct val="115000"/>
              </a:lnSpc>
              <a:spcAft>
                <a:spcPts val="1000"/>
              </a:spcAft>
            </a:pPr>
            <a:r>
              <a:rPr lang="en-US" sz="1000" b="1">
                <a:latin typeface="Arial"/>
                <a:ea typeface="Calibri"/>
                <a:cs typeface="Times New Roman"/>
              </a:rPr>
              <a:t>Troubleshooting Tip: </a:t>
            </a:r>
            <a:r>
              <a:rPr lang="en-US" sz="1000">
                <a:latin typeface="Arial"/>
                <a:ea typeface="Calibri"/>
                <a:cs typeface="Times New Roman"/>
              </a:rPr>
              <a:t>Windows PowerShell does lots of behind the scenes manipulation to data to try to make it behave consistently, but sometimes it cannot do everything. In your lab, you were instructed to extract a computer’s IP address from a DHCP lease object. The resulting IP address is still seen by the shell as an array of objects (with each character in the IP address being a single object). Putting that into double quotation marks―</a:t>
            </a:r>
            <a:r>
              <a:rPr lang="en-US" sz="1000" b="1">
                <a:latin typeface="Arial"/>
                <a:ea typeface="Calibri"/>
                <a:cs typeface="Times New Roman"/>
              </a:rPr>
              <a:t>$OldIPAddress = "$OldIPAddress"</a:t>
            </a:r>
            <a:r>
              <a:rPr lang="en-US" sz="1000">
                <a:latin typeface="Arial"/>
                <a:ea typeface="Calibri"/>
                <a:cs typeface="Times New Roman"/>
              </a:rPr>
              <a:t>― forces the shell to parse out the whole address and to then store it as a single string.</a:t>
            </a:r>
          </a:p>
        </p:txBody>
      </p:sp>
      <p:sp>
        <p:nvSpPr>
          <p:cNvPr id="4" name="Slide Number Placeholder 3"/>
          <p:cNvSpPr>
            <a:spLocks noGrp="1"/>
          </p:cNvSpPr>
          <p:nvPr>
            <p:ph type="sldNum" sz="quarter" idx="10"/>
          </p:nvPr>
        </p:nvSpPr>
        <p:spPr/>
        <p:txBody>
          <a:bodyPr/>
          <a:lstStyle/>
          <a:p>
            <a:fld id="{0FB0035E-78E2-43E0-8150-2A33F898F99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142316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module is primarily designed around its two-hour lab. The lecture must be kept to around 30 minutes or less. More material is provided that can usually be covered in that time; inform students that the lecture part of this module is mainly provided to them as a reference and reminder of what to do. Lab task instructions also provide clues and hints to help them along.</a:t>
            </a:r>
          </a:p>
          <a:p>
            <a:pPr>
              <a:lnSpc>
                <a:spcPct val="115000"/>
              </a:lnSpc>
              <a:spcAft>
                <a:spcPts val="1000"/>
              </a:spcAft>
            </a:pPr>
            <a:r>
              <a:rPr lang="en-US" sz="1000">
                <a:latin typeface="Arial"/>
                <a:ea typeface="Calibri"/>
                <a:cs typeface="Times New Roman"/>
              </a:rPr>
              <a:t>The lecture portion mainly outlines the tasks students will complete in the lab, and it provides some general direction on </a:t>
            </a:r>
            <a:r>
              <a:rPr lang="en-US" sz="1000" i="1">
                <a:latin typeface="Arial"/>
                <a:ea typeface="Calibri"/>
                <a:cs typeface="Times New Roman"/>
              </a:rPr>
              <a:t>why</a:t>
            </a:r>
            <a:r>
              <a:rPr lang="en-US" sz="1000">
                <a:latin typeface="Arial"/>
                <a:ea typeface="Calibri"/>
                <a:cs typeface="Times New Roman"/>
              </a:rPr>
              <a:t> they are performing each of these tasks. Remind students that this module does not introduce new material―everything they are asked to do is either something that they have done before or a variant of something that they have done before.</a:t>
            </a:r>
          </a:p>
        </p:txBody>
      </p:sp>
      <p:sp>
        <p:nvSpPr>
          <p:cNvPr id="4" name="Slide Number Placeholder 3"/>
          <p:cNvSpPr>
            <a:spLocks noGrp="1"/>
          </p:cNvSpPr>
          <p:nvPr>
            <p:ph type="sldNum" sz="quarter" idx="10"/>
          </p:nvPr>
        </p:nvSpPr>
        <p:spPr/>
        <p:txBody>
          <a:bodyPr/>
          <a:lstStyle/>
          <a:p>
            <a:fld id="{0FB0035E-78E2-43E0-8150-2A33F898F99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49147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Before beginning, ensure that the students have a snapshot of each virtual machine in Hyper-V Manager. Having a snapshot may not be the default configuration. Students will need to revert to this snapshot in their lab, but the revert process will not work if no snapshot has been taken.</a:t>
            </a:r>
          </a:p>
        </p:txBody>
      </p:sp>
      <p:sp>
        <p:nvSpPr>
          <p:cNvPr id="4" name="Slide Number Placeholder 3"/>
          <p:cNvSpPr>
            <a:spLocks noGrp="1"/>
          </p:cNvSpPr>
          <p:nvPr>
            <p:ph type="sldNum" sz="quarter" idx="10"/>
          </p:nvPr>
        </p:nvSpPr>
        <p:spPr/>
        <p:txBody>
          <a:bodyPr/>
          <a:lstStyle/>
          <a:p>
            <a:fld id="{0FB0035E-78E2-43E0-8150-2A33F898F99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215984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317016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230429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323326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4131697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3190883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FB0035E-78E2-43E0-8150-2A33F898F99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Putting it All Together</a:t>
            </a:r>
            <a:endParaRPr lang="en-US" sz="1200" b="1">
              <a:solidFill>
                <a:srgbClr val="336699"/>
              </a:solidFill>
              <a:latin typeface="Arial"/>
            </a:endParaRPr>
          </a:p>
        </p:txBody>
      </p:sp>
    </p:spTree>
    <p:extLst>
      <p:ext uri="{BB962C8B-B14F-4D97-AF65-F5344CB8AC3E}">
        <p14:creationId xmlns:p14="http://schemas.microsoft.com/office/powerpoint/2010/main" val="35076077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876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Module10</a:t>
            </a:r>
            <a:endParaRPr lang="en-US" sz="2600"/>
          </a:p>
        </p:txBody>
      </p:sp>
      <p:sp>
        <p:nvSpPr>
          <p:cNvPr id="3" name="Subtitle 2"/>
          <p:cNvSpPr>
            <a:spLocks noGrp="1"/>
          </p:cNvSpPr>
          <p:nvPr>
            <p:ph type="subTitle" sz="quarter" idx="1"/>
          </p:nvPr>
        </p:nvSpPr>
        <p:spPr/>
        <p:txBody>
          <a:bodyPr/>
          <a:lstStyle/>
          <a:p>
            <a:r>
              <a:rPr lang="en-US" smtClean="0"/>
              <a:t>Putting it All Together
</a:t>
            </a:r>
            <a:endParaRPr lang="en-US"/>
          </a:p>
        </p:txBody>
      </p:sp>
    </p:spTree>
    <p:extLst>
      <p:ext uri="{BB962C8B-B14F-4D97-AF65-F5344CB8AC3E}">
        <p14:creationId xmlns:p14="http://schemas.microsoft.com/office/powerpoint/2010/main" val="975334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e7569262-67f7-42f3-a9b5-ad05de4c45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 the Computer to the Domain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Change the computer’s name, add to the domain, and restart with one command.</a:t>
            </a:r>
          </a:p>
          <a:p>
            <a:r>
              <a:rPr lang="en-US" dirty="0"/>
              <a:t>The command will have to be transmitted </a:t>
            </a:r>
            <a:r>
              <a:rPr lang="en-US" dirty="0" smtClean="0"/>
              <a:t>using remoting </a:t>
            </a:r>
            <a:r>
              <a:rPr lang="en-US" dirty="0"/>
              <a:t>to the Server Core computer, which will execute </a:t>
            </a:r>
            <a:r>
              <a:rPr lang="en-US" dirty="0" smtClean="0"/>
              <a:t>the command </a:t>
            </a:r>
            <a:r>
              <a:rPr lang="en-US" dirty="0"/>
              <a:t>locally</a:t>
            </a:r>
          </a:p>
          <a:p>
            <a:r>
              <a:rPr lang="en-US" dirty="0"/>
              <a:t>You will need a way to pass data – such as the new name, the domain name, and credentials – to the Server Core computer</a:t>
            </a:r>
          </a:p>
          <a:p>
            <a:r>
              <a:rPr lang="en-US" dirty="0"/>
              <a:t>You will also need a way to wait while the computer restarts</a:t>
            </a:r>
          </a:p>
          <a:p>
            <a:endParaRPr lang="en-US" dirty="0"/>
          </a:p>
        </p:txBody>
      </p:sp>
    </p:spTree>
    <p:extLst>
      <p:ext uri="{BB962C8B-B14F-4D97-AF65-F5344CB8AC3E}">
        <p14:creationId xmlns:p14="http://schemas.microsoft.com/office/powerpoint/2010/main" val="3226357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d98fe755-49cf-47be-a4f2-16b4cfc496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 a Role to the Computer</a:t>
            </a: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will need to find a command that can add roles, by name, to the server</a:t>
                </a:r>
              </a:p>
              <a:p>
                <a:r>
                  <a:rPr lang="en-US" dirty="0"/>
                  <a:t>This command will be transmitted to the remote computer for local execution</a:t>
                </a:r>
              </a:p>
              <a:p>
                <a:r>
                  <a:rPr lang="en-US" dirty="0"/>
                  <a:t>Again, you will need a way to pass variable information</a:t>
                </a:r>
                <a14:m>
                  <m:oMath xmlns:m="http://schemas.openxmlformats.org/officeDocument/2006/math">
                    <m:r>
                      <a:rPr lang="en-US" i="1" dirty="0" smtClean="0">
                        <a:latin typeface="Cambria Math"/>
                      </a:rPr>
                      <m:t>―</m:t>
                    </m:r>
                  </m:oMath>
                </a14:m>
                <a:r>
                  <a:rPr lang="en-US" dirty="0"/>
                  <a:t>the name of the role to add</a:t>
                </a:r>
                <a14:m>
                  <m:oMath xmlns:m="http://schemas.openxmlformats.org/officeDocument/2006/math">
                    <m:r>
                      <a:rPr lang="en-US" i="1" dirty="0">
                        <a:latin typeface="Cambria Math"/>
                      </a:rPr>
                      <m:t>―</m:t>
                    </m:r>
                  </m:oMath>
                </a14:m>
                <a:r>
                  <a:rPr lang="en-US" dirty="0"/>
                  <a:t>to the remote computer</a:t>
                </a:r>
              </a:p>
              <a:p>
                <a:endParaRPr lang="en-US" dirty="0"/>
              </a:p>
            </p:txBody>
          </p:sp>
        </mc:Choice>
        <mc:Fallback xmlns="">
          <p:sp>
            <p:nvSpPr>
              <p:cNvPr id="4" name="Content Placeholder 2"/>
              <p:cNvSpPr>
                <a:spLocks noGrp="1" noRot="1" noChangeAspect="1" noMove="1" noResize="1" noEditPoints="1" noAdjustHandles="1" noChangeArrowheads="1" noChangeShapeType="1" noTextEdit="1"/>
              </p:cNvSpPr>
              <p:nvPr/>
            </p:nvSpPr>
            <p:spPr bwMode="auto">
              <a:xfrm>
                <a:off x="458788" y="1021215"/>
                <a:ext cx="8119156" cy="5147356"/>
              </a:xfrm>
              <a:prstGeom prst="rect">
                <a:avLst/>
              </a:prstGeom>
              <a:blipFill rotWithShape="1">
                <a:blip r:embed="rId3"/>
                <a:stretch>
                  <a:fillRect l="-2177" t="-213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641908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676bf880-9dfe-4e81-aae6-8ef5b308f1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Restore the TrustedHosts List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Restore the original value (even if blank) as a </a:t>
            </a:r>
            <a:r>
              <a:rPr lang="en-US" dirty="0" smtClean="0"/>
              <a:t>cleanup </a:t>
            </a:r>
            <a:r>
              <a:rPr lang="en-US" dirty="0"/>
              <a:t>step</a:t>
            </a:r>
          </a:p>
          <a:p>
            <a:r>
              <a:rPr lang="en-US" dirty="0"/>
              <a:t>This helps preserve </a:t>
            </a:r>
            <a:r>
              <a:rPr lang="en-US" dirty="0" smtClean="0"/>
              <a:t>good </a:t>
            </a:r>
            <a:r>
              <a:rPr lang="en-US" dirty="0"/>
              <a:t>security </a:t>
            </a:r>
            <a:r>
              <a:rPr lang="en-US" dirty="0" smtClean="0"/>
              <a:t>and </a:t>
            </a:r>
            <a:r>
              <a:rPr lang="en-US" dirty="0"/>
              <a:t>prevent credential hijacking</a:t>
            </a:r>
          </a:p>
          <a:p>
            <a:endParaRPr lang="en-US" dirty="0"/>
          </a:p>
        </p:txBody>
      </p:sp>
    </p:spTree>
    <p:extLst>
      <p:ext uri="{BB962C8B-B14F-4D97-AF65-F5344CB8AC3E}">
        <p14:creationId xmlns:p14="http://schemas.microsoft.com/office/powerpoint/2010/main" val="3449659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f6787bd3-82cf-4838-9734-8db3e3f5c1c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Notes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Starting points are provided for each exercise in this lab.</a:t>
            </a:r>
          </a:p>
          <a:p>
            <a:r>
              <a:rPr lang="en-US" dirty="0" smtClean="0"/>
              <a:t>If you get stuck and want to move on, carefully follow the instructions in your Lab Answer Key to copy the starting point into your Modules folder.</a:t>
            </a:r>
            <a:endParaRPr lang="en-US" dirty="0"/>
          </a:p>
        </p:txBody>
      </p:sp>
    </p:spTree>
    <p:extLst>
      <p:ext uri="{BB962C8B-B14F-4D97-AF65-F5344CB8AC3E}">
        <p14:creationId xmlns:p14="http://schemas.microsoft.com/office/powerpoint/2010/main" val="2199539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Provisioning a New Server Core Instance</a:t>
            </a:r>
            <a:endParaRPr lang="en-US"/>
          </a:p>
        </p:txBody>
      </p:sp>
      <p:sp>
        <p:nvSpPr>
          <p:cNvPr id="3" name="Text Placeholder 2"/>
          <p:cNvSpPr>
            <a:spLocks noGrp="1"/>
          </p:cNvSpPr>
          <p:nvPr>
            <p:ph type="body" idx="1"/>
          </p:nvPr>
        </p:nvSpPr>
        <p:spPr>
          <a:xfrm>
            <a:off x="458788" y="1021215"/>
            <a:ext cx="8119156" cy="3166735"/>
          </a:xfrm>
        </p:spPr>
        <p:txBody>
          <a:bodyPr/>
          <a:lstStyle/>
          <a:p>
            <a:r>
              <a:rPr lang="en-US" sz="2400" dirty="0" smtClean="0"/>
              <a:t>Exercise 1: Create a Parameterized Script
Exercise 2: Get the Dynamic IP Address of the New Server Core Computer
Exercise 3: Create a DHCP Reservation for the Server </a:t>
            </a:r>
            <a:r>
              <a:rPr lang="en-US" sz="2400" dirty="0" smtClean="0"/>
              <a:t>Core</a:t>
            </a:r>
            <a:r>
              <a:rPr lang="en-US" sz="2400" dirty="0" smtClean="0"/>
              <a:t>
Exercise 4: Modify the local </a:t>
            </a:r>
            <a:r>
              <a:rPr lang="en-US" sz="2400" dirty="0" err="1" smtClean="0"/>
              <a:t>TrustedHosts</a:t>
            </a:r>
            <a:r>
              <a:rPr lang="en-US" sz="2400" dirty="0" smtClean="0"/>
              <a:t> list
Exercise 5: Add a Role to the Server Core Instance
Exercise 6: Add the Server Core Instance to the Domain
Exercise 7: Test the Completed Script</a:t>
            </a:r>
            <a:endParaRPr lang="en-US" sz="2400" dirty="0"/>
          </a:p>
        </p:txBody>
      </p:sp>
      <p:sp>
        <p:nvSpPr>
          <p:cNvPr id="4" name="TextBox 3"/>
          <p:cNvSpPr txBox="1"/>
          <p:nvPr/>
        </p:nvSpPr>
        <p:spPr>
          <a:xfrm>
            <a:off x="464705" y="4643320"/>
            <a:ext cx="2304926" cy="400110"/>
          </a:xfrm>
          <a:prstGeom prst="rect">
            <a:avLst/>
          </a:prstGeom>
          <a:noFill/>
        </p:spPr>
        <p:txBody>
          <a:bodyPr vert="horz" wrap="none" rtlCol="0">
            <a:spAutoFit/>
          </a:bodyPr>
          <a:lstStyle/>
          <a:p>
            <a:r>
              <a:rPr lang="en-US" sz="2000" dirty="0" smtClean="0">
                <a:latin typeface="Segoe UI"/>
              </a:rPr>
              <a:t>Logon Information</a:t>
            </a:r>
            <a:endParaRPr lang="en-US" sz="2000" dirty="0">
              <a:latin typeface="Segoe UI"/>
            </a:endParaRPr>
          </a:p>
        </p:txBody>
      </p:sp>
      <p:sp>
        <p:nvSpPr>
          <p:cNvPr id="5" name="TextBox 4"/>
          <p:cNvSpPr txBox="1"/>
          <p:nvPr/>
        </p:nvSpPr>
        <p:spPr>
          <a:xfrm>
            <a:off x="458788" y="4963339"/>
            <a:ext cx="8515122" cy="1015663"/>
          </a:xfrm>
          <a:prstGeom prst="rect">
            <a:avLst/>
          </a:prstGeom>
          <a:noFill/>
        </p:spPr>
        <p:txBody>
          <a:bodyPr vert="horz" wrap="square" rtlCol="0">
            <a:spAutoFit/>
          </a:bodyPr>
          <a:lstStyle/>
          <a:p>
            <a:r>
              <a:rPr lang="en-US" sz="2000" b="0" i="0" u="none" strike="noStrike" baseline="0" dirty="0" smtClean="0">
                <a:latin typeface="Segoe UI"/>
              </a:rPr>
              <a:t>Virtual </a:t>
            </a:r>
            <a:r>
              <a:rPr lang="en-US" sz="2000" b="0" i="0" u="none" strike="noStrike" baseline="0" dirty="0" smtClean="0">
                <a:latin typeface="Segoe UI"/>
              </a:rPr>
              <a:t>Machines: 10961B-LON-DC1, </a:t>
            </a:r>
            <a:r>
              <a:rPr lang="en-US" sz="2000" b="0" i="0" u="none" strike="noStrike" baseline="0" dirty="0" smtClean="0">
                <a:latin typeface="Segoe UI"/>
              </a:rPr>
              <a:t>10961B-LON-CL1, 10961B-LON-SVR1</a:t>
            </a:r>
            <a:endParaRPr lang="en-US" sz="2000" b="0" i="0" u="none" strike="noStrike" baseline="0" dirty="0" smtClean="0">
              <a:latin typeface="Segoe UI"/>
            </a:endParaRPr>
          </a:p>
          <a:p>
            <a:r>
              <a:rPr lang="en-US" sz="2000" b="0" i="0" u="none" strike="noStrike" baseline="0" dirty="0" smtClean="0">
                <a:latin typeface="Segoe UI"/>
              </a:rPr>
              <a:t>User Name: ADATUM\Administrator</a:t>
            </a:r>
          </a:p>
          <a:p>
            <a:r>
              <a:rPr lang="en-US" sz="2000" b="0" i="0" u="none" strike="noStrike" baseline="0" dirty="0" smtClean="0">
                <a:latin typeface="Segoe UI"/>
              </a:rPr>
              <a:t>Password: Pa$$w0rd</a:t>
            </a:r>
          </a:p>
        </p:txBody>
      </p:sp>
      <p:sp>
        <p:nvSpPr>
          <p:cNvPr id="6" name="TextBox 5"/>
          <p:cNvSpPr txBox="1"/>
          <p:nvPr/>
        </p:nvSpPr>
        <p:spPr>
          <a:xfrm>
            <a:off x="458788" y="6163356"/>
            <a:ext cx="3431580" cy="400110"/>
          </a:xfrm>
          <a:prstGeom prst="rect">
            <a:avLst/>
          </a:prstGeom>
          <a:noFill/>
        </p:spPr>
        <p:txBody>
          <a:bodyPr vert="horz" wrap="none" rtlCol="0">
            <a:spAutoFit/>
          </a:bodyPr>
          <a:lstStyle/>
          <a:p>
            <a:r>
              <a:rPr lang="en-US" sz="2000" smtClean="0">
                <a:latin typeface="Segoe UI"/>
              </a:rPr>
              <a:t>Estimated Time: 120 minutes</a:t>
            </a:r>
            <a:endParaRPr lang="en-US" sz="2000">
              <a:latin typeface="Segoe UI"/>
            </a:endParaRPr>
          </a:p>
        </p:txBody>
      </p:sp>
    </p:spTree>
    <p:extLst>
      <p:ext uri="{BB962C8B-B14F-4D97-AF65-F5344CB8AC3E}">
        <p14:creationId xmlns:p14="http://schemas.microsoft.com/office/powerpoint/2010/main" val="481193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5"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56067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848767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4509440"/>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are an administrator who is preparing a new Windows Server 2012 Server Core instance for use within the network. Windows Server 2012 was installed in a new virtual machine, and a local Administrator password was set. All other configuration settings on the new computer were left at their default settings. You must use Windows PowerShell to perform several basic provisioning tasks.</a:t>
            </a:r>
            <a:endParaRPr lang="en-US" sz="2800">
              <a:effectLst/>
              <a:latin typeface="Segoe UI"/>
              <a:ea typeface="Times New Roman"/>
              <a:cs typeface="Mangal"/>
            </a:endParaRPr>
          </a:p>
        </p:txBody>
      </p:sp>
    </p:spTree>
    <p:extLst>
      <p:ext uri="{BB962C8B-B14F-4D97-AF65-F5344CB8AC3E}">
        <p14:creationId xmlns:p14="http://schemas.microsoft.com/office/powerpoint/2010/main" val="3955296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was it necessary to modify TrustedHosts?
Why was it necessary to use the param() block and –ArgumentList with Invoke-Command?</a:t>
            </a:r>
            <a:endParaRPr lang="en-US"/>
          </a:p>
        </p:txBody>
      </p:sp>
    </p:spTree>
    <p:extLst>
      <p:ext uri="{BB962C8B-B14F-4D97-AF65-F5344CB8AC3E}">
        <p14:creationId xmlns:p14="http://schemas.microsoft.com/office/powerpoint/2010/main" val="389809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Best Practice
Common Issues and Troubleshooting Tips</a:t>
            </a:r>
            <a:endParaRPr lang="en-US"/>
          </a:p>
        </p:txBody>
      </p:sp>
    </p:spTree>
    <p:extLst>
      <p:ext uri="{BB962C8B-B14F-4D97-AF65-F5344CB8AC3E}">
        <p14:creationId xmlns:p14="http://schemas.microsoft.com/office/powerpoint/2010/main" val="235839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Provisioning a New Server Core Instance</a:t>
            </a:r>
            <a:endParaRPr lang="en-US"/>
          </a:p>
        </p:txBody>
      </p:sp>
    </p:spTree>
    <p:extLst>
      <p:ext uri="{BB962C8B-B14F-4D97-AF65-F5344CB8AC3E}">
        <p14:creationId xmlns:p14="http://schemas.microsoft.com/office/powerpoint/2010/main" val="1495997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13535" cy="740664"/>
          </a:xfrm>
        </p:spPr>
        <p:txBody>
          <a:bodyPr/>
          <a:lstStyle/>
          <a:p>
            <a:r>
              <a:rPr lang="en-US" dirty="0" smtClean="0"/>
              <a:t>Lesson 1: Provisioning a New Server Core Instance</a:t>
            </a:r>
            <a:endParaRPr lang="en-US" dirty="0"/>
          </a:p>
        </p:txBody>
      </p:sp>
      <p:sp>
        <p:nvSpPr>
          <p:cNvPr id="3" name="Text Placeholder 2"/>
          <p:cNvSpPr>
            <a:spLocks noGrp="1"/>
          </p:cNvSpPr>
          <p:nvPr>
            <p:ph type="body" idx="1"/>
          </p:nvPr>
        </p:nvSpPr>
        <p:spPr/>
        <p:txBody>
          <a:bodyPr/>
          <a:lstStyle/>
          <a:p>
            <a:r>
              <a:rPr lang="en-US" smtClean="0"/>
              <a:t>Overall Process
Create a Parameterized Script
Review Criteria and Tasks
Lab Notes</a:t>
            </a:r>
            <a:endParaRPr lang="en-US"/>
          </a:p>
        </p:txBody>
      </p:sp>
    </p:spTree>
    <p:extLst>
      <p:ext uri="{BB962C8B-B14F-4D97-AF65-F5344CB8AC3E}">
        <p14:creationId xmlns:p14="http://schemas.microsoft.com/office/powerpoint/2010/main" val="4156500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Overall Process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Provision a new Windows Server 2012 computer installed as Server Core</a:t>
            </a:r>
          </a:p>
          <a:p>
            <a:r>
              <a:rPr lang="en-US" dirty="0" smtClean="0"/>
              <a:t>A local Administrator password has been set</a:t>
            </a:r>
          </a:p>
          <a:p>
            <a:r>
              <a:rPr lang="en-US" dirty="0" smtClean="0"/>
              <a:t>You will need to write a script to perform the remainder of the provisioning process in accordance with your organization’s guidelines</a:t>
            </a:r>
            <a:endParaRPr lang="en-US" dirty="0"/>
          </a:p>
        </p:txBody>
      </p:sp>
    </p:spTree>
    <p:extLst>
      <p:ext uri="{BB962C8B-B14F-4D97-AF65-F5344CB8AC3E}">
        <p14:creationId xmlns:p14="http://schemas.microsoft.com/office/powerpoint/2010/main" val="2348131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Parameterized Script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Parameterize values that will change each time a new server is provisioned</a:t>
            </a:r>
          </a:p>
          <a:p>
            <a:r>
              <a:rPr lang="en-US" dirty="0" smtClean="0"/>
              <a:t>Leave static any values that rarely or never change in the environment</a:t>
            </a:r>
          </a:p>
          <a:p>
            <a:endParaRPr lang="en-US" dirty="0"/>
          </a:p>
          <a:p>
            <a:r>
              <a:rPr lang="en-US" dirty="0" smtClean="0"/>
              <a:t>What are some examples of each kind of value?</a:t>
            </a:r>
            <a:endParaRPr lang="en-US" dirty="0"/>
          </a:p>
        </p:txBody>
      </p:sp>
    </p:spTree>
    <p:extLst>
      <p:ext uri="{BB962C8B-B14F-4D97-AF65-F5344CB8AC3E}">
        <p14:creationId xmlns:p14="http://schemas.microsoft.com/office/powerpoint/2010/main" val="3847387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 Criteria and Tasks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Retrieve the current dynamic IP address</a:t>
            </a:r>
          </a:p>
          <a:p>
            <a:r>
              <a:rPr lang="en-US" dirty="0" smtClean="0"/>
              <a:t>Add a reservation to the DHCP scope</a:t>
            </a:r>
          </a:p>
          <a:p>
            <a:r>
              <a:rPr lang="en-US" dirty="0" smtClean="0"/>
              <a:t>Modify the local </a:t>
            </a:r>
            <a:r>
              <a:rPr lang="en-US" dirty="0" err="1" smtClean="0"/>
              <a:t>TrustedHosts</a:t>
            </a:r>
            <a:r>
              <a:rPr lang="en-US" dirty="0" smtClean="0"/>
              <a:t> list</a:t>
            </a:r>
          </a:p>
          <a:p>
            <a:r>
              <a:rPr lang="en-US" dirty="0" smtClean="0"/>
              <a:t>Add the server to the domain</a:t>
            </a:r>
          </a:p>
          <a:p>
            <a:r>
              <a:rPr lang="en-US" dirty="0" smtClean="0"/>
              <a:t>Add a role to the server</a:t>
            </a:r>
          </a:p>
          <a:p>
            <a:r>
              <a:rPr lang="en-US" dirty="0" smtClean="0"/>
              <a:t>Restore the </a:t>
            </a:r>
            <a:r>
              <a:rPr lang="en-US" dirty="0" err="1" smtClean="0"/>
              <a:t>TrustedHosts</a:t>
            </a:r>
            <a:r>
              <a:rPr lang="en-US" dirty="0" smtClean="0"/>
              <a:t> list</a:t>
            </a:r>
            <a:endParaRPr lang="en-US" dirty="0"/>
          </a:p>
        </p:txBody>
      </p:sp>
    </p:spTree>
    <p:extLst>
      <p:ext uri="{BB962C8B-B14F-4D97-AF65-F5344CB8AC3E}">
        <p14:creationId xmlns:p14="http://schemas.microsoft.com/office/powerpoint/2010/main" val="2395095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46634ac-811d-4771-94ce-b4f471b4d9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Retrieve the IP Address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will need to discover the DHCP scopes available in your lab environment</a:t>
            </a:r>
          </a:p>
          <a:p>
            <a:r>
              <a:rPr lang="en-US" dirty="0"/>
              <a:t>You will need to find a way to retrieve IP address leases based upon a known MAC address</a:t>
            </a:r>
          </a:p>
          <a:p>
            <a:endParaRPr lang="en-US" dirty="0"/>
          </a:p>
          <a:p>
            <a:r>
              <a:rPr lang="en-US" dirty="0"/>
              <a:t>Your </a:t>
            </a:r>
            <a:r>
              <a:rPr lang="en-US" dirty="0" smtClean="0"/>
              <a:t>W</a:t>
            </a:r>
            <a:r>
              <a:rPr lang="ga-IE" dirty="0" smtClean="0"/>
              <a:t>indows </a:t>
            </a:r>
            <a:r>
              <a:rPr lang="en-US" dirty="0" smtClean="0"/>
              <a:t>8 </a:t>
            </a:r>
            <a:r>
              <a:rPr lang="en-US" dirty="0"/>
              <a:t>client computer has all of the necessary PowerShell commands to perform these tasks</a:t>
            </a:r>
          </a:p>
          <a:p>
            <a:r>
              <a:rPr lang="en-US" dirty="0"/>
              <a:t>You will hard-code the DHCP scope ID into your script </a:t>
            </a:r>
            <a:r>
              <a:rPr lang="en-US" dirty="0" smtClean="0"/>
              <a:t>after you </a:t>
            </a:r>
            <a:r>
              <a:rPr lang="en-US" dirty="0"/>
              <a:t>discover it</a:t>
            </a:r>
          </a:p>
          <a:p>
            <a:endParaRPr lang="en-US" dirty="0"/>
          </a:p>
        </p:txBody>
      </p:sp>
    </p:spTree>
    <p:extLst>
      <p:ext uri="{BB962C8B-B14F-4D97-AF65-F5344CB8AC3E}">
        <p14:creationId xmlns:p14="http://schemas.microsoft.com/office/powerpoint/2010/main" val="3092476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c1cf045a-4bde-45f3-b1fb-9953d028ae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DHCP Reservation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will need to find a command that lets you create new DHCP reservations in the DHCP server</a:t>
            </a:r>
          </a:p>
          <a:p>
            <a:endParaRPr lang="en-US" dirty="0"/>
          </a:p>
          <a:p>
            <a:r>
              <a:rPr lang="en-US" dirty="0"/>
              <a:t>This technique, rather than a static IP address assignment, will be used to ensure the server has a consistent and unchanging IP address</a:t>
            </a:r>
          </a:p>
          <a:p>
            <a:endParaRPr lang="en-US" dirty="0"/>
          </a:p>
        </p:txBody>
      </p:sp>
    </p:spTree>
    <p:extLst>
      <p:ext uri="{BB962C8B-B14F-4D97-AF65-F5344CB8AC3E}">
        <p14:creationId xmlns:p14="http://schemas.microsoft.com/office/powerpoint/2010/main" val="4080005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fa6107ec-e5a9-4cfe-a524-273e77f03f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 the TrustedHosts List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WinRM is one of the few communication technologies enabled by default in Windows Server 2012</a:t>
            </a:r>
          </a:p>
          <a:p>
            <a:r>
              <a:rPr lang="en-US" sz="2400" dirty="0" err="1"/>
              <a:t>TrustedHosts</a:t>
            </a:r>
            <a:r>
              <a:rPr lang="en-US" sz="2400" dirty="0"/>
              <a:t> disables the need for mutual authentication when remoting to a </a:t>
            </a:r>
            <a:r>
              <a:rPr lang="en-US" sz="2400" dirty="0" err="1" smtClean="0"/>
              <a:t>nondomain</a:t>
            </a:r>
            <a:r>
              <a:rPr lang="en-US" sz="2400" dirty="0" smtClean="0"/>
              <a:t> </a:t>
            </a:r>
            <a:r>
              <a:rPr lang="en-US" sz="2400" dirty="0"/>
              <a:t>computer</a:t>
            </a:r>
          </a:p>
          <a:p>
            <a:r>
              <a:rPr lang="en-US" sz="2400" dirty="0"/>
              <a:t>You will need to automate the changing and later restoration of this list to facilitate initial communications with the new Server Core </a:t>
            </a:r>
            <a:r>
              <a:rPr lang="en-US" sz="2400" dirty="0" smtClean="0"/>
              <a:t>computer</a:t>
            </a:r>
            <a:endParaRPr lang="en-US" sz="2400" dirty="0"/>
          </a:p>
          <a:p>
            <a:r>
              <a:rPr lang="en-US" sz="2400" dirty="0"/>
              <a:t>Later restoration means you will need to save the current list value before altering </a:t>
            </a:r>
            <a:r>
              <a:rPr lang="en-US" sz="2400" dirty="0" smtClean="0"/>
              <a:t>it</a:t>
            </a:r>
            <a:endParaRPr lang="en-US" sz="2400" dirty="0"/>
          </a:p>
          <a:p>
            <a:endParaRPr lang="en-US" sz="2400" dirty="0"/>
          </a:p>
        </p:txBody>
      </p:sp>
    </p:spTree>
    <p:extLst>
      <p:ext uri="{BB962C8B-B14F-4D97-AF65-F5344CB8AC3E}">
        <p14:creationId xmlns:p14="http://schemas.microsoft.com/office/powerpoint/2010/main" val="750085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2788</Words>
  <Application>Microsoft Office PowerPoint</Application>
  <PresentationFormat>On-screen Show (4:3)</PresentationFormat>
  <Paragraphs>193</Paragraphs>
  <Slides>19</Slides>
  <Notes>19</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Segoe Light</vt:lpstr>
      <vt:lpstr>Mangal</vt:lpstr>
      <vt:lpstr>Wingdings</vt:lpstr>
      <vt:lpstr>Calibri</vt:lpstr>
      <vt:lpstr>Cambria Math</vt:lpstr>
      <vt:lpstr>Times New Roman</vt:lpstr>
      <vt:lpstr>Verdana</vt:lpstr>
      <vt:lpstr>Segoe UI</vt:lpstr>
      <vt:lpstr>Segoe UI Light</vt:lpstr>
      <vt:lpstr>Symbol</vt:lpstr>
      <vt:lpstr>Presentation1</vt:lpstr>
      <vt:lpstr>Module10</vt:lpstr>
      <vt:lpstr>Module Overview</vt:lpstr>
      <vt:lpstr>Lesson 1: Provisioning a New Server Core Instance</vt:lpstr>
      <vt:lpstr>Overall Process</vt:lpstr>
      <vt:lpstr>Create a Parameterized Script</vt:lpstr>
      <vt:lpstr>Review Criteria and Tasks</vt:lpstr>
      <vt:lpstr>Retrieve the IP Address</vt:lpstr>
      <vt:lpstr>Create a DHCP Reservation</vt:lpstr>
      <vt:lpstr>Modify the TrustedHosts List</vt:lpstr>
      <vt:lpstr>Add the Computer to the Domain</vt:lpstr>
      <vt:lpstr>Add a Role to the Computer</vt:lpstr>
      <vt:lpstr>Restore the TrustedHosts List</vt:lpstr>
      <vt:lpstr>Lab Notes</vt:lpstr>
      <vt:lpstr>Lab: Provisioning a New Server Core Instance</vt:lpstr>
      <vt:lpstr>Notes Page Over-flow Slide. Do Not Print Slide. </vt:lpstr>
      <vt:lpstr>Notes Page Over-flow Slide. Do Not Print Slide. </vt:lpstr>
      <vt:lpstr>Lab Scenario</vt:lpstr>
      <vt:lpstr>Lab Review</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Cindy Staley</dc:creator>
  <cp:lastModifiedBy> </cp:lastModifiedBy>
  <cp:revision>4</cp:revision>
  <dcterms:created xsi:type="dcterms:W3CDTF">2013-08-01T19:53:29Z</dcterms:created>
  <dcterms:modified xsi:type="dcterms:W3CDTF">2013-08-01T20:01:03Z</dcterms:modified>
</cp:coreProperties>
</file>