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78"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Lst>
  <p:sldSz cx="9144000" cy="6858000" type="screen4x3"/>
  <p:notesSz cx="6858000" cy="9144000"/>
  <p:embeddedFontLst>
    <p:embeddedFont>
      <p:font typeface="Mangal" pitchFamily="18" charset="0"/>
      <p:regular r:id="rId27"/>
      <p:bold r:id="rId28"/>
    </p:embeddedFont>
    <p:embeddedFont>
      <p:font typeface="Calibri" pitchFamily="34" charset="0"/>
      <p:regular r:id="rId29"/>
      <p:bold r:id="rId30"/>
      <p:italic r:id="rId31"/>
      <p:boldItalic r:id="rId32"/>
    </p:embeddedFont>
    <p:embeddedFont>
      <p:font typeface="Segoe Light" pitchFamily="34" charset="0"/>
      <p:regular r:id="rId33"/>
      <p:italic r:id="rId34"/>
    </p:embeddedFont>
    <p:embeddedFont>
      <p:font typeface="Verdana" pitchFamily="34" charset="0"/>
      <p:regular r:id="rId35"/>
      <p:bold r:id="rId36"/>
      <p:italic r:id="rId37"/>
      <p:boldItalic r:id="rId38"/>
    </p:embeddedFont>
    <p:embeddedFont>
      <p:font typeface="Segoe UI" pitchFamily="34" charset="0"/>
      <p:regular r:id="rId39"/>
      <p:bold r:id="rId40"/>
      <p:italic r:id="rId41"/>
      <p:boldItalic r:id="rId42"/>
    </p:embeddedFont>
    <p:embeddedFont>
      <p:font typeface="Segoe UI Light" pitchFamily="34" charset="0"/>
      <p:regular r:id="rId43"/>
    </p:embeddedFont>
    <p:embeddedFont>
      <p:font typeface="Consolas" pitchFamily="49"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38" y="-8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0941DF-3ABD-455F-A7E8-90C4283400BE}" type="datetimeFigureOut">
              <a:rPr lang="en-US" smtClean="0"/>
              <a:t>8/1/2013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1F4301-6A18-4318-8369-3F4697E8057D}" type="slidenum">
              <a:rPr lang="en-US" smtClean="0"/>
              <a:t>‹#›</a:t>
            </a:fld>
            <a:endParaRPr lang="en-US"/>
          </a:p>
        </p:txBody>
      </p:sp>
    </p:spTree>
    <p:extLst>
      <p:ext uri="{BB962C8B-B14F-4D97-AF65-F5344CB8AC3E}">
        <p14:creationId xmlns:p14="http://schemas.microsoft.com/office/powerpoint/2010/main" val="721399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346075" indent="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60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Demonstrations</a:t>
            </a:r>
            <a:r>
              <a:rPr lang="en-US" sz="1000" b="1">
                <a:latin typeface="Arial"/>
                <a:ea typeface="Calibri"/>
                <a:cs typeface="Times New Roman"/>
              </a:rPr>
              <a:t>: 60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60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a:t>
            </a:r>
            <a:r>
              <a:rPr lang="en-US" sz="1000" baseline="30000">
                <a:latin typeface="Arial"/>
                <a:ea typeface="Calibri"/>
                <a:cs typeface="Times New Roman"/>
              </a:rPr>
              <a:t>®</a:t>
            </a:r>
            <a:r>
              <a:rPr lang="en-US" sz="1000">
                <a:latin typeface="Arial"/>
                <a:ea typeface="Calibri"/>
                <a:cs typeface="Times New Roman"/>
              </a:rPr>
              <a:t> PowerPoint</a:t>
            </a:r>
            <a:r>
              <a:rPr lang="en-US" sz="1000" baseline="30000">
                <a:latin typeface="Arial"/>
                <a:ea typeface="Calibri"/>
                <a:cs typeface="Times New Roman"/>
              </a:rPr>
              <a:t>®</a:t>
            </a:r>
            <a:r>
              <a:rPr lang="en-US" sz="1000">
                <a:latin typeface="Arial"/>
                <a:ea typeface="Calibri"/>
                <a:cs typeface="Times New Roman"/>
              </a:rPr>
              <a:t> file 10961B_11.pptx.</a:t>
            </a:r>
          </a:p>
          <a:p>
            <a:pPr>
              <a:lnSpc>
                <a:spcPct val="115000"/>
              </a:lnSpc>
              <a:spcAft>
                <a:spcPts val="1000"/>
              </a:spcAft>
            </a:pPr>
            <a:r>
              <a:rPr lang="en-US" sz="1000" b="1">
                <a:latin typeface="Arial"/>
                <a:ea typeface="Calibri"/>
                <a:cs typeface="Times New Roman"/>
              </a:rPr>
              <a:t>Important</a:t>
            </a:r>
            <a:r>
              <a:rPr lang="en-US" sz="1000">
                <a:latin typeface="Arial"/>
                <a:ea typeface="Calibri"/>
                <a:cs typeface="Times New Roman"/>
              </a:rPr>
              <a:t>: </a:t>
            </a:r>
          </a:p>
          <a:p>
            <a:pPr>
              <a:lnSpc>
                <a:spcPct val="115000"/>
              </a:lnSpc>
              <a:spcAft>
                <a:spcPts val="1000"/>
              </a:spcAft>
            </a:pPr>
            <a:r>
              <a:rPr lang="en-US" sz="1000">
                <a:latin typeface="Arial"/>
                <a:ea typeface="Calibri"/>
                <a:cs typeface="Times New Roman"/>
              </a:rPr>
              <a:t>The use of PowerPoint 2013, PowerPoint 2010, or PowerPoint 2007 is recommended to display the slides for this course. If you use PowerPoint Viewer or a version of PowerPoint older than PowerPoint 2007, </a:t>
            </a:r>
            <a:r>
              <a:rPr lang="ga-IE" sz="1000">
                <a:latin typeface="Arial"/>
                <a:ea typeface="Calibri"/>
                <a:cs typeface="Times New Roman"/>
              </a:rPr>
              <a:t>some</a:t>
            </a:r>
            <a:r>
              <a:rPr lang="en-US" sz="1000">
                <a:latin typeface="Arial"/>
                <a:ea typeface="Calibri"/>
                <a:cs typeface="Times New Roman"/>
              </a:rPr>
              <a:t> of the features of the slides might not display correctly.</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Read all of the materials for this module. </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labs.</a:t>
            </a:r>
          </a:p>
          <a:p>
            <a:pPr>
              <a:lnSpc>
                <a:spcPct val="115000"/>
              </a:lnSpc>
              <a:spcAft>
                <a:spcPts val="1000"/>
              </a:spcAft>
            </a:pPr>
            <a:r>
              <a:rPr lang="en-US" sz="1000">
                <a:latin typeface="Arial"/>
                <a:ea typeface="Calibri"/>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CA" sz="1000">
                <a:latin typeface="Arial"/>
                <a:ea typeface="Calibri"/>
                <a:cs typeface="Times New Roman"/>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1F4301-6A18-4318-8369-3F4697E8057D}"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2592777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Because the DCOM-based WMI protocol is officially deprecated, the lab does not include tasks for the WMI job type. The lab does include tasks for the CIM commands. If students try to use an </a:t>
            </a:r>
            <a:r>
              <a:rPr lang="en-US" sz="1000" b="1" dirty="0">
                <a:latin typeface="Arial"/>
                <a:ea typeface="Calibri"/>
                <a:cs typeface="Times New Roman"/>
              </a:rPr>
              <a:t>–</a:t>
            </a:r>
            <a:r>
              <a:rPr lang="en-US" sz="1000" b="1" dirty="0" err="1">
                <a:latin typeface="Arial"/>
                <a:ea typeface="Calibri"/>
                <a:cs typeface="Times New Roman"/>
              </a:rPr>
              <a:t>AsJob</a:t>
            </a:r>
            <a:r>
              <a:rPr lang="en-US" sz="1000" dirty="0">
                <a:latin typeface="Arial"/>
                <a:ea typeface="Calibri"/>
                <a:cs typeface="Times New Roman"/>
              </a:rPr>
              <a:t> parameter of </a:t>
            </a:r>
            <a:r>
              <a:rPr lang="en-US" sz="1000" b="1" dirty="0">
                <a:latin typeface="Arial"/>
                <a:ea typeface="Calibri"/>
                <a:cs typeface="Times New Roman"/>
              </a:rPr>
              <a:t>Get-</a:t>
            </a:r>
            <a:r>
              <a:rPr lang="en-US" sz="1000" b="1" dirty="0" err="1">
                <a:latin typeface="Arial"/>
                <a:ea typeface="Calibri"/>
                <a:cs typeface="Times New Roman"/>
              </a:rPr>
              <a:t>CimInstance</a:t>
            </a:r>
            <a:r>
              <a:rPr lang="en-US" sz="1000" dirty="0">
                <a:latin typeface="Arial"/>
                <a:ea typeface="Calibri"/>
                <a:cs typeface="Times New Roman"/>
              </a:rPr>
              <a:t>, remind them that there is no such parameter. The correct approach is to use </a:t>
            </a:r>
            <a:r>
              <a:rPr lang="en-US" sz="1000" b="1" dirty="0">
                <a:latin typeface="Arial"/>
                <a:ea typeface="Calibri"/>
                <a:cs typeface="Times New Roman"/>
              </a:rPr>
              <a:t>Invoke-Command</a:t>
            </a:r>
            <a:r>
              <a:rPr lang="en-US" sz="1000" dirty="0">
                <a:latin typeface="Arial"/>
                <a:ea typeface="Calibri"/>
                <a:cs typeface="Times New Roman"/>
              </a:rPr>
              <a:t> to transmit </a:t>
            </a:r>
            <a:r>
              <a:rPr lang="en-US" sz="1000" b="1" dirty="0">
                <a:latin typeface="Arial"/>
                <a:ea typeface="Calibri"/>
                <a:cs typeface="Times New Roman"/>
              </a:rPr>
              <a:t>Get-</a:t>
            </a:r>
            <a:r>
              <a:rPr lang="en-US" sz="1000" b="1" dirty="0" err="1">
                <a:latin typeface="Arial"/>
                <a:ea typeface="Calibri"/>
                <a:cs typeface="Times New Roman"/>
              </a:rPr>
              <a:t>CimInstance</a:t>
            </a:r>
            <a:r>
              <a:rPr lang="en-US" sz="1000" dirty="0">
                <a:latin typeface="Arial"/>
                <a:ea typeface="Calibri"/>
                <a:cs typeface="Times New Roman"/>
              </a:rPr>
              <a:t> to the specified computers. Students will use the </a:t>
            </a:r>
            <a:r>
              <a:rPr lang="en-US" sz="1000" b="1" dirty="0">
                <a:latin typeface="Arial"/>
                <a:ea typeface="Calibri"/>
                <a:cs typeface="Times New Roman"/>
              </a:rPr>
              <a:t>–</a:t>
            </a:r>
            <a:r>
              <a:rPr lang="en-US" sz="1000" b="1" dirty="0" err="1">
                <a:latin typeface="Arial"/>
                <a:ea typeface="Calibri"/>
                <a:cs typeface="Times New Roman"/>
              </a:rPr>
              <a:t>ComputerName</a:t>
            </a:r>
            <a:r>
              <a:rPr lang="en-US" sz="1000" dirty="0">
                <a:latin typeface="Arial"/>
                <a:ea typeface="Calibri"/>
                <a:cs typeface="Times New Roman"/>
              </a:rPr>
              <a:t> and </a:t>
            </a:r>
            <a:r>
              <a:rPr lang="en-US" sz="1000" b="1" dirty="0">
                <a:latin typeface="Arial"/>
                <a:ea typeface="Calibri"/>
                <a:cs typeface="Times New Roman"/>
              </a:rPr>
              <a:t>–</a:t>
            </a:r>
            <a:r>
              <a:rPr lang="en-US" sz="1000" b="1" dirty="0" err="1">
                <a:latin typeface="Arial"/>
                <a:ea typeface="Calibri"/>
                <a:cs typeface="Times New Roman"/>
              </a:rPr>
              <a:t>AsJob</a:t>
            </a:r>
            <a:r>
              <a:rPr lang="en-US" sz="1000" dirty="0">
                <a:latin typeface="Arial"/>
                <a:ea typeface="Calibri"/>
                <a:cs typeface="Times New Roman"/>
              </a:rPr>
              <a:t> parameters of </a:t>
            </a:r>
            <a:r>
              <a:rPr lang="en-US" sz="1000" b="1" dirty="0">
                <a:latin typeface="Arial"/>
                <a:ea typeface="Calibri"/>
                <a:cs typeface="Times New Roman"/>
              </a:rPr>
              <a:t>Invoke-Command</a:t>
            </a:r>
            <a:r>
              <a:rPr lang="en-US" sz="1000" dirty="0">
                <a:latin typeface="Arial"/>
                <a:ea typeface="Calibri"/>
                <a:cs typeface="Times New Roman"/>
              </a:rPr>
              <a:t>. This approach reinforces the fact that </a:t>
            </a:r>
            <a:r>
              <a:rPr lang="en-US" sz="1000" b="1" dirty="0">
                <a:latin typeface="Arial"/>
                <a:ea typeface="Calibri"/>
                <a:cs typeface="Times New Roman"/>
              </a:rPr>
              <a:t>Invoke-Command</a:t>
            </a:r>
            <a:r>
              <a:rPr lang="en-US" sz="1000" dirty="0">
                <a:latin typeface="Arial"/>
                <a:ea typeface="Calibri"/>
                <a:cs typeface="Times New Roman"/>
              </a:rPr>
              <a:t> is designed to be a universal way of running commands in the background and on remote computers.</a:t>
            </a:r>
          </a:p>
          <a:p>
            <a:pPr>
              <a:lnSpc>
                <a:spcPct val="115000"/>
              </a:lnSpc>
              <a:spcAft>
                <a:spcPts val="1000"/>
              </a:spcAft>
            </a:pPr>
            <a:r>
              <a:rPr lang="en-US" sz="1000" b="1" dirty="0">
                <a:solidFill>
                  <a:srgbClr val="000000"/>
                </a:solidFill>
                <a:latin typeface="Arial"/>
                <a:ea typeface="Calibri"/>
                <a:cs typeface="Times New Roman"/>
              </a:rPr>
              <a:t>Exercise 1: Starting Jobs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start jobs using two of the basic job types.</a:t>
            </a:r>
          </a:p>
          <a:p>
            <a:pPr>
              <a:lnSpc>
                <a:spcPct val="115000"/>
              </a:lnSpc>
              <a:spcAft>
                <a:spcPts val="1000"/>
              </a:spcAft>
            </a:pPr>
            <a:r>
              <a:rPr lang="en-US" sz="1000" dirty="0">
                <a:latin typeface="Arial"/>
                <a:ea typeface="Calibri"/>
                <a:cs typeface="Times New Roman"/>
              </a:rPr>
              <a:t>Instructor Note: The tasks in this exercise will require students to recall techniques from previous modules. If necessary, give students hints and clues to help remind them of the necessary techniques and commands.</a:t>
            </a:r>
          </a:p>
          <a:p>
            <a:pPr>
              <a:lnSpc>
                <a:spcPct val="115000"/>
              </a:lnSpc>
              <a:spcAft>
                <a:spcPts val="1000"/>
              </a:spcAft>
            </a:pPr>
            <a:r>
              <a:rPr lang="en-US" sz="1000" b="1" dirty="0">
                <a:solidFill>
                  <a:srgbClr val="000000"/>
                </a:solidFill>
                <a:latin typeface="Arial"/>
                <a:ea typeface="Calibri"/>
                <a:cs typeface="Times New Roman"/>
              </a:rPr>
              <a:t>Exercise 2: Managing </a:t>
            </a:r>
            <a:r>
              <a:rPr lang="en-US" sz="1000" b="1" dirty="0" smtClean="0">
                <a:solidFill>
                  <a:srgbClr val="000000"/>
                </a:solidFill>
                <a:latin typeface="Arial"/>
                <a:ea typeface="Calibri"/>
                <a:cs typeface="Times New Roman"/>
              </a:rPr>
              <a:t>Jobs</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manage the jobs that you created in the previous exercise</a:t>
            </a:r>
            <a:r>
              <a:rPr lang="en-US" sz="1000" dirty="0" smtClean="0">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1F4301-6A18-4318-8369-3F4697E8057D}"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2845915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C1F4301-6A18-4318-8369-3F4697E8057D}"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2720228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Get-CIMInstance</a:t>
            </a:r>
            <a:r>
              <a:rPr lang="en-US" sz="1000">
                <a:latin typeface="Arial"/>
                <a:ea typeface="Calibri"/>
                <a:cs typeface="Times New Roman"/>
              </a:rPr>
              <a:t> does not have an </a:t>
            </a:r>
            <a:r>
              <a:rPr lang="en-US" sz="1000" b="1">
                <a:latin typeface="Arial"/>
                <a:ea typeface="Calibri"/>
                <a:cs typeface="Times New Roman"/>
              </a:rPr>
              <a:t>–AsJob</a:t>
            </a:r>
            <a:r>
              <a:rPr lang="en-US" sz="1000">
                <a:latin typeface="Arial"/>
                <a:ea typeface="Calibri"/>
                <a:cs typeface="Times New Roman"/>
              </a:rPr>
              <a:t> parameter. Why? How would you use it in a job?</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Microsoft is moving toward a standardized use pattern where </a:t>
            </a:r>
            <a:r>
              <a:rPr lang="en-US" sz="1000" b="1">
                <a:latin typeface="Arial"/>
                <a:ea typeface="Calibri"/>
                <a:cs typeface="Times New Roman"/>
              </a:rPr>
              <a:t>Invoke-Command</a:t>
            </a:r>
            <a:r>
              <a:rPr lang="en-US" sz="1000">
                <a:latin typeface="Arial"/>
                <a:ea typeface="Calibri"/>
                <a:cs typeface="Times New Roman"/>
              </a:rPr>
              <a:t> is used to run commands on remote computers, and to manage that process in the background. You can use </a:t>
            </a:r>
            <a:r>
              <a:rPr lang="en-US" sz="1000" b="1">
                <a:latin typeface="Arial"/>
                <a:ea typeface="Calibri"/>
                <a:cs typeface="Times New Roman"/>
              </a:rPr>
              <a:t>Get-CIMInstance </a:t>
            </a:r>
            <a:r>
              <a:rPr lang="en-US" sz="1000">
                <a:latin typeface="Arial"/>
                <a:ea typeface="Calibri"/>
                <a:cs typeface="Times New Roman"/>
              </a:rPr>
              <a:t>inside the script block of </a:t>
            </a:r>
            <a:r>
              <a:rPr lang="en-US" sz="1000" b="1">
                <a:latin typeface="Arial"/>
                <a:ea typeface="Calibri"/>
                <a:cs typeface="Times New Roman"/>
              </a:rPr>
              <a:t>Invoke-Command</a:t>
            </a:r>
            <a:r>
              <a:rPr lang="en-US" sz="1000">
                <a:latin typeface="Arial"/>
                <a:ea typeface="Calibri"/>
                <a:cs typeface="Times New Roman"/>
              </a:rPr>
              <a:t>, or inside the script block for </a:t>
            </a:r>
            <a:r>
              <a:rPr lang="en-US" sz="1000" b="1">
                <a:latin typeface="Arial"/>
                <a:ea typeface="Calibri"/>
                <a:cs typeface="Times New Roman"/>
              </a:rPr>
              <a:t>Start-Job</a:t>
            </a:r>
            <a:r>
              <a:rPr lang="en-US" sz="1000">
                <a:latin typeface="Arial"/>
                <a:ea typeface="Calibri"/>
                <a:cs typeface="Times New Roman"/>
              </a:rPr>
              <a:t>. </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are some potential performance concerns about background jobs?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Each background job requires a Windows PowerShell runspace, meaning each job will consume both CPU and memory while running. Job results are stored in memory, meaning jobs that produce a large amount of output can use a large amount of memory until the results are received and the job is removed.</a:t>
            </a:r>
          </a:p>
        </p:txBody>
      </p:sp>
      <p:sp>
        <p:nvSpPr>
          <p:cNvPr id="4" name="Slide Number Placeholder 3"/>
          <p:cNvSpPr>
            <a:spLocks noGrp="1"/>
          </p:cNvSpPr>
          <p:nvPr>
            <p:ph type="sldNum" sz="quarter" idx="10"/>
          </p:nvPr>
        </p:nvSpPr>
        <p:spPr/>
        <p:txBody>
          <a:bodyPr/>
          <a:lstStyle/>
          <a:p>
            <a:fld id="{7C1F4301-6A18-4318-8369-3F4697E8057D}"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135116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might you use </a:t>
            </a:r>
            <a:r>
              <a:rPr lang="en-US" sz="1000" b="1">
                <a:latin typeface="Arial"/>
                <a:ea typeface="Calibri"/>
                <a:cs typeface="Times New Roman"/>
              </a:rPr>
              <a:t>Register-ScheduledJob</a:t>
            </a:r>
            <a:r>
              <a:rPr lang="en-US" sz="1000">
                <a:latin typeface="Arial"/>
                <a:ea typeface="Calibri"/>
                <a:cs typeface="Times New Roman"/>
              </a:rPr>
              <a:t> from the </a:t>
            </a:r>
            <a:r>
              <a:rPr lang="en-US" sz="1000" b="1">
                <a:latin typeface="Arial"/>
                <a:ea typeface="Calibri"/>
                <a:cs typeface="Times New Roman"/>
              </a:rPr>
              <a:t>PSScheduledJob</a:t>
            </a:r>
            <a:r>
              <a:rPr lang="en-US" sz="1000">
                <a:latin typeface="Arial"/>
                <a:ea typeface="Calibri"/>
                <a:cs typeface="Times New Roman"/>
              </a:rPr>
              <a:t> module instead of a command in the </a:t>
            </a:r>
            <a:r>
              <a:rPr lang="en-US" sz="1000" b="1">
                <a:latin typeface="Arial"/>
                <a:ea typeface="Calibri"/>
                <a:cs typeface="Times New Roman"/>
              </a:rPr>
              <a:t>ScheduledTasks</a:t>
            </a:r>
            <a:r>
              <a:rPr lang="en-US" sz="1000">
                <a:latin typeface="Arial"/>
                <a:ea typeface="Calibri"/>
                <a:cs typeface="Times New Roman"/>
              </a:rPr>
              <a:t> module?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a:t>
            </a:r>
            <a:r>
              <a:rPr lang="en-US" sz="1000" b="1">
                <a:latin typeface="Arial"/>
                <a:ea typeface="Calibri"/>
                <a:cs typeface="Times New Roman"/>
              </a:rPr>
              <a:t>ScheduledTasks</a:t>
            </a:r>
            <a:r>
              <a:rPr lang="en-US" sz="1000">
                <a:latin typeface="Arial"/>
                <a:ea typeface="Calibri"/>
                <a:cs typeface="Times New Roman"/>
              </a:rPr>
              <a:t> module is not designed to retrieve job results. It is designed to manage the task objects in the Windows Task Scheduler. The commands in </a:t>
            </a:r>
            <a:r>
              <a:rPr lang="en-US" sz="1000" b="1">
                <a:latin typeface="Arial"/>
                <a:ea typeface="Calibri"/>
                <a:cs typeface="Times New Roman"/>
              </a:rPr>
              <a:t>PSScheduledJob</a:t>
            </a:r>
            <a:r>
              <a:rPr lang="en-US" sz="1000">
                <a:latin typeface="Arial"/>
                <a:ea typeface="Calibri"/>
                <a:cs typeface="Times New Roman"/>
              </a:rPr>
              <a:t> manage a kind of job that combines the abilities of the Windows Task Scheduler with Windows PowerShell manageability.</a:t>
            </a:r>
          </a:p>
        </p:txBody>
      </p:sp>
      <p:sp>
        <p:nvSpPr>
          <p:cNvPr id="4" name="Slide Number Placeholder 3"/>
          <p:cNvSpPr>
            <a:spLocks noGrp="1"/>
          </p:cNvSpPr>
          <p:nvPr>
            <p:ph type="sldNum" sz="quarter" idx="10"/>
          </p:nvPr>
        </p:nvSpPr>
        <p:spPr/>
        <p:txBody>
          <a:bodyPr/>
          <a:lstStyle/>
          <a:p>
            <a:fld id="{7C1F4301-6A18-4318-8369-3F4697E8057D}"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1506902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There’s often confusion between the two “scheduled” modules.</a:t>
            </a:r>
          </a:p>
          <a:p>
            <a:pPr>
              <a:lnSpc>
                <a:spcPct val="115000"/>
              </a:lnSpc>
              <a:spcAft>
                <a:spcPts val="1000"/>
              </a:spcAft>
            </a:pPr>
            <a:r>
              <a:rPr lang="en-US" sz="1000" b="1">
                <a:latin typeface="Arial"/>
                <a:ea typeface="Calibri"/>
                <a:cs typeface="Times New Roman"/>
              </a:rPr>
              <a:t>PSScheduledJob</a:t>
            </a:r>
            <a:r>
              <a:rPr lang="en-US" sz="1000">
                <a:latin typeface="Arial"/>
                <a:ea typeface="Calibri"/>
                <a:cs typeface="Times New Roman"/>
              </a:rPr>
              <a:t> is a feature of Windows PowerShell 3.0. It creates jobs that run in the background, even if Windows PowerShell is not running. Job results are stored to disk and can be retrieved from within Windows PowerShell. Task Scheduler is used to run the jobs, but this module cannot manage other tasks that may be in Task Scheduler.</a:t>
            </a:r>
          </a:p>
          <a:p>
            <a:pPr>
              <a:lnSpc>
                <a:spcPct val="115000"/>
              </a:lnSpc>
              <a:spcAft>
                <a:spcPts val="1000"/>
              </a:spcAft>
            </a:pPr>
            <a:r>
              <a:rPr lang="en-US" sz="1000" b="1">
                <a:latin typeface="Arial"/>
                <a:ea typeface="Calibri"/>
                <a:cs typeface="Times New Roman"/>
              </a:rPr>
              <a:t>ScheduledTasks</a:t>
            </a:r>
            <a:r>
              <a:rPr lang="en-US" sz="1000">
                <a:latin typeface="Arial"/>
                <a:ea typeface="Calibri"/>
                <a:cs typeface="Times New Roman"/>
              </a:rPr>
              <a:t> is a feature of Windows 8 and Windows Server 2012. It creates and manages tasks in the Windows Task Scheduler.</a:t>
            </a:r>
          </a:p>
          <a:p>
            <a:pPr>
              <a:lnSpc>
                <a:spcPct val="115000"/>
              </a:lnSpc>
              <a:spcAft>
                <a:spcPts val="1000"/>
              </a:spcAft>
            </a:pPr>
            <a:r>
              <a:rPr lang="en-US" sz="1000">
                <a:latin typeface="Arial"/>
                <a:ea typeface="Calibri"/>
                <a:cs typeface="Times New Roman"/>
              </a:rPr>
              <a:t>The architecture of the two modules is similar. Both use options, actions, and triggers. </a:t>
            </a:r>
            <a:r>
              <a:rPr lang="en-US" sz="1000" b="1">
                <a:latin typeface="Arial"/>
                <a:ea typeface="Calibri"/>
                <a:cs typeface="Times New Roman"/>
              </a:rPr>
              <a:t>ScheduledTasks</a:t>
            </a:r>
            <a:r>
              <a:rPr lang="en-US" sz="1000">
                <a:latin typeface="Arial"/>
                <a:ea typeface="Calibri"/>
                <a:cs typeface="Times New Roman"/>
              </a:rPr>
              <a:t> is more complex, and is specific to the operating system version. This course uses </a:t>
            </a:r>
            <a:r>
              <a:rPr lang="en-US" sz="1000" b="1">
                <a:latin typeface="Arial"/>
                <a:ea typeface="Calibri"/>
                <a:cs typeface="Times New Roman"/>
              </a:rPr>
              <a:t>PSScheduledJob</a:t>
            </a:r>
            <a:r>
              <a:rPr lang="en-US" sz="1000">
                <a:latin typeface="Arial"/>
                <a:ea typeface="Calibri"/>
                <a:cs typeface="Times New Roman"/>
              </a:rPr>
              <a:t> because it is an extension to the shell’s job system and is available in earlier versions of the Windows operating system.</a:t>
            </a:r>
          </a:p>
        </p:txBody>
      </p:sp>
      <p:sp>
        <p:nvSpPr>
          <p:cNvPr id="4" name="Slide Number Placeholder 3"/>
          <p:cNvSpPr>
            <a:spLocks noGrp="1"/>
          </p:cNvSpPr>
          <p:nvPr>
            <p:ph type="sldNum" sz="quarter" idx="10"/>
          </p:nvPr>
        </p:nvSpPr>
        <p:spPr/>
        <p:txBody>
          <a:bodyPr/>
          <a:lstStyle/>
          <a:p>
            <a:fld id="{7C1F4301-6A18-4318-8369-3F4697E8057D}"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870606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1F4301-6A18-4318-8369-3F4697E8057D}"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3165874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1F4301-6A18-4318-8369-3F4697E8057D}"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2503474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1F4301-6A18-4318-8369-3F4697E8057D}"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1605266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1F4301-6A18-4318-8369-3F4697E8057D}"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2226553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a:t>
            </a:r>
            <a:r>
              <a:rPr lang="ga-IE" sz="1000" dirty="0">
                <a:latin typeface="Arial"/>
                <a:ea typeface="Calibri"/>
                <a:cs typeface="Times New Roman"/>
              </a:rPr>
              <a:t> on the 01961A-LON-CL1 virtual machine </a:t>
            </a:r>
            <a:r>
              <a:rPr lang="en-US" sz="1000" dirty="0">
                <a:latin typeface="Arial"/>
                <a:ea typeface="Calibri"/>
                <a:cs typeface="Times New Roman"/>
              </a:rPr>
              <a:t>in E:\Mod11\Democode\Scheduled.ps1.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demonstration steps should be carried out on the 10961B-LON-CL1 virtual machine in the Windows PowerShell ISE. If the ISE is not already opened, you should open it now, and then open the file E:\Mod11\Democode\</a:t>
            </a:r>
            <a:r>
              <a:rPr lang="en-IE" sz="1000" dirty="0">
                <a:latin typeface="Arial"/>
                <a:ea typeface="Calibri"/>
                <a:cs typeface="Times New Roman"/>
              </a:rPr>
              <a:t>Scheduled</a:t>
            </a:r>
            <a:r>
              <a:rPr lang="ga-IE" sz="1000" dirty="0">
                <a:latin typeface="Arial"/>
                <a:ea typeface="Calibri"/>
                <a:cs typeface="Times New Roman"/>
              </a:rPr>
              <a:t>.ps1.</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Import-Module </a:t>
            </a:r>
            <a:r>
              <a:rPr lang="en-US" sz="1000" b="1" dirty="0" err="1" smtClean="0">
                <a:effectLst/>
                <a:latin typeface="Arial"/>
                <a:ea typeface="Times New Roman"/>
                <a:cs typeface="Times New Roman"/>
              </a:rPr>
              <a:t>PSScheduledJob</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Get-Job | </a:t>
            </a:r>
            <a:r>
              <a:rPr lang="en-US" sz="1000" b="1" dirty="0" smtClean="0">
                <a:effectLst/>
                <a:latin typeface="Arial"/>
                <a:ea typeface="Times New Roman"/>
                <a:cs typeface="Times New Roman"/>
              </a:rPr>
              <a:t>Remove-Job</a:t>
            </a:r>
          </a:p>
          <a:p>
            <a:pPr lvl="1">
              <a:lnSpc>
                <a:spcPct val="115000"/>
              </a:lnSpc>
              <a:spcBef>
                <a:spcPts val="600"/>
              </a:spcBef>
              <a:spcAft>
                <a:spcPts val="995"/>
              </a:spcAft>
            </a:pPr>
            <a:r>
              <a:rPr lang="en-US" sz="1000" dirty="0" smtClean="0">
                <a:solidFill>
                  <a:srgbClr val="000000"/>
                </a:solidFill>
                <a:effectLst/>
                <a:latin typeface="Arial"/>
                <a:ea typeface="Times New Roman"/>
                <a:cs typeface="Times New Roman"/>
              </a:rPr>
              <a:t>You </a:t>
            </a:r>
            <a:r>
              <a:rPr lang="en-US" sz="1000" dirty="0" smtClean="0">
                <a:solidFill>
                  <a:srgbClr val="000000"/>
                </a:solidFill>
                <a:effectLst/>
                <a:latin typeface="Arial"/>
                <a:ea typeface="Times New Roman"/>
                <a:cs typeface="Times New Roman"/>
              </a:rPr>
              <a:t>may see an error here stating that the directory name C:\Users\.....\PowerShell\ScheduledJobs is invalid. This will appear if there are no defined scheduled jobs and is expected. We run the remove-Job command here to clear the jobs before proceeding with the next steps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$trigger = New-</a:t>
            </a:r>
            <a:r>
              <a:rPr lang="en-US" sz="1000" b="1" dirty="0" err="1" smtClean="0">
                <a:effectLst/>
                <a:latin typeface="Arial"/>
                <a:ea typeface="Times New Roman"/>
                <a:cs typeface="Times New Roman"/>
              </a:rPr>
              <a:t>JobTrigger</a:t>
            </a:r>
            <a:r>
              <a:rPr lang="en-US" sz="1000" b="1" dirty="0" smtClean="0">
                <a:effectLst/>
                <a:latin typeface="Arial"/>
                <a:ea typeface="Times New Roman"/>
                <a:cs typeface="Times New Roman"/>
              </a:rPr>
              <a:t> –Once –At (Get-Date).</a:t>
            </a:r>
            <a:r>
              <a:rPr lang="en-US" sz="1000" b="1" dirty="0" err="1" smtClean="0">
                <a:effectLst/>
                <a:latin typeface="Arial"/>
                <a:ea typeface="Times New Roman"/>
                <a:cs typeface="Times New Roman"/>
              </a:rPr>
              <a:t>AddMinutes</a:t>
            </a:r>
            <a:r>
              <a:rPr lang="en-US" sz="1000" b="1" dirty="0" smtClean="0">
                <a:effectLst/>
                <a:latin typeface="Arial"/>
                <a:ea typeface="Times New Roman"/>
                <a:cs typeface="Times New Roman"/>
              </a:rPr>
              <a:t>(2)</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r>
              <a:rPr lang="en-US" sz="1000" dirty="0" smtClean="0">
                <a:effectLst/>
                <a:latin typeface="Arial"/>
                <a:ea typeface="Times New Roman"/>
                <a:cs typeface="Times New Roman"/>
              </a:rPr>
              <a:t>:</a:t>
            </a:r>
          </a:p>
          <a:p>
            <a:pPr lvl="1">
              <a:lnSpc>
                <a:spcPct val="115000"/>
              </a:lnSpc>
              <a:spcAft>
                <a:spcPts val="995"/>
              </a:spcAft>
            </a:pPr>
            <a:r>
              <a:rPr lang="en-US" sz="1000" b="1" dirty="0">
                <a:solidFill>
                  <a:prstClr val="black"/>
                </a:solidFill>
                <a:latin typeface="Arial"/>
                <a:ea typeface="Times New Roman"/>
                <a:cs typeface="Times New Roman"/>
              </a:rPr>
              <a:t>Register-</a:t>
            </a:r>
            <a:r>
              <a:rPr lang="en-US" sz="1000" b="1" dirty="0" err="1">
                <a:solidFill>
                  <a:prstClr val="black"/>
                </a:solidFill>
                <a:latin typeface="Arial"/>
                <a:ea typeface="Times New Roman"/>
                <a:cs typeface="Times New Roman"/>
              </a:rPr>
              <a:t>ScheduledJob</a:t>
            </a:r>
            <a:r>
              <a:rPr lang="en-US" sz="1000" b="1" dirty="0">
                <a:solidFill>
                  <a:prstClr val="black"/>
                </a:solidFill>
                <a:latin typeface="Arial"/>
                <a:ea typeface="Times New Roman"/>
                <a:cs typeface="Times New Roman"/>
              </a:rPr>
              <a:t> –Trigger $trigger –Name </a:t>
            </a:r>
            <a:r>
              <a:rPr lang="en-US" sz="1000" b="1" dirty="0" err="1">
                <a:solidFill>
                  <a:prstClr val="black"/>
                </a:solidFill>
                <a:latin typeface="Arial"/>
                <a:ea typeface="Times New Roman"/>
                <a:cs typeface="Times New Roman"/>
              </a:rPr>
              <a:t>DemoJob</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ScriptBlock</a:t>
            </a:r>
            <a:r>
              <a:rPr lang="en-US" sz="1000" b="1" dirty="0">
                <a:solidFill>
                  <a:prstClr val="black"/>
                </a:solidFill>
                <a:latin typeface="Arial"/>
                <a:ea typeface="Times New Roman"/>
                <a:cs typeface="Times New Roman"/>
              </a:rPr>
              <a:t> { Get-</a:t>
            </a:r>
            <a:r>
              <a:rPr lang="en-US" sz="1000" b="1" dirty="0" err="1">
                <a:solidFill>
                  <a:prstClr val="black"/>
                </a:solidFill>
                <a:latin typeface="Arial"/>
                <a:ea typeface="Times New Roman"/>
                <a:cs typeface="Times New Roman"/>
              </a:rPr>
              <a:t>EventLog</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LogName</a:t>
            </a:r>
            <a:r>
              <a:rPr lang="en-US" sz="1000" b="1" dirty="0">
                <a:solidFill>
                  <a:prstClr val="black"/>
                </a:solidFill>
                <a:latin typeface="Arial"/>
                <a:ea typeface="Times New Roman"/>
                <a:cs typeface="Times New Roman"/>
              </a:rPr>
              <a:t> Application </a:t>
            </a:r>
            <a:r>
              <a:rPr lang="en-US" sz="1000" b="1" dirty="0" smtClean="0">
                <a:solidFill>
                  <a:prstClr val="black"/>
                </a:solidFill>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C1F4301-6A18-4318-8369-3F4697E8057D}"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21458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u="sng">
                <a:latin typeface="Arial"/>
                <a:ea typeface="Calibri"/>
                <a:cs typeface="Segoe UI"/>
              </a:rPr>
              <a:t>Demonstration Preparation:</a:t>
            </a:r>
            <a:endParaRPr lang="en-US" sz="1000">
              <a:latin typeface="Arial"/>
              <a:ea typeface="Calibri"/>
              <a:cs typeface="Times New Roman"/>
            </a:endParaRPr>
          </a:p>
          <a:p>
            <a:pPr>
              <a:lnSpc>
                <a:spcPct val="115000"/>
              </a:lnSpc>
              <a:spcAft>
                <a:spcPts val="1000"/>
              </a:spcAft>
            </a:pPr>
            <a:r>
              <a:rPr lang="ga-IE" sz="1000">
                <a:solidFill>
                  <a:srgbClr val="000000"/>
                </a:solidFill>
                <a:latin typeface="Arial"/>
                <a:ea typeface="Calibri"/>
                <a:cs typeface="Times New Roman"/>
              </a:rPr>
              <a:t>There are demonstrations in each Lesson in this module. To prepare for them</a:t>
            </a:r>
            <a:r>
              <a:rPr lang="en-US" sz="1000">
                <a:solidFill>
                  <a:srgbClr val="000000"/>
                </a:solidFill>
                <a:latin typeface="Arial"/>
                <a:ea typeface="Calibri"/>
                <a:cs typeface="Times New Roman"/>
              </a:rPr>
              <a:t>,</a:t>
            </a:r>
            <a:r>
              <a:rPr lang="ga-IE" sz="1000">
                <a:solidFill>
                  <a:srgbClr val="000000"/>
                </a:solidFill>
                <a:latin typeface="Arial"/>
                <a:ea typeface="Calibri"/>
                <a:cs typeface="Times New Roman"/>
              </a:rPr>
              <a:t> you need to do the following</a:t>
            </a:r>
            <a:r>
              <a:rPr lang="en-US" sz="1000">
                <a:solidFill>
                  <a:srgbClr val="000000"/>
                </a:solidFill>
                <a:latin typeface="Arial"/>
                <a:ea typeface="Calibri"/>
                <a:cs typeface="Times New Roman"/>
              </a:rPr>
              <a: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a:t>
            </a:r>
            <a:r>
              <a:rPr lang="en-US" sz="1000" b="1" smtClean="0">
                <a:effectLst/>
                <a:latin typeface="Arial"/>
                <a:ea typeface="Times New Roman"/>
                <a:cs typeface="Segoe UI"/>
              </a:rPr>
              <a:t>10961B-LON-DC1</a:t>
            </a:r>
            <a:r>
              <a:rPr lang="ga-IE" sz="1000" smtClean="0">
                <a:effectLst/>
                <a:latin typeface="Arial"/>
                <a:ea typeface="Times New Roman"/>
                <a:cs typeface="Segoe UI"/>
              </a:rPr>
              <a:t>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a:t>
            </a:r>
            <a:r>
              <a:rPr lang="en-US" sz="1000" b="1" smtClean="0">
                <a:effectLst/>
                <a:latin typeface="Arial"/>
                <a:ea typeface="Times New Roman"/>
                <a:cs typeface="Segoe UI"/>
              </a:rPr>
              <a:t>10961B-LON-CL1</a:t>
            </a:r>
            <a:r>
              <a:rPr lang="ga-IE" sz="1000" smtClean="0">
                <a:effectLst/>
                <a:latin typeface="Arial"/>
                <a:ea typeface="Times New Roman"/>
                <a:cs typeface="Segoe UI"/>
              </a:rPr>
              <a:t>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 </a:t>
            </a:r>
            <a:r>
              <a:rPr lang="ga-IE" sz="1000" smtClean="0">
                <a:effectLst/>
                <a:latin typeface="Arial"/>
                <a:ea typeface="Times New Roman"/>
                <a:cs typeface="Segoe UI"/>
              </a:rPr>
              <a:t>(Start and </a:t>
            </a:r>
            <a:r>
              <a:rPr lang="en-US" sz="1000" smtClean="0">
                <a:effectLst/>
                <a:latin typeface="Arial"/>
                <a:ea typeface="Times New Roman"/>
                <a:cs typeface="Segoe UI"/>
              </a:rPr>
              <a:t>l</a:t>
            </a:r>
            <a:r>
              <a:rPr lang="ga-IE" sz="1000" smtClean="0">
                <a:effectLst/>
                <a:latin typeface="Arial"/>
                <a:ea typeface="Times New Roman"/>
                <a:cs typeface="Segoe UI"/>
              </a:rPr>
              <a:t>og </a:t>
            </a:r>
            <a:r>
              <a:rPr lang="en-US" sz="1000" smtClean="0">
                <a:effectLst/>
                <a:latin typeface="Arial"/>
                <a:ea typeface="Times New Roman"/>
                <a:cs typeface="Segoe UI"/>
              </a:rPr>
              <a:t>on </a:t>
            </a:r>
            <a:r>
              <a:rPr lang="ga-IE" sz="1000" smtClean="0">
                <a:effectLst/>
                <a:latin typeface="Arial"/>
                <a:ea typeface="Times New Roman"/>
                <a:cs typeface="Segoe UI"/>
              </a:rPr>
              <a:t>to the 10961B-LON-DC1 before logging onto the 10961B-LON-CL1 virtual machine</a:t>
            </a:r>
            <a:r>
              <a:rPr lang="en-US" sz="1000" smtClean="0">
                <a:effectLst/>
                <a:latin typeface="Arial"/>
                <a:ea typeface="Times New Roman"/>
                <a:cs typeface="Segoe UI"/>
              </a:rPr>
              <a:t>.</a:t>
            </a:r>
            <a:r>
              <a:rPr lang="ga-IE" sz="1000" smtClean="0">
                <a:effectLst/>
                <a:latin typeface="Arial"/>
                <a:ea typeface="Times New Roman"/>
                <a:cs typeface="Segoe UI"/>
              </a:rPr>
              <a:t>)</a:t>
            </a:r>
            <a:endParaRPr lang="en-US" sz="1000" smtClean="0">
              <a:effectLst/>
              <a:latin typeface="Arial"/>
              <a:ea typeface="Times New Roman"/>
              <a:cs typeface="Segoe UI"/>
            </a:endParaRPr>
          </a:p>
          <a:p>
            <a:pPr>
              <a:lnSpc>
                <a:spcPct val="115000"/>
              </a:lnSpc>
              <a:spcAft>
                <a:spcPts val="1000"/>
              </a:spcAft>
            </a:pPr>
            <a:r>
              <a:rPr lang="ga-IE" sz="1000">
                <a:latin typeface="Arial"/>
                <a:ea typeface="Calibri"/>
                <a:cs typeface="Times New Roman"/>
              </a:rPr>
              <a:t>Demo</a:t>
            </a:r>
            <a:r>
              <a:rPr lang="en-US" sz="1000">
                <a:latin typeface="Arial"/>
                <a:ea typeface="Calibri"/>
                <a:cs typeface="Times New Roman"/>
              </a:rPr>
              <a:t>nstration</a:t>
            </a:r>
            <a:r>
              <a:rPr lang="ga-IE" sz="1000">
                <a:latin typeface="Arial"/>
                <a:ea typeface="Calibri"/>
                <a:cs typeface="Times New Roman"/>
              </a:rPr>
              <a:t>s should be performed on the 10961B-LON-CL1 virtual machine in either the Windows PowerShell</a:t>
            </a:r>
            <a:r>
              <a:rPr lang="ga-IE" sz="1000" baseline="30000">
                <a:latin typeface="Arial"/>
                <a:ea typeface="Calibri"/>
                <a:cs typeface="Times New Roman"/>
              </a:rPr>
              <a:t>™</a:t>
            </a:r>
            <a:r>
              <a:rPr lang="ga-IE" sz="1000">
                <a:latin typeface="Arial"/>
                <a:ea typeface="Calibri"/>
                <a:cs typeface="Times New Roman"/>
              </a:rPr>
              <a:t> console or in the Windows PowerShell </a:t>
            </a:r>
            <a:r>
              <a:rPr lang="en-US" sz="1000">
                <a:latin typeface="Arial"/>
                <a:ea typeface="Calibri"/>
                <a:cs typeface="Times New Roman"/>
              </a:rPr>
              <a:t>Integrated Scripting Environment (</a:t>
            </a:r>
            <a:r>
              <a:rPr lang="ga-IE" sz="1000">
                <a:latin typeface="Arial"/>
                <a:ea typeface="Calibri"/>
                <a:cs typeface="Times New Roman"/>
              </a:rPr>
              <a:t>ISE</a:t>
            </a:r>
            <a:r>
              <a:rPr lang="en-US" sz="1000">
                <a:latin typeface="Arial"/>
                <a:ea typeface="Calibri"/>
                <a:cs typeface="Times New Roman"/>
              </a:rPr>
              <a:t>)</a:t>
            </a:r>
            <a:r>
              <a:rPr lang="ga-IE" sz="1000">
                <a:latin typeface="Arial"/>
                <a:ea typeface="Calibri"/>
                <a:cs typeface="Times New Roman"/>
              </a:rPr>
              <a:t>. </a:t>
            </a:r>
            <a:r>
              <a:rPr lang="en-US" sz="1000">
                <a:latin typeface="Arial"/>
                <a:ea typeface="Calibri"/>
                <a:cs typeface="Times New Roman"/>
              </a:rPr>
              <a:t>S</a:t>
            </a:r>
            <a:r>
              <a:rPr lang="ga-IE" sz="1000">
                <a:latin typeface="Arial"/>
                <a:ea typeface="Calibri"/>
                <a:cs typeface="Times New Roman"/>
              </a:rPr>
              <a:t>ome demo</a:t>
            </a:r>
            <a:r>
              <a:rPr lang="en-US" sz="1000">
                <a:latin typeface="Arial"/>
                <a:ea typeface="Calibri"/>
                <a:cs typeface="Times New Roman"/>
              </a:rPr>
              <a:t>nstration</a:t>
            </a:r>
            <a:r>
              <a:rPr lang="ga-IE" sz="1000">
                <a:latin typeface="Arial"/>
                <a:ea typeface="Calibri"/>
                <a:cs typeface="Times New Roman"/>
              </a:rPr>
              <a:t>s may explicitly call out which one to use. </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a:t>
            </a:r>
            <a:r>
              <a:rPr lang="en-US" sz="1000">
                <a:latin typeface="Arial"/>
                <a:ea typeface="Calibri"/>
                <a:cs typeface="Times New Roman"/>
              </a:rPr>
              <a:t>,</a:t>
            </a:r>
            <a:r>
              <a:rPr lang="ga-IE" sz="1000">
                <a:latin typeface="Arial"/>
                <a:ea typeface="Calibri"/>
                <a:cs typeface="Times New Roman"/>
              </a:rPr>
              <a:t> or steps are numerous</a:t>
            </a:r>
            <a:r>
              <a:rPr lang="en-US" sz="1000">
                <a:latin typeface="Arial"/>
                <a:ea typeface="Calibri"/>
                <a:cs typeface="Times New Roman"/>
              </a:rPr>
              <a:t>, </a:t>
            </a:r>
            <a:r>
              <a:rPr lang="ga-IE" sz="1000">
                <a:latin typeface="Arial"/>
                <a:ea typeface="Calibri"/>
                <a:cs typeface="Times New Roman"/>
              </a:rPr>
              <a:t>.ps1 demo</a:t>
            </a:r>
            <a:r>
              <a:rPr lang="en-US" sz="1000">
                <a:latin typeface="Arial"/>
                <a:ea typeface="Calibri"/>
                <a:cs typeface="Times New Roman"/>
              </a:rPr>
              <a:t>nstration </a:t>
            </a:r>
            <a:r>
              <a:rPr lang="ga-IE" sz="1000">
                <a:latin typeface="Arial"/>
                <a:ea typeface="Calibri"/>
                <a:cs typeface="Times New Roman"/>
              </a:rPr>
              <a:t>files are also provided and can be opened and used in the ISE. Where they are available</a:t>
            </a:r>
            <a:r>
              <a:rPr lang="en-US" sz="1000">
                <a:latin typeface="Arial"/>
                <a:ea typeface="Calibri"/>
                <a:cs typeface="Times New Roman"/>
              </a:rPr>
              <a:t>, they</a:t>
            </a:r>
            <a:r>
              <a:rPr lang="ga-IE" sz="1000">
                <a:latin typeface="Arial"/>
                <a:ea typeface="Calibri"/>
                <a:cs typeface="Times New Roman"/>
              </a:rPr>
              <a:t> will be called out in the demonstration </a:t>
            </a:r>
            <a:r>
              <a:rPr lang="en-US" sz="1000">
                <a:latin typeface="Arial"/>
                <a:ea typeface="Calibri"/>
                <a:cs typeface="Times New Roman"/>
              </a:rPr>
              <a:t>instructor n</a:t>
            </a:r>
            <a:r>
              <a:rPr lang="ga-IE" sz="1000">
                <a:latin typeface="Arial"/>
                <a:ea typeface="Calibri"/>
                <a:cs typeface="Times New Roman"/>
              </a:rPr>
              <a:t>otes. They are available on the 10961B-LON-CL1 </a:t>
            </a:r>
            <a:r>
              <a:rPr lang="en-US" sz="1000">
                <a:latin typeface="Arial"/>
                <a:ea typeface="Calibri"/>
                <a:cs typeface="Times New Roman"/>
              </a:rPr>
              <a:t>virtual machine </a:t>
            </a:r>
            <a:r>
              <a:rPr lang="ga-IE" sz="1000">
                <a:latin typeface="Arial"/>
                <a:ea typeface="Calibri"/>
                <a:cs typeface="Times New Roman"/>
              </a:rPr>
              <a:t>at E:\Mod11\Democode</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7C1F4301-6A18-4318-8369-3F4697E8057D}"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290641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smtClean="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ScheduledJob</a:t>
            </a:r>
            <a:r>
              <a:rPr lang="en-US" sz="1000" b="1" dirty="0">
                <a:solidFill>
                  <a:prstClr val="black"/>
                </a:solidFill>
                <a:latin typeface="Arial"/>
                <a:ea typeface="Times New Roman"/>
                <a:cs typeface="Times New Roman"/>
              </a:rPr>
              <a:t> | Select –Expand </a:t>
            </a:r>
            <a:r>
              <a:rPr lang="en-US" sz="1000" b="1" dirty="0" err="1">
                <a:solidFill>
                  <a:prstClr val="black"/>
                </a:solidFill>
                <a:latin typeface="Arial"/>
                <a:ea typeface="Times New Roman"/>
                <a:cs typeface="Times New Roman"/>
              </a:rPr>
              <a:t>JobTriggers</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Notice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ScheduledJob</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Wait </a:t>
            </a:r>
            <a:r>
              <a:rPr lang="en-US" sz="1000" dirty="0">
                <a:solidFill>
                  <a:prstClr val="black"/>
                </a:solidFill>
                <a:latin typeface="Arial"/>
                <a:ea typeface="Times New Roman"/>
                <a:cs typeface="Times New Roman"/>
              </a:rPr>
              <a:t>until after the time that was displayed in the previous step.</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Get-Job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Receive-Job –Name </a:t>
            </a:r>
            <a:r>
              <a:rPr lang="en-US" sz="1000" b="1" dirty="0" err="1">
                <a:solidFill>
                  <a:prstClr val="black"/>
                </a:solidFill>
                <a:latin typeface="Arial"/>
                <a:ea typeface="Times New Roman"/>
                <a:cs typeface="Times New Roman"/>
              </a:rPr>
              <a:t>DemoJob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Run:</a:t>
            </a:r>
          </a:p>
          <a:p>
            <a:pPr lvl="1">
              <a:lnSpc>
                <a:spcPts val="1000"/>
              </a:lnSpc>
              <a:spcBef>
                <a:spcPts val="600"/>
              </a:spcBef>
              <a:spcAft>
                <a:spcPts val="600"/>
              </a:spcAft>
            </a:pPr>
            <a:r>
              <a:rPr lang="en-US" sz="1000" b="1" dirty="0" smtClean="0">
                <a:solidFill>
                  <a:prstClr val="black"/>
                </a:solidFill>
                <a:latin typeface="Arial"/>
                <a:ea typeface="Times New Roman"/>
                <a:cs typeface="Times New Roman"/>
              </a:rPr>
              <a:t>Get-Job </a:t>
            </a:r>
            <a:r>
              <a:rPr lang="en-US" sz="1000" b="1" dirty="0">
                <a:solidFill>
                  <a:prstClr val="black"/>
                </a:solidFill>
                <a:latin typeface="Arial"/>
                <a:ea typeface="Times New Roman"/>
                <a:cs typeface="Times New Roman"/>
              </a:rPr>
              <a:t>–Name </a:t>
            </a:r>
            <a:r>
              <a:rPr lang="en-US" sz="1000" b="1" dirty="0" err="1">
                <a:solidFill>
                  <a:prstClr val="black"/>
                </a:solidFill>
                <a:latin typeface="Arial"/>
                <a:ea typeface="Times New Roman"/>
                <a:cs typeface="Times New Roman"/>
              </a:rPr>
              <a:t>DemoJob</a:t>
            </a:r>
            <a:r>
              <a:rPr lang="en-US" sz="1000" b="1" dirty="0">
                <a:solidFill>
                  <a:prstClr val="black"/>
                </a:solidFill>
                <a:latin typeface="Arial"/>
                <a:ea typeface="Times New Roman"/>
                <a:cs typeface="Times New Roman"/>
              </a:rPr>
              <a:t> | Remove-Job</a:t>
            </a:r>
            <a:endParaRPr lang="en-US" dirty="0"/>
          </a:p>
        </p:txBody>
      </p:sp>
      <p:sp>
        <p:nvSpPr>
          <p:cNvPr id="4" name="Slide Number Placeholder 3"/>
          <p:cNvSpPr>
            <a:spLocks noGrp="1"/>
          </p:cNvSpPr>
          <p:nvPr>
            <p:ph type="sldNum" sz="quarter" idx="10"/>
          </p:nvPr>
        </p:nvSpPr>
        <p:spPr/>
        <p:txBody>
          <a:bodyPr/>
          <a:lstStyle/>
          <a:p>
            <a:fld id="{7C1F4301-6A18-4318-8369-3F4697E8057D}" type="slidenum">
              <a:rPr lang="en-US" smtClean="0"/>
              <a:t>20</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205035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Creating a Scheduled </a:t>
            </a:r>
            <a:r>
              <a:rPr lang="en-US" sz="1000" b="1" dirty="0" smtClean="0">
                <a:solidFill>
                  <a:srgbClr val="000000"/>
                </a:solidFill>
                <a:latin typeface="Arial"/>
                <a:ea typeface="Calibri"/>
                <a:cs typeface="Times New Roman"/>
              </a:rPr>
              <a:t>Job</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create and run a scheduled job, and retrieve the results from the job.</a:t>
            </a:r>
          </a:p>
        </p:txBody>
      </p:sp>
      <p:sp>
        <p:nvSpPr>
          <p:cNvPr id="4" name="Slide Number Placeholder 3"/>
          <p:cNvSpPr>
            <a:spLocks noGrp="1"/>
          </p:cNvSpPr>
          <p:nvPr>
            <p:ph type="sldNum" sz="quarter" idx="10"/>
          </p:nvPr>
        </p:nvSpPr>
        <p:spPr/>
        <p:txBody>
          <a:bodyPr/>
          <a:lstStyle/>
          <a:p>
            <a:fld id="{7C1F4301-6A18-4318-8369-3F4697E8057D}"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3246530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C1F4301-6A18-4318-8369-3F4697E8057D}"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2977801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Is it possible to create a scheduled job without creating a job option object?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Yes. The </a:t>
            </a:r>
            <a:r>
              <a:rPr lang="en-US" sz="1000" b="1">
                <a:latin typeface="Arial"/>
                <a:ea typeface="Calibri"/>
                <a:cs typeface="Times New Roman"/>
              </a:rPr>
              <a:t>–ScheduledJobOption </a:t>
            </a:r>
            <a:r>
              <a:rPr lang="en-US" sz="1000">
                <a:latin typeface="Arial"/>
                <a:ea typeface="Calibri"/>
                <a:cs typeface="Times New Roman"/>
              </a:rPr>
              <a:t>parameter of </a:t>
            </a:r>
            <a:r>
              <a:rPr lang="en-US" sz="1000" b="1">
                <a:latin typeface="Arial"/>
                <a:ea typeface="Calibri"/>
                <a:cs typeface="Times New Roman"/>
              </a:rPr>
              <a:t>Register-ScheduledJob</a:t>
            </a:r>
            <a:r>
              <a:rPr lang="en-US" sz="1000">
                <a:latin typeface="Arial"/>
                <a:ea typeface="Calibri"/>
                <a:cs typeface="Times New Roman"/>
              </a:rPr>
              <a:t> is optional. You need to create a scheduled job option only if you require one of its features.</a:t>
            </a:r>
          </a:p>
        </p:txBody>
      </p:sp>
      <p:sp>
        <p:nvSpPr>
          <p:cNvPr id="4" name="Slide Number Placeholder 3"/>
          <p:cNvSpPr>
            <a:spLocks noGrp="1"/>
          </p:cNvSpPr>
          <p:nvPr>
            <p:ph type="sldNum" sz="quarter" idx="10"/>
          </p:nvPr>
        </p:nvSpPr>
        <p:spPr/>
        <p:txBody>
          <a:bodyPr/>
          <a:lstStyle/>
          <a:p>
            <a:fld id="{7C1F4301-6A18-4318-8369-3F4697E8057D}"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2682444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a:t>
            </a:r>
            <a:r>
              <a:rPr lang="en-US" sz="1000" b="1" dirty="0" smtClean="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main difference between a background job and a scheduled job?</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background job runs only while Windows PowerShell is running. A scheduled job can run even if the shell is not running, and you can still use the shell to retrieve job results.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Remember that scheduled jobs are defined, stored, and managed locally. There is no means of central scheduled job management. For that reason, you should be careful to document job definitions. In large environments, you may prefer to use a centralized job management solution, such as Microsoft System Center Orchestrator.</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The </a:t>
            </a:r>
            <a:r>
              <a:rPr lang="en-US" sz="1000" b="1" dirty="0" err="1">
                <a:latin typeface="Arial"/>
                <a:ea typeface="Calibri"/>
                <a:cs typeface="Times New Roman"/>
              </a:rPr>
              <a:t>ScheduledTasks</a:t>
            </a:r>
            <a:r>
              <a:rPr lang="en-US" sz="1000" dirty="0">
                <a:latin typeface="Arial"/>
                <a:ea typeface="Calibri"/>
                <a:cs typeface="Times New Roman"/>
              </a:rPr>
              <a:t> module is not available.</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This module is a feature of Windows 8 and Windows Server 2012 and is not available on earlier versions of the operating system. The </a:t>
            </a:r>
            <a:r>
              <a:rPr lang="en-US" sz="1000" b="1" dirty="0" err="1">
                <a:latin typeface="Arial"/>
                <a:ea typeface="Calibri"/>
                <a:cs typeface="Times New Roman"/>
              </a:rPr>
              <a:t>PSScheduledJob</a:t>
            </a:r>
            <a:r>
              <a:rPr lang="en-US" sz="1000" b="1" dirty="0">
                <a:latin typeface="Arial"/>
                <a:ea typeface="Calibri"/>
                <a:cs typeface="Times New Roman"/>
              </a:rPr>
              <a:t> </a:t>
            </a:r>
            <a:r>
              <a:rPr lang="en-US" sz="1000" dirty="0">
                <a:latin typeface="Arial"/>
                <a:ea typeface="Calibri"/>
                <a:cs typeface="Times New Roman"/>
              </a:rPr>
              <a:t>module is a feature of Windows PowerShell 3.0 and should be available on any computer where that version of the shell is installed. </a:t>
            </a:r>
          </a:p>
        </p:txBody>
      </p:sp>
      <p:sp>
        <p:nvSpPr>
          <p:cNvPr id="4" name="Slide Number Placeholder 3"/>
          <p:cNvSpPr>
            <a:spLocks noGrp="1"/>
          </p:cNvSpPr>
          <p:nvPr>
            <p:ph type="sldNum" sz="quarter" idx="10"/>
          </p:nvPr>
        </p:nvSpPr>
        <p:spPr/>
        <p:txBody>
          <a:bodyPr/>
          <a:lstStyle/>
          <a:p>
            <a:fld id="{7C1F4301-6A18-4318-8369-3F4697E8057D}"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132669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are some tasks that you might want to run in the background?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Any long-running task is a good candidate for running in the background. Also remember that background jobs can run in parallel. That makes background jobs a good way for a script to start several tasks that can run concurrently. The script can start the jobs and wait until they all complete before proceeding.</a:t>
            </a:r>
          </a:p>
        </p:txBody>
      </p:sp>
      <p:sp>
        <p:nvSpPr>
          <p:cNvPr id="4" name="Slide Number Placeholder 3"/>
          <p:cNvSpPr>
            <a:spLocks noGrp="1"/>
          </p:cNvSpPr>
          <p:nvPr>
            <p:ph type="sldNum" sz="quarter" idx="10"/>
          </p:nvPr>
        </p:nvSpPr>
        <p:spPr/>
        <p:txBody>
          <a:bodyPr/>
          <a:lstStyle/>
          <a:p>
            <a:fld id="{7C1F4301-6A18-4318-8369-3F4697E8057D}"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661766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1F4301-6A18-4318-8369-3F4697E8057D}"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992014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1F4301-6A18-4318-8369-3F4697E8057D}"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1596410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1F4301-6A18-4318-8369-3F4697E8057D}"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320396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1F4301-6A18-4318-8369-3F4697E8057D}"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395089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a:t>
            </a:r>
            <a:r>
              <a:rPr lang="en-US" sz="1000" dirty="0">
                <a:latin typeface="Arial"/>
                <a:ea typeface="Calibri"/>
                <a:cs typeface="Times New Roman"/>
              </a:rPr>
              <a:t>the </a:t>
            </a:r>
            <a:r>
              <a:rPr lang="ga-IE" sz="1000" dirty="0">
                <a:latin typeface="Arial"/>
                <a:ea typeface="Calibri"/>
                <a:cs typeface="Times New Roman"/>
              </a:rPr>
              <a:t>10961B-LON-CL1 virtual machine </a:t>
            </a:r>
            <a:r>
              <a:rPr lang="en-US" sz="1000" dirty="0">
                <a:latin typeface="Arial"/>
                <a:ea typeface="Calibri"/>
                <a:cs typeface="Times New Roman"/>
              </a:rPr>
              <a:t>in E:\Mod11\Democode\Background.ps1. In the script, steps 8 and 9 are modified to retrieve and use the ID number automatically, without you having to remember the ID number.</a:t>
            </a:r>
          </a:p>
          <a:p>
            <a:pPr>
              <a:lnSpc>
                <a:spcPct val="115000"/>
              </a:lnSpc>
              <a:spcAft>
                <a:spcPts val="1000"/>
              </a:spcAft>
            </a:pPr>
            <a:r>
              <a:rPr lang="en-US" sz="1000" dirty="0">
                <a:latin typeface="Arial"/>
                <a:ea typeface="Calibri"/>
                <a:cs typeface="Times New Roman"/>
              </a:rPr>
              <a:t>The script does not include the command to enable remoting on LON-CL1. You will need to manually run </a:t>
            </a:r>
            <a:r>
              <a:rPr lang="en-US" sz="1000" b="1" dirty="0">
                <a:latin typeface="Arial"/>
                <a:ea typeface="Calibri"/>
                <a:cs typeface="Times New Roman"/>
              </a:rPr>
              <a:t>Enable-</a:t>
            </a:r>
            <a:r>
              <a:rPr lang="en-US" sz="1000" b="1" dirty="0" err="1">
                <a:latin typeface="Arial"/>
                <a:ea typeface="Calibri"/>
                <a:cs typeface="Times New Roman"/>
              </a:rPr>
              <a:t>PSRemoting</a:t>
            </a:r>
            <a:r>
              <a:rPr lang="en-US" sz="1000" dirty="0">
                <a:latin typeface="Arial"/>
                <a:ea typeface="Calibri"/>
                <a:cs typeface="Times New Roman"/>
              </a:rPr>
              <a:t> on LON-CL1 if it is not already enabled.</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de</a:t>
            </a:r>
            <a:r>
              <a:rPr lang="ga-IE" sz="1000" dirty="0">
                <a:latin typeface="Arial"/>
                <a:ea typeface="Calibri"/>
                <a:cs typeface="Times New Roman"/>
              </a:rPr>
              <a:t>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ISE</a:t>
            </a:r>
            <a:r>
              <a:rPr lang="en-US" sz="1000" dirty="0">
                <a:latin typeface="Arial"/>
                <a:ea typeface="Calibri"/>
                <a:cs typeface="Times New Roman"/>
              </a:rPr>
              <a:t>. I</a:t>
            </a:r>
            <a:r>
              <a:rPr lang="ga-IE" sz="1000" dirty="0">
                <a:latin typeface="Arial"/>
                <a:ea typeface="Calibri"/>
                <a:cs typeface="Times New Roman"/>
              </a:rPr>
              <a:t>f the ISE is not already opened</a:t>
            </a:r>
            <a:r>
              <a:rPr lang="en-US" sz="1000" dirty="0">
                <a:latin typeface="Arial"/>
                <a:ea typeface="Calibri"/>
                <a:cs typeface="Times New Roman"/>
              </a:rPr>
              <a:t>,</a:t>
            </a:r>
            <a:r>
              <a:rPr lang="ga-IE" sz="1000" dirty="0">
                <a:latin typeface="Arial"/>
                <a:ea typeface="Calibri"/>
                <a:cs typeface="Times New Roman"/>
              </a:rPr>
              <a:t> you should open it now</a:t>
            </a:r>
            <a:r>
              <a:rPr lang="en-US" sz="1000" dirty="0">
                <a:latin typeface="Arial"/>
                <a:ea typeface="Calibri"/>
                <a:cs typeface="Times New Roman"/>
              </a:rPr>
              <a:t>, and then open </a:t>
            </a:r>
            <a:r>
              <a:rPr lang="ga-IE" sz="1000" dirty="0">
                <a:latin typeface="Arial"/>
                <a:ea typeface="Calibri"/>
                <a:cs typeface="Times New Roman"/>
              </a:rPr>
              <a:t>the file </a:t>
            </a:r>
            <a:r>
              <a:rPr lang="en-US" sz="1000" dirty="0">
                <a:latin typeface="Arial"/>
                <a:ea typeface="Calibri"/>
                <a:cs typeface="Times New Roman"/>
              </a:rPr>
              <a:t>E:\Mod</a:t>
            </a:r>
            <a:r>
              <a:rPr lang="ga-IE" sz="1000" dirty="0">
                <a:latin typeface="Arial"/>
                <a:ea typeface="Calibri"/>
                <a:cs typeface="Times New Roman"/>
              </a:rPr>
              <a:t>11</a:t>
            </a:r>
            <a:r>
              <a:rPr lang="en-US" sz="1000" dirty="0">
                <a:latin typeface="Arial"/>
                <a:ea typeface="Calibri"/>
                <a:cs typeface="Times New Roman"/>
              </a:rPr>
              <a:t>\</a:t>
            </a:r>
            <a:r>
              <a:rPr lang="en-US" sz="1000" dirty="0" err="1">
                <a:latin typeface="Arial"/>
                <a:ea typeface="Calibri"/>
                <a:cs typeface="Times New Roman"/>
              </a:rPr>
              <a:t>Democode</a:t>
            </a:r>
            <a:r>
              <a:rPr lang="en-US" sz="1000" dirty="0">
                <a:latin typeface="Arial"/>
                <a:ea typeface="Calibri"/>
                <a:cs typeface="Times New Roman"/>
              </a:rPr>
              <a:t>\</a:t>
            </a:r>
            <a:r>
              <a:rPr lang="ga-IE" sz="1000" dirty="0">
                <a:latin typeface="Arial"/>
                <a:ea typeface="Calibri"/>
                <a:cs typeface="Times New Roman"/>
              </a:rPr>
              <a:t>Background</a:t>
            </a:r>
            <a:r>
              <a:rPr lang="en-US" sz="1000" dirty="0">
                <a:latin typeface="Arial"/>
                <a:ea typeface="Calibri"/>
                <a:cs typeface="Times New Roman"/>
              </a:rPr>
              <a:t>.ps1</a:t>
            </a:r>
            <a:r>
              <a:rPr lang="ga-IE" sz="1000" dirty="0">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600"/>
              </a:spcAft>
              <a:buFont typeface="+mj-lt"/>
              <a:buAutoNum type="arabicPeriod"/>
            </a:pPr>
            <a:r>
              <a:rPr lang="en-US" sz="1000" dirty="0" smtClean="0">
                <a:effectLst/>
                <a:latin typeface="Arial"/>
                <a:ea typeface="Times New Roman"/>
                <a:cs typeface="Times New Roman"/>
              </a:rPr>
              <a:t>On LON-CL1, run:</a:t>
            </a:r>
          </a:p>
          <a:p>
            <a:pPr lvl="1">
              <a:lnSpc>
                <a:spcPct val="115000"/>
              </a:lnSpc>
              <a:spcBef>
                <a:spcPts val="600"/>
              </a:spcBef>
              <a:spcAft>
                <a:spcPts val="995"/>
              </a:spcAft>
            </a:pPr>
            <a:r>
              <a:rPr lang="en-US" sz="1000" b="1" dirty="0" smtClean="0">
                <a:effectLst/>
                <a:latin typeface="Arial"/>
                <a:ea typeface="Times New Roman"/>
                <a:cs typeface="Times New Roman"/>
              </a:rPr>
              <a:t>Enable-</a:t>
            </a:r>
            <a:r>
              <a:rPr lang="en-US" sz="1000" b="1" dirty="0" err="1" smtClean="0">
                <a:effectLst/>
                <a:latin typeface="Arial"/>
                <a:ea typeface="Times New Roman"/>
                <a:cs typeface="Times New Roman"/>
              </a:rPr>
              <a:t>PSRemoting</a:t>
            </a:r>
            <a:endParaRPr lang="en-US" sz="1000" dirty="0">
              <a:latin typeface="Arial"/>
              <a:ea typeface="Times New Roman"/>
              <a:cs typeface="Times New Roman"/>
            </a:endParaRPr>
          </a:p>
          <a:p>
            <a:pPr lvl="1">
              <a:lnSpc>
                <a:spcPct val="115000"/>
              </a:lnSpc>
              <a:spcBef>
                <a:spcPts val="600"/>
              </a:spcBef>
              <a:spcAft>
                <a:spcPts val="995"/>
              </a:spcAft>
            </a:pPr>
            <a:r>
              <a:rPr lang="en-US" sz="1000" dirty="0" smtClean="0">
                <a:effectLst/>
                <a:latin typeface="Arial"/>
                <a:ea typeface="Times New Roman"/>
                <a:cs typeface="Times New Roman"/>
              </a:rPr>
              <a:t>Respond </a:t>
            </a:r>
            <a:r>
              <a:rPr lang="en-US" sz="1000" dirty="0" smtClean="0">
                <a:effectLst/>
                <a:latin typeface="Arial"/>
                <a:ea typeface="Times New Roman"/>
                <a:cs typeface="Times New Roman"/>
              </a:rPr>
              <a:t>Yes by typing </a:t>
            </a:r>
            <a:r>
              <a:rPr lang="en-US" sz="1000" b="1" dirty="0" smtClean="0">
                <a:effectLst/>
                <a:latin typeface="Arial"/>
                <a:ea typeface="Times New Roman"/>
                <a:cs typeface="Times New Roman"/>
              </a:rPr>
              <a:t>Y</a:t>
            </a:r>
            <a:r>
              <a:rPr lang="en-US" sz="1000" dirty="0" smtClean="0">
                <a:effectLst/>
                <a:latin typeface="Arial"/>
                <a:ea typeface="Times New Roman"/>
                <a:cs typeface="Times New Roman"/>
              </a:rPr>
              <a:t> at each prompt.</a:t>
            </a:r>
          </a:p>
          <a:p>
            <a:pPr marL="342900" marR="0" lvl="0" indent="-342900">
              <a:lnSpc>
                <a:spcPct val="115000"/>
              </a:lnSpc>
              <a:spcBef>
                <a:spcPts val="0"/>
              </a:spcBef>
              <a:spcAft>
                <a:spcPts val="600"/>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Start-Job –</a:t>
            </a:r>
            <a:r>
              <a:rPr lang="en-US" sz="1000" b="1" dirty="0" err="1" smtClean="0">
                <a:effectLst/>
                <a:latin typeface="Arial"/>
                <a:ea typeface="Times New Roman"/>
                <a:cs typeface="Times New Roman"/>
              </a:rPr>
              <a:t>ScriptBlock</a:t>
            </a:r>
            <a:r>
              <a:rPr lang="en-US" sz="1000" b="1" dirty="0" smtClean="0">
                <a:effectLst/>
                <a:latin typeface="Arial"/>
                <a:ea typeface="Times New Roman"/>
                <a:cs typeface="Times New Roman"/>
              </a:rPr>
              <a:t> { </a:t>
            </a:r>
            <a:r>
              <a:rPr lang="en-US" sz="1000" b="1" dirty="0" err="1" smtClean="0">
                <a:effectLst/>
                <a:latin typeface="Arial"/>
                <a:ea typeface="Times New Roman"/>
                <a:cs typeface="Times New Roman"/>
              </a:rPr>
              <a:t>Dir</a:t>
            </a:r>
            <a:r>
              <a:rPr lang="en-US" sz="1000" b="1" dirty="0" smtClean="0">
                <a:effectLst/>
                <a:latin typeface="Arial"/>
                <a:ea typeface="Times New Roman"/>
                <a:cs typeface="Times New Roman"/>
              </a:rPr>
              <a:t> C:\ -</a:t>
            </a:r>
            <a:r>
              <a:rPr lang="en-US" sz="1000" b="1" dirty="0" err="1" smtClean="0">
                <a:effectLst/>
                <a:latin typeface="Arial"/>
                <a:ea typeface="Times New Roman"/>
                <a:cs typeface="Times New Roman"/>
              </a:rPr>
              <a:t>Recurse</a:t>
            </a:r>
            <a:r>
              <a:rPr lang="en-US" sz="1000" b="1" dirty="0" smtClean="0">
                <a:effectLst/>
                <a:latin typeface="Arial"/>
                <a:ea typeface="Times New Roman"/>
                <a:cs typeface="Times New Roman"/>
              </a:rPr>
              <a:t> } –Name </a:t>
            </a:r>
            <a:r>
              <a:rPr lang="en-US" sz="1000" b="1" dirty="0" err="1" smtClean="0">
                <a:effectLst/>
                <a:latin typeface="Arial"/>
                <a:ea typeface="Times New Roman"/>
                <a:cs typeface="Times New Roman"/>
              </a:rPr>
              <a:t>LocalDir</a:t>
            </a:r>
            <a:endParaRPr lang="en-US" sz="1000" dirty="0" smtClean="0">
              <a:effectLst/>
              <a:latin typeface="Arial"/>
              <a:ea typeface="Times New Roman"/>
              <a:cs typeface="Times New Roman"/>
            </a:endParaRPr>
          </a:p>
          <a:p>
            <a:pPr marL="342900" marR="0" lvl="0" indent="-342900">
              <a:lnSpc>
                <a:spcPct val="115000"/>
              </a:lnSpc>
              <a:spcBef>
                <a:spcPts val="0"/>
              </a:spcBef>
              <a:spcAft>
                <a:spcPts val="600"/>
              </a:spcAft>
              <a:buFont typeface="+mj-lt"/>
              <a:buAutoNum type="arabicPeriod"/>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lvl="1">
              <a:lnSpc>
                <a:spcPct val="115000"/>
              </a:lnSpc>
              <a:spcBef>
                <a:spcPts val="600"/>
              </a:spcBef>
              <a:spcAft>
                <a:spcPts val="995"/>
              </a:spcAft>
            </a:pPr>
            <a:r>
              <a:rPr lang="en-US" sz="1000" b="1" dirty="0" smtClean="0">
                <a:effectLst/>
                <a:latin typeface="Arial"/>
                <a:ea typeface="Times New Roman"/>
                <a:cs typeface="Times New Roman"/>
              </a:rPr>
              <a:t>Invoke-Command –</a:t>
            </a:r>
            <a:r>
              <a:rPr lang="en-US" sz="1000" b="1" dirty="0" err="1" smtClean="0">
                <a:effectLst/>
                <a:latin typeface="Arial"/>
                <a:ea typeface="Times New Roman"/>
                <a:cs typeface="Times New Roman"/>
              </a:rPr>
              <a:t>ScriptBlock</a:t>
            </a:r>
            <a:r>
              <a:rPr lang="en-US" sz="1000" b="1" dirty="0" smtClean="0">
                <a:effectLst/>
                <a:latin typeface="Arial"/>
                <a:ea typeface="Times New Roman"/>
                <a:cs typeface="Times New Roman"/>
              </a:rPr>
              <a:t> { Get-</a:t>
            </a:r>
            <a:r>
              <a:rPr lang="en-US" sz="1000" b="1" dirty="0" err="1" smtClean="0">
                <a:effectLst/>
                <a:latin typeface="Arial"/>
                <a:ea typeface="Times New Roman"/>
                <a:cs typeface="Times New Roman"/>
              </a:rPr>
              <a:t>EventLog</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LogName</a:t>
            </a:r>
            <a:r>
              <a:rPr lang="en-US" sz="1000" b="1" dirty="0" smtClean="0">
                <a:effectLst/>
                <a:latin typeface="Arial"/>
                <a:ea typeface="Times New Roman"/>
                <a:cs typeface="Times New Roman"/>
              </a:rPr>
              <a:t> Security –Newest 100 } –</a:t>
            </a:r>
            <a:r>
              <a:rPr lang="en-US" sz="1000" b="1" dirty="0" err="1" smtClean="0">
                <a:effectLst/>
                <a:latin typeface="Arial"/>
                <a:ea typeface="Times New Roman"/>
                <a:cs typeface="Times New Roman"/>
              </a:rPr>
              <a:t>ComputerName</a:t>
            </a:r>
            <a:r>
              <a:rPr lang="en-US" sz="1000" b="1" dirty="0" smtClean="0">
                <a:effectLst/>
                <a:latin typeface="Arial"/>
                <a:ea typeface="Times New Roman"/>
                <a:cs typeface="Times New Roman"/>
              </a:rPr>
              <a:t> </a:t>
            </a:r>
            <a:r>
              <a:rPr lang="en-US" sz="1000" b="1" dirty="0">
                <a:solidFill>
                  <a:prstClr val="black"/>
                </a:solidFill>
                <a:latin typeface="Arial"/>
                <a:ea typeface="Times New Roman"/>
                <a:cs typeface="Times New Roman"/>
              </a:rPr>
              <a:t>LON-CL1,LON-DC1 –</a:t>
            </a:r>
            <a:r>
              <a:rPr lang="en-US" sz="1000" b="1" dirty="0" err="1">
                <a:solidFill>
                  <a:prstClr val="black"/>
                </a:solidFill>
                <a:latin typeface="Arial"/>
                <a:ea typeface="Times New Roman"/>
                <a:cs typeface="Times New Roman"/>
              </a:rPr>
              <a:t>JobName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RemoteLogs</a:t>
            </a:r>
            <a:endParaRPr lang="en-US" sz="1000" dirty="0">
              <a:solidFill>
                <a:prstClr val="black"/>
              </a:solidFill>
              <a:latin typeface="Arial"/>
              <a:ea typeface="Times New Roman"/>
              <a:cs typeface="Times New Roman"/>
            </a:endParaRPr>
          </a:p>
          <a:p>
            <a:pPr marL="342900" lvl="0" indent="-342900">
              <a:lnSpc>
                <a:spcPct val="115000"/>
              </a:lnSpc>
              <a:spcAft>
                <a:spcPts val="600"/>
              </a:spcAft>
              <a:buFont typeface="+mj-lt"/>
              <a:buAutoNum type="arabicPeriod"/>
            </a:pPr>
            <a:r>
              <a:rPr lang="en-US" sz="1000" dirty="0">
                <a:solidFill>
                  <a:srgbClr val="000000"/>
                </a:solidFill>
                <a:latin typeface="Arial"/>
                <a:ea typeface="Times New Roman"/>
                <a:cs typeface="Times New Roman"/>
              </a:rPr>
              <a:t>Run:</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b="1" dirty="0" smtClean="0">
                <a:solidFill>
                  <a:prstClr val="black"/>
                </a:solidFill>
                <a:latin typeface="Arial"/>
                <a:ea typeface="Times New Roman"/>
                <a:cs typeface="Times New Roman"/>
              </a:rPr>
              <a:t>Get-Job</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C1F4301-6A18-4318-8369-3F4697E8057D}"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137762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300"/>
              </a:spcAft>
              <a:buFont typeface="+mj-lt"/>
              <a:buAutoNum type="arabicPeriod" startAt="5"/>
            </a:pPr>
            <a:r>
              <a:rPr lang="en-US" sz="1000" dirty="0" smtClean="0">
                <a:solidFill>
                  <a:srgbClr val="000000"/>
                </a:solidFill>
                <a:latin typeface="Arial"/>
                <a:ea typeface="Times New Roman"/>
                <a:cs typeface="Times New Roman"/>
              </a:rPr>
              <a:t>Run</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b="1" dirty="0">
                <a:solidFill>
                  <a:prstClr val="black"/>
                </a:solidFill>
                <a:latin typeface="Arial"/>
                <a:ea typeface="Times New Roman"/>
                <a:cs typeface="Times New Roman"/>
              </a:rPr>
              <a:t>Get-Job –Name </a:t>
            </a:r>
            <a:r>
              <a:rPr lang="en-US" sz="1000" b="1" dirty="0" err="1">
                <a:solidFill>
                  <a:prstClr val="black"/>
                </a:solidFill>
                <a:latin typeface="Arial"/>
                <a:ea typeface="Times New Roman"/>
                <a:cs typeface="Times New Roman"/>
              </a:rPr>
              <a:t>LocalDir</a:t>
            </a:r>
            <a:r>
              <a:rPr lang="en-US" sz="1000" b="1" dirty="0">
                <a:solidFill>
                  <a:prstClr val="black"/>
                </a:solidFill>
                <a:latin typeface="Arial"/>
                <a:ea typeface="Times New Roman"/>
                <a:cs typeface="Times New Roman"/>
              </a:rPr>
              <a:t> | Stop-Job</a:t>
            </a:r>
            <a:endParaRPr lang="en-US" sz="1000" dirty="0">
              <a:solidFill>
                <a:prstClr val="black"/>
              </a:solidFill>
              <a:latin typeface="Arial"/>
              <a:ea typeface="Times New Roman"/>
              <a:cs typeface="Times New Roman"/>
            </a:endParaRPr>
          </a:p>
          <a:p>
            <a:pPr marL="342900" lvl="0" indent="-342900">
              <a:lnSpc>
                <a:spcPct val="115000"/>
              </a:lnSpc>
              <a:spcAft>
                <a:spcPts val="300"/>
              </a:spcAft>
              <a:buFont typeface="+mj-lt"/>
              <a:buAutoNum type="arabicPeriod" startAt="5"/>
            </a:pPr>
            <a:r>
              <a:rPr lang="en-US" sz="1000" dirty="0">
                <a:solidFill>
                  <a:srgbClr val="000000"/>
                </a:solidFill>
                <a:latin typeface="Arial"/>
                <a:ea typeface="Times New Roman"/>
                <a:cs typeface="Times New Roman"/>
              </a:rPr>
              <a:t>Run:</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b="1" dirty="0">
                <a:solidFill>
                  <a:prstClr val="black"/>
                </a:solidFill>
                <a:latin typeface="Arial"/>
                <a:ea typeface="Times New Roman"/>
                <a:cs typeface="Times New Roman"/>
              </a:rPr>
              <a:t>Receive-Job  –Name </a:t>
            </a:r>
            <a:r>
              <a:rPr lang="en-US" sz="1000" b="1" dirty="0" err="1">
                <a:solidFill>
                  <a:prstClr val="black"/>
                </a:solidFill>
                <a:latin typeface="Arial"/>
                <a:ea typeface="Times New Roman"/>
                <a:cs typeface="Times New Roman"/>
              </a:rPr>
              <a:t>LocalDir</a:t>
            </a:r>
            <a:endParaRPr lang="en-US" sz="1000" dirty="0">
              <a:solidFill>
                <a:prstClr val="black"/>
              </a:solidFill>
              <a:latin typeface="Arial"/>
              <a:ea typeface="Times New Roman"/>
              <a:cs typeface="Times New Roman"/>
            </a:endParaRPr>
          </a:p>
          <a:p>
            <a:pPr marL="342900" lvl="0" indent="-342900">
              <a:lnSpc>
                <a:spcPct val="115000"/>
              </a:lnSpc>
              <a:spcAft>
                <a:spcPts val="300"/>
              </a:spcAft>
              <a:buFont typeface="+mj-lt"/>
              <a:buAutoNum type="arabicPeriod" startAt="5"/>
            </a:pPr>
            <a:r>
              <a:rPr lang="en-US" sz="1000" dirty="0">
                <a:solidFill>
                  <a:srgbClr val="000000"/>
                </a:solidFill>
                <a:latin typeface="Arial"/>
                <a:ea typeface="Times New Roman"/>
                <a:cs typeface="Times New Roman"/>
              </a:rPr>
              <a:t>Run:</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b="1" dirty="0">
                <a:solidFill>
                  <a:prstClr val="black"/>
                </a:solidFill>
                <a:latin typeface="Arial"/>
                <a:ea typeface="Times New Roman"/>
                <a:cs typeface="Times New Roman"/>
              </a:rPr>
              <a:t>Remove-Job –Name </a:t>
            </a:r>
            <a:r>
              <a:rPr lang="en-US" sz="1000" b="1" dirty="0" err="1">
                <a:solidFill>
                  <a:prstClr val="black"/>
                </a:solidFill>
                <a:latin typeface="Arial"/>
                <a:ea typeface="Times New Roman"/>
                <a:cs typeface="Times New Roman"/>
              </a:rPr>
              <a:t>LocalDir</a:t>
            </a:r>
            <a:endParaRPr lang="en-US" sz="1000" dirty="0">
              <a:solidFill>
                <a:prstClr val="black"/>
              </a:solidFill>
              <a:latin typeface="Arial"/>
              <a:ea typeface="Times New Roman"/>
              <a:cs typeface="Times New Roman"/>
            </a:endParaRPr>
          </a:p>
          <a:p>
            <a:pPr marL="342900" lvl="0" indent="-342900">
              <a:lnSpc>
                <a:spcPct val="115000"/>
              </a:lnSpc>
              <a:spcAft>
                <a:spcPts val="300"/>
              </a:spcAft>
              <a:buFont typeface="+mj-lt"/>
              <a:buAutoNum type="arabicPeriod" startAt="5"/>
            </a:pPr>
            <a:r>
              <a:rPr lang="en-US" sz="1000" dirty="0">
                <a:solidFill>
                  <a:srgbClr val="000000"/>
                </a:solidFill>
                <a:latin typeface="Arial"/>
                <a:ea typeface="Times New Roman"/>
                <a:cs typeface="Times New Roman"/>
              </a:rPr>
              <a:t>Run:</a:t>
            </a:r>
            <a:endParaRPr lang="en-US" sz="1000" dirty="0">
              <a:solidFill>
                <a:prstClr val="black"/>
              </a:solidFill>
              <a:latin typeface="Arial"/>
              <a:ea typeface="Times New Roman"/>
              <a:cs typeface="Times New Roman"/>
            </a:endParaRPr>
          </a:p>
          <a:p>
            <a:pPr lvl="1">
              <a:lnSpc>
                <a:spcPct val="115000"/>
              </a:lnSpc>
              <a:spcBef>
                <a:spcPts val="600"/>
              </a:spcBef>
              <a:spcAft>
                <a:spcPts val="300"/>
              </a:spcAft>
            </a:pPr>
            <a:r>
              <a:rPr lang="en-US" sz="1000" b="1" dirty="0">
                <a:solidFill>
                  <a:prstClr val="black"/>
                </a:solidFill>
                <a:latin typeface="Arial"/>
                <a:ea typeface="Times New Roman"/>
                <a:cs typeface="Times New Roman"/>
              </a:rPr>
              <a:t>Get-Job</a:t>
            </a:r>
            <a:r>
              <a:rPr lang="en-US" sz="1000" b="1"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srgbClr val="000000"/>
                </a:solidFill>
                <a:latin typeface="Arial"/>
                <a:ea typeface="Times New Roman"/>
                <a:cs typeface="Times New Roman"/>
              </a:rPr>
              <a:t>Repeat </a:t>
            </a:r>
            <a:r>
              <a:rPr lang="en-US" sz="1000" dirty="0">
                <a:solidFill>
                  <a:srgbClr val="000000"/>
                </a:solidFill>
                <a:latin typeface="Arial"/>
                <a:ea typeface="Times New Roman"/>
                <a:cs typeface="Times New Roman"/>
              </a:rPr>
              <a:t>this step until the </a:t>
            </a:r>
            <a:r>
              <a:rPr lang="en-US" sz="1000" b="1" dirty="0" err="1">
                <a:solidFill>
                  <a:prstClr val="black"/>
                </a:solidFill>
                <a:latin typeface="Arial"/>
                <a:ea typeface="Times New Roman"/>
                <a:cs typeface="Times New Roman"/>
              </a:rPr>
              <a:t>RemoteLogs</a:t>
            </a:r>
            <a:r>
              <a:rPr lang="en-US" sz="1000" dirty="0">
                <a:solidFill>
                  <a:srgbClr val="000000"/>
                </a:solidFill>
                <a:latin typeface="Arial"/>
                <a:ea typeface="Times New Roman"/>
                <a:cs typeface="Times New Roman"/>
              </a:rPr>
              <a:t> job shows a status of </a:t>
            </a:r>
            <a:r>
              <a:rPr lang="en-US" sz="1000" b="1" dirty="0">
                <a:solidFill>
                  <a:prstClr val="black"/>
                </a:solidFill>
                <a:latin typeface="Arial"/>
                <a:ea typeface="Times New Roman"/>
                <a:cs typeface="Times New Roman"/>
              </a:rPr>
              <a:t>Completed</a:t>
            </a:r>
            <a:endParaRPr lang="en-US" sz="1000" dirty="0">
              <a:solidFill>
                <a:prstClr val="black"/>
              </a:solidFill>
              <a:latin typeface="Arial"/>
              <a:ea typeface="Times New Roman"/>
              <a:cs typeface="Times New Roman"/>
            </a:endParaRPr>
          </a:p>
          <a:p>
            <a:pPr marL="342900" lvl="0" indent="-342900">
              <a:lnSpc>
                <a:spcPct val="115000"/>
              </a:lnSpc>
              <a:spcAft>
                <a:spcPts val="300"/>
              </a:spcAft>
              <a:buFont typeface="+mj-lt"/>
              <a:buAutoNum type="arabicPeriod" startAt="5"/>
            </a:pPr>
            <a:r>
              <a:rPr lang="en-US" sz="1000" dirty="0">
                <a:solidFill>
                  <a:srgbClr val="000000"/>
                </a:solidFill>
                <a:latin typeface="Arial"/>
                <a:ea typeface="Times New Roman"/>
                <a:cs typeface="Times New Roman"/>
              </a:rPr>
              <a:t>Run:</a:t>
            </a:r>
            <a:endParaRPr lang="en-US" sz="1000" dirty="0">
              <a:solidFill>
                <a:prstClr val="black"/>
              </a:solidFill>
              <a:latin typeface="Arial"/>
              <a:ea typeface="Times New Roman"/>
              <a:cs typeface="Times New Roman"/>
            </a:endParaRPr>
          </a:p>
          <a:p>
            <a:pPr lvl="1">
              <a:lnSpc>
                <a:spcPct val="115000"/>
              </a:lnSpc>
              <a:spcBef>
                <a:spcPts val="600"/>
              </a:spcBef>
              <a:spcAft>
                <a:spcPts val="300"/>
              </a:spcAft>
            </a:pPr>
            <a:r>
              <a:rPr lang="en-US" sz="1000" b="1" dirty="0">
                <a:solidFill>
                  <a:prstClr val="black"/>
                </a:solidFill>
                <a:latin typeface="Arial"/>
                <a:ea typeface="Times New Roman"/>
                <a:cs typeface="Times New Roman"/>
              </a:rPr>
              <a:t>Get-Job –Name </a:t>
            </a:r>
            <a:r>
              <a:rPr lang="en-US" sz="1000" b="1" dirty="0" err="1">
                <a:solidFill>
                  <a:prstClr val="black"/>
                </a:solidFill>
                <a:latin typeface="Arial"/>
                <a:ea typeface="Times New Roman"/>
                <a:cs typeface="Times New Roman"/>
              </a:rPr>
              <a:t>RemoteLogs</a:t>
            </a:r>
            <a:r>
              <a:rPr lang="en-US" sz="1000" b="1" dirty="0">
                <a:solidFill>
                  <a:prstClr val="black"/>
                </a:solidFill>
                <a:latin typeface="Arial"/>
                <a:ea typeface="Times New Roman"/>
                <a:cs typeface="Times New Roman"/>
              </a:rPr>
              <a:t> | Select –</a:t>
            </a:r>
            <a:r>
              <a:rPr lang="en-US" sz="1000" b="1" dirty="0" err="1">
                <a:solidFill>
                  <a:prstClr val="black"/>
                </a:solidFill>
                <a:latin typeface="Arial"/>
                <a:ea typeface="Times New Roman"/>
                <a:cs typeface="Times New Roman"/>
              </a:rPr>
              <a:t>ExpandProperty</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ChildJobs</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Times New Roman"/>
            </a:endParaRPr>
          </a:p>
          <a:p>
            <a:pPr lvl="1">
              <a:lnSpc>
                <a:spcPct val="115000"/>
              </a:lnSpc>
              <a:spcBef>
                <a:spcPts val="600"/>
              </a:spcBef>
              <a:spcAft>
                <a:spcPts val="1200"/>
              </a:spcAft>
            </a:pPr>
            <a:r>
              <a:rPr lang="en-US" sz="1000" dirty="0" smtClean="0">
                <a:solidFill>
                  <a:srgbClr val="000000"/>
                </a:solidFill>
                <a:latin typeface="Arial"/>
                <a:ea typeface="Times New Roman"/>
                <a:cs typeface="Times New Roman"/>
              </a:rPr>
              <a:t>Remember </a:t>
            </a:r>
            <a:r>
              <a:rPr lang="en-US" sz="1000" dirty="0">
                <a:solidFill>
                  <a:srgbClr val="000000"/>
                </a:solidFill>
                <a:latin typeface="Arial"/>
                <a:ea typeface="Times New Roman"/>
                <a:cs typeface="Times New Roman"/>
              </a:rPr>
              <a:t>the job ID number that corresponds to the </a:t>
            </a:r>
            <a:r>
              <a:rPr lang="ga-IE" sz="1000" dirty="0">
                <a:solidFill>
                  <a:srgbClr val="000000"/>
                </a:solidFill>
                <a:latin typeface="Arial"/>
                <a:ea typeface="Times New Roman"/>
                <a:cs typeface="Times New Roman"/>
              </a:rPr>
              <a:t>LON</a:t>
            </a:r>
            <a:r>
              <a:rPr lang="en-US" sz="1000" dirty="0">
                <a:solidFill>
                  <a:srgbClr val="000000"/>
                </a:solidFill>
                <a:latin typeface="Arial"/>
                <a:ea typeface="Times New Roman"/>
                <a:cs typeface="Times New Roman"/>
              </a:rPr>
              <a:t>-DC1 job</a:t>
            </a:r>
            <a:r>
              <a:rPr lang="en-US" sz="1000" dirty="0" smtClean="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300"/>
              </a:spcAft>
              <a:buFont typeface="+mj-lt"/>
              <a:buAutoNum type="arabicPeriod" startAt="5"/>
            </a:pPr>
            <a:r>
              <a:rPr lang="en-US" sz="1000" dirty="0">
                <a:solidFill>
                  <a:srgbClr val="000000"/>
                </a:solidFill>
                <a:latin typeface="Arial"/>
                <a:ea typeface="Times New Roman"/>
                <a:cs typeface="Times New Roman"/>
              </a:rPr>
              <a:t>Run:</a:t>
            </a:r>
            <a:endParaRPr lang="en-US" sz="1000" dirty="0">
              <a:solidFill>
                <a:prstClr val="black"/>
              </a:solidFill>
              <a:latin typeface="Arial"/>
              <a:ea typeface="Times New Roman"/>
              <a:cs typeface="Times New Roman"/>
            </a:endParaRPr>
          </a:p>
          <a:p>
            <a:pPr lvl="1">
              <a:lnSpc>
                <a:spcPct val="115000"/>
              </a:lnSpc>
              <a:spcBef>
                <a:spcPts val="600"/>
              </a:spcBef>
              <a:spcAft>
                <a:spcPts val="300"/>
              </a:spcAft>
            </a:pPr>
            <a:r>
              <a:rPr lang="en-US" sz="1000" b="1" dirty="0">
                <a:solidFill>
                  <a:prstClr val="black"/>
                </a:solidFill>
                <a:latin typeface="Arial"/>
                <a:ea typeface="Times New Roman"/>
                <a:cs typeface="Times New Roman"/>
              </a:rPr>
              <a:t>Get-Job –ID &lt;id&gt; | Receive-Job –</a:t>
            </a:r>
            <a:r>
              <a:rPr lang="en-US" sz="1000" b="1" dirty="0" smtClean="0">
                <a:solidFill>
                  <a:prstClr val="black"/>
                </a:solidFill>
                <a:latin typeface="Arial"/>
                <a:ea typeface="Times New Roman"/>
                <a:cs typeface="Times New Roman"/>
              </a:rPr>
              <a:t>Keep</a:t>
            </a:r>
            <a:endParaRPr lang="en-US" sz="1000" dirty="0">
              <a:solidFill>
                <a:prstClr val="black"/>
              </a:solidFill>
              <a:latin typeface="Arial"/>
              <a:ea typeface="Times New Roman"/>
              <a:cs typeface="Times New Roman"/>
            </a:endParaRPr>
          </a:p>
          <a:p>
            <a:pPr lvl="1">
              <a:lnSpc>
                <a:spcPct val="115000"/>
              </a:lnSpc>
              <a:spcBef>
                <a:spcPts val="600"/>
              </a:spcBef>
              <a:spcAft>
                <a:spcPts val="300"/>
              </a:spcAft>
            </a:pPr>
            <a:r>
              <a:rPr lang="en-US" sz="1000" dirty="0" smtClean="0">
                <a:solidFill>
                  <a:srgbClr val="000000"/>
                </a:solidFill>
                <a:latin typeface="Arial"/>
                <a:ea typeface="Times New Roman"/>
                <a:cs typeface="Times New Roman"/>
              </a:rPr>
              <a:t>Replacing </a:t>
            </a:r>
            <a:r>
              <a:rPr lang="en-US" sz="1000" dirty="0">
                <a:solidFill>
                  <a:srgbClr val="000000"/>
                </a:solidFill>
                <a:latin typeface="Arial"/>
                <a:ea typeface="Times New Roman"/>
                <a:cs typeface="Times New Roman"/>
              </a:rPr>
              <a:t>&lt;id&gt; with the job ID number you remembered from the previous step</a:t>
            </a:r>
            <a:r>
              <a:rPr lang="en-US" sz="1000" dirty="0" smtClean="0">
                <a:solidFill>
                  <a:srgbClr val="000000"/>
                </a:solidFill>
                <a:latin typeface="Arial"/>
                <a:ea typeface="Times New Roman"/>
                <a:cs typeface="Times New Roman"/>
              </a:rPr>
              <a:t>.</a:t>
            </a:r>
          </a:p>
          <a:p>
            <a:pPr lvl="1">
              <a:lnSpc>
                <a:spcPct val="115000"/>
              </a:lnSpc>
              <a:spcBef>
                <a:spcPts val="600"/>
              </a:spcBef>
              <a:spcAft>
                <a:spcPts val="300"/>
              </a:spcAft>
            </a:pPr>
            <a:endParaRPr lang="en-US" sz="100" dirty="0">
              <a:solidFill>
                <a:prstClr val="black"/>
              </a:solidFill>
              <a:latin typeface="Arial"/>
              <a:ea typeface="Times New Roman"/>
              <a:cs typeface="Times New Roman"/>
            </a:endParaRPr>
          </a:p>
          <a:p>
            <a:pPr marL="342900" lvl="0" indent="-342900">
              <a:lnSpc>
                <a:spcPct val="115000"/>
              </a:lnSpc>
              <a:spcAft>
                <a:spcPts val="300"/>
              </a:spcAft>
              <a:buFont typeface="+mj-lt"/>
              <a:buAutoNum type="arabicPeriod" startAt="5"/>
            </a:pPr>
            <a:r>
              <a:rPr lang="en-US" sz="1000" dirty="0">
                <a:solidFill>
                  <a:srgbClr val="000000"/>
                </a:solidFill>
                <a:latin typeface="Arial"/>
                <a:ea typeface="Times New Roman"/>
                <a:cs typeface="Times New Roman"/>
              </a:rPr>
              <a:t>Run:</a:t>
            </a:r>
            <a:endParaRPr lang="en-US" sz="1000" dirty="0">
              <a:solidFill>
                <a:prstClr val="black"/>
              </a:solidFill>
              <a:latin typeface="Arial"/>
              <a:ea typeface="Times New Roman"/>
              <a:cs typeface="Times New Roman"/>
            </a:endParaRPr>
          </a:p>
          <a:p>
            <a:pPr lvl="1">
              <a:lnSpc>
                <a:spcPct val="115000"/>
              </a:lnSpc>
              <a:spcBef>
                <a:spcPts val="600"/>
              </a:spcBef>
              <a:spcAft>
                <a:spcPts val="300"/>
              </a:spcAft>
            </a:pPr>
            <a:r>
              <a:rPr lang="en-US" sz="1000" b="1" dirty="0">
                <a:solidFill>
                  <a:prstClr val="black"/>
                </a:solidFill>
                <a:latin typeface="Arial"/>
                <a:ea typeface="Times New Roman"/>
                <a:cs typeface="Times New Roman"/>
              </a:rPr>
              <a:t>Receive-Job  –Name </a:t>
            </a:r>
            <a:r>
              <a:rPr lang="en-US" sz="1000" b="1" dirty="0" err="1" smtClean="0">
                <a:solidFill>
                  <a:prstClr val="black"/>
                </a:solidFill>
                <a:latin typeface="Arial"/>
                <a:ea typeface="Times New Roman"/>
                <a:cs typeface="Times New Roman"/>
              </a:rPr>
              <a:t>RemoteLogs</a:t>
            </a:r>
            <a:endParaRPr lang="en-US" sz="1000" b="1"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Times New Roman"/>
              </a:rPr>
              <a:t>Run:</a:t>
            </a:r>
            <a:endParaRPr lang="en-US" sz="1000" dirty="0">
              <a:solidFill>
                <a:prstClr val="black"/>
              </a:solidFill>
              <a:latin typeface="Arial"/>
              <a:ea typeface="Times New Roman"/>
              <a:cs typeface="Times New Roman"/>
            </a:endParaRPr>
          </a:p>
          <a:p>
            <a:pPr lvl="1">
              <a:lnSpc>
                <a:spcPts val="1000"/>
              </a:lnSpc>
              <a:spcBef>
                <a:spcPts val="600"/>
              </a:spcBef>
              <a:spcAft>
                <a:spcPts val="600"/>
              </a:spcAft>
            </a:pPr>
            <a:r>
              <a:rPr lang="en-US" sz="1000" b="1" dirty="0">
                <a:solidFill>
                  <a:prstClr val="black"/>
                </a:solidFill>
                <a:latin typeface="Arial"/>
                <a:ea typeface="Times New Roman"/>
                <a:cs typeface="Times New Roman"/>
              </a:rPr>
              <a:t>Remove-Job –Name </a:t>
            </a:r>
            <a:r>
              <a:rPr lang="en-US" sz="1000" b="1" dirty="0" err="1" smtClean="0">
                <a:solidFill>
                  <a:prstClr val="black"/>
                </a:solidFill>
                <a:latin typeface="Arial"/>
                <a:ea typeface="Times New Roman"/>
                <a:cs typeface="Times New Roman"/>
              </a:rPr>
              <a:t>RemoteLogs</a:t>
            </a:r>
            <a:endParaRPr lang="en-US" dirty="0"/>
          </a:p>
        </p:txBody>
      </p:sp>
      <p:sp>
        <p:nvSpPr>
          <p:cNvPr id="4" name="Slide Number Placeholder 3"/>
          <p:cNvSpPr>
            <a:spLocks noGrp="1"/>
          </p:cNvSpPr>
          <p:nvPr>
            <p:ph type="sldNum" sz="quarter" idx="10"/>
          </p:nvPr>
        </p:nvSpPr>
        <p:spPr/>
        <p:txBody>
          <a:bodyPr/>
          <a:lstStyle/>
          <a:p>
            <a:fld id="{7C1F4301-6A18-4318-8369-3F4697E8057D}" type="slidenum">
              <a:rPr lang="en-US" smtClean="0"/>
              <a:t>9</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Using Background Jobs and Scheduled Jobs</a:t>
            </a:r>
            <a:endParaRPr lang="en-US" sz="1200" b="1">
              <a:solidFill>
                <a:srgbClr val="336699"/>
              </a:solidFill>
              <a:latin typeface="Arial"/>
            </a:endParaRPr>
          </a:p>
        </p:txBody>
      </p:sp>
    </p:spTree>
    <p:extLst>
      <p:ext uri="{BB962C8B-B14F-4D97-AF65-F5344CB8AC3E}">
        <p14:creationId xmlns:p14="http://schemas.microsoft.com/office/powerpoint/2010/main" val="34321609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372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Module11</a:t>
            </a:r>
            <a:endParaRPr lang="en-US" sz="2600"/>
          </a:p>
        </p:txBody>
      </p:sp>
      <p:sp>
        <p:nvSpPr>
          <p:cNvPr id="3" name="Subtitle 2"/>
          <p:cNvSpPr>
            <a:spLocks noGrp="1"/>
          </p:cNvSpPr>
          <p:nvPr>
            <p:ph type="subTitle" sz="quarter" idx="1"/>
          </p:nvPr>
        </p:nvSpPr>
        <p:spPr/>
        <p:txBody>
          <a:bodyPr/>
          <a:lstStyle/>
          <a:p>
            <a:r>
              <a:rPr lang="en-US" smtClean="0"/>
              <a:t>Using Background Jobs and Scheduled Jobs
</a:t>
            </a:r>
            <a:endParaRPr lang="en-US"/>
          </a:p>
        </p:txBody>
      </p:sp>
    </p:spTree>
    <p:extLst>
      <p:ext uri="{BB962C8B-B14F-4D97-AF65-F5344CB8AC3E}">
        <p14:creationId xmlns:p14="http://schemas.microsoft.com/office/powerpoint/2010/main" val="2195864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 Using Background Jobs</a:t>
            </a:r>
            <a:endParaRPr lang="en-US"/>
          </a:p>
        </p:txBody>
      </p:sp>
      <p:sp>
        <p:nvSpPr>
          <p:cNvPr id="3" name="Text Placeholder 2"/>
          <p:cNvSpPr>
            <a:spLocks noGrp="1"/>
          </p:cNvSpPr>
          <p:nvPr>
            <p:ph type="body" idx="1"/>
          </p:nvPr>
        </p:nvSpPr>
        <p:spPr/>
        <p:txBody>
          <a:bodyPr/>
          <a:lstStyle/>
          <a:p>
            <a:r>
              <a:rPr lang="en-US" smtClean="0"/>
              <a:t>Exercise 1: Starting Jobs
Exercise 2: Managing Jobs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107886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Lab Scenario38659983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1536318"/>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need to perform several tasks that can run concurrently. You will start these tasks as background jobs.</a:t>
            </a:r>
            <a:endParaRPr lang="en-US" sz="2800">
              <a:effectLst/>
              <a:latin typeface="Segoe UI"/>
              <a:ea typeface="Times New Roman"/>
              <a:cs typeface="Mangal"/>
            </a:endParaRPr>
          </a:p>
        </p:txBody>
      </p:sp>
    </p:spTree>
    <p:extLst>
      <p:ext uri="{BB962C8B-B14F-4D97-AF65-F5344CB8AC3E}">
        <p14:creationId xmlns:p14="http://schemas.microsoft.com/office/powerpoint/2010/main" val="309010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Get-CIMInstance does not have an –AsJob parameter. Why? How would you use it in a job?
What are some potential performance concerns about background jobs?</a:t>
            </a:r>
            <a:endParaRPr lang="en-US"/>
          </a:p>
        </p:txBody>
      </p:sp>
    </p:spTree>
    <p:extLst>
      <p:ext uri="{BB962C8B-B14F-4D97-AF65-F5344CB8AC3E}">
        <p14:creationId xmlns:p14="http://schemas.microsoft.com/office/powerpoint/2010/main" val="1373902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Scheduled Jobs</a:t>
            </a:r>
            <a:endParaRPr lang="en-US"/>
          </a:p>
        </p:txBody>
      </p:sp>
      <p:sp>
        <p:nvSpPr>
          <p:cNvPr id="3" name="Text Placeholder 2"/>
          <p:cNvSpPr>
            <a:spLocks noGrp="1"/>
          </p:cNvSpPr>
          <p:nvPr>
            <p:ph type="body" idx="1"/>
          </p:nvPr>
        </p:nvSpPr>
        <p:spPr/>
        <p:txBody>
          <a:bodyPr/>
          <a:lstStyle/>
          <a:p>
            <a:r>
              <a:rPr lang="en-US" smtClean="0"/>
              <a:t>What Are Scheduled Jobs?
Job Options
Job Triggers
Creating a Scheduled Job
Retrieving Job Results
Demonstration: Using Scheduled Jobs</a:t>
            </a:r>
            <a:endParaRPr lang="en-US"/>
          </a:p>
        </p:txBody>
      </p:sp>
    </p:spTree>
    <p:extLst>
      <p:ext uri="{BB962C8B-B14F-4D97-AF65-F5344CB8AC3E}">
        <p14:creationId xmlns:p14="http://schemas.microsoft.com/office/powerpoint/2010/main" val="394817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Scheduled Jobs?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Require Windows PowerShell 3.0</a:t>
            </a:r>
          </a:p>
          <a:p>
            <a:endParaRPr lang="en-US" dirty="0"/>
          </a:p>
          <a:p>
            <a:r>
              <a:rPr lang="en-US" dirty="0" smtClean="0"/>
              <a:t>Three components:</a:t>
            </a:r>
          </a:p>
          <a:p>
            <a:pPr lvl="1"/>
            <a:r>
              <a:rPr lang="en-US" dirty="0" smtClean="0"/>
              <a:t>Job definition</a:t>
            </a:r>
          </a:p>
          <a:p>
            <a:pPr lvl="1"/>
            <a:r>
              <a:rPr lang="en-US" dirty="0" smtClean="0"/>
              <a:t>Job options</a:t>
            </a:r>
          </a:p>
          <a:p>
            <a:pPr lvl="1"/>
            <a:r>
              <a:rPr lang="en-US" dirty="0" smtClean="0"/>
              <a:t>Job triggers</a:t>
            </a:r>
            <a:endParaRPr lang="en-US" dirty="0"/>
          </a:p>
        </p:txBody>
      </p:sp>
    </p:spTree>
    <p:extLst>
      <p:ext uri="{BB962C8B-B14F-4D97-AF65-F5344CB8AC3E}">
        <p14:creationId xmlns:p14="http://schemas.microsoft.com/office/powerpoint/2010/main" val="3654838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Job Options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smtClean="0"/>
              <a:t>New-</a:t>
            </a:r>
            <a:r>
              <a:rPr lang="en-US" b="1" dirty="0" err="1" smtClean="0"/>
              <a:t>ScheduledJobOption</a:t>
            </a:r>
            <a:r>
              <a:rPr lang="en-US" dirty="0" smtClean="0"/>
              <a:t> to create an option object</a:t>
            </a:r>
          </a:p>
          <a:p>
            <a:r>
              <a:rPr lang="en-US" dirty="0" smtClean="0"/>
              <a:t>Parameters correspond to options in the Task Scheduler GUI</a:t>
            </a:r>
          </a:p>
          <a:p>
            <a:r>
              <a:rPr lang="en-US" dirty="0" smtClean="0"/>
              <a:t>Options include:</a:t>
            </a:r>
          </a:p>
          <a:p>
            <a:pPr lvl="1"/>
            <a:r>
              <a:rPr lang="en-US" b="1" dirty="0" smtClean="0"/>
              <a:t>–</a:t>
            </a:r>
            <a:r>
              <a:rPr lang="en-US" b="1" dirty="0" err="1" smtClean="0"/>
              <a:t>RequireNetwork</a:t>
            </a:r>
            <a:endParaRPr lang="en-US" b="1" dirty="0" smtClean="0"/>
          </a:p>
          <a:p>
            <a:pPr lvl="1"/>
            <a:r>
              <a:rPr lang="en-US" b="1" dirty="0" smtClean="0"/>
              <a:t>–</a:t>
            </a:r>
            <a:r>
              <a:rPr lang="en-US" b="1" dirty="0" err="1" smtClean="0"/>
              <a:t>RunElevated</a:t>
            </a:r>
            <a:endParaRPr lang="en-US" b="1" dirty="0" smtClean="0"/>
          </a:p>
          <a:p>
            <a:pPr lvl="1"/>
            <a:r>
              <a:rPr lang="en-US" b="1" dirty="0" smtClean="0"/>
              <a:t>–</a:t>
            </a:r>
            <a:r>
              <a:rPr lang="en-US" b="1" dirty="0" err="1" smtClean="0"/>
              <a:t>WakeToRun</a:t>
            </a:r>
            <a:endParaRPr lang="en-US" b="1" dirty="0" smtClean="0"/>
          </a:p>
          <a:p>
            <a:pPr lvl="1"/>
            <a:r>
              <a:rPr lang="en-US" b="1" dirty="0" smtClean="0"/>
              <a:t>–</a:t>
            </a:r>
            <a:r>
              <a:rPr lang="en-US" b="1" dirty="0" err="1" smtClean="0"/>
              <a:t>HideInTaskScheduler</a:t>
            </a:r>
            <a:endParaRPr lang="en-US" b="1" dirty="0" smtClean="0"/>
          </a:p>
        </p:txBody>
      </p:sp>
    </p:spTree>
    <p:extLst>
      <p:ext uri="{BB962C8B-B14F-4D97-AF65-F5344CB8AC3E}">
        <p14:creationId xmlns:p14="http://schemas.microsoft.com/office/powerpoint/2010/main" val="2458229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Job Triggers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smtClean="0"/>
              <a:t>New-</a:t>
            </a:r>
            <a:r>
              <a:rPr lang="en-US" b="1" dirty="0" err="1" smtClean="0"/>
              <a:t>JobTrigger</a:t>
            </a:r>
            <a:endParaRPr lang="en-US" dirty="0" smtClean="0"/>
          </a:p>
          <a:p>
            <a:r>
              <a:rPr lang="en-US" dirty="0" smtClean="0"/>
              <a:t>Five basic types of trigger:</a:t>
            </a:r>
          </a:p>
          <a:p>
            <a:pPr lvl="1"/>
            <a:r>
              <a:rPr lang="en-US" b="1" dirty="0" smtClean="0"/>
              <a:t>–Once</a:t>
            </a:r>
          </a:p>
          <a:p>
            <a:pPr lvl="1"/>
            <a:r>
              <a:rPr lang="en-US" b="1" dirty="0" smtClean="0"/>
              <a:t>–Weekly</a:t>
            </a:r>
          </a:p>
          <a:p>
            <a:pPr lvl="1"/>
            <a:r>
              <a:rPr lang="en-US" b="1" dirty="0" smtClean="0"/>
              <a:t>–Daily</a:t>
            </a:r>
          </a:p>
          <a:p>
            <a:pPr lvl="1"/>
            <a:r>
              <a:rPr lang="en-US" b="1" dirty="0" smtClean="0"/>
              <a:t>–</a:t>
            </a:r>
            <a:r>
              <a:rPr lang="en-US" b="1" dirty="0" err="1" smtClean="0"/>
              <a:t>AtLogOn</a:t>
            </a:r>
            <a:endParaRPr lang="en-US" b="1" dirty="0" smtClean="0"/>
          </a:p>
          <a:p>
            <a:pPr lvl="1"/>
            <a:r>
              <a:rPr lang="en-US" b="1" dirty="0" smtClean="0"/>
              <a:t>–</a:t>
            </a:r>
            <a:r>
              <a:rPr lang="en-US" b="1" dirty="0" err="1" smtClean="0"/>
              <a:t>AtStartUp</a:t>
            </a:r>
            <a:endParaRPr lang="en-US" b="1" dirty="0" smtClean="0"/>
          </a:p>
        </p:txBody>
      </p:sp>
    </p:spTree>
    <p:extLst>
      <p:ext uri="{BB962C8B-B14F-4D97-AF65-F5344CB8AC3E}">
        <p14:creationId xmlns:p14="http://schemas.microsoft.com/office/powerpoint/2010/main" val="2035564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a20f47a5-45b6-4a87-b9c5-7da13a91bf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Scheduled Job</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smtClean="0"/>
              <a:t>Register-</a:t>
            </a:r>
            <a:r>
              <a:rPr lang="en-US" b="1" dirty="0" err="1" smtClean="0"/>
              <a:t>ScheduledJob</a:t>
            </a:r>
            <a:endParaRPr lang="en-US" dirty="0" smtClean="0"/>
          </a:p>
          <a:p>
            <a:r>
              <a:rPr lang="en-US" dirty="0" smtClean="0"/>
              <a:t>Creates job definition XML file on disk</a:t>
            </a:r>
          </a:p>
          <a:p>
            <a:endParaRPr lang="en-US" dirty="0"/>
          </a:p>
          <a:p>
            <a:r>
              <a:rPr lang="en-US" dirty="0" smtClean="0"/>
              <a:t>Parameters include:</a:t>
            </a:r>
          </a:p>
          <a:p>
            <a:pPr lvl="1"/>
            <a:r>
              <a:rPr lang="en-US" b="1" dirty="0" smtClean="0"/>
              <a:t>–Name</a:t>
            </a:r>
          </a:p>
          <a:p>
            <a:pPr lvl="1"/>
            <a:r>
              <a:rPr lang="en-US" b="1" dirty="0" smtClean="0"/>
              <a:t>–</a:t>
            </a:r>
            <a:r>
              <a:rPr lang="en-US" b="1" dirty="0" err="1" smtClean="0"/>
              <a:t>ScriptBlock</a:t>
            </a:r>
            <a:r>
              <a:rPr lang="en-US" dirty="0" smtClean="0"/>
              <a:t> or </a:t>
            </a:r>
            <a:r>
              <a:rPr lang="en-US" b="1" dirty="0" smtClean="0"/>
              <a:t>–</a:t>
            </a:r>
            <a:r>
              <a:rPr lang="en-US" b="1" dirty="0" err="1" smtClean="0"/>
              <a:t>FilePath</a:t>
            </a:r>
            <a:endParaRPr lang="en-US" dirty="0" smtClean="0"/>
          </a:p>
          <a:p>
            <a:pPr lvl="1"/>
            <a:r>
              <a:rPr lang="en-US" b="1" dirty="0" smtClean="0"/>
              <a:t>–Credential</a:t>
            </a:r>
          </a:p>
          <a:p>
            <a:pPr lvl="1"/>
            <a:r>
              <a:rPr lang="en-US" b="1" dirty="0" smtClean="0"/>
              <a:t>–</a:t>
            </a:r>
            <a:r>
              <a:rPr lang="en-US" b="1" dirty="0" err="1" smtClean="0"/>
              <a:t>MaxResultCount</a:t>
            </a:r>
            <a:endParaRPr lang="en-US" b="1" dirty="0" smtClean="0"/>
          </a:p>
          <a:p>
            <a:pPr lvl="1"/>
            <a:r>
              <a:rPr lang="en-US" b="1" dirty="0" smtClean="0"/>
              <a:t>–</a:t>
            </a:r>
            <a:r>
              <a:rPr lang="en-US" b="1" dirty="0" err="1" smtClean="0"/>
              <a:t>ScheduledJobOption</a:t>
            </a:r>
            <a:r>
              <a:rPr lang="en-US" dirty="0" smtClean="0"/>
              <a:t> (job option object)</a:t>
            </a:r>
          </a:p>
          <a:p>
            <a:pPr lvl="1"/>
            <a:r>
              <a:rPr lang="en-US" b="1" dirty="0" smtClean="0"/>
              <a:t>–Trigger</a:t>
            </a:r>
            <a:r>
              <a:rPr lang="en-US" dirty="0" smtClean="0"/>
              <a:t> (job trigger object)</a:t>
            </a:r>
            <a:endParaRPr lang="en-US" b="1" dirty="0"/>
          </a:p>
        </p:txBody>
      </p:sp>
    </p:spTree>
    <p:extLst>
      <p:ext uri="{BB962C8B-B14F-4D97-AF65-F5344CB8AC3E}">
        <p14:creationId xmlns:p14="http://schemas.microsoft.com/office/powerpoint/2010/main" val="1931471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09f8bdd3-44af-4478-a28e-0795fea4f3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Retrieving Job Results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Run </a:t>
            </a:r>
            <a:r>
              <a:rPr lang="en-US" b="1" dirty="0" smtClean="0"/>
              <a:t>Get-Job</a:t>
            </a:r>
            <a:r>
              <a:rPr lang="en-US" dirty="0" smtClean="0"/>
              <a:t> to see a list of </a:t>
            </a:r>
            <a:r>
              <a:rPr lang="en-US" b="1" dirty="0" err="1" smtClean="0"/>
              <a:t>PSScheduledJob</a:t>
            </a:r>
            <a:r>
              <a:rPr lang="en-US" dirty="0" smtClean="0"/>
              <a:t> jobs</a:t>
            </a:r>
          </a:p>
          <a:p>
            <a:pPr lvl="1"/>
            <a:r>
              <a:rPr lang="en-US" dirty="0" smtClean="0"/>
              <a:t>Each represents an execution of the scheduled job</a:t>
            </a:r>
          </a:p>
          <a:p>
            <a:pPr lvl="1"/>
            <a:r>
              <a:rPr lang="en-US" dirty="0" smtClean="0"/>
              <a:t>Provides access to the job results</a:t>
            </a:r>
            <a:endParaRPr lang="en-US" b="1" dirty="0" smtClean="0"/>
          </a:p>
          <a:p>
            <a:pPr lvl="1"/>
            <a:endParaRPr lang="en-US" b="1" dirty="0"/>
          </a:p>
          <a:p>
            <a:r>
              <a:rPr lang="en-US" dirty="0" smtClean="0"/>
              <a:t>Run </a:t>
            </a:r>
            <a:r>
              <a:rPr lang="en-US" b="1" dirty="0" smtClean="0"/>
              <a:t>Receive-Job</a:t>
            </a:r>
            <a:r>
              <a:rPr lang="en-US" dirty="0" smtClean="0"/>
              <a:t> to retrieve results</a:t>
            </a:r>
          </a:p>
          <a:p>
            <a:r>
              <a:rPr lang="en-US" dirty="0" smtClean="0"/>
              <a:t>Run </a:t>
            </a:r>
            <a:r>
              <a:rPr lang="en-US" b="1" dirty="0" smtClean="0"/>
              <a:t>Remove-Job</a:t>
            </a:r>
            <a:r>
              <a:rPr lang="en-US" dirty="0" smtClean="0"/>
              <a:t> to delete results and the job object</a:t>
            </a:r>
            <a:endParaRPr lang="en-US" dirty="0"/>
          </a:p>
        </p:txBody>
      </p:sp>
    </p:spTree>
    <p:extLst>
      <p:ext uri="{BB962C8B-B14F-4D97-AF65-F5344CB8AC3E}">
        <p14:creationId xmlns:p14="http://schemas.microsoft.com/office/powerpoint/2010/main" val="2989859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bd2e50d5-4c34-4542-9fea-9f2f08ac78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Scheduled Jobs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create, run, and retrieve the results from a scheduled </a:t>
            </a:r>
            <a:r>
              <a:rPr lang="en-US" dirty="0" smtClean="0"/>
              <a:t>job</a:t>
            </a:r>
            <a:endParaRPr lang="en-US" dirty="0"/>
          </a:p>
        </p:txBody>
      </p:sp>
    </p:spTree>
    <p:extLst>
      <p:ext uri="{BB962C8B-B14F-4D97-AF65-F5344CB8AC3E}">
        <p14:creationId xmlns:p14="http://schemas.microsoft.com/office/powerpoint/2010/main" val="3799047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Background Jobs
Using Scheduled Jobs</a:t>
            </a:r>
            <a:endParaRPr lang="en-US"/>
          </a:p>
        </p:txBody>
      </p:sp>
    </p:spTree>
    <p:extLst>
      <p:ext uri="{BB962C8B-B14F-4D97-AF65-F5344CB8AC3E}">
        <p14:creationId xmlns:p14="http://schemas.microsoft.com/office/powerpoint/2010/main" val="1995412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954129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1e5841ec-650e-4bc3-a891-2b6417da09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 Using Scheduled Jobs</a:t>
            </a:r>
            <a:endParaRPr lang="en-US"/>
          </a:p>
        </p:txBody>
      </p:sp>
      <p:sp>
        <p:nvSpPr>
          <p:cNvPr id="3" name="Text Placeholder 2"/>
          <p:cNvSpPr>
            <a:spLocks noGrp="1"/>
          </p:cNvSpPr>
          <p:nvPr>
            <p:ph type="body" idx="1"/>
          </p:nvPr>
        </p:nvSpPr>
        <p:spPr/>
        <p:txBody>
          <a:bodyPr/>
          <a:lstStyle/>
          <a:p>
            <a:r>
              <a:rPr lang="en-US" smtClean="0"/>
              <a:t>Exercise 1: Creating a Scheduled Job</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1526165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Lab Scenario26689682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1040798"/>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need to create a scheduled job that will perform a specified task on a daily basis.</a:t>
            </a:r>
            <a:endParaRPr lang="en-US" sz="2800">
              <a:effectLst/>
              <a:latin typeface="Segoe UI"/>
              <a:ea typeface="Times New Roman"/>
              <a:cs typeface="Mangal"/>
            </a:endParaRPr>
          </a:p>
        </p:txBody>
      </p:sp>
    </p:spTree>
    <p:extLst>
      <p:ext uri="{BB962C8B-B14F-4D97-AF65-F5344CB8AC3E}">
        <p14:creationId xmlns:p14="http://schemas.microsoft.com/office/powerpoint/2010/main" val="483110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f1f5fd6d-295a-4884-92c6-b37b715062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Is it possible to create a scheduled job without creating a job option object?</a:t>
            </a:r>
            <a:endParaRPr lang="en-US"/>
          </a:p>
        </p:txBody>
      </p:sp>
    </p:spTree>
    <p:extLst>
      <p:ext uri="{BB962C8B-B14F-4D97-AF65-F5344CB8AC3E}">
        <p14:creationId xmlns:p14="http://schemas.microsoft.com/office/powerpoint/2010/main" val="1978783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a:t>
            </a:r>
            <a:r>
              <a:rPr lang="en-US" dirty="0" smtClean="0"/>
              <a:t>Question</a:t>
            </a:r>
            <a:r>
              <a:rPr lang="en-US" dirty="0" smtClean="0"/>
              <a:t>
Real-world Issues and Scenarios
Common Issues and Troubleshooting Tips</a:t>
            </a:r>
            <a:endParaRPr lang="en-US" dirty="0"/>
          </a:p>
        </p:txBody>
      </p:sp>
    </p:spTree>
    <p:extLst>
      <p:ext uri="{BB962C8B-B14F-4D97-AF65-F5344CB8AC3E}">
        <p14:creationId xmlns:p14="http://schemas.microsoft.com/office/powerpoint/2010/main" val="2802257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Background Jobs</a:t>
            </a:r>
            <a:endParaRPr lang="en-US"/>
          </a:p>
        </p:txBody>
      </p:sp>
      <p:sp>
        <p:nvSpPr>
          <p:cNvPr id="3" name="Text Placeholder 2"/>
          <p:cNvSpPr>
            <a:spLocks noGrp="1"/>
          </p:cNvSpPr>
          <p:nvPr>
            <p:ph type="body" idx="1"/>
          </p:nvPr>
        </p:nvSpPr>
        <p:spPr/>
        <p:txBody>
          <a:bodyPr/>
          <a:lstStyle/>
          <a:p>
            <a:r>
              <a:rPr lang="en-US" smtClean="0"/>
              <a:t>What Are Background Jobs?
Starting Jobs
Managing Jobs
Retrieving Job Results
Demonstration: Using Background Jobs</a:t>
            </a:r>
            <a:endParaRPr lang="en-US"/>
          </a:p>
        </p:txBody>
      </p:sp>
    </p:spTree>
    <p:extLst>
      <p:ext uri="{BB962C8B-B14F-4D97-AF65-F5344CB8AC3E}">
        <p14:creationId xmlns:p14="http://schemas.microsoft.com/office/powerpoint/2010/main" val="1243294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Background Jobs?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Run commands in the background</a:t>
            </a:r>
          </a:p>
          <a:p>
            <a:r>
              <a:rPr lang="en-US" dirty="0" smtClean="0"/>
              <a:t>Store command results in memory for retrieval</a:t>
            </a:r>
          </a:p>
          <a:p>
            <a:r>
              <a:rPr lang="en-US" dirty="0" smtClean="0"/>
              <a:t>Three basic job types:</a:t>
            </a:r>
          </a:p>
          <a:p>
            <a:pPr lvl="1"/>
            <a:r>
              <a:rPr lang="en-US" dirty="0" smtClean="0"/>
              <a:t>Local</a:t>
            </a:r>
          </a:p>
          <a:p>
            <a:pPr lvl="1"/>
            <a:r>
              <a:rPr lang="en-US" dirty="0" smtClean="0"/>
              <a:t>Remoting</a:t>
            </a:r>
          </a:p>
          <a:p>
            <a:pPr lvl="1"/>
            <a:r>
              <a:rPr lang="en-US" dirty="0" smtClean="0"/>
              <a:t>WMI</a:t>
            </a:r>
          </a:p>
          <a:p>
            <a:r>
              <a:rPr lang="en-US" dirty="0" smtClean="0"/>
              <a:t>Each job type has different characteristics</a:t>
            </a:r>
            <a:endParaRPr lang="en-US" dirty="0"/>
          </a:p>
        </p:txBody>
      </p:sp>
    </p:spTree>
    <p:extLst>
      <p:ext uri="{BB962C8B-B14F-4D97-AF65-F5344CB8AC3E}">
        <p14:creationId xmlns:p14="http://schemas.microsoft.com/office/powerpoint/2010/main" val="1458437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Starting Jobs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Local jobs:</a:t>
            </a:r>
          </a:p>
          <a:p>
            <a:pPr marL="0" indent="0">
              <a:buNone/>
            </a:pPr>
            <a:r>
              <a:rPr lang="en-US" sz="2400" dirty="0" smtClean="0">
                <a:latin typeface="Consolas" pitchFamily="49" charset="0"/>
                <a:cs typeface="Consolas" pitchFamily="49" charset="0"/>
              </a:rPr>
              <a:t>Start-Job –</a:t>
            </a:r>
            <a:r>
              <a:rPr lang="en-US" sz="2400" dirty="0" err="1" smtClean="0">
                <a:latin typeface="Consolas" pitchFamily="49" charset="0"/>
                <a:cs typeface="Consolas" pitchFamily="49" charset="0"/>
              </a:rPr>
              <a:t>ScriptBlock</a:t>
            </a:r>
            <a:r>
              <a:rPr lang="en-US" sz="2400" dirty="0" smtClean="0">
                <a:latin typeface="Consolas" pitchFamily="49" charset="0"/>
                <a:cs typeface="Consolas" pitchFamily="49" charset="0"/>
              </a:rPr>
              <a:t> { </a:t>
            </a:r>
            <a:r>
              <a:rPr lang="en-US" sz="2400" dirty="0" err="1" smtClean="0">
                <a:latin typeface="Consolas" pitchFamily="49" charset="0"/>
                <a:cs typeface="Consolas" pitchFamily="49" charset="0"/>
              </a:rPr>
              <a:t>Dir</a:t>
            </a:r>
            <a:r>
              <a:rPr lang="en-US" sz="2400" dirty="0" smtClean="0">
                <a:latin typeface="Consolas" pitchFamily="49" charset="0"/>
                <a:cs typeface="Consolas" pitchFamily="49" charset="0"/>
              </a:rPr>
              <a:t> }</a:t>
            </a:r>
          </a:p>
          <a:p>
            <a:endParaRPr lang="en-US" dirty="0" smtClean="0"/>
          </a:p>
          <a:p>
            <a:r>
              <a:rPr lang="en-US" dirty="0" smtClean="0"/>
              <a:t>Remoting jobs:</a:t>
            </a:r>
          </a:p>
          <a:p>
            <a:pPr marL="0" indent="0">
              <a:buNone/>
            </a:pPr>
            <a:r>
              <a:rPr lang="en-US" sz="2400" dirty="0" smtClean="0">
                <a:latin typeface="Consolas" pitchFamily="49" charset="0"/>
                <a:cs typeface="Consolas" pitchFamily="49" charset="0"/>
              </a:rPr>
              <a:t>Invoke-Command –</a:t>
            </a:r>
            <a:r>
              <a:rPr lang="en-US" sz="2400" dirty="0" err="1" smtClean="0">
                <a:latin typeface="Consolas" pitchFamily="49" charset="0"/>
                <a:cs typeface="Consolas" pitchFamily="49" charset="0"/>
              </a:rPr>
              <a:t>ScriptBlock</a:t>
            </a:r>
            <a:r>
              <a:rPr lang="en-US" sz="2400" dirty="0" smtClean="0">
                <a:latin typeface="Consolas" pitchFamily="49" charset="0"/>
                <a:cs typeface="Consolas" pitchFamily="49" charset="0"/>
              </a:rPr>
              <a:t> { Get-Service }</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ComputerName</a:t>
            </a:r>
            <a:r>
              <a:rPr lang="en-US" sz="2400" dirty="0" smtClean="0">
                <a:latin typeface="Consolas" pitchFamily="49" charset="0"/>
                <a:cs typeface="Consolas" pitchFamily="49" charset="0"/>
              </a:rPr>
              <a:t> </a:t>
            </a:r>
            <a:r>
              <a:rPr lang="ga-IE" sz="2400" dirty="0" smtClean="0">
                <a:latin typeface="Consolas" pitchFamily="49" charset="0"/>
                <a:cs typeface="Consolas" pitchFamily="49" charset="0"/>
              </a:rPr>
              <a:t>LON</a:t>
            </a:r>
            <a:r>
              <a:rPr lang="en-US" sz="2400" dirty="0" smtClean="0">
                <a:latin typeface="Consolas" pitchFamily="49" charset="0"/>
                <a:cs typeface="Consolas" pitchFamily="49" charset="0"/>
              </a:rPr>
              <a:t>-DC1 –</a:t>
            </a:r>
            <a:r>
              <a:rPr lang="en-US" sz="2400" dirty="0" err="1" smtClean="0">
                <a:latin typeface="Consolas" pitchFamily="49" charset="0"/>
                <a:cs typeface="Consolas" pitchFamily="49" charset="0"/>
              </a:rPr>
              <a:t>AsJob</a:t>
            </a:r>
            <a:endParaRPr lang="en-US" sz="2400" dirty="0" smtClean="0">
              <a:latin typeface="Consolas" pitchFamily="49" charset="0"/>
              <a:cs typeface="Consolas" pitchFamily="49" charset="0"/>
            </a:endParaRPr>
          </a:p>
          <a:p>
            <a:endParaRPr lang="en-US" dirty="0" smtClean="0"/>
          </a:p>
          <a:p>
            <a:r>
              <a:rPr lang="en-US" dirty="0" smtClean="0"/>
              <a:t>WMI jobs:</a:t>
            </a:r>
          </a:p>
          <a:p>
            <a:pPr marL="0" indent="0">
              <a:buNone/>
            </a:pPr>
            <a:r>
              <a:rPr lang="en-US" sz="2400" dirty="0" smtClean="0">
                <a:latin typeface="Consolas" pitchFamily="49" charset="0"/>
                <a:cs typeface="Consolas" pitchFamily="49" charset="0"/>
              </a:rPr>
              <a:t>Get-</a:t>
            </a:r>
            <a:r>
              <a:rPr lang="en-US" sz="2400" dirty="0" err="1" smtClean="0">
                <a:latin typeface="Consolas" pitchFamily="49" charset="0"/>
                <a:cs typeface="Consolas" pitchFamily="49" charset="0"/>
              </a:rPr>
              <a:t>WmiObject</a:t>
            </a:r>
            <a:r>
              <a:rPr lang="en-US" sz="2400" dirty="0" smtClean="0">
                <a:latin typeface="Consolas" pitchFamily="49" charset="0"/>
                <a:cs typeface="Consolas" pitchFamily="49" charset="0"/>
              </a:rPr>
              <a:t> –Class Win32_BIOS</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ComputerName</a:t>
            </a:r>
            <a:r>
              <a:rPr lang="en-US" sz="2400" dirty="0" smtClean="0">
                <a:latin typeface="Consolas" pitchFamily="49" charset="0"/>
                <a:cs typeface="Consolas" pitchFamily="49" charset="0"/>
              </a:rPr>
              <a:t> </a:t>
            </a:r>
            <a:r>
              <a:rPr lang="ga-IE" sz="2400" dirty="0" smtClean="0">
                <a:latin typeface="Consolas" pitchFamily="49" charset="0"/>
                <a:cs typeface="Consolas" pitchFamily="49" charset="0"/>
              </a:rPr>
              <a:t>LON</a:t>
            </a:r>
            <a:r>
              <a:rPr lang="en-US" sz="2400" dirty="0" smtClean="0">
                <a:latin typeface="Consolas" pitchFamily="49" charset="0"/>
                <a:cs typeface="Consolas" pitchFamily="49" charset="0"/>
              </a:rPr>
              <a:t>-DC1 -</a:t>
            </a:r>
            <a:r>
              <a:rPr lang="en-US" sz="2400" dirty="0" err="1" smtClean="0">
                <a:latin typeface="Consolas" pitchFamily="49" charset="0"/>
                <a:cs typeface="Consolas" pitchFamily="49" charset="0"/>
              </a:rPr>
              <a:t>AsJob</a:t>
            </a:r>
            <a:endParaRPr lang="en-US" sz="2400" dirty="0">
              <a:latin typeface="Consolas" pitchFamily="49" charset="0"/>
              <a:cs typeface="Consolas" pitchFamily="49" charset="0"/>
            </a:endParaRPr>
          </a:p>
        </p:txBody>
      </p:sp>
    </p:spTree>
    <p:extLst>
      <p:ext uri="{BB962C8B-B14F-4D97-AF65-F5344CB8AC3E}">
        <p14:creationId xmlns:p14="http://schemas.microsoft.com/office/powerpoint/2010/main" val="3200381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Jobs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Get-Job</a:t>
            </a:r>
            <a:endParaRPr lang="en-US" dirty="0" smtClean="0"/>
          </a:p>
          <a:p>
            <a:pPr lvl="1"/>
            <a:r>
              <a:rPr lang="en-US" dirty="0" smtClean="0"/>
              <a:t>Add </a:t>
            </a:r>
            <a:r>
              <a:rPr lang="en-US" b="1" dirty="0" smtClean="0"/>
              <a:t>–ID</a:t>
            </a:r>
            <a:r>
              <a:rPr lang="en-US" dirty="0" smtClean="0"/>
              <a:t> to retrieve specific job by ID</a:t>
            </a:r>
          </a:p>
          <a:p>
            <a:pPr lvl="1"/>
            <a:r>
              <a:rPr lang="en-US" dirty="0" smtClean="0"/>
              <a:t>Add </a:t>
            </a:r>
            <a:r>
              <a:rPr lang="en-US" b="1" dirty="0" smtClean="0"/>
              <a:t>–Name</a:t>
            </a:r>
            <a:r>
              <a:rPr lang="en-US" dirty="0" smtClean="0"/>
              <a:t> to retrieve specific job by name</a:t>
            </a:r>
          </a:p>
          <a:p>
            <a:pPr lvl="1"/>
            <a:endParaRPr lang="en-US" dirty="0"/>
          </a:p>
          <a:p>
            <a:r>
              <a:rPr lang="en-US" dirty="0" smtClean="0"/>
              <a:t>To get a list of child jobs:</a:t>
            </a:r>
          </a:p>
          <a:p>
            <a:pPr marL="284163" lvl="1" indent="0">
              <a:buNone/>
            </a:pPr>
            <a:r>
              <a:rPr lang="en-US" dirty="0" smtClean="0">
                <a:latin typeface="Consolas" pitchFamily="49" charset="0"/>
                <a:cs typeface="Consolas" pitchFamily="49" charset="0"/>
              </a:rPr>
              <a:t>Get-Job –ID &lt;</a:t>
            </a:r>
            <a:r>
              <a:rPr lang="en-US" dirty="0" err="1" smtClean="0">
                <a:latin typeface="Consolas" pitchFamily="49" charset="0"/>
                <a:cs typeface="Consolas" pitchFamily="49" charset="0"/>
              </a:rPr>
              <a:t>parent_ID</a:t>
            </a:r>
            <a:r>
              <a:rPr lang="en-US" dirty="0" smtClean="0">
                <a:latin typeface="Consolas" pitchFamily="49" charset="0"/>
                <a:cs typeface="Consolas" pitchFamily="49" charset="0"/>
              </a:rPr>
              <a:t>&gt; |</a:t>
            </a:r>
            <a:br>
              <a:rPr lang="en-US" dirty="0" smtClean="0">
                <a:latin typeface="Consolas" pitchFamily="49" charset="0"/>
                <a:cs typeface="Consolas" pitchFamily="49" charset="0"/>
              </a:rPr>
            </a:br>
            <a:r>
              <a:rPr lang="en-US" dirty="0" smtClean="0">
                <a:latin typeface="Consolas" pitchFamily="49" charset="0"/>
                <a:cs typeface="Consolas" pitchFamily="49" charset="0"/>
              </a:rPr>
              <a:t>Select –</a:t>
            </a:r>
            <a:r>
              <a:rPr lang="en-US" dirty="0" err="1" smtClean="0">
                <a:latin typeface="Consolas" pitchFamily="49" charset="0"/>
                <a:cs typeface="Consolas" pitchFamily="49" charset="0"/>
              </a:rPr>
              <a:t>ExpandProperty</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ChildJobs</a:t>
            </a:r>
            <a:endParaRPr lang="en-US" dirty="0" smtClean="0">
              <a:latin typeface="Consolas" pitchFamily="49" charset="0"/>
              <a:cs typeface="Consolas" pitchFamily="49" charset="0"/>
            </a:endParaRPr>
          </a:p>
          <a:p>
            <a:pPr lvl="1"/>
            <a:endParaRPr lang="en-US" dirty="0"/>
          </a:p>
          <a:p>
            <a:r>
              <a:rPr lang="en-US" b="1" dirty="0" smtClean="0"/>
              <a:t>Stop-Job</a:t>
            </a:r>
          </a:p>
          <a:p>
            <a:r>
              <a:rPr lang="en-US" b="1" dirty="0" smtClean="0"/>
              <a:t>Remove-Job</a:t>
            </a:r>
          </a:p>
          <a:p>
            <a:r>
              <a:rPr lang="en-US" b="1" dirty="0" smtClean="0"/>
              <a:t>Wait-Job</a:t>
            </a:r>
            <a:endParaRPr lang="en-US" b="1" dirty="0"/>
          </a:p>
        </p:txBody>
      </p:sp>
    </p:spTree>
    <p:extLst>
      <p:ext uri="{BB962C8B-B14F-4D97-AF65-F5344CB8AC3E}">
        <p14:creationId xmlns:p14="http://schemas.microsoft.com/office/powerpoint/2010/main" val="1139619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2ca435a0-c7af-4bab-97c6-7546e3be88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Retrieving Job Results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smtClean="0"/>
              <a:t>Receive-Job</a:t>
            </a:r>
            <a:endParaRPr lang="en-US" dirty="0" smtClean="0"/>
          </a:p>
          <a:p>
            <a:pPr lvl="1"/>
            <a:r>
              <a:rPr lang="en-US" dirty="0" smtClean="0"/>
              <a:t>Pipe jobs to it to specify jobs</a:t>
            </a:r>
          </a:p>
          <a:p>
            <a:pPr lvl="1"/>
            <a:r>
              <a:rPr lang="en-US" dirty="0" smtClean="0"/>
              <a:t>Use </a:t>
            </a:r>
            <a:r>
              <a:rPr lang="en-US" b="1" dirty="0" smtClean="0"/>
              <a:t>–ID</a:t>
            </a:r>
            <a:r>
              <a:rPr lang="en-US" dirty="0" smtClean="0"/>
              <a:t> to specify by job ID</a:t>
            </a:r>
          </a:p>
          <a:p>
            <a:pPr lvl="1"/>
            <a:r>
              <a:rPr lang="en-US" dirty="0" smtClean="0"/>
              <a:t>Use </a:t>
            </a:r>
            <a:r>
              <a:rPr lang="en-US" b="1" dirty="0" smtClean="0"/>
              <a:t>–Name</a:t>
            </a:r>
            <a:r>
              <a:rPr lang="en-US" dirty="0" smtClean="0"/>
              <a:t> to specify by job name</a:t>
            </a:r>
          </a:p>
          <a:p>
            <a:pPr lvl="1"/>
            <a:endParaRPr lang="en-US" dirty="0"/>
          </a:p>
          <a:p>
            <a:r>
              <a:rPr lang="en-US" dirty="0" smtClean="0"/>
              <a:t>Add </a:t>
            </a:r>
            <a:r>
              <a:rPr lang="en-US" b="1" dirty="0" smtClean="0"/>
              <a:t>–Keep</a:t>
            </a:r>
            <a:r>
              <a:rPr lang="en-US" dirty="0" smtClean="0"/>
              <a:t> to retain a copy of the results in memory. Otherwise, results are not retained in memory.</a:t>
            </a:r>
          </a:p>
          <a:p>
            <a:r>
              <a:rPr lang="en-US" dirty="0" smtClean="0"/>
              <a:t>Receiving results from a parent job will receive results from all child jobs.</a:t>
            </a:r>
            <a:endParaRPr lang="en-US" dirty="0"/>
          </a:p>
        </p:txBody>
      </p:sp>
    </p:spTree>
    <p:extLst>
      <p:ext uri="{BB962C8B-B14F-4D97-AF65-F5344CB8AC3E}">
        <p14:creationId xmlns:p14="http://schemas.microsoft.com/office/powerpoint/2010/main" val="1208808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68ad0c5a-bae0-4e4e-8931-5b9e2c5829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Background Jobs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and manage </a:t>
            </a:r>
            <a:r>
              <a:rPr lang="en-US" dirty="0" smtClean="0"/>
              <a:t>local and </a:t>
            </a:r>
            <a:r>
              <a:rPr lang="en-US" dirty="0" err="1" smtClean="0"/>
              <a:t>remoting</a:t>
            </a:r>
            <a:r>
              <a:rPr lang="en-US" dirty="0" smtClean="0"/>
              <a:t> jobs</a:t>
            </a:r>
            <a:endParaRPr lang="en-US" dirty="0"/>
          </a:p>
          <a:p>
            <a:pPr lvl="1"/>
            <a:r>
              <a:rPr lang="en-US" dirty="0" smtClean="0"/>
              <a:t>Start local and remoting jobs</a:t>
            </a:r>
          </a:p>
          <a:p>
            <a:pPr lvl="1"/>
            <a:r>
              <a:rPr lang="en-US" dirty="0" smtClean="0"/>
              <a:t>Manage jobs</a:t>
            </a:r>
          </a:p>
          <a:p>
            <a:pPr lvl="1"/>
            <a:r>
              <a:rPr lang="en-US" dirty="0" smtClean="0"/>
              <a:t>Receive job results</a:t>
            </a:r>
            <a:endParaRPr lang="en-US" dirty="0"/>
          </a:p>
        </p:txBody>
      </p:sp>
    </p:spTree>
    <p:extLst>
      <p:ext uri="{BB962C8B-B14F-4D97-AF65-F5344CB8AC3E}">
        <p14:creationId xmlns:p14="http://schemas.microsoft.com/office/powerpoint/2010/main" val="2641803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2362079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8</TotalTime>
  <Words>2627</Words>
  <Application>Microsoft Office PowerPoint</Application>
  <PresentationFormat>On-screen Show (4:3)</PresentationFormat>
  <Paragraphs>325</Paragraphs>
  <Slides>24</Slides>
  <Notes>24</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Mangal</vt:lpstr>
      <vt:lpstr>Wingdings</vt:lpstr>
      <vt:lpstr>Calibri</vt:lpstr>
      <vt:lpstr>Segoe Light</vt:lpstr>
      <vt:lpstr>Times New Roman</vt:lpstr>
      <vt:lpstr>Verdana</vt:lpstr>
      <vt:lpstr>Segoe UI</vt:lpstr>
      <vt:lpstr>Segoe UI Light</vt:lpstr>
      <vt:lpstr>Symbol</vt:lpstr>
      <vt:lpstr>Consolas</vt:lpstr>
      <vt:lpstr>Presentation1</vt:lpstr>
      <vt:lpstr>Module11</vt:lpstr>
      <vt:lpstr>Module Overview</vt:lpstr>
      <vt:lpstr>Lesson 1: Using Background Jobs</vt:lpstr>
      <vt:lpstr>What Are Background Jobs?</vt:lpstr>
      <vt:lpstr>Starting Jobs</vt:lpstr>
      <vt:lpstr>Managing Jobs</vt:lpstr>
      <vt:lpstr>Retrieving Job Results</vt:lpstr>
      <vt:lpstr>Demonstration: Using Background Jobs</vt:lpstr>
      <vt:lpstr>Notes Page Over-flow Slide. Do Not Print Slide. </vt:lpstr>
      <vt:lpstr>Lab A: Using Background Jobs</vt:lpstr>
      <vt:lpstr>Lab Scenario</vt:lpstr>
      <vt:lpstr>Lab Review</vt:lpstr>
      <vt:lpstr>Lesson 2: Using Scheduled Jobs</vt:lpstr>
      <vt:lpstr>What Are Scheduled Jobs?</vt:lpstr>
      <vt:lpstr>Job Options</vt:lpstr>
      <vt:lpstr>Job Triggers</vt:lpstr>
      <vt:lpstr>Creating a Scheduled Job</vt:lpstr>
      <vt:lpstr>Retrieving Job Results</vt:lpstr>
      <vt:lpstr>Demonstration: Using Scheduled Jobs</vt:lpstr>
      <vt:lpstr>Notes Page Over-flow Slide. Do Not Print Slide. </vt:lpstr>
      <vt:lpstr>Lab B: Using Scheduled Jobs</vt:lpstr>
      <vt:lpstr>Lab Scenario</vt:lpstr>
      <vt:lpstr>Lab Review</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Cindy Staley</dc:creator>
  <cp:lastModifiedBy> </cp:lastModifiedBy>
  <cp:revision>3</cp:revision>
  <dcterms:created xsi:type="dcterms:W3CDTF">2013-08-01T20:13:55Z</dcterms:created>
  <dcterms:modified xsi:type="dcterms:W3CDTF">2013-08-01T20:23:09Z</dcterms:modified>
</cp:coreProperties>
</file>