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Lst>
  <p:notesMasterIdLst>
    <p:notesMasterId r:id="rId32"/>
  </p:notesMasterIdLst>
  <p:sldIdLst>
    <p:sldId id="256" r:id="rId2"/>
    <p:sldId id="257" r:id="rId3"/>
    <p:sldId id="258" r:id="rId4"/>
    <p:sldId id="259" r:id="rId5"/>
    <p:sldId id="260" r:id="rId6"/>
    <p:sldId id="261" r:id="rId7"/>
    <p:sldId id="262" r:id="rId8"/>
    <p:sldId id="263" r:id="rId9"/>
    <p:sldId id="282" r:id="rId10"/>
    <p:sldId id="283" r:id="rId11"/>
    <p:sldId id="264" r:id="rId12"/>
    <p:sldId id="265" r:id="rId13"/>
    <p:sldId id="284" r:id="rId14"/>
    <p:sldId id="266" r:id="rId15"/>
    <p:sldId id="267" r:id="rId16"/>
    <p:sldId id="268" r:id="rId17"/>
    <p:sldId id="269" r:id="rId18"/>
    <p:sldId id="270" r:id="rId19"/>
    <p:sldId id="271" r:id="rId20"/>
    <p:sldId id="285" r:id="rId21"/>
    <p:sldId id="272" r:id="rId22"/>
    <p:sldId id="273" r:id="rId23"/>
    <p:sldId id="274" r:id="rId24"/>
    <p:sldId id="275" r:id="rId25"/>
    <p:sldId id="276" r:id="rId26"/>
    <p:sldId id="277" r:id="rId27"/>
    <p:sldId id="278" r:id="rId28"/>
    <p:sldId id="279" r:id="rId29"/>
    <p:sldId id="280" r:id="rId30"/>
    <p:sldId id="281" r:id="rId31"/>
  </p:sldIdLst>
  <p:sldSz cx="9144000" cy="6858000" type="screen4x3"/>
  <p:notesSz cx="6858000" cy="9144000"/>
  <p:embeddedFontLst>
    <p:embeddedFont>
      <p:font typeface="Verdana" pitchFamily="34" charset="0"/>
      <p:regular r:id="rId33"/>
      <p:bold r:id="rId34"/>
      <p:italic r:id="rId35"/>
      <p:boldItalic r:id="rId36"/>
    </p:embeddedFont>
    <p:embeddedFont>
      <p:font typeface="Calibri" pitchFamily="34" charset="0"/>
      <p:regular r:id="rId37"/>
      <p:bold r:id="rId38"/>
      <p:italic r:id="rId39"/>
      <p:boldItalic r:id="rId40"/>
    </p:embeddedFont>
    <p:embeddedFont>
      <p:font typeface="Consolas" pitchFamily="49" charset="0"/>
      <p:regular r:id="rId41"/>
      <p:bold r:id="rId42"/>
      <p:italic r:id="rId43"/>
      <p:boldItalic r:id="rId44"/>
    </p:embeddedFont>
    <p:embeddedFont>
      <p:font typeface="Mangal" pitchFamily="18" charset="0"/>
      <p:regular r:id="rId45"/>
      <p:bold r:id="rId46"/>
    </p:embeddedFont>
    <p:embeddedFont>
      <p:font typeface="Arial Narrow" pitchFamily="34" charset="0"/>
      <p:regular r:id="rId47"/>
      <p:bold r:id="rId48"/>
      <p:italic r:id="rId49"/>
      <p:boldItalic r:id="rId50"/>
    </p:embeddedFont>
    <p:embeddedFont>
      <p:font typeface="Segoe Light" pitchFamily="34" charset="0"/>
      <p:regular r:id="rId51"/>
      <p:italic r:id="rId52"/>
    </p:embeddedFont>
    <p:embeddedFont>
      <p:font typeface="굴림" pitchFamily="34" charset="-127"/>
      <p:regular r:id="rId53"/>
    </p:embeddedFont>
    <p:embeddedFont>
      <p:font typeface="Segoe UI Light" pitchFamily="34" charset="0"/>
      <p:regular r:id="rId54"/>
    </p:embeddedFont>
    <p:embeddedFont>
      <p:font typeface="Segoe UI" pitchFamily="34" charset="0"/>
      <p:regular r:id="rId55"/>
      <p:bold r:id="rId56"/>
      <p:italic r:id="rId57"/>
      <p:boldItalic r:id="rId5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6" d="100"/>
          <a:sy n="106" d="100"/>
        </p:scale>
        <p:origin x="-1668" y="-90"/>
      </p:cViewPr>
      <p:guideLst>
        <p:guide orient="horz" pos="2160"/>
        <p:guide pos="2880"/>
      </p:guideLst>
    </p:cSldViewPr>
  </p:slideViewPr>
  <p:notesTextViewPr>
    <p:cViewPr>
      <p:scale>
        <a:sx n="1" d="1"/>
        <a:sy n="1" d="1"/>
      </p:scale>
      <p:origin x="0" y="0"/>
    </p:cViewPr>
  </p:notesTextViewPr>
  <p:notesViewPr>
    <p:cSldViewPr>
      <p:cViewPr varScale="1">
        <p:scale>
          <a:sx n="85" d="100"/>
          <a:sy n="85" d="100"/>
        </p:scale>
        <p:origin x="-3774" y="-96"/>
      </p:cViewPr>
      <p:guideLst>
        <p:guide orient="horz" pos="2880"/>
        <p:guide pos="2160"/>
      </p:guideLst>
    </p:cSldViewPr>
  </p:notesViewPr>
  <p:gridSpacing cx="75895" cy="75895"/>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7.fntdata"/><Relationship Id="rId21" Type="http://schemas.openxmlformats.org/officeDocument/2006/relationships/slide" Target="slides/slide20.xml"/><Relationship Id="rId34" Type="http://schemas.openxmlformats.org/officeDocument/2006/relationships/font" Target="fonts/font2.fntdata"/><Relationship Id="rId42" Type="http://schemas.openxmlformats.org/officeDocument/2006/relationships/font" Target="fonts/font10.fntdata"/><Relationship Id="rId47" Type="http://schemas.openxmlformats.org/officeDocument/2006/relationships/font" Target="fonts/font15.fntdata"/><Relationship Id="rId50" Type="http://schemas.openxmlformats.org/officeDocument/2006/relationships/font" Target="fonts/font18.fntdata"/><Relationship Id="rId55" Type="http://schemas.openxmlformats.org/officeDocument/2006/relationships/font" Target="fonts/font23.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9.fntdata"/><Relationship Id="rId54" Type="http://schemas.openxmlformats.org/officeDocument/2006/relationships/font" Target="fonts/font22.fntdata"/><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font" Target="fonts/font5.fntdata"/><Relationship Id="rId40" Type="http://schemas.openxmlformats.org/officeDocument/2006/relationships/font" Target="fonts/font8.fntdata"/><Relationship Id="rId45" Type="http://schemas.openxmlformats.org/officeDocument/2006/relationships/font" Target="fonts/font13.fntdata"/><Relationship Id="rId53" Type="http://schemas.openxmlformats.org/officeDocument/2006/relationships/font" Target="fonts/font21.fntdata"/><Relationship Id="rId58" Type="http://schemas.openxmlformats.org/officeDocument/2006/relationships/font" Target="fonts/font26.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4.fntdata"/><Relationship Id="rId49" Type="http://schemas.openxmlformats.org/officeDocument/2006/relationships/font" Target="fonts/font17.fntdata"/><Relationship Id="rId57" Type="http://schemas.openxmlformats.org/officeDocument/2006/relationships/font" Target="fonts/font25.fntdata"/><Relationship Id="rId61"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12.fntdata"/><Relationship Id="rId52" Type="http://schemas.openxmlformats.org/officeDocument/2006/relationships/font" Target="fonts/font20.fntdata"/><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3.fntdata"/><Relationship Id="rId43" Type="http://schemas.openxmlformats.org/officeDocument/2006/relationships/font" Target="fonts/font11.fntdata"/><Relationship Id="rId48" Type="http://schemas.openxmlformats.org/officeDocument/2006/relationships/font" Target="fonts/font16.fntdata"/><Relationship Id="rId56" Type="http://schemas.openxmlformats.org/officeDocument/2006/relationships/font" Target="fonts/font24.fntdata"/><Relationship Id="rId8" Type="http://schemas.openxmlformats.org/officeDocument/2006/relationships/slide" Target="slides/slide7.xml"/><Relationship Id="rId51" Type="http://schemas.openxmlformats.org/officeDocument/2006/relationships/font" Target="fonts/font19.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1.fntdata"/><Relationship Id="rId38" Type="http://schemas.openxmlformats.org/officeDocument/2006/relationships/font" Target="fonts/font6.fntdata"/><Relationship Id="rId46" Type="http://schemas.openxmlformats.org/officeDocument/2006/relationships/font" Target="fonts/font14.fntdata"/><Relationship Id="rId5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B3CAC68-307E-43A1-8061-C556A82915FC}" type="datetimeFigureOut">
              <a:rPr lang="en-US" smtClean="0"/>
              <a:t>8/1/2013</a:t>
            </a:fld>
            <a:endParaRPr lang="en-US"/>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FAB7225-D78D-4C3B-9F13-94FE976E9082}" type="slidenum">
              <a:rPr lang="en-US" smtClean="0"/>
              <a:t>‹#›</a:t>
            </a:fld>
            <a:endParaRPr lang="en-US"/>
          </a:p>
        </p:txBody>
      </p:sp>
    </p:spTree>
    <p:extLst>
      <p:ext uri="{BB962C8B-B14F-4D97-AF65-F5344CB8AC3E}">
        <p14:creationId xmlns:p14="http://schemas.microsoft.com/office/powerpoint/2010/main" val="2881080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346075" indent="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Times New Roman"/>
              </a:rPr>
              <a:t>Presentation</a:t>
            </a:r>
            <a:r>
              <a:rPr lang="en-US" sz="1000" b="1">
                <a:latin typeface="Arial"/>
                <a:ea typeface="Calibri"/>
                <a:cs typeface="Times New Roman"/>
              </a:rPr>
              <a:t>: 60 minutes</a:t>
            </a:r>
            <a:endParaRPr lang="en-US" sz="1000">
              <a:latin typeface="Arial"/>
              <a:ea typeface="Calibri"/>
              <a:cs typeface="Times New Roman"/>
            </a:endParaRPr>
          </a:p>
          <a:p>
            <a:pPr>
              <a:lnSpc>
                <a:spcPct val="115000"/>
              </a:lnSpc>
              <a:spcAft>
                <a:spcPts val="1000"/>
              </a:spcAft>
            </a:pPr>
            <a:r>
              <a:rPr lang="en-US" sz="1000">
                <a:latin typeface="Arial"/>
                <a:ea typeface="Calibri"/>
                <a:cs typeface="Times New Roman"/>
              </a:rPr>
              <a:t>Demonstrations</a:t>
            </a:r>
            <a:r>
              <a:rPr lang="en-US" sz="1000" b="1">
                <a:latin typeface="Arial"/>
                <a:ea typeface="Calibri"/>
                <a:cs typeface="Times New Roman"/>
              </a:rPr>
              <a:t>: 60 minutes</a:t>
            </a:r>
            <a:endParaRPr lang="en-US" sz="1000">
              <a:latin typeface="Arial"/>
              <a:ea typeface="Calibri"/>
              <a:cs typeface="Times New Roman"/>
            </a:endParaRPr>
          </a:p>
          <a:p>
            <a:pPr>
              <a:lnSpc>
                <a:spcPct val="115000"/>
              </a:lnSpc>
              <a:spcAft>
                <a:spcPts val="1000"/>
              </a:spcAft>
            </a:pPr>
            <a:r>
              <a:rPr lang="en-US" sz="1000">
                <a:latin typeface="Arial"/>
                <a:ea typeface="Calibri"/>
                <a:cs typeface="Times New Roman"/>
              </a:rPr>
              <a:t>Lab</a:t>
            </a:r>
            <a:r>
              <a:rPr lang="en-US" sz="1000" b="1">
                <a:latin typeface="Arial"/>
                <a:ea typeface="Calibri"/>
                <a:cs typeface="Times New Roman"/>
              </a:rPr>
              <a:t>: 75 minutes</a:t>
            </a:r>
            <a:endParaRPr lang="en-US" sz="1000">
              <a:latin typeface="Arial"/>
              <a:ea typeface="Calibri"/>
              <a:cs typeface="Times New Roman"/>
            </a:endParaRPr>
          </a:p>
          <a:p>
            <a:pPr>
              <a:lnSpc>
                <a:spcPct val="115000"/>
              </a:lnSpc>
              <a:spcAft>
                <a:spcPts val="1000"/>
              </a:spcAft>
            </a:pPr>
            <a:r>
              <a:rPr lang="en-US" sz="1000" b="1">
                <a:latin typeface="Arial"/>
                <a:ea typeface="Calibri"/>
                <a:cs typeface="Times New Roman"/>
              </a:rPr>
              <a:t>Required materials</a:t>
            </a:r>
            <a:endParaRPr lang="en-US" sz="1000">
              <a:latin typeface="Arial"/>
              <a:ea typeface="Calibri"/>
              <a:cs typeface="Times New Roman"/>
            </a:endParaRPr>
          </a:p>
          <a:p>
            <a:pPr>
              <a:lnSpc>
                <a:spcPct val="115000"/>
              </a:lnSpc>
              <a:spcAft>
                <a:spcPts val="1000"/>
              </a:spcAft>
            </a:pPr>
            <a:r>
              <a:rPr lang="en-US" sz="1000">
                <a:latin typeface="Arial"/>
                <a:ea typeface="Calibri"/>
                <a:cs typeface="Times New Roman"/>
              </a:rPr>
              <a:t>To teach this module, you need the Microsoft</a:t>
            </a:r>
            <a:r>
              <a:rPr lang="en-US" sz="1000" baseline="30000">
                <a:latin typeface="Arial"/>
                <a:ea typeface="Calibri"/>
                <a:cs typeface="Times New Roman"/>
              </a:rPr>
              <a:t>®</a:t>
            </a:r>
            <a:r>
              <a:rPr lang="en-US" sz="1000">
                <a:latin typeface="Arial"/>
                <a:ea typeface="Calibri"/>
                <a:cs typeface="Times New Roman"/>
              </a:rPr>
              <a:t> PowerPoint</a:t>
            </a:r>
            <a:r>
              <a:rPr lang="en-US" sz="1000" baseline="30000">
                <a:latin typeface="Arial"/>
                <a:ea typeface="Calibri"/>
                <a:cs typeface="Times New Roman"/>
              </a:rPr>
              <a:t>®</a:t>
            </a:r>
            <a:r>
              <a:rPr lang="en-US" sz="1000">
                <a:latin typeface="Arial"/>
                <a:ea typeface="Calibri"/>
                <a:cs typeface="Times New Roman"/>
              </a:rPr>
              <a:t> file 10961B_12.pptx.</a:t>
            </a:r>
          </a:p>
          <a:p>
            <a:pPr>
              <a:lnSpc>
                <a:spcPct val="115000"/>
              </a:lnSpc>
              <a:spcAft>
                <a:spcPts val="1000"/>
              </a:spcAft>
            </a:pPr>
            <a:r>
              <a:rPr lang="en-US" sz="1000" b="1">
                <a:latin typeface="Arial"/>
                <a:ea typeface="Calibri"/>
                <a:cs typeface="Times New Roman"/>
              </a:rPr>
              <a:t>Important</a:t>
            </a:r>
            <a:r>
              <a:rPr lang="en-US" sz="1000">
                <a:latin typeface="Arial"/>
                <a:ea typeface="Calibri"/>
                <a:cs typeface="Times New Roman"/>
              </a:rPr>
              <a:t>: </a:t>
            </a:r>
          </a:p>
          <a:p>
            <a:pPr>
              <a:lnSpc>
                <a:spcPct val="115000"/>
              </a:lnSpc>
              <a:spcAft>
                <a:spcPts val="1000"/>
              </a:spcAft>
            </a:pPr>
            <a:r>
              <a:rPr lang="en-US" sz="1000">
                <a:latin typeface="Arial"/>
                <a:ea typeface="Calibri"/>
                <a:cs typeface="Times New Roman"/>
              </a:rPr>
              <a:t>The use of PowerPoint 2013, PowerPoint 2010, or PowerPoint 2007 is recommended to display the slides for this course. If you use PowerPoint Viewer or a version of PowerPoint older than PowerPoint 2007, </a:t>
            </a:r>
            <a:r>
              <a:rPr lang="ga-IE" sz="1000">
                <a:latin typeface="Arial"/>
                <a:ea typeface="Calibri"/>
                <a:cs typeface="Times New Roman"/>
              </a:rPr>
              <a:t>some</a:t>
            </a:r>
            <a:r>
              <a:rPr lang="en-US" sz="1000">
                <a:latin typeface="Arial"/>
                <a:ea typeface="Calibri"/>
                <a:cs typeface="Times New Roman"/>
              </a:rPr>
              <a:t> of the features of the slides might not display correctly.</a:t>
            </a:r>
          </a:p>
          <a:p>
            <a:pPr>
              <a:lnSpc>
                <a:spcPct val="115000"/>
              </a:lnSpc>
              <a:spcAft>
                <a:spcPts val="1000"/>
              </a:spcAft>
            </a:pPr>
            <a:r>
              <a:rPr lang="en-US" sz="1000" b="1">
                <a:latin typeface="Arial"/>
                <a:ea typeface="Calibri"/>
                <a:cs typeface="Times New Roman"/>
              </a:rPr>
              <a:t>Preparation tasks</a:t>
            </a:r>
            <a:endParaRPr lang="en-US" sz="1000">
              <a:latin typeface="Arial"/>
              <a:ea typeface="Calibri"/>
              <a:cs typeface="Times New Roman"/>
            </a:endParaRPr>
          </a:p>
          <a:p>
            <a:pPr>
              <a:lnSpc>
                <a:spcPct val="115000"/>
              </a:lnSpc>
              <a:spcAft>
                <a:spcPts val="1000"/>
              </a:spcAft>
            </a:pPr>
            <a:r>
              <a:rPr lang="en-US" sz="1000">
                <a:latin typeface="Arial"/>
                <a:ea typeface="Calibri"/>
                <a:cs typeface="Times New Roman"/>
              </a:rPr>
              <a:t>To prepare for this module:</a:t>
            </a:r>
          </a:p>
          <a:p>
            <a:pPr marL="342900" marR="0" lvl="0" indent="-342900">
              <a:lnSpc>
                <a:spcPct val="115000"/>
              </a:lnSpc>
              <a:spcBef>
                <a:spcPts val="0"/>
              </a:spcBef>
              <a:spcAft>
                <a:spcPts val="995"/>
              </a:spcAft>
              <a:buFont typeface="Symbol"/>
              <a:buChar char=""/>
            </a:pPr>
            <a:r>
              <a:rPr lang="en-US" sz="1000">
                <a:latin typeface="Arial"/>
                <a:ea typeface="Calibri"/>
                <a:cs typeface="Times New Roman"/>
              </a:rPr>
              <a:t>Read all of the materials for this module. </a:t>
            </a:r>
          </a:p>
          <a:p>
            <a:pPr marL="342900" marR="0" lvl="0" indent="-342900">
              <a:lnSpc>
                <a:spcPct val="115000"/>
              </a:lnSpc>
              <a:spcBef>
                <a:spcPts val="0"/>
              </a:spcBef>
              <a:spcAft>
                <a:spcPts val="995"/>
              </a:spcAft>
              <a:buFont typeface="Symbol"/>
              <a:buChar char=""/>
            </a:pPr>
            <a:r>
              <a:rPr lang="en-US" sz="1000">
                <a:latin typeface="Arial"/>
                <a:ea typeface="Calibri"/>
                <a:cs typeface="Times New Roman"/>
              </a:rPr>
              <a:t>Practice performing the demonstrations.</a:t>
            </a:r>
          </a:p>
          <a:p>
            <a:pPr marL="342900" marR="0" lvl="0" indent="-342900">
              <a:lnSpc>
                <a:spcPct val="115000"/>
              </a:lnSpc>
              <a:spcBef>
                <a:spcPts val="0"/>
              </a:spcBef>
              <a:spcAft>
                <a:spcPts val="995"/>
              </a:spcAft>
              <a:buFont typeface="Symbol"/>
              <a:buChar char=""/>
            </a:pPr>
            <a:r>
              <a:rPr lang="en-US" sz="1000">
                <a:latin typeface="Arial"/>
                <a:ea typeface="Calibri"/>
                <a:cs typeface="Times New Roman"/>
              </a:rPr>
              <a:t>Practice performing the labs.</a:t>
            </a:r>
          </a:p>
          <a:p>
            <a:pPr>
              <a:lnSpc>
                <a:spcPct val="115000"/>
              </a:lnSpc>
              <a:spcAft>
                <a:spcPts val="1000"/>
              </a:spcAft>
            </a:pPr>
            <a:r>
              <a:rPr lang="en-US" sz="1000">
                <a:latin typeface="Arial"/>
                <a:ea typeface="Calibri"/>
                <a:cs typeface="Times New Roman"/>
              </a:rPr>
              <a:t>Work through the “Module Review and Takeaways” section, and determine how you will use this section to reinforce student learning and promote knowledge transfer to on-the-job performance.</a:t>
            </a:r>
          </a:p>
          <a:p>
            <a:pPr>
              <a:lnSpc>
                <a:spcPct val="115000"/>
              </a:lnSpc>
              <a:spcAft>
                <a:spcPts val="1000"/>
              </a:spcAft>
            </a:pPr>
            <a:r>
              <a:rPr lang="en-CA" sz="1000">
                <a:latin typeface="Arial"/>
                <a:ea typeface="Calibri"/>
                <a:cs typeface="Times New Roman"/>
              </a:rPr>
              <a:t>As you prepare for this class, it is imperative that you complete the labs yourself so that you understand how they work and the concepts that are covered in each. This will help you provide meaningful hints to students who might experience difficulties in a lab; it will also help guide your lecture to ensure that you cover the concepts that the labs cover.</a:t>
            </a:r>
            <a:endParaRPr lang="en-US"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EFAB7225-D78D-4C3B-9F13-94FE976E9082}" type="slidenum">
              <a:rPr lang="en-US" smtClean="0"/>
              <a:t>1</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10961B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12: Using Profiles and Advanced Windows PowerShell Techniques</a:t>
            </a:r>
            <a:endParaRPr lang="en-US" sz="1200" b="1">
              <a:solidFill>
                <a:srgbClr val="336699"/>
              </a:solidFill>
              <a:latin typeface="Arial"/>
            </a:endParaRPr>
          </a:p>
        </p:txBody>
      </p:sp>
    </p:spTree>
    <p:extLst>
      <p:ext uri="{BB962C8B-B14F-4D97-AF65-F5344CB8AC3E}">
        <p14:creationId xmlns:p14="http://schemas.microsoft.com/office/powerpoint/2010/main" val="26135515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Aft>
                <a:spcPts val="995"/>
              </a:spcAft>
              <a:buFont typeface="+mj-lt"/>
              <a:buAutoNum type="arabicPeriod" startAt="15"/>
            </a:pPr>
            <a:r>
              <a:rPr lang="en-US" sz="1000" dirty="0">
                <a:solidFill>
                  <a:prstClr val="black"/>
                </a:solidFill>
                <a:latin typeface="Arial"/>
                <a:ea typeface="Times New Roman"/>
                <a:cs typeface="Times New Roman"/>
              </a:rPr>
              <a:t>Run:</a:t>
            </a:r>
          </a:p>
          <a:p>
            <a:pPr lvl="1">
              <a:lnSpc>
                <a:spcPct val="115000"/>
              </a:lnSpc>
              <a:spcBef>
                <a:spcPts val="600"/>
              </a:spcBef>
              <a:spcAft>
                <a:spcPts val="995"/>
              </a:spcAft>
            </a:pPr>
            <a:r>
              <a:rPr lang="en-US" sz="1000" b="1" dirty="0">
                <a:solidFill>
                  <a:prstClr val="black"/>
                </a:solidFill>
                <a:latin typeface="Arial"/>
                <a:ea typeface="Times New Roman"/>
                <a:cs typeface="Times New Roman"/>
              </a:rPr>
              <a:t>$</a:t>
            </a:r>
            <a:r>
              <a:rPr lang="en-US" sz="1000" b="1" dirty="0" err="1">
                <a:solidFill>
                  <a:prstClr val="black"/>
                </a:solidFill>
                <a:latin typeface="Arial"/>
                <a:ea typeface="Times New Roman"/>
                <a:cs typeface="Times New Roman"/>
              </a:rPr>
              <a:t>mydate.DayOfWeek</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5"/>
            </a:pPr>
            <a:r>
              <a:rPr lang="en-US" sz="1000" dirty="0">
                <a:solidFill>
                  <a:prstClr val="black"/>
                </a:solidFill>
                <a:latin typeface="Arial"/>
                <a:ea typeface="Times New Roman"/>
                <a:cs typeface="Times New Roman"/>
              </a:rPr>
              <a:t>Run:</a:t>
            </a:r>
          </a:p>
          <a:p>
            <a:pPr lvl="1">
              <a:lnSpc>
                <a:spcPct val="115000"/>
              </a:lnSpc>
              <a:spcBef>
                <a:spcPts val="600"/>
              </a:spcBef>
              <a:spcAft>
                <a:spcPts val="995"/>
              </a:spcAft>
            </a:pPr>
            <a:r>
              <a:rPr lang="en-US" sz="1000" b="1" dirty="0">
                <a:solidFill>
                  <a:prstClr val="black"/>
                </a:solidFill>
                <a:latin typeface="Arial"/>
                <a:ea typeface="Times New Roman"/>
                <a:cs typeface="Times New Roman"/>
              </a:rPr>
              <a:t>Get-</a:t>
            </a:r>
            <a:r>
              <a:rPr lang="en-US" sz="1000" b="1" dirty="0" err="1">
                <a:solidFill>
                  <a:prstClr val="black"/>
                </a:solidFill>
                <a:latin typeface="Arial"/>
                <a:ea typeface="Times New Roman"/>
                <a:cs typeface="Times New Roman"/>
              </a:rPr>
              <a:t>CimInstance</a:t>
            </a:r>
            <a:r>
              <a:rPr lang="en-US" sz="1000" b="1" dirty="0">
                <a:solidFill>
                  <a:prstClr val="black"/>
                </a:solidFill>
                <a:latin typeface="Arial"/>
                <a:ea typeface="Times New Roman"/>
                <a:cs typeface="Times New Roman"/>
              </a:rPr>
              <a:t> -</a:t>
            </a:r>
            <a:r>
              <a:rPr lang="en-US" sz="1000" b="1" dirty="0" err="1">
                <a:solidFill>
                  <a:prstClr val="black"/>
                </a:solidFill>
                <a:latin typeface="Arial"/>
                <a:ea typeface="Times New Roman"/>
                <a:cs typeface="Times New Roman"/>
              </a:rPr>
              <a:t>ClassName</a:t>
            </a:r>
            <a:r>
              <a:rPr lang="en-US" sz="1000" b="1" dirty="0">
                <a:solidFill>
                  <a:prstClr val="black"/>
                </a:solidFill>
                <a:latin typeface="Arial"/>
                <a:ea typeface="Times New Roman"/>
                <a:cs typeface="Times New Roman"/>
              </a:rPr>
              <a:t> Win32_OperatingSystem | Select @{n='</a:t>
            </a:r>
            <a:r>
              <a:rPr lang="en-US" sz="1000" b="1" dirty="0" err="1">
                <a:solidFill>
                  <a:prstClr val="black"/>
                </a:solidFill>
                <a:latin typeface="Arial"/>
                <a:ea typeface="Times New Roman"/>
                <a:cs typeface="Times New Roman"/>
              </a:rPr>
              <a:t>LastStartDate</a:t>
            </a:r>
            <a:r>
              <a:rPr lang="en-US" sz="1000" b="1" dirty="0">
                <a:solidFill>
                  <a:prstClr val="black"/>
                </a:solidFill>
                <a:latin typeface="Arial"/>
                <a:ea typeface="Times New Roman"/>
                <a:cs typeface="Times New Roman"/>
              </a:rPr>
              <a:t>';e={$</a:t>
            </a:r>
            <a:r>
              <a:rPr lang="en-US" sz="1000" b="1" dirty="0" err="1">
                <a:solidFill>
                  <a:prstClr val="black"/>
                </a:solidFill>
                <a:latin typeface="Arial"/>
                <a:ea typeface="Times New Roman"/>
                <a:cs typeface="Times New Roman"/>
              </a:rPr>
              <a:t>PSItem.LastBootUpTime.ToShortDateString</a:t>
            </a:r>
            <a:r>
              <a:rPr lang="en-US" sz="1000" b="1" dirty="0">
                <a:solidFill>
                  <a:prstClr val="black"/>
                </a:solidFill>
                <a:latin typeface="Arial"/>
                <a:ea typeface="Times New Roman"/>
                <a:cs typeface="Times New Roman"/>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5"/>
            </a:pPr>
            <a:r>
              <a:rPr lang="en-US" sz="1000" dirty="0">
                <a:solidFill>
                  <a:prstClr val="black"/>
                </a:solidFill>
                <a:latin typeface="Arial"/>
                <a:ea typeface="Times New Roman"/>
                <a:cs typeface="Times New Roman"/>
              </a:rPr>
              <a:t>Run:</a:t>
            </a:r>
          </a:p>
          <a:p>
            <a:pPr lvl="1">
              <a:lnSpc>
                <a:spcPct val="115000"/>
              </a:lnSpc>
              <a:spcBef>
                <a:spcPts val="600"/>
              </a:spcBef>
              <a:spcAft>
                <a:spcPts val="995"/>
              </a:spcAft>
            </a:pPr>
            <a:r>
              <a:rPr lang="en-US" sz="1000" b="1" dirty="0">
                <a:solidFill>
                  <a:prstClr val="black"/>
                </a:solidFill>
                <a:latin typeface="Arial"/>
                <a:ea typeface="Times New Roman"/>
                <a:cs typeface="Times New Roman"/>
              </a:rPr>
              <a:t>Get-</a:t>
            </a:r>
            <a:r>
              <a:rPr lang="en-US" sz="1000" b="1" dirty="0" err="1">
                <a:solidFill>
                  <a:prstClr val="black"/>
                </a:solidFill>
                <a:latin typeface="Arial"/>
                <a:ea typeface="Times New Roman"/>
                <a:cs typeface="Times New Roman"/>
              </a:rPr>
              <a:t>WmiObject</a:t>
            </a:r>
            <a:r>
              <a:rPr lang="en-US" sz="1000" b="1" dirty="0">
                <a:solidFill>
                  <a:prstClr val="black"/>
                </a:solidFill>
                <a:latin typeface="Arial"/>
                <a:ea typeface="Times New Roman"/>
                <a:cs typeface="Times New Roman"/>
              </a:rPr>
              <a:t> -Class Win32_OperatingSystem | Select @{n='</a:t>
            </a:r>
            <a:r>
              <a:rPr lang="en-US" sz="1000" b="1" dirty="0" err="1">
                <a:solidFill>
                  <a:prstClr val="black"/>
                </a:solidFill>
                <a:latin typeface="Arial"/>
                <a:ea typeface="Times New Roman"/>
                <a:cs typeface="Times New Roman"/>
              </a:rPr>
              <a:t>LastStartDate</a:t>
            </a:r>
            <a:r>
              <a:rPr lang="en-US" sz="1000" b="1" dirty="0">
                <a:solidFill>
                  <a:prstClr val="black"/>
                </a:solidFill>
                <a:latin typeface="Arial"/>
                <a:ea typeface="Times New Roman"/>
                <a:cs typeface="Times New Roman"/>
              </a:rPr>
              <a:t>';e={$</a:t>
            </a:r>
            <a:r>
              <a:rPr lang="en-US" sz="1000" b="1" dirty="0" err="1">
                <a:solidFill>
                  <a:prstClr val="black"/>
                </a:solidFill>
                <a:latin typeface="Arial"/>
                <a:ea typeface="Times New Roman"/>
                <a:cs typeface="Times New Roman"/>
              </a:rPr>
              <a:t>PSItem.ConvertToDateTime</a:t>
            </a:r>
            <a:r>
              <a:rPr lang="en-US" sz="1000" b="1" dirty="0">
                <a:solidFill>
                  <a:prstClr val="black"/>
                </a:solidFill>
                <a:latin typeface="Arial"/>
                <a:ea typeface="Times New Roman"/>
                <a:cs typeface="Times New Roman"/>
              </a:rPr>
              <a:t>($</a:t>
            </a:r>
            <a:r>
              <a:rPr lang="en-US" sz="1000" b="1" dirty="0" err="1">
                <a:solidFill>
                  <a:prstClr val="black"/>
                </a:solidFill>
                <a:latin typeface="Arial"/>
                <a:ea typeface="Times New Roman"/>
                <a:cs typeface="Times New Roman"/>
              </a:rPr>
              <a:t>PSItem.LastBootUpTime</a:t>
            </a:r>
            <a:r>
              <a:rPr lang="en-US" sz="1000" b="1" dirty="0">
                <a:solidFill>
                  <a:prstClr val="black"/>
                </a:solidFill>
                <a:latin typeface="Arial"/>
                <a:ea typeface="Times New Roman"/>
                <a:cs typeface="Times New Roman"/>
              </a:rPr>
              <a:t>).</a:t>
            </a:r>
            <a:r>
              <a:rPr lang="en-US" sz="1000" b="1" dirty="0" err="1">
                <a:solidFill>
                  <a:prstClr val="black"/>
                </a:solidFill>
                <a:latin typeface="Arial"/>
                <a:ea typeface="Times New Roman"/>
                <a:cs typeface="Times New Roman"/>
              </a:rPr>
              <a:t>ToShortDateString</a:t>
            </a:r>
            <a:r>
              <a:rPr lang="en-US" sz="1000" b="1" dirty="0">
                <a:solidFill>
                  <a:prstClr val="black"/>
                </a:solidFill>
                <a:latin typeface="Arial"/>
                <a:ea typeface="Times New Roman"/>
                <a:cs typeface="Times New Roman"/>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5"/>
            </a:pPr>
            <a:r>
              <a:rPr lang="en-US" sz="1000" dirty="0">
                <a:solidFill>
                  <a:prstClr val="black"/>
                </a:solidFill>
                <a:latin typeface="Arial"/>
                <a:ea typeface="Times New Roman"/>
                <a:cs typeface="Times New Roman"/>
              </a:rPr>
              <a:t>Run:</a:t>
            </a:r>
          </a:p>
          <a:p>
            <a:pPr lvl="1">
              <a:lnSpc>
                <a:spcPct val="115000"/>
              </a:lnSpc>
              <a:spcBef>
                <a:spcPts val="600"/>
              </a:spcBef>
              <a:spcAft>
                <a:spcPts val="995"/>
              </a:spcAft>
            </a:pPr>
            <a:r>
              <a:rPr lang="en-US" sz="1000" b="1" dirty="0">
                <a:solidFill>
                  <a:prstClr val="black"/>
                </a:solidFill>
                <a:latin typeface="Arial"/>
                <a:ea typeface="Times New Roman"/>
                <a:cs typeface="Times New Roman"/>
              </a:rPr>
              <a:t>$</a:t>
            </a:r>
            <a:r>
              <a:rPr lang="en-US" sz="1000" b="1" dirty="0" err="1">
                <a:solidFill>
                  <a:prstClr val="black"/>
                </a:solidFill>
                <a:latin typeface="Arial"/>
                <a:ea typeface="Times New Roman"/>
                <a:cs typeface="Times New Roman"/>
              </a:rPr>
              <a:t>servicenames</a:t>
            </a:r>
            <a:r>
              <a:rPr lang="en-US" sz="1000" b="1" dirty="0">
                <a:solidFill>
                  <a:prstClr val="black"/>
                </a:solidFill>
                <a:latin typeface="Arial"/>
                <a:ea typeface="Times New Roman"/>
                <a:cs typeface="Times New Roman"/>
              </a:rPr>
              <a:t> = Get-Service | Select -Expand Name</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5"/>
            </a:pPr>
            <a:r>
              <a:rPr lang="en-US" sz="1000" dirty="0">
                <a:solidFill>
                  <a:prstClr val="black"/>
                </a:solidFill>
                <a:latin typeface="Arial"/>
                <a:ea typeface="Times New Roman"/>
                <a:cs typeface="Times New Roman"/>
              </a:rPr>
              <a:t>Run:</a:t>
            </a:r>
          </a:p>
          <a:p>
            <a:pPr lvl="1">
              <a:lnSpc>
                <a:spcPct val="115000"/>
              </a:lnSpc>
              <a:spcBef>
                <a:spcPts val="600"/>
              </a:spcBef>
              <a:spcAft>
                <a:spcPts val="995"/>
              </a:spcAft>
            </a:pPr>
            <a:r>
              <a:rPr lang="en-US" sz="1000" b="1" dirty="0">
                <a:solidFill>
                  <a:prstClr val="black"/>
                </a:solidFill>
                <a:latin typeface="Arial"/>
                <a:ea typeface="Times New Roman"/>
                <a:cs typeface="Times New Roman"/>
              </a:rPr>
              <a:t>$</a:t>
            </a:r>
            <a:r>
              <a:rPr lang="en-US" sz="1000" b="1" dirty="0" err="1">
                <a:solidFill>
                  <a:prstClr val="black"/>
                </a:solidFill>
                <a:latin typeface="Arial"/>
                <a:ea typeface="Times New Roman"/>
                <a:cs typeface="Times New Roman"/>
              </a:rPr>
              <a:t>servicenames</a:t>
            </a:r>
            <a:r>
              <a:rPr lang="en-US" sz="1000" b="1" dirty="0">
                <a:solidFill>
                  <a:prstClr val="black"/>
                </a:solidFill>
                <a:latin typeface="Arial"/>
                <a:ea typeface="Times New Roman"/>
                <a:cs typeface="Times New Roman"/>
              </a:rPr>
              <a:t> -contains "</a:t>
            </a:r>
            <a:r>
              <a:rPr lang="en-US" sz="1000" b="1" dirty="0" err="1">
                <a:solidFill>
                  <a:prstClr val="black"/>
                </a:solidFill>
                <a:latin typeface="Arial"/>
                <a:ea typeface="Times New Roman"/>
                <a:cs typeface="Times New Roman"/>
              </a:rPr>
              <a:t>WinRM</a:t>
            </a:r>
            <a:r>
              <a:rPr lang="en-US" sz="1000" b="1" dirty="0">
                <a:solidFill>
                  <a:prstClr val="black"/>
                </a:solidFill>
                <a:latin typeface="Arial"/>
                <a:ea typeface="Times New Roman"/>
                <a:cs typeface="Times New Roman"/>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5"/>
            </a:pPr>
            <a:r>
              <a:rPr lang="en-US" sz="1000" dirty="0">
                <a:solidFill>
                  <a:prstClr val="black"/>
                </a:solidFill>
                <a:latin typeface="Arial"/>
                <a:ea typeface="Times New Roman"/>
                <a:cs typeface="Times New Roman"/>
              </a:rPr>
              <a:t>Run:</a:t>
            </a:r>
          </a:p>
          <a:p>
            <a:pPr lvl="1">
              <a:lnSpc>
                <a:spcPct val="115000"/>
              </a:lnSpc>
              <a:spcBef>
                <a:spcPts val="600"/>
              </a:spcBef>
              <a:spcAft>
                <a:spcPts val="995"/>
              </a:spcAft>
            </a:pPr>
            <a:r>
              <a:rPr lang="en-US" sz="1000" b="1" dirty="0">
                <a:solidFill>
                  <a:prstClr val="black"/>
                </a:solidFill>
                <a:latin typeface="Arial"/>
                <a:ea typeface="Times New Roman"/>
                <a:cs typeface="Times New Roman"/>
              </a:rPr>
              <a:t>"</a:t>
            </a:r>
            <a:r>
              <a:rPr lang="en-US" sz="1000" b="1" dirty="0" err="1">
                <a:solidFill>
                  <a:prstClr val="black"/>
                </a:solidFill>
                <a:latin typeface="Arial"/>
                <a:ea typeface="Times New Roman"/>
                <a:cs typeface="Times New Roman"/>
              </a:rPr>
              <a:t>MSSQLServer</a:t>
            </a:r>
            <a:r>
              <a:rPr lang="en-US" sz="1000" b="1" dirty="0">
                <a:solidFill>
                  <a:prstClr val="black"/>
                </a:solidFill>
                <a:latin typeface="Arial"/>
                <a:ea typeface="Times New Roman"/>
                <a:cs typeface="Times New Roman"/>
              </a:rPr>
              <a:t>" -in $</a:t>
            </a:r>
            <a:r>
              <a:rPr lang="en-US" sz="1000" b="1" dirty="0" err="1">
                <a:solidFill>
                  <a:prstClr val="black"/>
                </a:solidFill>
                <a:latin typeface="Arial"/>
                <a:ea typeface="Times New Roman"/>
                <a:cs typeface="Times New Roman"/>
              </a:rPr>
              <a:t>servicenames</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5"/>
            </a:pPr>
            <a:r>
              <a:rPr lang="en-US" sz="1000" dirty="0">
                <a:solidFill>
                  <a:prstClr val="black"/>
                </a:solidFill>
                <a:latin typeface="Arial"/>
                <a:ea typeface="Times New Roman"/>
                <a:cs typeface="Times New Roman"/>
              </a:rPr>
              <a:t>Run:</a:t>
            </a:r>
          </a:p>
          <a:p>
            <a:pPr lvl="1">
              <a:lnSpc>
                <a:spcPts val="1000"/>
              </a:lnSpc>
              <a:spcBef>
                <a:spcPts val="600"/>
              </a:spcBef>
              <a:spcAft>
                <a:spcPts val="600"/>
              </a:spcAft>
            </a:pPr>
            <a:r>
              <a:rPr lang="en-US" sz="1000" b="1" dirty="0">
                <a:solidFill>
                  <a:prstClr val="black"/>
                </a:solidFill>
                <a:latin typeface="Arial"/>
                <a:ea typeface="Times New Roman"/>
                <a:cs typeface="Times New Roman"/>
              </a:rPr>
              <a:t>"192.168.12.15" -match "\d{1,3}\.\d{1,3}\.\d{1,3}\.\d{1,3}"</a:t>
            </a:r>
            <a:endParaRPr lang="en-US" dirty="0"/>
          </a:p>
        </p:txBody>
      </p:sp>
      <p:sp>
        <p:nvSpPr>
          <p:cNvPr id="4" name="Slide Number Placeholder 3"/>
          <p:cNvSpPr>
            <a:spLocks noGrp="1"/>
          </p:cNvSpPr>
          <p:nvPr>
            <p:ph type="sldNum" sz="quarter" idx="10"/>
          </p:nvPr>
        </p:nvSpPr>
        <p:spPr/>
        <p:txBody>
          <a:bodyPr/>
          <a:lstStyle/>
          <a:p>
            <a:fld id="{EFAB7225-D78D-4C3B-9F13-94FE976E9082}" type="slidenum">
              <a:rPr lang="en-US" smtClean="0"/>
              <a:t>10</a:t>
            </a:fld>
            <a:endParaRPr lang="en-US"/>
          </a:p>
        </p:txBody>
      </p:sp>
      <p:sp>
        <p:nvSpPr>
          <p:cNvPr id="6" name="Rectangle 5"/>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10961B</a:t>
            </a:r>
            <a:endParaRPr lang="en-US" sz="1200" b="1">
              <a:solidFill>
                <a:srgbClr val="000000"/>
              </a:solidFill>
              <a:latin typeface="Arial"/>
            </a:endParaRPr>
          </a:p>
        </p:txBody>
      </p:sp>
      <p:sp>
        <p:nvSpPr>
          <p:cNvPr id="7" name="Rectangle 6"/>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12: Using Profiles and Advanced Windows PowerShell Techniques</a:t>
            </a:r>
            <a:endParaRPr lang="en-US" sz="1200" b="1">
              <a:solidFill>
                <a:srgbClr val="336699"/>
              </a:solidFill>
              <a:latin typeface="Arial"/>
            </a:endParaRPr>
          </a:p>
        </p:txBody>
      </p:sp>
    </p:spTree>
    <p:extLst>
      <p:ext uri="{BB962C8B-B14F-4D97-AF65-F5344CB8AC3E}">
        <p14:creationId xmlns:p14="http://schemas.microsoft.com/office/powerpoint/2010/main" val="30504097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EFAB7225-D78D-4C3B-9F13-94FE976E9082}" type="slidenum">
              <a:rPr lang="en-US" smtClean="0"/>
              <a:t>11</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10961B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12: Using Profiles and Advanced Windows PowerShell Techniques</a:t>
            </a:r>
            <a:endParaRPr lang="en-US" sz="1200" b="1">
              <a:solidFill>
                <a:srgbClr val="336699"/>
              </a:solidFill>
              <a:latin typeface="Arial"/>
            </a:endParaRPr>
          </a:p>
        </p:txBody>
      </p:sp>
    </p:spTree>
    <p:extLst>
      <p:ext uri="{BB962C8B-B14F-4D97-AF65-F5344CB8AC3E}">
        <p14:creationId xmlns:p14="http://schemas.microsoft.com/office/powerpoint/2010/main" val="400306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Times New Roman"/>
              </a:rPr>
              <a:t>You will find these commands </a:t>
            </a:r>
            <a:r>
              <a:rPr lang="ga-IE" sz="1000" dirty="0">
                <a:latin typeface="Arial"/>
                <a:ea typeface="Calibri"/>
                <a:cs typeface="Times New Roman"/>
              </a:rPr>
              <a:t>on the 10961B-LON-CL1 virtual machime </a:t>
            </a:r>
            <a:r>
              <a:rPr lang="en-US" sz="1000" dirty="0">
                <a:latin typeface="Arial"/>
                <a:ea typeface="Calibri"/>
                <a:cs typeface="Times New Roman"/>
              </a:rPr>
              <a:t>in E:\Mod12\Democode\Defaults.ps1.</a:t>
            </a:r>
          </a:p>
          <a:p>
            <a:pPr>
              <a:lnSpc>
                <a:spcPct val="115000"/>
              </a:lnSpc>
              <a:spcAft>
                <a:spcPts val="1000"/>
              </a:spcAft>
            </a:pPr>
            <a:r>
              <a:rPr lang="en-US" sz="1000" b="1" dirty="0">
                <a:latin typeface="Arial"/>
                <a:ea typeface="Calibri"/>
                <a:cs typeface="Times New Roman"/>
              </a:rPr>
              <a:t>Preparation Steps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You should </a:t>
            </a:r>
            <a:r>
              <a:rPr lang="ga-IE" sz="1000" dirty="0">
                <a:latin typeface="Arial"/>
                <a:ea typeface="Calibri"/>
                <a:cs typeface="Times New Roman"/>
              </a:rPr>
              <a:t>have completed the preparation steps in the Module Overview slide </a:t>
            </a:r>
            <a:r>
              <a:rPr lang="en-US" sz="1000" dirty="0" err="1">
                <a:latin typeface="Arial"/>
                <a:ea typeface="Calibri"/>
                <a:cs typeface="Times New Roman"/>
              </a:rPr>
              <a:t>i</a:t>
            </a:r>
            <a:r>
              <a:rPr lang="ga-IE" sz="1000" dirty="0">
                <a:latin typeface="Arial"/>
                <a:ea typeface="Calibri"/>
                <a:cs typeface="Times New Roman"/>
              </a:rPr>
              <a:t>nstructor </a:t>
            </a:r>
            <a:r>
              <a:rPr lang="en-US" sz="1000" dirty="0">
                <a:latin typeface="Arial"/>
                <a:ea typeface="Calibri"/>
                <a:cs typeface="Times New Roman"/>
              </a:rPr>
              <a:t>n</a:t>
            </a:r>
            <a:r>
              <a:rPr lang="ga-IE" sz="1000" dirty="0">
                <a:latin typeface="Arial"/>
                <a:ea typeface="Calibri"/>
                <a:cs typeface="Times New Roman"/>
              </a:rPr>
              <a:t>otes</a:t>
            </a:r>
            <a:r>
              <a:rPr lang="en-US" sz="1000" dirty="0">
                <a:latin typeface="Arial"/>
                <a:ea typeface="Calibri"/>
                <a:cs typeface="Times New Roman"/>
              </a:rPr>
              <a:t> and </a:t>
            </a:r>
            <a:r>
              <a:rPr lang="ga-IE" sz="1000" dirty="0">
                <a:latin typeface="Arial"/>
                <a:ea typeface="Calibri"/>
                <a:cs typeface="Times New Roman"/>
              </a:rPr>
              <a:t>be logged on to the 10961B-LON-DC1 and 10961B-LON-CL1 virtual machines as Adatum\administrator with password Pa$$w0rd</a:t>
            </a:r>
            <a:r>
              <a:rPr lang="en-US" sz="1000" dirty="0">
                <a:latin typeface="Arial"/>
                <a:ea typeface="Calibri"/>
                <a:cs typeface="Times New Roman"/>
              </a:rPr>
              <a:t>.</a:t>
            </a:r>
          </a:p>
          <a:p>
            <a:pPr>
              <a:lnSpc>
                <a:spcPct val="115000"/>
              </a:lnSpc>
              <a:spcAft>
                <a:spcPts val="1000"/>
              </a:spcAft>
            </a:pPr>
            <a:r>
              <a:rPr lang="ga-IE" sz="1000" dirty="0">
                <a:latin typeface="Arial"/>
                <a:ea typeface="Calibri"/>
                <a:cs typeface="Times New Roman"/>
              </a:rPr>
              <a:t>The demo</a:t>
            </a:r>
            <a:r>
              <a:rPr lang="en-US" sz="1000" dirty="0" err="1">
                <a:latin typeface="Arial"/>
                <a:ea typeface="Calibri"/>
                <a:cs typeface="Times New Roman"/>
              </a:rPr>
              <a:t>nstration</a:t>
            </a:r>
            <a:r>
              <a:rPr lang="en-US" sz="1000" dirty="0">
                <a:latin typeface="Arial"/>
                <a:ea typeface="Calibri"/>
                <a:cs typeface="Times New Roman"/>
              </a:rPr>
              <a:t> s</a:t>
            </a:r>
            <a:r>
              <a:rPr lang="ga-IE" sz="1000" dirty="0">
                <a:latin typeface="Arial"/>
                <a:ea typeface="Calibri"/>
                <a:cs typeface="Times New Roman"/>
              </a:rPr>
              <a:t>teps should be carried out on the 10961B-LON-CL1 virtual machine </a:t>
            </a:r>
            <a:r>
              <a:rPr lang="en-US" sz="1000" dirty="0">
                <a:latin typeface="Arial"/>
                <a:ea typeface="Calibri"/>
                <a:cs typeface="Times New Roman"/>
              </a:rPr>
              <a:t>in the Windows PowerShell console application</a:t>
            </a:r>
            <a:r>
              <a:rPr lang="ga-IE" sz="1000" dirty="0">
                <a:latin typeface="Arial"/>
                <a:ea typeface="Calibri"/>
                <a:cs typeface="Times New Roman"/>
              </a:rPr>
              <a:t>. You may also want to use the sample file at </a:t>
            </a:r>
            <a:r>
              <a:rPr lang="en-US" sz="1000" dirty="0">
                <a:latin typeface="Arial"/>
                <a:ea typeface="Calibri"/>
                <a:cs typeface="Times New Roman"/>
              </a:rPr>
              <a:t>E:\Mod12\Democode\</a:t>
            </a:r>
            <a:r>
              <a:rPr lang="ga-IE" sz="1000" dirty="0">
                <a:latin typeface="Arial"/>
                <a:ea typeface="Calibri"/>
                <a:cs typeface="Times New Roman"/>
              </a:rPr>
              <a:t>Defaults</a:t>
            </a:r>
            <a:r>
              <a:rPr lang="en-US" sz="1000" dirty="0">
                <a:latin typeface="Arial"/>
                <a:ea typeface="Calibri"/>
                <a:cs typeface="Times New Roman"/>
              </a:rPr>
              <a:t>.ps1.</a:t>
            </a:r>
          </a:p>
          <a:p>
            <a:pPr>
              <a:lnSpc>
                <a:spcPct val="115000"/>
              </a:lnSpc>
              <a:spcAft>
                <a:spcPts val="1000"/>
              </a:spcAft>
            </a:pPr>
            <a:r>
              <a:rPr lang="en-US" sz="1000" b="1" dirty="0">
                <a:latin typeface="Arial"/>
                <a:ea typeface="Calibri"/>
                <a:cs typeface="Times New Roman"/>
              </a:rPr>
              <a:t>Demonstration Steps</a:t>
            </a:r>
            <a:endParaRPr lang="en-US" sz="1000" dirty="0">
              <a:latin typeface="Arial"/>
              <a:ea typeface="Calibri"/>
              <a:cs typeface="Times New Roman"/>
            </a:endParaRPr>
          </a:p>
          <a:p>
            <a:pPr marL="342900" marR="0" lvl="0" indent="-342900">
              <a:lnSpc>
                <a:spcPct val="115000"/>
              </a:lnSpc>
              <a:spcBef>
                <a:spcPts val="0"/>
              </a:spcBef>
              <a:spcAft>
                <a:spcPts val="600"/>
              </a:spcAft>
              <a:buFont typeface="+mj-lt"/>
              <a:buAutoNum type="arabicPeriod"/>
            </a:pPr>
            <a:r>
              <a:rPr lang="en-US" sz="1000" dirty="0" smtClean="0">
                <a:effectLst/>
                <a:latin typeface="Arial"/>
                <a:ea typeface="Times New Roman"/>
                <a:cs typeface="Times New Roman"/>
              </a:rPr>
              <a:t>Run:</a:t>
            </a:r>
          </a:p>
          <a:p>
            <a:pPr lvl="1">
              <a:lnSpc>
                <a:spcPct val="115000"/>
              </a:lnSpc>
              <a:spcBef>
                <a:spcPts val="600"/>
              </a:spcBef>
              <a:spcAft>
                <a:spcPts val="600"/>
              </a:spcAft>
            </a:pPr>
            <a:r>
              <a:rPr lang="en-US" sz="1000" b="1" dirty="0" smtClean="0">
                <a:effectLst/>
                <a:latin typeface="Arial"/>
                <a:ea typeface="Times New Roman"/>
                <a:cs typeface="Times New Roman"/>
              </a:rPr>
              <a:t>$</a:t>
            </a:r>
            <a:r>
              <a:rPr lang="en-US" sz="1000" b="1" dirty="0" err="1" smtClean="0">
                <a:effectLst/>
                <a:latin typeface="Arial"/>
                <a:ea typeface="Times New Roman"/>
                <a:cs typeface="Times New Roman"/>
              </a:rPr>
              <a:t>PSDefaultParameterValues</a:t>
            </a:r>
            <a:r>
              <a:rPr lang="en-US" sz="1000" b="1" dirty="0" smtClean="0">
                <a:effectLst/>
                <a:latin typeface="Arial"/>
                <a:ea typeface="Times New Roman"/>
                <a:cs typeface="Times New Roman"/>
              </a:rPr>
              <a:t> = @{"</a:t>
            </a:r>
            <a:r>
              <a:rPr lang="en-US" sz="1000" b="1" dirty="0" err="1" smtClean="0">
                <a:effectLst/>
                <a:latin typeface="Arial"/>
                <a:ea typeface="Times New Roman"/>
                <a:cs typeface="Times New Roman"/>
              </a:rPr>
              <a:t>Get-CimInstance:ComputerName</a:t>
            </a:r>
            <a:r>
              <a:rPr lang="en-US" sz="1000" b="1" dirty="0" smtClean="0">
                <a:effectLst/>
                <a:latin typeface="Arial"/>
                <a:ea typeface="Times New Roman"/>
                <a:cs typeface="Times New Roman"/>
              </a:rPr>
              <a:t>"="LON-DC1"}</a:t>
            </a:r>
            <a:endParaRPr lang="en-US" sz="1000" dirty="0" smtClean="0">
              <a:effectLst/>
              <a:latin typeface="Arial"/>
              <a:ea typeface="Times New Roman"/>
              <a:cs typeface="Times New Roman"/>
            </a:endParaRPr>
          </a:p>
          <a:p>
            <a:pPr marL="342900" marR="0" lvl="0" indent="-342900">
              <a:lnSpc>
                <a:spcPct val="115000"/>
              </a:lnSpc>
              <a:spcBef>
                <a:spcPts val="0"/>
              </a:spcBef>
              <a:spcAft>
                <a:spcPts val="600"/>
              </a:spcAft>
              <a:buFont typeface="+mj-lt"/>
              <a:buAutoNum type="arabicPeriod"/>
            </a:pPr>
            <a:r>
              <a:rPr lang="en-US" sz="1000" dirty="0" smtClean="0">
                <a:effectLst/>
                <a:latin typeface="Arial"/>
                <a:ea typeface="Times New Roman"/>
                <a:cs typeface="Times New Roman"/>
              </a:rPr>
              <a:t>Run: </a:t>
            </a:r>
          </a:p>
          <a:p>
            <a:pPr lvl="1">
              <a:lnSpc>
                <a:spcPct val="115000"/>
              </a:lnSpc>
              <a:spcBef>
                <a:spcPts val="600"/>
              </a:spcBef>
              <a:spcAft>
                <a:spcPts val="600"/>
              </a:spcAft>
            </a:pPr>
            <a:r>
              <a:rPr lang="en-US" sz="1000" b="1" dirty="0" smtClean="0">
                <a:effectLst/>
                <a:latin typeface="Arial"/>
                <a:ea typeface="Times New Roman"/>
                <a:cs typeface="Times New Roman"/>
              </a:rPr>
              <a:t>$</a:t>
            </a:r>
            <a:r>
              <a:rPr lang="en-US" sz="1000" b="1" dirty="0" err="1" smtClean="0">
                <a:effectLst/>
                <a:latin typeface="Arial"/>
                <a:ea typeface="Times New Roman"/>
                <a:cs typeface="Times New Roman"/>
              </a:rPr>
              <a:t>PSDefaultParameterValues.Add</a:t>
            </a:r>
            <a:r>
              <a:rPr lang="en-US" sz="1000" b="1" dirty="0" smtClean="0">
                <a:effectLst/>
                <a:latin typeface="Arial"/>
                <a:ea typeface="Times New Roman"/>
                <a:cs typeface="Times New Roman"/>
              </a:rPr>
              <a:t>("Get-CimInstance:ClassName","Win32_BIOS")</a:t>
            </a:r>
            <a:endParaRPr lang="en-US" sz="1000" dirty="0" smtClean="0">
              <a:effectLst/>
              <a:latin typeface="Arial"/>
              <a:ea typeface="Times New Roman"/>
              <a:cs typeface="Times New Roman"/>
            </a:endParaRPr>
          </a:p>
          <a:p>
            <a:pPr marL="342900" marR="0" lvl="0" indent="-342900">
              <a:lnSpc>
                <a:spcPct val="115000"/>
              </a:lnSpc>
              <a:spcBef>
                <a:spcPts val="0"/>
              </a:spcBef>
              <a:spcAft>
                <a:spcPts val="600"/>
              </a:spcAft>
              <a:buFont typeface="+mj-lt"/>
              <a:buAutoNum type="arabicPeriod"/>
            </a:pPr>
            <a:r>
              <a:rPr lang="en-US" sz="1000" dirty="0" smtClean="0">
                <a:effectLst/>
                <a:latin typeface="Arial"/>
                <a:ea typeface="Times New Roman"/>
                <a:cs typeface="Times New Roman"/>
              </a:rPr>
              <a:t>Run:</a:t>
            </a:r>
          </a:p>
          <a:p>
            <a:pPr lvl="1">
              <a:lnSpc>
                <a:spcPct val="115000"/>
              </a:lnSpc>
              <a:spcBef>
                <a:spcPts val="600"/>
              </a:spcBef>
              <a:spcAft>
                <a:spcPts val="600"/>
              </a:spcAft>
            </a:pPr>
            <a:r>
              <a:rPr lang="en-US" sz="1000" b="1" dirty="0" smtClean="0">
                <a:effectLst/>
                <a:latin typeface="Arial"/>
                <a:ea typeface="Times New Roman"/>
                <a:cs typeface="Times New Roman"/>
              </a:rPr>
              <a:t>$</a:t>
            </a:r>
            <a:r>
              <a:rPr lang="en-US" sz="1000" b="1" dirty="0" err="1" smtClean="0">
                <a:effectLst/>
                <a:latin typeface="Arial"/>
                <a:ea typeface="Times New Roman"/>
                <a:cs typeface="Times New Roman"/>
              </a:rPr>
              <a:t>PSDefaultParameterValues</a:t>
            </a:r>
            <a:endParaRPr lang="en-US" sz="1000" dirty="0" smtClean="0">
              <a:effectLst/>
              <a:latin typeface="Arial"/>
              <a:ea typeface="Times New Roman"/>
              <a:cs typeface="Times New Roman"/>
            </a:endParaRPr>
          </a:p>
          <a:p>
            <a:pPr marL="342900" marR="0" lvl="0" indent="-342900">
              <a:lnSpc>
                <a:spcPct val="115000"/>
              </a:lnSpc>
              <a:spcBef>
                <a:spcPts val="0"/>
              </a:spcBef>
              <a:spcAft>
                <a:spcPts val="600"/>
              </a:spcAft>
              <a:buFont typeface="+mj-lt"/>
              <a:buAutoNum type="arabicPeriod"/>
            </a:pPr>
            <a:r>
              <a:rPr lang="en-US" sz="1000" dirty="0" smtClean="0">
                <a:effectLst/>
                <a:latin typeface="Arial"/>
                <a:ea typeface="Times New Roman"/>
                <a:cs typeface="Times New Roman"/>
              </a:rPr>
              <a:t>Run:</a:t>
            </a:r>
          </a:p>
          <a:p>
            <a:pPr lvl="1">
              <a:lnSpc>
                <a:spcPct val="115000"/>
              </a:lnSpc>
              <a:spcBef>
                <a:spcPts val="600"/>
              </a:spcBef>
              <a:spcAft>
                <a:spcPts val="600"/>
              </a:spcAft>
            </a:pPr>
            <a:r>
              <a:rPr lang="en-US" sz="1000" b="1" dirty="0" smtClean="0">
                <a:effectLst/>
                <a:latin typeface="Arial"/>
                <a:ea typeface="Times New Roman"/>
                <a:cs typeface="Times New Roman"/>
              </a:rPr>
              <a:t>Get-</a:t>
            </a:r>
            <a:r>
              <a:rPr lang="en-US" sz="1000" b="1" dirty="0" err="1" smtClean="0">
                <a:effectLst/>
                <a:latin typeface="Arial"/>
                <a:ea typeface="Times New Roman"/>
                <a:cs typeface="Times New Roman"/>
              </a:rPr>
              <a:t>CimInstance</a:t>
            </a:r>
            <a:endParaRPr lang="en-US" sz="1000" dirty="0" smtClean="0">
              <a:effectLst/>
              <a:latin typeface="Arial"/>
              <a:ea typeface="Times New Roman"/>
              <a:cs typeface="Times New Roman"/>
            </a:endParaRPr>
          </a:p>
          <a:p>
            <a:pPr marL="342900" marR="0" lvl="0" indent="-342900">
              <a:lnSpc>
                <a:spcPct val="115000"/>
              </a:lnSpc>
              <a:spcBef>
                <a:spcPts val="0"/>
              </a:spcBef>
              <a:spcAft>
                <a:spcPts val="600"/>
              </a:spcAft>
              <a:buFont typeface="+mj-lt"/>
              <a:buAutoNum type="arabicPeriod"/>
            </a:pPr>
            <a:r>
              <a:rPr lang="en-US" sz="1000" dirty="0" smtClean="0">
                <a:effectLst/>
                <a:latin typeface="Arial"/>
                <a:ea typeface="Times New Roman"/>
                <a:cs typeface="Times New Roman"/>
              </a:rPr>
              <a:t>Run:</a:t>
            </a:r>
          </a:p>
          <a:p>
            <a:pPr lvl="1">
              <a:lnSpc>
                <a:spcPct val="115000"/>
              </a:lnSpc>
              <a:spcBef>
                <a:spcPts val="600"/>
              </a:spcBef>
              <a:spcAft>
                <a:spcPts val="600"/>
              </a:spcAft>
            </a:pPr>
            <a:r>
              <a:rPr lang="en-US" sz="1000" b="1" dirty="0" smtClean="0">
                <a:effectLst/>
                <a:latin typeface="Arial"/>
                <a:ea typeface="Times New Roman"/>
                <a:cs typeface="Times New Roman"/>
              </a:rPr>
              <a:t>Get-</a:t>
            </a:r>
            <a:r>
              <a:rPr lang="en-US" sz="1000" b="1" dirty="0" err="1" smtClean="0">
                <a:effectLst/>
                <a:latin typeface="Arial"/>
                <a:ea typeface="Times New Roman"/>
                <a:cs typeface="Times New Roman"/>
              </a:rPr>
              <a:t>CimInstance</a:t>
            </a:r>
            <a:r>
              <a:rPr lang="en-US" sz="1000" b="1" dirty="0" smtClean="0">
                <a:effectLst/>
                <a:latin typeface="Arial"/>
                <a:ea typeface="Times New Roman"/>
                <a:cs typeface="Times New Roman"/>
              </a:rPr>
              <a:t> -</a:t>
            </a:r>
            <a:r>
              <a:rPr lang="en-US" sz="1000" b="1" dirty="0" err="1" smtClean="0">
                <a:effectLst/>
                <a:latin typeface="Arial"/>
                <a:ea typeface="Times New Roman"/>
                <a:cs typeface="Times New Roman"/>
              </a:rPr>
              <a:t>ComputerName</a:t>
            </a:r>
            <a:r>
              <a:rPr lang="en-US" sz="1000" b="1" dirty="0" smtClean="0">
                <a:effectLst/>
                <a:latin typeface="Arial"/>
                <a:ea typeface="Times New Roman"/>
                <a:cs typeface="Times New Roman"/>
              </a:rPr>
              <a:t> </a:t>
            </a:r>
            <a:r>
              <a:rPr lang="en-US" sz="1000" b="1" dirty="0" err="1" smtClean="0">
                <a:effectLst/>
                <a:latin typeface="Arial"/>
                <a:ea typeface="Times New Roman"/>
                <a:cs typeface="Times New Roman"/>
              </a:rPr>
              <a:t>localhost</a:t>
            </a:r>
            <a:endParaRPr lang="en-US" sz="1000" b="1" dirty="0" smtClean="0">
              <a:effectLst/>
              <a:latin typeface="Arial"/>
              <a:ea typeface="Times New Roman"/>
              <a:cs typeface="Times New Roman"/>
            </a:endParaRPr>
          </a:p>
          <a:p>
            <a:pPr lvl="1">
              <a:lnSpc>
                <a:spcPct val="115000"/>
              </a:lnSpc>
              <a:spcBef>
                <a:spcPts val="600"/>
              </a:spcBef>
              <a:spcAft>
                <a:spcPts val="600"/>
              </a:spcAft>
            </a:pPr>
            <a:r>
              <a:rPr lang="ga-IE" sz="1000" dirty="0" smtClean="0">
                <a:effectLst/>
                <a:latin typeface="Arial"/>
                <a:ea typeface="Times New Roman"/>
                <a:cs typeface="Times New Roman"/>
              </a:rPr>
              <a:t>Note</a:t>
            </a:r>
            <a:r>
              <a:rPr lang="ga-IE" sz="1000" dirty="0" smtClean="0">
                <a:effectLst/>
                <a:latin typeface="Arial"/>
                <a:ea typeface="Times New Roman"/>
                <a:cs typeface="Times New Roman"/>
              </a:rPr>
              <a:t>: You will need to enable remoting by typing </a:t>
            </a:r>
            <a:r>
              <a:rPr lang="ga-IE" sz="1000" b="1" dirty="0" smtClean="0">
                <a:effectLst/>
                <a:latin typeface="Arial"/>
                <a:ea typeface="Times New Roman"/>
                <a:cs typeface="Times New Roman"/>
              </a:rPr>
              <a:t>WinRM qc</a:t>
            </a:r>
            <a:r>
              <a:rPr lang="ga-IE" sz="1000" dirty="0" smtClean="0">
                <a:effectLst/>
                <a:latin typeface="Arial"/>
                <a:ea typeface="Times New Roman"/>
                <a:cs typeface="Times New Roman"/>
              </a:rPr>
              <a:t> in the Windows PowerShell </a:t>
            </a:r>
            <a:r>
              <a:rPr lang="ga-IE" sz="1000" dirty="0" smtClean="0">
                <a:effectLst/>
                <a:latin typeface="Arial"/>
                <a:ea typeface="Times New Roman"/>
                <a:cs typeface="Times New Roman"/>
              </a:rPr>
              <a:t>console</a:t>
            </a:r>
            <a:r>
              <a:rPr lang="en-US" sz="1000" dirty="0" smtClean="0">
                <a:effectLst/>
                <a:latin typeface="Arial"/>
                <a:ea typeface="Times New Roman"/>
                <a:cs typeface="Times New Roman"/>
              </a:rPr>
              <a:t> </a:t>
            </a:r>
            <a:r>
              <a:rPr lang="ga-IE" sz="1000" dirty="0">
                <a:solidFill>
                  <a:prstClr val="black"/>
                </a:solidFill>
                <a:latin typeface="Arial"/>
                <a:ea typeface="Times New Roman"/>
                <a:cs typeface="Times New Roman"/>
              </a:rPr>
              <a:t>and accept the default values for this command to run successfully</a:t>
            </a:r>
            <a:r>
              <a:rPr lang="en-US" sz="1000" dirty="0" smtClean="0">
                <a:solidFill>
                  <a:prstClr val="black"/>
                </a:solidFill>
                <a:latin typeface="Arial"/>
                <a:ea typeface="Times New Roman"/>
                <a:cs typeface="Times New Roman"/>
              </a:rPr>
              <a:t>.</a:t>
            </a:r>
            <a:endParaRPr lang="en-US" sz="1000" dirty="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EFAB7225-D78D-4C3B-9F13-94FE976E9082}" type="slidenum">
              <a:rPr lang="en-US" smtClean="0"/>
              <a:t>12</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10961B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12: Using Profiles and Advanced Windows PowerShell Techniques</a:t>
            </a:r>
            <a:endParaRPr lang="en-US" sz="1200" b="1">
              <a:solidFill>
                <a:srgbClr val="336699"/>
              </a:solidFill>
              <a:latin typeface="Arial"/>
            </a:endParaRP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US" sz="1000" smtClean="0">
                <a:latin typeface="Arial"/>
              </a:rPr>
              <a:t>(More notes on the next slide)</a:t>
            </a:r>
            <a:endParaRPr lang="en-US" sz="1000">
              <a:latin typeface="Arial"/>
            </a:endParaRPr>
          </a:p>
        </p:txBody>
      </p:sp>
    </p:spTree>
    <p:extLst>
      <p:ext uri="{BB962C8B-B14F-4D97-AF65-F5344CB8AC3E}">
        <p14:creationId xmlns:p14="http://schemas.microsoft.com/office/powerpoint/2010/main" val="26428497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Aft>
                <a:spcPts val="995"/>
              </a:spcAft>
              <a:buFont typeface="+mj-lt"/>
              <a:buAutoNum type="arabicPeriod" startAt="6"/>
            </a:pPr>
            <a:r>
              <a:rPr lang="en-US" sz="1000" dirty="0" smtClean="0">
                <a:solidFill>
                  <a:prstClr val="black"/>
                </a:solidFill>
                <a:latin typeface="Arial"/>
                <a:ea typeface="Times New Roman"/>
                <a:cs typeface="Times New Roman"/>
              </a:rPr>
              <a:t>Run</a:t>
            </a:r>
            <a:r>
              <a:rPr lang="en-US" sz="1000" dirty="0">
                <a:solidFill>
                  <a:prstClr val="black"/>
                </a:solidFill>
                <a:latin typeface="Arial"/>
                <a:ea typeface="Times New Roman"/>
                <a:cs typeface="Times New Roman"/>
              </a:rPr>
              <a:t>:</a:t>
            </a:r>
          </a:p>
          <a:p>
            <a:pPr lvl="1">
              <a:lnSpc>
                <a:spcPct val="115000"/>
              </a:lnSpc>
              <a:spcBef>
                <a:spcPts val="600"/>
              </a:spcBef>
              <a:spcAft>
                <a:spcPts val="995"/>
              </a:spcAft>
            </a:pPr>
            <a:r>
              <a:rPr lang="en-US" sz="1000" b="1" dirty="0">
                <a:solidFill>
                  <a:prstClr val="black"/>
                </a:solidFill>
                <a:latin typeface="Arial"/>
                <a:ea typeface="Times New Roman"/>
                <a:cs typeface="Times New Roman"/>
              </a:rPr>
              <a:t>$</a:t>
            </a:r>
            <a:r>
              <a:rPr lang="en-US" sz="1000" b="1" dirty="0" err="1">
                <a:solidFill>
                  <a:prstClr val="black"/>
                </a:solidFill>
                <a:latin typeface="Arial"/>
                <a:ea typeface="Times New Roman"/>
                <a:cs typeface="Times New Roman"/>
              </a:rPr>
              <a:t>PSDefaultParameterValues.Remove</a:t>
            </a:r>
            <a:r>
              <a:rPr lang="en-US" sz="1000" b="1" dirty="0">
                <a:solidFill>
                  <a:prstClr val="black"/>
                </a:solidFill>
                <a:latin typeface="Arial"/>
                <a:ea typeface="Times New Roman"/>
                <a:cs typeface="Times New Roman"/>
              </a:rPr>
              <a:t>("</a:t>
            </a:r>
            <a:r>
              <a:rPr lang="en-US" sz="1000" b="1" dirty="0" err="1">
                <a:solidFill>
                  <a:prstClr val="black"/>
                </a:solidFill>
                <a:latin typeface="Arial"/>
                <a:ea typeface="Times New Roman"/>
                <a:cs typeface="Times New Roman"/>
              </a:rPr>
              <a:t>Get-CimInstance:ClassName</a:t>
            </a:r>
            <a:r>
              <a:rPr lang="en-US" sz="1000" b="1" dirty="0">
                <a:solidFill>
                  <a:prstClr val="black"/>
                </a:solidFill>
                <a:latin typeface="Arial"/>
                <a:ea typeface="Times New Roman"/>
                <a:cs typeface="Times New Roman"/>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6"/>
            </a:pPr>
            <a:r>
              <a:rPr lang="en-US" sz="1000" dirty="0">
                <a:solidFill>
                  <a:prstClr val="black"/>
                </a:solidFill>
                <a:latin typeface="Arial"/>
                <a:ea typeface="Times New Roman"/>
                <a:cs typeface="Times New Roman"/>
              </a:rPr>
              <a:t>Run:</a:t>
            </a:r>
          </a:p>
          <a:p>
            <a:pPr lvl="1">
              <a:lnSpc>
                <a:spcPct val="115000"/>
              </a:lnSpc>
              <a:spcBef>
                <a:spcPts val="600"/>
              </a:spcBef>
              <a:spcAft>
                <a:spcPts val="995"/>
              </a:spcAft>
            </a:pPr>
            <a:r>
              <a:rPr lang="en-US" sz="1000" b="1" dirty="0">
                <a:solidFill>
                  <a:prstClr val="black"/>
                </a:solidFill>
                <a:latin typeface="Arial"/>
                <a:ea typeface="Times New Roman"/>
                <a:cs typeface="Times New Roman"/>
              </a:rPr>
              <a:t>$</a:t>
            </a:r>
            <a:r>
              <a:rPr lang="en-US" sz="1000" b="1" dirty="0" err="1">
                <a:solidFill>
                  <a:prstClr val="black"/>
                </a:solidFill>
                <a:latin typeface="Arial"/>
                <a:ea typeface="Times New Roman"/>
                <a:cs typeface="Times New Roman"/>
              </a:rPr>
              <a:t>PSDefaultParameterValues</a:t>
            </a:r>
            <a:endParaRPr lang="en-US" sz="1000" dirty="0">
              <a:solidFill>
                <a:prstClr val="black"/>
              </a:solidFill>
              <a:latin typeface="Arial"/>
              <a:ea typeface="Times New Roman"/>
              <a:cs typeface="Times New Roman"/>
            </a:endParaRPr>
          </a:p>
          <a:p>
            <a:pPr marL="342900" indent="-342900">
              <a:lnSpc>
                <a:spcPct val="115000"/>
              </a:lnSpc>
              <a:spcAft>
                <a:spcPts val="995"/>
              </a:spcAft>
              <a:buFont typeface="+mj-lt"/>
              <a:buAutoNum type="arabicPeriod" startAt="6"/>
            </a:pPr>
            <a:r>
              <a:rPr lang="en-US" sz="1000" dirty="0">
                <a:solidFill>
                  <a:prstClr val="black"/>
                </a:solidFill>
                <a:latin typeface="Arial"/>
                <a:ea typeface="Times New Roman"/>
                <a:cs typeface="Times New Roman"/>
              </a:rPr>
              <a:t>Run:</a:t>
            </a:r>
          </a:p>
          <a:p>
            <a:pPr lvl="1">
              <a:lnSpc>
                <a:spcPts val="1000"/>
              </a:lnSpc>
              <a:spcBef>
                <a:spcPts val="600"/>
              </a:spcBef>
              <a:spcAft>
                <a:spcPts val="600"/>
              </a:spcAft>
            </a:pPr>
            <a:r>
              <a:rPr lang="en-US" sz="1000" b="1" dirty="0">
                <a:solidFill>
                  <a:prstClr val="black"/>
                </a:solidFill>
                <a:latin typeface="Arial"/>
                <a:ea typeface="Times New Roman"/>
                <a:cs typeface="Times New Roman"/>
              </a:rPr>
              <a:t>$</a:t>
            </a:r>
            <a:r>
              <a:rPr lang="en-US" sz="1000" b="1" dirty="0" err="1">
                <a:solidFill>
                  <a:prstClr val="black"/>
                </a:solidFill>
                <a:latin typeface="Arial"/>
                <a:ea typeface="Times New Roman"/>
                <a:cs typeface="Times New Roman"/>
              </a:rPr>
              <a:t>PSDefaultParameterValues</a:t>
            </a:r>
            <a:r>
              <a:rPr lang="en-US" sz="1000" b="1" dirty="0">
                <a:solidFill>
                  <a:prstClr val="black"/>
                </a:solidFill>
                <a:latin typeface="Arial"/>
                <a:ea typeface="Times New Roman"/>
                <a:cs typeface="Times New Roman"/>
              </a:rPr>
              <a:t> = @{}</a:t>
            </a:r>
            <a:endParaRPr lang="en-US" dirty="0"/>
          </a:p>
        </p:txBody>
      </p:sp>
      <p:sp>
        <p:nvSpPr>
          <p:cNvPr id="4" name="Slide Number Placeholder 3"/>
          <p:cNvSpPr>
            <a:spLocks noGrp="1"/>
          </p:cNvSpPr>
          <p:nvPr>
            <p:ph type="sldNum" sz="quarter" idx="10"/>
          </p:nvPr>
        </p:nvSpPr>
        <p:spPr/>
        <p:txBody>
          <a:bodyPr/>
          <a:lstStyle/>
          <a:p>
            <a:fld id="{EFAB7225-D78D-4C3B-9F13-94FE976E9082}" type="slidenum">
              <a:rPr lang="en-US" smtClean="0"/>
              <a:t>13</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10961B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12: Using Profiles and Advanced Windows PowerShell Techniques</a:t>
            </a:r>
            <a:endParaRPr lang="en-US" sz="1200" b="1">
              <a:solidFill>
                <a:srgbClr val="336699"/>
              </a:solidFill>
              <a:latin typeface="Arial"/>
            </a:endParaRPr>
          </a:p>
        </p:txBody>
      </p:sp>
    </p:spTree>
    <p:extLst>
      <p:ext uri="{BB962C8B-B14F-4D97-AF65-F5344CB8AC3E}">
        <p14:creationId xmlns:p14="http://schemas.microsoft.com/office/powerpoint/2010/main" val="10772659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EFAB7225-D78D-4C3B-9F13-94FE976E9082}" type="slidenum">
              <a:rPr lang="en-US" smtClean="0"/>
              <a:t>14</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10961B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12: Using Profiles and Advanced Windows PowerShell Techniques</a:t>
            </a:r>
            <a:endParaRPr lang="en-US" sz="1200" b="1">
              <a:solidFill>
                <a:srgbClr val="336699"/>
              </a:solidFill>
              <a:latin typeface="Arial"/>
            </a:endParaRPr>
          </a:p>
        </p:txBody>
      </p:sp>
    </p:spTree>
    <p:extLst>
      <p:ext uri="{BB962C8B-B14F-4D97-AF65-F5344CB8AC3E}">
        <p14:creationId xmlns:p14="http://schemas.microsoft.com/office/powerpoint/2010/main" val="26287935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EFAB7225-D78D-4C3B-9F13-94FE976E9082}" type="slidenum">
              <a:rPr lang="en-US" smtClean="0"/>
              <a:t>15</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10961B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12: Using Profiles and Advanced Windows PowerShell Techniques</a:t>
            </a:r>
            <a:endParaRPr lang="en-US" sz="1200" b="1">
              <a:solidFill>
                <a:srgbClr val="336699"/>
              </a:solidFill>
              <a:latin typeface="Arial"/>
            </a:endParaRPr>
          </a:p>
        </p:txBody>
      </p:sp>
    </p:spTree>
    <p:extLst>
      <p:ext uri="{BB962C8B-B14F-4D97-AF65-F5344CB8AC3E}">
        <p14:creationId xmlns:p14="http://schemas.microsoft.com/office/powerpoint/2010/main" val="25080305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EFAB7225-D78D-4C3B-9F13-94FE976E9082}" type="slidenum">
              <a:rPr lang="en-US" smtClean="0"/>
              <a:t>16</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10961B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12: Using Profiles and Advanced Windows PowerShell Techniques</a:t>
            </a:r>
            <a:endParaRPr lang="en-US" sz="1200" b="1">
              <a:solidFill>
                <a:srgbClr val="336699"/>
              </a:solidFill>
              <a:latin typeface="Arial"/>
            </a:endParaRPr>
          </a:p>
        </p:txBody>
      </p:sp>
    </p:spTree>
    <p:extLst>
      <p:ext uri="{BB962C8B-B14F-4D97-AF65-F5344CB8AC3E}">
        <p14:creationId xmlns:p14="http://schemas.microsoft.com/office/powerpoint/2010/main" val="66631692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EFAB7225-D78D-4C3B-9F13-94FE976E9082}" type="slidenum">
              <a:rPr lang="en-US" smtClean="0"/>
              <a:t>17</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10961B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12: Using Profiles and Advanced Windows PowerShell Techniques</a:t>
            </a:r>
            <a:endParaRPr lang="en-US" sz="1200" b="1">
              <a:solidFill>
                <a:srgbClr val="336699"/>
              </a:solidFill>
              <a:latin typeface="Arial"/>
            </a:endParaRPr>
          </a:p>
        </p:txBody>
      </p:sp>
    </p:spTree>
    <p:extLst>
      <p:ext uri="{BB962C8B-B14F-4D97-AF65-F5344CB8AC3E}">
        <p14:creationId xmlns:p14="http://schemas.microsoft.com/office/powerpoint/2010/main" val="245378157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EFAB7225-D78D-4C3B-9F13-94FE976E9082}" type="slidenum">
              <a:rPr lang="en-US" smtClean="0"/>
              <a:t>18</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10961B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12: Using Profiles and Advanced Windows PowerShell Techniques</a:t>
            </a:r>
            <a:endParaRPr lang="en-US" sz="1200" b="1">
              <a:solidFill>
                <a:srgbClr val="336699"/>
              </a:solidFill>
              <a:latin typeface="Arial"/>
            </a:endParaRPr>
          </a:p>
        </p:txBody>
      </p:sp>
    </p:spTree>
    <p:extLst>
      <p:ext uri="{BB962C8B-B14F-4D97-AF65-F5344CB8AC3E}">
        <p14:creationId xmlns:p14="http://schemas.microsoft.com/office/powerpoint/2010/main" val="61862328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b="1" dirty="0">
                <a:latin typeface="Arial"/>
                <a:ea typeface="Calibri"/>
                <a:cs typeface="Times New Roman"/>
              </a:rPr>
              <a:t>Preparation Steps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You should </a:t>
            </a:r>
            <a:r>
              <a:rPr lang="ga-IE" sz="1000" dirty="0">
                <a:latin typeface="Arial"/>
                <a:ea typeface="Calibri"/>
                <a:cs typeface="Times New Roman"/>
              </a:rPr>
              <a:t>have completed the preparation steps in the Module Overview slide Instructor </a:t>
            </a:r>
            <a:r>
              <a:rPr lang="en-US" sz="1000" dirty="0">
                <a:latin typeface="Arial"/>
                <a:ea typeface="Calibri"/>
                <a:cs typeface="Times New Roman"/>
              </a:rPr>
              <a:t>n</a:t>
            </a:r>
            <a:r>
              <a:rPr lang="ga-IE" sz="1000" dirty="0">
                <a:latin typeface="Arial"/>
                <a:ea typeface="Calibri"/>
                <a:cs typeface="Times New Roman"/>
              </a:rPr>
              <a:t>otes</a:t>
            </a:r>
            <a:r>
              <a:rPr lang="en-US" sz="1000" dirty="0">
                <a:latin typeface="Arial"/>
                <a:ea typeface="Calibri"/>
                <a:cs typeface="Times New Roman"/>
              </a:rPr>
              <a:t> and </a:t>
            </a:r>
            <a:r>
              <a:rPr lang="ga-IE" sz="1000" dirty="0">
                <a:latin typeface="Arial"/>
                <a:ea typeface="Calibri"/>
                <a:cs typeface="Times New Roman"/>
              </a:rPr>
              <a:t>be logged on to the 10961B-LON-DC1 and 10961B-LON-CL1 virtual machines as Adatum\administrator with password Pa$$w0rd</a:t>
            </a:r>
            <a:r>
              <a:rPr lang="en-US" sz="1000" dirty="0">
                <a:latin typeface="Arial"/>
                <a:ea typeface="Calibri"/>
                <a:cs typeface="Times New Roman"/>
              </a:rPr>
              <a:t>.</a:t>
            </a:r>
          </a:p>
          <a:p>
            <a:pPr>
              <a:lnSpc>
                <a:spcPct val="115000"/>
              </a:lnSpc>
              <a:spcAft>
                <a:spcPts val="1000"/>
              </a:spcAft>
            </a:pPr>
            <a:r>
              <a:rPr lang="ga-IE" sz="1000" dirty="0">
                <a:latin typeface="Arial"/>
                <a:ea typeface="Calibri"/>
                <a:cs typeface="Times New Roman"/>
              </a:rPr>
              <a:t>The </a:t>
            </a:r>
            <a:r>
              <a:rPr lang="en-US" sz="1000" dirty="0">
                <a:latin typeface="Arial"/>
                <a:ea typeface="Calibri"/>
                <a:cs typeface="Times New Roman"/>
              </a:rPr>
              <a:t>d</a:t>
            </a:r>
            <a:r>
              <a:rPr lang="ga-IE" sz="1000" dirty="0">
                <a:latin typeface="Arial"/>
                <a:ea typeface="Calibri"/>
                <a:cs typeface="Times New Roman"/>
              </a:rPr>
              <a:t>emo</a:t>
            </a:r>
            <a:r>
              <a:rPr lang="en-US" sz="1000" dirty="0" err="1">
                <a:latin typeface="Arial"/>
                <a:ea typeface="Calibri"/>
                <a:cs typeface="Times New Roman"/>
              </a:rPr>
              <a:t>nstration</a:t>
            </a:r>
            <a:r>
              <a:rPr lang="en-US" sz="1000" dirty="0">
                <a:latin typeface="Arial"/>
                <a:ea typeface="Calibri"/>
                <a:cs typeface="Times New Roman"/>
              </a:rPr>
              <a:t> s</a:t>
            </a:r>
            <a:r>
              <a:rPr lang="ga-IE" sz="1000" dirty="0">
                <a:latin typeface="Arial"/>
                <a:ea typeface="Calibri"/>
                <a:cs typeface="Times New Roman"/>
              </a:rPr>
              <a:t>teps should be carried out on the 10961B-LON-CL1 virtual machine </a:t>
            </a:r>
            <a:r>
              <a:rPr lang="en-US" sz="1000" dirty="0">
                <a:latin typeface="Arial"/>
                <a:ea typeface="Calibri"/>
                <a:cs typeface="Times New Roman"/>
              </a:rPr>
              <a:t>in the Windows PowerShell </a:t>
            </a:r>
            <a:r>
              <a:rPr lang="ga-IE" sz="1000" dirty="0">
                <a:latin typeface="Arial"/>
                <a:ea typeface="Calibri"/>
                <a:cs typeface="Times New Roman"/>
              </a:rPr>
              <a:t>ISE as directed. </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Demonstration Steps</a:t>
            </a:r>
            <a:endParaRPr lang="en-US" sz="1000" dirty="0">
              <a:latin typeface="Arial"/>
              <a:ea typeface="Calibri"/>
              <a:cs typeface="Times New Roman"/>
            </a:endParaRPr>
          </a:p>
          <a:p>
            <a:pPr marL="342900" marR="0" lvl="0" indent="-342900">
              <a:lnSpc>
                <a:spcPct val="115000"/>
              </a:lnSpc>
              <a:spcBef>
                <a:spcPts val="0"/>
              </a:spcBef>
              <a:spcAft>
                <a:spcPts val="995"/>
              </a:spcAft>
              <a:buFont typeface="+mj-lt"/>
              <a:buAutoNum type="arabicPeriod"/>
            </a:pPr>
            <a:r>
              <a:rPr lang="en-US" sz="1000" dirty="0" smtClean="0">
                <a:effectLst/>
                <a:latin typeface="Arial"/>
                <a:ea typeface="Times New Roman"/>
                <a:cs typeface="Times New Roman"/>
              </a:rPr>
              <a:t>In the console, run </a:t>
            </a:r>
            <a:r>
              <a:rPr lang="en-US" sz="1000" b="1" dirty="0" smtClean="0">
                <a:effectLst/>
                <a:latin typeface="Arial"/>
                <a:ea typeface="Times New Roman"/>
                <a:cs typeface="Times New Roman"/>
              </a:rPr>
              <a:t>ISE</a:t>
            </a:r>
            <a:r>
              <a:rPr lang="en-US" sz="1000" dirty="0" smtClean="0">
                <a:effectLst/>
                <a:latin typeface="Arial"/>
                <a:ea typeface="Times New Roman"/>
                <a:cs typeface="Times New Roman"/>
              </a:rPr>
              <a:t>.</a:t>
            </a:r>
          </a:p>
          <a:p>
            <a:pPr marL="342900" marR="0" lvl="0" indent="-342900">
              <a:lnSpc>
                <a:spcPct val="115000"/>
              </a:lnSpc>
              <a:spcBef>
                <a:spcPts val="0"/>
              </a:spcBef>
              <a:spcAft>
                <a:spcPts val="995"/>
              </a:spcAft>
              <a:buFont typeface="+mj-lt"/>
              <a:buAutoNum type="arabicPeriod"/>
            </a:pPr>
            <a:r>
              <a:rPr lang="en-US" sz="1000" dirty="0" smtClean="0">
                <a:effectLst/>
                <a:latin typeface="Arial"/>
                <a:ea typeface="Times New Roman"/>
                <a:cs typeface="Times New Roman"/>
              </a:rPr>
              <a:t>In the console pane, run:</a:t>
            </a:r>
          </a:p>
          <a:p>
            <a:pPr lvl="1">
              <a:lnSpc>
                <a:spcPct val="115000"/>
              </a:lnSpc>
              <a:spcBef>
                <a:spcPts val="600"/>
              </a:spcBef>
              <a:spcAft>
                <a:spcPts val="995"/>
              </a:spcAft>
            </a:pPr>
            <a:r>
              <a:rPr lang="en-US" sz="1000" b="1" dirty="0" smtClean="0">
                <a:effectLst/>
                <a:latin typeface="Arial"/>
                <a:ea typeface="Times New Roman"/>
                <a:cs typeface="Times New Roman"/>
              </a:rPr>
              <a:t>Set-</a:t>
            </a:r>
            <a:r>
              <a:rPr lang="en-US" sz="1000" b="1" dirty="0" err="1" smtClean="0">
                <a:effectLst/>
                <a:latin typeface="Arial"/>
                <a:ea typeface="Times New Roman"/>
                <a:cs typeface="Times New Roman"/>
              </a:rPr>
              <a:t>ExecutionPolicy</a:t>
            </a:r>
            <a:r>
              <a:rPr lang="en-US" sz="1000" b="1" dirty="0" smtClean="0">
                <a:effectLst/>
                <a:latin typeface="Arial"/>
                <a:ea typeface="Times New Roman"/>
                <a:cs typeface="Times New Roman"/>
              </a:rPr>
              <a:t> </a:t>
            </a:r>
            <a:r>
              <a:rPr lang="en-US" sz="1000" b="1" dirty="0" err="1" smtClean="0">
                <a:effectLst/>
                <a:latin typeface="Arial"/>
                <a:ea typeface="Times New Roman"/>
                <a:cs typeface="Times New Roman"/>
              </a:rPr>
              <a:t>RemoteSigned</a:t>
            </a:r>
            <a:endParaRPr lang="en-US" sz="1000" b="1" dirty="0" smtClean="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smtClean="0">
                <a:solidFill>
                  <a:srgbClr val="000000"/>
                </a:solidFill>
                <a:effectLst/>
                <a:latin typeface="Arial"/>
                <a:ea typeface="Times New Roman"/>
                <a:cs typeface="Times New Roman"/>
              </a:rPr>
              <a:t>Click </a:t>
            </a:r>
            <a:r>
              <a:rPr lang="en-US" sz="1000" b="1" dirty="0" smtClean="0">
                <a:effectLst/>
                <a:latin typeface="Arial"/>
                <a:ea typeface="Times New Roman"/>
                <a:cs typeface="Times New Roman"/>
              </a:rPr>
              <a:t>Yes</a:t>
            </a:r>
            <a:r>
              <a:rPr lang="en-US" sz="1000" dirty="0" smtClean="0">
                <a:solidFill>
                  <a:srgbClr val="000000"/>
                </a:solidFill>
                <a:effectLst/>
                <a:latin typeface="Arial"/>
                <a:ea typeface="Times New Roman"/>
                <a:cs typeface="Times New Roman"/>
              </a:rPr>
              <a:t> to confirm the Execution Policy Change dialog box. </a:t>
            </a:r>
            <a:endParaRPr lang="en-US" sz="1000" dirty="0" smtClean="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smtClean="0">
                <a:effectLst/>
                <a:latin typeface="Arial"/>
                <a:ea typeface="Times New Roman"/>
                <a:cs typeface="Times New Roman"/>
              </a:rPr>
              <a:t>In the ISE, press </a:t>
            </a:r>
            <a:r>
              <a:rPr lang="en-US" sz="1000" dirty="0" err="1" smtClean="0">
                <a:effectLst/>
                <a:latin typeface="Arial"/>
                <a:ea typeface="Times New Roman"/>
                <a:cs typeface="Times New Roman"/>
              </a:rPr>
              <a:t>Ctrl+N</a:t>
            </a:r>
            <a:r>
              <a:rPr lang="en-US" sz="1000" dirty="0" smtClean="0">
                <a:effectLst/>
                <a:latin typeface="Arial"/>
                <a:ea typeface="Times New Roman"/>
                <a:cs typeface="Times New Roman"/>
              </a:rPr>
              <a:t>.</a:t>
            </a:r>
          </a:p>
          <a:p>
            <a:pPr marL="342900" marR="0" lvl="0" indent="-342900">
              <a:lnSpc>
                <a:spcPct val="115000"/>
              </a:lnSpc>
              <a:spcBef>
                <a:spcPts val="0"/>
              </a:spcBef>
              <a:spcAft>
                <a:spcPts val="995"/>
              </a:spcAft>
              <a:buFont typeface="+mj-lt"/>
              <a:buAutoNum type="arabicPeriod"/>
            </a:pPr>
            <a:r>
              <a:rPr lang="en-US" sz="1000" dirty="0" smtClean="0">
                <a:effectLst/>
                <a:latin typeface="Arial"/>
                <a:ea typeface="Times New Roman"/>
                <a:cs typeface="Times New Roman"/>
              </a:rPr>
              <a:t>In the Script Pane, enter:</a:t>
            </a:r>
          </a:p>
          <a:p>
            <a:pPr lvl="1">
              <a:lnSpc>
                <a:spcPct val="115000"/>
              </a:lnSpc>
              <a:spcBef>
                <a:spcPts val="600"/>
              </a:spcBef>
              <a:spcAft>
                <a:spcPts val="995"/>
              </a:spcAft>
            </a:pPr>
            <a:r>
              <a:rPr lang="en-US" sz="1000" b="1" dirty="0" smtClean="0">
                <a:effectLst/>
                <a:latin typeface="Arial"/>
                <a:ea typeface="Times New Roman"/>
                <a:cs typeface="Times New Roman"/>
              </a:rPr>
              <a:t>Import-Module </a:t>
            </a:r>
            <a:r>
              <a:rPr lang="en-US" sz="1000" b="1" dirty="0" err="1" smtClean="0">
                <a:effectLst/>
                <a:latin typeface="Arial"/>
                <a:ea typeface="Times New Roman"/>
                <a:cs typeface="Times New Roman"/>
              </a:rPr>
              <a:t>ActiveDirectory</a:t>
            </a:r>
            <a:endParaRPr lang="en-US" sz="1000" b="1" dirty="0" smtClean="0">
              <a:effectLst/>
              <a:latin typeface="Arial"/>
              <a:ea typeface="Times New Roman"/>
              <a:cs typeface="Times New Roman"/>
            </a:endParaRPr>
          </a:p>
          <a:p>
            <a:pPr lvl="1">
              <a:lnSpc>
                <a:spcPct val="115000"/>
              </a:lnSpc>
              <a:spcBef>
                <a:spcPts val="600"/>
              </a:spcBef>
              <a:spcAft>
                <a:spcPts val="995"/>
              </a:spcAft>
            </a:pPr>
            <a:r>
              <a:rPr lang="en-US" sz="1000" b="1" dirty="0" smtClean="0">
                <a:effectLst/>
                <a:latin typeface="Arial"/>
                <a:ea typeface="Times New Roman"/>
                <a:cs typeface="Times New Roman"/>
              </a:rPr>
              <a:t>Cd C:\</a:t>
            </a:r>
          </a:p>
          <a:p>
            <a:pPr marL="342900" marR="0" lvl="0" indent="-342900">
              <a:lnSpc>
                <a:spcPct val="115000"/>
              </a:lnSpc>
              <a:spcBef>
                <a:spcPts val="0"/>
              </a:spcBef>
              <a:spcAft>
                <a:spcPts val="995"/>
              </a:spcAft>
              <a:buFont typeface="+mj-lt"/>
              <a:buAutoNum type="arabicPeriod"/>
            </a:pPr>
            <a:r>
              <a:rPr lang="en-US" sz="1000" dirty="0" smtClean="0">
                <a:effectLst/>
                <a:latin typeface="Arial"/>
                <a:ea typeface="Times New Roman"/>
                <a:cs typeface="Times New Roman"/>
              </a:rPr>
              <a:t>Press </a:t>
            </a:r>
            <a:r>
              <a:rPr lang="en-US" sz="1000" dirty="0" err="1" smtClean="0">
                <a:effectLst/>
                <a:latin typeface="Arial"/>
                <a:ea typeface="Times New Roman"/>
                <a:cs typeface="Times New Roman"/>
              </a:rPr>
              <a:t>Ctrl+S</a:t>
            </a:r>
            <a:r>
              <a:rPr lang="en-US" sz="1000" dirty="0" smtClean="0">
                <a:effectLst/>
                <a:latin typeface="Arial"/>
                <a:ea typeface="Times New Roman"/>
                <a:cs typeface="Times New Roman"/>
              </a:rPr>
              <a:t>.</a:t>
            </a:r>
          </a:p>
          <a:p>
            <a:pPr marL="342900" marR="0" lvl="0" indent="-342900">
              <a:lnSpc>
                <a:spcPct val="115000"/>
              </a:lnSpc>
              <a:spcBef>
                <a:spcPts val="0"/>
              </a:spcBef>
              <a:spcAft>
                <a:spcPts val="995"/>
              </a:spcAft>
              <a:buFont typeface="+mj-lt"/>
              <a:buAutoNum type="arabicPeriod"/>
            </a:pPr>
            <a:r>
              <a:rPr lang="en-US" sz="1000" dirty="0" smtClean="0">
                <a:effectLst/>
                <a:latin typeface="Arial"/>
                <a:ea typeface="Times New Roman"/>
                <a:cs typeface="Times New Roman"/>
              </a:rPr>
              <a:t>In the tree view on the left, expand </a:t>
            </a:r>
            <a:r>
              <a:rPr lang="en-US" sz="1000" b="1" dirty="0" smtClean="0">
                <a:effectLst/>
                <a:latin typeface="Arial"/>
                <a:ea typeface="Times New Roman"/>
                <a:cs typeface="Times New Roman"/>
              </a:rPr>
              <a:t>Libraries</a:t>
            </a:r>
            <a:r>
              <a:rPr lang="en-US" sz="1000" dirty="0" smtClean="0">
                <a:effectLst/>
                <a:latin typeface="Arial"/>
                <a:ea typeface="Times New Roman"/>
                <a:cs typeface="Times New Roman"/>
              </a:rPr>
              <a:t> and then expand </a:t>
            </a:r>
            <a:r>
              <a:rPr lang="en-US" sz="1000" b="1" dirty="0" smtClean="0">
                <a:effectLst/>
                <a:latin typeface="Arial"/>
                <a:ea typeface="Times New Roman"/>
                <a:cs typeface="Times New Roman"/>
              </a:rPr>
              <a:t>Documents</a:t>
            </a:r>
            <a:r>
              <a:rPr lang="en-US" sz="1000" dirty="0" smtClean="0">
                <a:effectLst/>
                <a:latin typeface="Arial"/>
                <a:ea typeface="Times New Roman"/>
                <a:cs typeface="Times New Roman"/>
              </a:rPr>
              <a:t>.</a:t>
            </a:r>
          </a:p>
          <a:p>
            <a:pPr marL="342900" marR="0" lvl="0" indent="-342900">
              <a:lnSpc>
                <a:spcPct val="115000"/>
              </a:lnSpc>
              <a:spcBef>
                <a:spcPts val="0"/>
              </a:spcBef>
              <a:spcAft>
                <a:spcPts val="995"/>
              </a:spcAft>
              <a:buFont typeface="+mj-lt"/>
              <a:buAutoNum type="arabicPeriod"/>
            </a:pPr>
            <a:r>
              <a:rPr lang="en-US" sz="1000" dirty="0" smtClean="0">
                <a:effectLst/>
                <a:latin typeface="Arial"/>
                <a:ea typeface="Times New Roman"/>
                <a:cs typeface="Times New Roman"/>
              </a:rPr>
              <a:t>Select </a:t>
            </a:r>
            <a:r>
              <a:rPr lang="en-US" sz="1000" b="1" dirty="0" smtClean="0">
                <a:effectLst/>
                <a:latin typeface="Arial"/>
                <a:ea typeface="Times New Roman"/>
                <a:cs typeface="Times New Roman"/>
              </a:rPr>
              <a:t>Documents</a:t>
            </a:r>
            <a:endParaRPr lang="en-US" sz="1000" dirty="0" smtClean="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smtClean="0">
                <a:effectLst/>
                <a:latin typeface="Arial"/>
                <a:ea typeface="Times New Roman"/>
                <a:cs typeface="Times New Roman"/>
              </a:rPr>
              <a:t>If the </a:t>
            </a:r>
            <a:r>
              <a:rPr lang="en-US" sz="1000" b="1" dirty="0" err="1" smtClean="0">
                <a:effectLst/>
                <a:latin typeface="Arial"/>
                <a:ea typeface="Times New Roman"/>
                <a:cs typeface="Times New Roman"/>
              </a:rPr>
              <a:t>WindowsPowerShell</a:t>
            </a:r>
            <a:r>
              <a:rPr lang="en-US" sz="1000" dirty="0" smtClean="0">
                <a:effectLst/>
                <a:latin typeface="Arial"/>
                <a:ea typeface="Times New Roman"/>
                <a:cs typeface="Times New Roman"/>
              </a:rPr>
              <a:t> folder does not exist, click </a:t>
            </a:r>
            <a:r>
              <a:rPr lang="en-US" sz="1000" b="1" dirty="0" smtClean="0">
                <a:effectLst/>
                <a:latin typeface="Arial"/>
                <a:ea typeface="Times New Roman"/>
                <a:cs typeface="Times New Roman"/>
              </a:rPr>
              <a:t>New folder</a:t>
            </a:r>
            <a:r>
              <a:rPr lang="en-US" sz="1000" dirty="0" smtClean="0">
                <a:effectLst/>
                <a:latin typeface="Arial"/>
                <a:ea typeface="Times New Roman"/>
                <a:cs typeface="Times New Roman"/>
              </a:rPr>
              <a:t>. Type </a:t>
            </a:r>
            <a:r>
              <a:rPr lang="en-US" sz="1000" b="1" dirty="0" err="1" smtClean="0">
                <a:effectLst/>
                <a:latin typeface="Arial"/>
                <a:ea typeface="Times New Roman"/>
                <a:cs typeface="Times New Roman"/>
              </a:rPr>
              <a:t>WindowsPowerShell</a:t>
            </a:r>
            <a:r>
              <a:rPr lang="en-US" sz="1000" dirty="0" smtClean="0">
                <a:effectLst/>
                <a:latin typeface="Arial"/>
                <a:ea typeface="Times New Roman"/>
                <a:cs typeface="Times New Roman"/>
              </a:rPr>
              <a:t> for the folder name, and press Enter.</a:t>
            </a:r>
          </a:p>
          <a:p>
            <a:pPr marL="342900" marR="0" lvl="0" indent="-342900">
              <a:lnSpc>
                <a:spcPct val="115000"/>
              </a:lnSpc>
              <a:spcBef>
                <a:spcPts val="0"/>
              </a:spcBef>
              <a:spcAft>
                <a:spcPts val="995"/>
              </a:spcAft>
              <a:buFont typeface="+mj-lt"/>
              <a:buAutoNum type="arabicPeriod"/>
            </a:pPr>
            <a:r>
              <a:rPr lang="en-US" sz="1000" dirty="0" smtClean="0">
                <a:effectLst/>
                <a:latin typeface="Arial"/>
                <a:ea typeface="Times New Roman"/>
                <a:cs typeface="Times New Roman"/>
              </a:rPr>
              <a:t>Double-click the </a:t>
            </a:r>
            <a:r>
              <a:rPr lang="en-US" sz="1000" b="1" dirty="0" err="1" smtClean="0">
                <a:effectLst/>
                <a:latin typeface="Arial"/>
                <a:ea typeface="Times New Roman"/>
                <a:cs typeface="Times New Roman"/>
              </a:rPr>
              <a:t>WindowsPowerShell</a:t>
            </a:r>
            <a:r>
              <a:rPr lang="en-US" sz="1000" dirty="0" smtClean="0">
                <a:effectLst/>
                <a:latin typeface="Arial"/>
                <a:ea typeface="Times New Roman"/>
                <a:cs typeface="Times New Roman"/>
              </a:rPr>
              <a:t> folder</a:t>
            </a:r>
            <a:r>
              <a:rPr lang="en-US" sz="1000" dirty="0" smtClean="0">
                <a:effectLst/>
                <a:latin typeface="Arial"/>
                <a:ea typeface="Times New Roman"/>
                <a:cs typeface="Times New Roman"/>
              </a:rPr>
              <a:t>.</a:t>
            </a:r>
            <a:endParaRPr lang="en-US" sz="1000" dirty="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EFAB7225-D78D-4C3B-9F13-94FE976E9082}" type="slidenum">
              <a:rPr lang="en-US" smtClean="0"/>
              <a:t>19</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10961B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12: Using Profiles and Advanced Windows PowerShell Techniques</a:t>
            </a:r>
            <a:endParaRPr lang="en-US" sz="1200" b="1">
              <a:solidFill>
                <a:srgbClr val="336699"/>
              </a:solidFill>
              <a:latin typeface="Arial"/>
            </a:endParaRP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US" sz="1000" smtClean="0">
                <a:latin typeface="Arial"/>
              </a:rPr>
              <a:t>(More notes on the next slide)</a:t>
            </a:r>
            <a:endParaRPr lang="en-US" sz="1000">
              <a:latin typeface="Arial"/>
            </a:endParaRPr>
          </a:p>
        </p:txBody>
      </p:sp>
    </p:spTree>
    <p:extLst>
      <p:ext uri="{BB962C8B-B14F-4D97-AF65-F5344CB8AC3E}">
        <p14:creationId xmlns:p14="http://schemas.microsoft.com/office/powerpoint/2010/main" val="41850476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b="1" u="sng">
                <a:latin typeface="Arial"/>
                <a:ea typeface="Calibri"/>
                <a:cs typeface="Segoe UI"/>
              </a:rPr>
              <a:t>Demonstration Preparation:</a:t>
            </a:r>
            <a:endParaRPr lang="en-US" sz="1000">
              <a:latin typeface="Arial"/>
              <a:ea typeface="Calibri"/>
              <a:cs typeface="Times New Roman"/>
            </a:endParaRPr>
          </a:p>
          <a:p>
            <a:pPr>
              <a:lnSpc>
                <a:spcPct val="115000"/>
              </a:lnSpc>
              <a:spcAft>
                <a:spcPts val="1000"/>
              </a:spcAft>
            </a:pPr>
            <a:r>
              <a:rPr lang="ga-IE" sz="1000">
                <a:solidFill>
                  <a:srgbClr val="000000"/>
                </a:solidFill>
                <a:latin typeface="Arial"/>
                <a:ea typeface="Calibri"/>
                <a:cs typeface="Times New Roman"/>
              </a:rPr>
              <a:t>There are demonstrations in each Lesson in this module. To prepare for them</a:t>
            </a:r>
            <a:r>
              <a:rPr lang="en-US" sz="1000">
                <a:solidFill>
                  <a:srgbClr val="000000"/>
                </a:solidFill>
                <a:latin typeface="Arial"/>
                <a:ea typeface="Calibri"/>
                <a:cs typeface="Times New Roman"/>
              </a:rPr>
              <a:t>,</a:t>
            </a:r>
            <a:r>
              <a:rPr lang="ga-IE" sz="1000">
                <a:solidFill>
                  <a:srgbClr val="000000"/>
                </a:solidFill>
                <a:latin typeface="Arial"/>
                <a:ea typeface="Calibri"/>
                <a:cs typeface="Times New Roman"/>
              </a:rPr>
              <a:t> you need to do the following</a:t>
            </a:r>
            <a:r>
              <a:rPr lang="en-US" sz="1000">
                <a:solidFill>
                  <a:srgbClr val="000000"/>
                </a:solidFill>
                <a:latin typeface="Arial"/>
                <a:ea typeface="Calibri"/>
                <a:cs typeface="Times New Roman"/>
              </a:rPr>
              <a:t>:</a:t>
            </a:r>
            <a:endParaRPr lang="en-US" sz="1000">
              <a:latin typeface="Arial"/>
              <a:ea typeface="Calibri"/>
              <a:cs typeface="Times New Roman"/>
            </a:endParaRPr>
          </a:p>
          <a:p>
            <a:pPr marL="342900" marR="0" lvl="0" indent="-342900">
              <a:lnSpc>
                <a:spcPct val="115000"/>
              </a:lnSpc>
              <a:spcBef>
                <a:spcPts val="0"/>
              </a:spcBef>
              <a:spcAft>
                <a:spcPts val="995"/>
              </a:spcAft>
              <a:buFont typeface="+mj-lt"/>
              <a:buAutoNum type="arabicPeriod"/>
            </a:pPr>
            <a:r>
              <a:rPr lang="ga-IE" sz="1000" smtClean="0">
                <a:effectLst/>
                <a:latin typeface="Arial"/>
                <a:ea typeface="Times New Roman"/>
                <a:cs typeface="Segoe UI"/>
              </a:rPr>
              <a:t>Start and </a:t>
            </a:r>
            <a:r>
              <a:rPr lang="en-US" sz="1000" smtClean="0">
                <a:effectLst/>
                <a:latin typeface="Arial"/>
                <a:ea typeface="Times New Roman"/>
                <a:cs typeface="Segoe UI"/>
              </a:rPr>
              <a:t>sign in</a:t>
            </a:r>
            <a:r>
              <a:rPr lang="ga-IE" sz="1000" smtClean="0">
                <a:effectLst/>
                <a:latin typeface="Arial"/>
                <a:ea typeface="Times New Roman"/>
                <a:cs typeface="Segoe UI"/>
              </a:rPr>
              <a:t> to the </a:t>
            </a:r>
            <a:r>
              <a:rPr lang="en-US" sz="1000" b="1" smtClean="0">
                <a:effectLst/>
                <a:latin typeface="Arial"/>
                <a:ea typeface="Times New Roman"/>
                <a:cs typeface="Segoe UI"/>
              </a:rPr>
              <a:t>10961B-LON-DC1</a:t>
            </a:r>
            <a:r>
              <a:rPr lang="ga-IE" sz="1000" smtClean="0">
                <a:effectLst/>
                <a:latin typeface="Arial"/>
                <a:ea typeface="Times New Roman"/>
                <a:cs typeface="Segoe UI"/>
              </a:rPr>
              <a:t> virtual machine with user name </a:t>
            </a:r>
            <a:r>
              <a:rPr lang="en-US" sz="1000" b="1" smtClean="0">
                <a:effectLst/>
                <a:latin typeface="Arial"/>
                <a:ea typeface="Times New Roman"/>
                <a:cs typeface="Segoe UI"/>
              </a:rPr>
              <a:t>Adatum\Administrator</a:t>
            </a:r>
            <a:r>
              <a:rPr lang="ga-IE" sz="1000" smtClean="0">
                <a:effectLst/>
                <a:latin typeface="Arial"/>
                <a:ea typeface="Times New Roman"/>
                <a:cs typeface="Segoe UI"/>
              </a:rPr>
              <a:t> and password </a:t>
            </a:r>
            <a:r>
              <a:rPr lang="en-US" sz="1000" b="1" smtClean="0">
                <a:effectLst/>
                <a:latin typeface="Arial"/>
                <a:ea typeface="Times New Roman"/>
                <a:cs typeface="Segoe UI"/>
              </a:rPr>
              <a:t>Pa$$w0rd</a:t>
            </a:r>
            <a:r>
              <a:rPr lang="en-US" sz="1000" smtClean="0">
                <a:effectLst/>
                <a:latin typeface="Arial"/>
                <a:ea typeface="Times New Roman"/>
                <a:cs typeface="Segoe UI"/>
              </a:rPr>
              <a:t>.</a:t>
            </a:r>
          </a:p>
          <a:p>
            <a:pPr marL="342900" marR="0" lvl="0" indent="-342900">
              <a:lnSpc>
                <a:spcPct val="115000"/>
              </a:lnSpc>
              <a:spcBef>
                <a:spcPts val="0"/>
              </a:spcBef>
              <a:spcAft>
                <a:spcPts val="995"/>
              </a:spcAft>
              <a:buFont typeface="+mj-lt"/>
              <a:buAutoNum type="arabicPeriod"/>
            </a:pPr>
            <a:r>
              <a:rPr lang="ga-IE" sz="1000" smtClean="0">
                <a:effectLst/>
                <a:latin typeface="Arial"/>
                <a:ea typeface="Times New Roman"/>
                <a:cs typeface="Segoe UI"/>
              </a:rPr>
              <a:t>Start and </a:t>
            </a:r>
            <a:r>
              <a:rPr lang="en-US" sz="1000" smtClean="0">
                <a:effectLst/>
                <a:latin typeface="Arial"/>
                <a:ea typeface="Times New Roman"/>
                <a:cs typeface="Segoe UI"/>
              </a:rPr>
              <a:t>sign in</a:t>
            </a:r>
            <a:r>
              <a:rPr lang="ga-IE" sz="1000" smtClean="0">
                <a:effectLst/>
                <a:latin typeface="Arial"/>
                <a:ea typeface="Times New Roman"/>
                <a:cs typeface="Segoe UI"/>
              </a:rPr>
              <a:t> to the </a:t>
            </a:r>
            <a:r>
              <a:rPr lang="en-US" sz="1000" b="1" smtClean="0">
                <a:effectLst/>
                <a:latin typeface="Arial"/>
                <a:ea typeface="Times New Roman"/>
                <a:cs typeface="Segoe UI"/>
              </a:rPr>
              <a:t>10961B-LON-CL1</a:t>
            </a:r>
            <a:r>
              <a:rPr lang="ga-IE" sz="1000" smtClean="0">
                <a:effectLst/>
                <a:latin typeface="Arial"/>
                <a:ea typeface="Times New Roman"/>
                <a:cs typeface="Segoe UI"/>
              </a:rPr>
              <a:t> virtual machine with user name </a:t>
            </a:r>
            <a:r>
              <a:rPr lang="en-US" sz="1000" b="1" smtClean="0">
                <a:effectLst/>
                <a:latin typeface="Arial"/>
                <a:ea typeface="Times New Roman"/>
                <a:cs typeface="Segoe UI"/>
              </a:rPr>
              <a:t>Adatum\Administrator</a:t>
            </a:r>
            <a:r>
              <a:rPr lang="ga-IE" sz="1000" smtClean="0">
                <a:effectLst/>
                <a:latin typeface="Arial"/>
                <a:ea typeface="Times New Roman"/>
                <a:cs typeface="Segoe UI"/>
              </a:rPr>
              <a:t> and password </a:t>
            </a:r>
            <a:r>
              <a:rPr lang="en-US" sz="1000" b="1" smtClean="0">
                <a:effectLst/>
                <a:latin typeface="Arial"/>
                <a:ea typeface="Times New Roman"/>
                <a:cs typeface="Segoe UI"/>
              </a:rPr>
              <a:t>Pa$$w0rd</a:t>
            </a:r>
            <a:r>
              <a:rPr lang="en-US" sz="1000" smtClean="0">
                <a:effectLst/>
                <a:latin typeface="Arial"/>
                <a:ea typeface="Times New Roman"/>
                <a:cs typeface="Segoe UI"/>
              </a:rPr>
              <a:t>.</a:t>
            </a:r>
            <a:r>
              <a:rPr lang="en-US" sz="1000" b="1" smtClean="0">
                <a:effectLst/>
                <a:latin typeface="Arial"/>
                <a:ea typeface="Times New Roman"/>
                <a:cs typeface="Segoe UI"/>
              </a:rPr>
              <a:t> </a:t>
            </a:r>
            <a:r>
              <a:rPr lang="ga-IE" sz="1000" smtClean="0">
                <a:effectLst/>
                <a:latin typeface="Arial"/>
                <a:ea typeface="Times New Roman"/>
                <a:cs typeface="Segoe UI"/>
              </a:rPr>
              <a:t>(Start and </a:t>
            </a:r>
            <a:r>
              <a:rPr lang="en-US" sz="1000" smtClean="0">
                <a:effectLst/>
                <a:latin typeface="Arial"/>
                <a:ea typeface="Times New Roman"/>
                <a:cs typeface="Segoe UI"/>
              </a:rPr>
              <a:t>l</a:t>
            </a:r>
            <a:r>
              <a:rPr lang="ga-IE" sz="1000" smtClean="0">
                <a:effectLst/>
                <a:latin typeface="Arial"/>
                <a:ea typeface="Times New Roman"/>
                <a:cs typeface="Segoe UI"/>
              </a:rPr>
              <a:t>og </a:t>
            </a:r>
            <a:r>
              <a:rPr lang="en-US" sz="1000" smtClean="0">
                <a:effectLst/>
                <a:latin typeface="Arial"/>
                <a:ea typeface="Times New Roman"/>
                <a:cs typeface="Segoe UI"/>
              </a:rPr>
              <a:t>on </a:t>
            </a:r>
            <a:r>
              <a:rPr lang="ga-IE" sz="1000" smtClean="0">
                <a:effectLst/>
                <a:latin typeface="Arial"/>
                <a:ea typeface="Times New Roman"/>
                <a:cs typeface="Segoe UI"/>
              </a:rPr>
              <a:t>to the 10961B-LON-DC1 before logging onto the 10961B-LON-CL1 virtual machine</a:t>
            </a:r>
            <a:r>
              <a:rPr lang="en-US" sz="1000" smtClean="0">
                <a:effectLst/>
                <a:latin typeface="Arial"/>
                <a:ea typeface="Times New Roman"/>
                <a:cs typeface="Segoe UI"/>
              </a:rPr>
              <a:t>.</a:t>
            </a:r>
            <a:r>
              <a:rPr lang="ga-IE" sz="1000" smtClean="0">
                <a:effectLst/>
                <a:latin typeface="Arial"/>
                <a:ea typeface="Times New Roman"/>
                <a:cs typeface="Segoe UI"/>
              </a:rPr>
              <a:t>)</a:t>
            </a:r>
            <a:endParaRPr lang="en-US" sz="1000" smtClean="0">
              <a:effectLst/>
              <a:latin typeface="Arial"/>
              <a:ea typeface="Times New Roman"/>
              <a:cs typeface="Segoe UI"/>
            </a:endParaRPr>
          </a:p>
          <a:p>
            <a:pPr>
              <a:lnSpc>
                <a:spcPct val="115000"/>
              </a:lnSpc>
              <a:spcAft>
                <a:spcPts val="1000"/>
              </a:spcAft>
            </a:pPr>
            <a:r>
              <a:rPr lang="ga-IE" sz="1000">
                <a:latin typeface="Arial"/>
                <a:ea typeface="Calibri"/>
                <a:cs typeface="Times New Roman"/>
              </a:rPr>
              <a:t>Demo</a:t>
            </a:r>
            <a:r>
              <a:rPr lang="en-US" sz="1000">
                <a:latin typeface="Arial"/>
                <a:ea typeface="Calibri"/>
                <a:cs typeface="Times New Roman"/>
              </a:rPr>
              <a:t>nstration</a:t>
            </a:r>
            <a:r>
              <a:rPr lang="ga-IE" sz="1000">
                <a:latin typeface="Arial"/>
                <a:ea typeface="Calibri"/>
                <a:cs typeface="Times New Roman"/>
              </a:rPr>
              <a:t>s should be performed on the 10961B-LON-CL1 virtual machine in either the Windows PowerShell console or in the Windows PowerShell</a:t>
            </a:r>
            <a:r>
              <a:rPr lang="ga-IE" sz="1000" baseline="30000">
                <a:latin typeface="Arial"/>
                <a:ea typeface="Calibri"/>
                <a:cs typeface="Times New Roman"/>
              </a:rPr>
              <a:t>™</a:t>
            </a:r>
            <a:r>
              <a:rPr lang="ga-IE" sz="1000">
                <a:latin typeface="Arial"/>
                <a:ea typeface="Calibri"/>
                <a:cs typeface="Times New Roman"/>
              </a:rPr>
              <a:t> </a:t>
            </a:r>
            <a:r>
              <a:rPr lang="en-US" sz="1000">
                <a:latin typeface="Arial"/>
                <a:ea typeface="Calibri"/>
                <a:cs typeface="Times New Roman"/>
              </a:rPr>
              <a:t>Integrated Scripting Environment (</a:t>
            </a:r>
            <a:r>
              <a:rPr lang="ga-IE" sz="1000">
                <a:latin typeface="Arial"/>
                <a:ea typeface="Calibri"/>
                <a:cs typeface="Times New Roman"/>
              </a:rPr>
              <a:t>ISE</a:t>
            </a:r>
            <a:r>
              <a:rPr lang="en-US" sz="1000">
                <a:latin typeface="Arial"/>
                <a:ea typeface="Calibri"/>
                <a:cs typeface="Times New Roman"/>
              </a:rPr>
              <a:t>)</a:t>
            </a:r>
            <a:r>
              <a:rPr lang="ga-IE" sz="1000">
                <a:latin typeface="Arial"/>
                <a:ea typeface="Calibri"/>
                <a:cs typeface="Times New Roman"/>
              </a:rPr>
              <a:t>. </a:t>
            </a:r>
            <a:r>
              <a:rPr lang="en-US" sz="1000">
                <a:latin typeface="Arial"/>
                <a:ea typeface="Calibri"/>
                <a:cs typeface="Times New Roman"/>
              </a:rPr>
              <a:t>S</a:t>
            </a:r>
            <a:r>
              <a:rPr lang="ga-IE" sz="1000">
                <a:latin typeface="Arial"/>
                <a:ea typeface="Calibri"/>
                <a:cs typeface="Times New Roman"/>
              </a:rPr>
              <a:t>ome demo</a:t>
            </a:r>
            <a:r>
              <a:rPr lang="en-US" sz="1000">
                <a:latin typeface="Arial"/>
                <a:ea typeface="Calibri"/>
                <a:cs typeface="Times New Roman"/>
              </a:rPr>
              <a:t>nstration</a:t>
            </a:r>
            <a:r>
              <a:rPr lang="ga-IE" sz="1000">
                <a:latin typeface="Arial"/>
                <a:ea typeface="Calibri"/>
                <a:cs typeface="Times New Roman"/>
              </a:rPr>
              <a:t>s may explicitly call out which one to use. </a:t>
            </a:r>
            <a:endParaRPr lang="en-US" sz="1000">
              <a:latin typeface="Arial"/>
              <a:ea typeface="Calibri"/>
              <a:cs typeface="Times New Roman"/>
            </a:endParaRPr>
          </a:p>
          <a:p>
            <a:pPr>
              <a:lnSpc>
                <a:spcPct val="115000"/>
              </a:lnSpc>
              <a:spcAft>
                <a:spcPts val="1000"/>
              </a:spcAft>
            </a:pPr>
            <a:r>
              <a:rPr lang="ga-IE" sz="1000">
                <a:latin typeface="Arial"/>
                <a:ea typeface="Calibri"/>
                <a:cs typeface="Times New Roman"/>
              </a:rPr>
              <a:t>Where commands are complex</a:t>
            </a:r>
            <a:r>
              <a:rPr lang="en-US" sz="1000">
                <a:latin typeface="Arial"/>
                <a:ea typeface="Calibri"/>
                <a:cs typeface="Times New Roman"/>
              </a:rPr>
              <a:t>,</a:t>
            </a:r>
            <a:r>
              <a:rPr lang="ga-IE" sz="1000">
                <a:latin typeface="Arial"/>
                <a:ea typeface="Calibri"/>
                <a:cs typeface="Times New Roman"/>
              </a:rPr>
              <a:t> or steps are numerous</a:t>
            </a:r>
            <a:r>
              <a:rPr lang="en-US" sz="1000">
                <a:latin typeface="Arial"/>
                <a:ea typeface="Calibri"/>
                <a:cs typeface="Times New Roman"/>
              </a:rPr>
              <a:t>,</a:t>
            </a:r>
            <a:r>
              <a:rPr lang="ga-IE" sz="1000">
                <a:latin typeface="Arial"/>
                <a:ea typeface="Calibri"/>
                <a:cs typeface="Times New Roman"/>
              </a:rPr>
              <a:t>.ps1 demo</a:t>
            </a:r>
            <a:r>
              <a:rPr lang="en-US" sz="1000">
                <a:latin typeface="Arial"/>
                <a:ea typeface="Calibri"/>
                <a:cs typeface="Times New Roman"/>
              </a:rPr>
              <a:t>nstration </a:t>
            </a:r>
            <a:r>
              <a:rPr lang="ga-IE" sz="1000">
                <a:latin typeface="Arial"/>
                <a:ea typeface="Calibri"/>
                <a:cs typeface="Times New Roman"/>
              </a:rPr>
              <a:t>files are also provided and can be opened and used in the ISE. </a:t>
            </a:r>
            <a:r>
              <a:rPr lang="en-US" sz="1000">
                <a:latin typeface="Arial"/>
                <a:ea typeface="Calibri"/>
                <a:cs typeface="Times New Roman"/>
              </a:rPr>
              <a:t>T</a:t>
            </a:r>
            <a:r>
              <a:rPr lang="ga-IE" sz="1000">
                <a:latin typeface="Arial"/>
                <a:ea typeface="Calibri"/>
                <a:cs typeface="Times New Roman"/>
              </a:rPr>
              <a:t>hey will be called out in the demonstration Instructor Notes</a:t>
            </a:r>
            <a:r>
              <a:rPr lang="en-US" sz="1000">
                <a:latin typeface="Arial"/>
                <a:ea typeface="Calibri"/>
                <a:cs typeface="Times New Roman"/>
              </a:rPr>
              <a:t> where they are available</a:t>
            </a:r>
            <a:r>
              <a:rPr lang="ga-IE" sz="1000">
                <a:latin typeface="Arial"/>
                <a:ea typeface="Calibri"/>
                <a:cs typeface="Times New Roman"/>
              </a:rPr>
              <a:t>. They are available on the 10961B-LON-CL1 at E:\Mod12\Democode</a:t>
            </a:r>
            <a:r>
              <a:rPr lang="en-US" sz="1000">
                <a:latin typeface="Arial"/>
                <a:ea typeface="Calibri"/>
                <a:cs typeface="Times New Roman"/>
              </a:rPr>
              <a:t>.</a:t>
            </a:r>
          </a:p>
        </p:txBody>
      </p:sp>
      <p:sp>
        <p:nvSpPr>
          <p:cNvPr id="4" name="Slide Number Placeholder 3"/>
          <p:cNvSpPr>
            <a:spLocks noGrp="1"/>
          </p:cNvSpPr>
          <p:nvPr>
            <p:ph type="sldNum" sz="quarter" idx="10"/>
          </p:nvPr>
        </p:nvSpPr>
        <p:spPr/>
        <p:txBody>
          <a:bodyPr/>
          <a:lstStyle/>
          <a:p>
            <a:fld id="{EFAB7225-D78D-4C3B-9F13-94FE976E9082}" type="slidenum">
              <a:rPr lang="en-US" smtClean="0"/>
              <a:t>2</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10961B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12: Using Profiles and Advanced Windows PowerShell Techniques</a:t>
            </a:r>
            <a:endParaRPr lang="en-US" sz="1200" b="1">
              <a:solidFill>
                <a:srgbClr val="336699"/>
              </a:solidFill>
              <a:latin typeface="Arial"/>
            </a:endParaRPr>
          </a:p>
        </p:txBody>
      </p:sp>
    </p:spTree>
    <p:extLst>
      <p:ext uri="{BB962C8B-B14F-4D97-AF65-F5344CB8AC3E}">
        <p14:creationId xmlns:p14="http://schemas.microsoft.com/office/powerpoint/2010/main" val="49357658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Aft>
                <a:spcPts val="995"/>
              </a:spcAft>
              <a:buFont typeface="+mj-lt"/>
              <a:buAutoNum type="arabicPeriod" startAt="11"/>
            </a:pPr>
            <a:r>
              <a:rPr lang="en-US" sz="1000" dirty="0">
                <a:solidFill>
                  <a:prstClr val="black"/>
                </a:solidFill>
                <a:latin typeface="Arial"/>
                <a:ea typeface="Times New Roman"/>
                <a:cs typeface="Times New Roman"/>
              </a:rPr>
              <a:t>In the </a:t>
            </a:r>
            <a:r>
              <a:rPr lang="en-US" sz="1000" b="1" dirty="0">
                <a:solidFill>
                  <a:prstClr val="black"/>
                </a:solidFill>
                <a:latin typeface="Arial"/>
                <a:ea typeface="Times New Roman"/>
                <a:cs typeface="Times New Roman"/>
              </a:rPr>
              <a:t>File name</a:t>
            </a:r>
            <a:r>
              <a:rPr lang="en-US" sz="1000" dirty="0">
                <a:solidFill>
                  <a:prstClr val="black"/>
                </a:solidFill>
                <a:latin typeface="Arial"/>
                <a:ea typeface="Times New Roman"/>
                <a:cs typeface="Times New Roman"/>
              </a:rPr>
              <a:t> text box, type </a:t>
            </a:r>
            <a:r>
              <a:rPr lang="en-US" sz="1000" b="1" dirty="0">
                <a:solidFill>
                  <a:prstClr val="black"/>
                </a:solidFill>
                <a:latin typeface="Arial"/>
                <a:ea typeface="Times New Roman"/>
                <a:cs typeface="Times New Roman"/>
              </a:rPr>
              <a:t>Profile.ps1</a:t>
            </a:r>
            <a:r>
              <a:rPr lang="en-US" sz="1000" dirty="0">
                <a:solidFill>
                  <a:prstClr val="black"/>
                </a:solidFill>
                <a:latin typeface="Arial"/>
                <a:ea typeface="Times New Roman"/>
                <a:cs typeface="Times New Roman"/>
              </a:rPr>
              <a:t> and press Enter.</a:t>
            </a:r>
          </a:p>
          <a:p>
            <a:pPr marL="342900" lvl="0" indent="-342900">
              <a:lnSpc>
                <a:spcPct val="115000"/>
              </a:lnSpc>
              <a:spcAft>
                <a:spcPts val="995"/>
              </a:spcAft>
              <a:buFont typeface="+mj-lt"/>
              <a:buAutoNum type="arabicPeriod" startAt="11"/>
            </a:pPr>
            <a:r>
              <a:rPr lang="en-US" sz="1000" dirty="0">
                <a:solidFill>
                  <a:prstClr val="black"/>
                </a:solidFill>
                <a:latin typeface="Arial"/>
                <a:ea typeface="Times New Roman"/>
                <a:cs typeface="Times New Roman"/>
              </a:rPr>
              <a:t>Close the ISE window.</a:t>
            </a:r>
          </a:p>
          <a:p>
            <a:pPr marL="342900" lvl="0" indent="-342900">
              <a:lnSpc>
                <a:spcPct val="115000"/>
              </a:lnSpc>
              <a:spcAft>
                <a:spcPts val="995"/>
              </a:spcAft>
              <a:buFont typeface="+mj-lt"/>
              <a:buAutoNum type="arabicPeriod" startAt="11"/>
            </a:pPr>
            <a:r>
              <a:rPr lang="en-US" sz="1000" dirty="0">
                <a:solidFill>
                  <a:prstClr val="black"/>
                </a:solidFill>
                <a:latin typeface="Arial"/>
                <a:ea typeface="Times New Roman"/>
                <a:cs typeface="Times New Roman"/>
              </a:rPr>
              <a:t>Close all open console windows.</a:t>
            </a:r>
          </a:p>
          <a:p>
            <a:pPr marL="342900" lvl="0" indent="-342900">
              <a:lnSpc>
                <a:spcPct val="115000"/>
              </a:lnSpc>
              <a:spcAft>
                <a:spcPts val="995"/>
              </a:spcAft>
              <a:buFont typeface="+mj-lt"/>
              <a:buAutoNum type="arabicPeriod" startAt="11"/>
            </a:pPr>
            <a:r>
              <a:rPr lang="en-US" sz="1000" dirty="0">
                <a:solidFill>
                  <a:prstClr val="black"/>
                </a:solidFill>
                <a:latin typeface="Arial"/>
                <a:ea typeface="Times New Roman"/>
                <a:cs typeface="Times New Roman"/>
              </a:rPr>
              <a:t>Open a new Windows PowerShell console using the Administrator account.</a:t>
            </a:r>
          </a:p>
          <a:p>
            <a:pPr marL="342900" lvl="0" indent="-342900">
              <a:lnSpc>
                <a:spcPct val="115000"/>
              </a:lnSpc>
              <a:spcAft>
                <a:spcPts val="995"/>
              </a:spcAft>
              <a:buFont typeface="+mj-lt"/>
              <a:buAutoNum type="arabicPeriod" startAt="11"/>
            </a:pPr>
            <a:r>
              <a:rPr lang="en-US" sz="1000" dirty="0">
                <a:solidFill>
                  <a:prstClr val="black"/>
                </a:solidFill>
                <a:latin typeface="Arial"/>
                <a:ea typeface="Times New Roman"/>
                <a:cs typeface="Times New Roman"/>
              </a:rPr>
              <a:t>Verify that the prompt is </a:t>
            </a:r>
            <a:r>
              <a:rPr lang="en-US" sz="1000" b="1" dirty="0">
                <a:solidFill>
                  <a:prstClr val="black"/>
                </a:solidFill>
                <a:latin typeface="Arial"/>
                <a:ea typeface="Times New Roman"/>
                <a:cs typeface="Times New Roman"/>
              </a:rPr>
              <a:t>C:\</a:t>
            </a:r>
            <a:r>
              <a:rPr lang="en-US" sz="1000" dirty="0">
                <a:solidFill>
                  <a:prstClr val="black"/>
                </a:solidFill>
                <a:latin typeface="Arial"/>
                <a:ea typeface="Times New Roman"/>
                <a:cs typeface="Times New Roman"/>
              </a:rPr>
              <a:t>.</a:t>
            </a:r>
          </a:p>
          <a:p>
            <a:pPr marL="342900" lvl="0" indent="-342900">
              <a:lnSpc>
                <a:spcPct val="115000"/>
              </a:lnSpc>
              <a:spcAft>
                <a:spcPts val="995"/>
              </a:spcAft>
              <a:buFont typeface="+mj-lt"/>
              <a:buAutoNum type="arabicPeriod" startAt="11"/>
            </a:pPr>
            <a:r>
              <a:rPr lang="en-US" sz="1000" dirty="0">
                <a:solidFill>
                  <a:prstClr val="black"/>
                </a:solidFill>
                <a:latin typeface="Arial"/>
                <a:ea typeface="Times New Roman"/>
                <a:cs typeface="Times New Roman"/>
              </a:rPr>
              <a:t>Run:</a:t>
            </a:r>
          </a:p>
          <a:p>
            <a:pPr lvl="1">
              <a:lnSpc>
                <a:spcPct val="115000"/>
              </a:lnSpc>
              <a:spcBef>
                <a:spcPts val="600"/>
              </a:spcBef>
              <a:spcAft>
                <a:spcPts val="995"/>
              </a:spcAft>
            </a:pPr>
            <a:r>
              <a:rPr lang="en-US" sz="1000" b="1" dirty="0">
                <a:solidFill>
                  <a:prstClr val="black"/>
                </a:solidFill>
                <a:latin typeface="Arial"/>
                <a:ea typeface="Times New Roman"/>
                <a:cs typeface="Times New Roman"/>
              </a:rPr>
              <a:t>Get-Module </a:t>
            </a:r>
            <a:endParaRPr lang="en-US" sz="1000" dirty="0" smtClean="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7"/>
            </a:pPr>
            <a:r>
              <a:rPr lang="en-US" sz="1000" dirty="0" smtClean="0">
                <a:solidFill>
                  <a:prstClr val="black"/>
                </a:solidFill>
                <a:latin typeface="Arial"/>
                <a:ea typeface="Times New Roman"/>
                <a:cs typeface="Times New Roman"/>
              </a:rPr>
              <a:t>Verify that </a:t>
            </a:r>
            <a:r>
              <a:rPr lang="en-US" sz="1000" b="1" dirty="0" err="1" smtClean="0">
                <a:solidFill>
                  <a:prstClr val="black"/>
                </a:solidFill>
                <a:latin typeface="Arial"/>
                <a:ea typeface="Times New Roman"/>
                <a:cs typeface="Times New Roman"/>
              </a:rPr>
              <a:t>ActiveDirectory</a:t>
            </a:r>
            <a:r>
              <a:rPr lang="en-US" sz="1000" dirty="0" smtClean="0">
                <a:solidFill>
                  <a:prstClr val="black"/>
                </a:solidFill>
                <a:latin typeface="Arial"/>
                <a:ea typeface="Times New Roman"/>
                <a:cs typeface="Times New Roman"/>
              </a:rPr>
              <a:t> is listed.</a:t>
            </a:r>
            <a:endParaRPr lang="en-US" dirty="0"/>
          </a:p>
        </p:txBody>
      </p:sp>
      <p:sp>
        <p:nvSpPr>
          <p:cNvPr id="4" name="Slide Number Placeholder 3"/>
          <p:cNvSpPr>
            <a:spLocks noGrp="1"/>
          </p:cNvSpPr>
          <p:nvPr>
            <p:ph type="sldNum" sz="quarter" idx="10"/>
          </p:nvPr>
        </p:nvSpPr>
        <p:spPr/>
        <p:txBody>
          <a:bodyPr/>
          <a:lstStyle/>
          <a:p>
            <a:fld id="{EFAB7225-D78D-4C3B-9F13-94FE976E9082}" type="slidenum">
              <a:rPr lang="en-US" smtClean="0"/>
              <a:t>20</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10961B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12: Using Profiles and Advanced Windows PowerShell Techniques</a:t>
            </a:r>
            <a:endParaRPr lang="en-US" sz="1200" b="1">
              <a:solidFill>
                <a:srgbClr val="336699"/>
              </a:solidFill>
              <a:latin typeface="Arial"/>
            </a:endParaRPr>
          </a:p>
        </p:txBody>
      </p:sp>
    </p:spTree>
    <p:extLst>
      <p:ext uri="{BB962C8B-B14F-4D97-AF65-F5344CB8AC3E}">
        <p14:creationId xmlns:p14="http://schemas.microsoft.com/office/powerpoint/2010/main" val="79325248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EFAB7225-D78D-4C3B-9F13-94FE976E9082}" type="slidenum">
              <a:rPr lang="en-US" smtClean="0"/>
              <a:t>21</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10961B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12: Using Profiles and Advanced Windows PowerShell Techniques</a:t>
            </a:r>
            <a:endParaRPr lang="en-US" sz="1200" b="1">
              <a:solidFill>
                <a:srgbClr val="336699"/>
              </a:solidFill>
              <a:latin typeface="Arial"/>
            </a:endParaRPr>
          </a:p>
        </p:txBody>
      </p:sp>
    </p:spTree>
    <p:extLst>
      <p:ext uri="{BB962C8B-B14F-4D97-AF65-F5344CB8AC3E}">
        <p14:creationId xmlns:p14="http://schemas.microsoft.com/office/powerpoint/2010/main" val="370713198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EFAB7225-D78D-4C3B-9F13-94FE976E9082}" type="slidenum">
              <a:rPr lang="en-US" smtClean="0"/>
              <a:t>22</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10961B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12: Using Profiles and Advanced Windows PowerShell Techniques</a:t>
            </a:r>
            <a:endParaRPr lang="en-US" sz="1200" b="1">
              <a:solidFill>
                <a:srgbClr val="336699"/>
              </a:solidFill>
              <a:latin typeface="Arial"/>
            </a:endParaRPr>
          </a:p>
        </p:txBody>
      </p:sp>
    </p:spTree>
    <p:extLst>
      <p:ext uri="{BB962C8B-B14F-4D97-AF65-F5344CB8AC3E}">
        <p14:creationId xmlns:p14="http://schemas.microsoft.com/office/powerpoint/2010/main" val="328674718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Times New Roman"/>
              </a:rPr>
              <a:t>The slide shows the </a:t>
            </a:r>
            <a:r>
              <a:rPr lang="en-US" sz="1000" b="1">
                <a:latin typeface="Arial"/>
                <a:ea typeface="Calibri"/>
                <a:cs typeface="Times New Roman"/>
              </a:rPr>
              <a:t>Get-Credential</a:t>
            </a:r>
            <a:r>
              <a:rPr lang="en-US" sz="1000">
                <a:latin typeface="Arial"/>
                <a:ea typeface="Calibri"/>
                <a:cs typeface="Times New Roman"/>
              </a:rPr>
              <a:t> command being used to create a credential object for the </a:t>
            </a:r>
            <a:r>
              <a:rPr lang="en-US" sz="1000" b="1">
                <a:latin typeface="Arial"/>
                <a:ea typeface="Calibri"/>
                <a:cs typeface="Times New Roman"/>
              </a:rPr>
              <a:t>ADATUM\Administrator</a:t>
            </a:r>
            <a:r>
              <a:rPr lang="en-US" sz="1000">
                <a:latin typeface="Arial"/>
                <a:ea typeface="Calibri"/>
                <a:cs typeface="Times New Roman"/>
              </a:rPr>
              <a:t> user account. A graphical dialog box is used to prompt for the user account password.</a:t>
            </a:r>
          </a:p>
        </p:txBody>
      </p:sp>
      <p:sp>
        <p:nvSpPr>
          <p:cNvPr id="4" name="Slide Number Placeholder 3"/>
          <p:cNvSpPr>
            <a:spLocks noGrp="1"/>
          </p:cNvSpPr>
          <p:nvPr>
            <p:ph type="sldNum" sz="quarter" idx="10"/>
          </p:nvPr>
        </p:nvSpPr>
        <p:spPr/>
        <p:txBody>
          <a:bodyPr/>
          <a:lstStyle/>
          <a:p>
            <a:fld id="{EFAB7225-D78D-4C3B-9F13-94FE976E9082}" type="slidenum">
              <a:rPr lang="en-US" smtClean="0"/>
              <a:t>23</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10961B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12: Using Profiles and Advanced Windows PowerShell Techniques</a:t>
            </a:r>
            <a:endParaRPr lang="en-US" sz="1200" b="1">
              <a:solidFill>
                <a:srgbClr val="336699"/>
              </a:solidFill>
              <a:latin typeface="Arial"/>
            </a:endParaRPr>
          </a:p>
        </p:txBody>
      </p:sp>
    </p:spTree>
    <p:extLst>
      <p:ext uri="{BB962C8B-B14F-4D97-AF65-F5344CB8AC3E}">
        <p14:creationId xmlns:p14="http://schemas.microsoft.com/office/powerpoint/2010/main" val="149869601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Times New Roman"/>
              </a:rPr>
              <a:t>This topic is one of those where you want to tell students to do the correct thing, even though you know many of them will do the wrong thing anyway. The approach provided is probably the safest choice, although it provides a very, very low level of protection for a password. It is especially not recommended for passwords associated with privileged accounts, such as domain administrators. </a:t>
            </a:r>
          </a:p>
          <a:p>
            <a:pPr>
              <a:lnSpc>
                <a:spcPct val="115000"/>
              </a:lnSpc>
              <a:spcAft>
                <a:spcPts val="1000"/>
              </a:spcAft>
            </a:pPr>
            <a:r>
              <a:rPr lang="en-US" sz="1000">
                <a:latin typeface="Arial"/>
                <a:ea typeface="Calibri"/>
                <a:cs typeface="Times New Roman"/>
              </a:rPr>
              <a:t>Students will eventually discover this technique on their own through Internet searches. That is why this approach is discussed here so that you can be able to discuss why it is a bad practice.</a:t>
            </a:r>
          </a:p>
        </p:txBody>
      </p:sp>
      <p:sp>
        <p:nvSpPr>
          <p:cNvPr id="4" name="Slide Number Placeholder 3"/>
          <p:cNvSpPr>
            <a:spLocks noGrp="1"/>
          </p:cNvSpPr>
          <p:nvPr>
            <p:ph type="sldNum" sz="quarter" idx="10"/>
          </p:nvPr>
        </p:nvSpPr>
        <p:spPr/>
        <p:txBody>
          <a:bodyPr/>
          <a:lstStyle/>
          <a:p>
            <a:fld id="{EFAB7225-D78D-4C3B-9F13-94FE976E9082}" type="slidenum">
              <a:rPr lang="en-US" smtClean="0"/>
              <a:t>24</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10961B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12: Using Profiles and Advanced Windows PowerShell Techniques</a:t>
            </a:r>
            <a:endParaRPr lang="en-US" sz="1200" b="1">
              <a:solidFill>
                <a:srgbClr val="336699"/>
              </a:solidFill>
              <a:latin typeface="Arial"/>
            </a:endParaRPr>
          </a:p>
        </p:txBody>
      </p:sp>
    </p:spTree>
    <p:extLst>
      <p:ext uri="{BB962C8B-B14F-4D97-AF65-F5344CB8AC3E}">
        <p14:creationId xmlns:p14="http://schemas.microsoft.com/office/powerpoint/2010/main" val="130855619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If you have turned off User Account Control (UAC) on </a:t>
            </a:r>
            <a:r>
              <a:rPr lang="ga-IE" sz="1000" dirty="0">
                <a:latin typeface="Arial"/>
                <a:ea typeface="Calibri"/>
                <a:cs typeface="Times New Roman"/>
              </a:rPr>
              <a:t>LON-CL1</a:t>
            </a:r>
            <a:r>
              <a:rPr lang="en-US" sz="1000" dirty="0">
                <a:latin typeface="Arial"/>
                <a:ea typeface="Calibri"/>
                <a:cs typeface="Times New Roman"/>
              </a:rPr>
              <a:t>, you cannot complete this demonstration by using the steps provided. UAC is turned on and should be left on throughout the course. This is by default.</a:t>
            </a:r>
          </a:p>
          <a:p>
            <a:pPr>
              <a:lnSpc>
                <a:spcPct val="115000"/>
              </a:lnSpc>
              <a:spcAft>
                <a:spcPts val="1000"/>
              </a:spcAft>
            </a:pPr>
            <a:r>
              <a:rPr lang="en-US" sz="1000" b="1" dirty="0">
                <a:latin typeface="Arial"/>
                <a:ea typeface="Calibri"/>
                <a:cs typeface="Times New Roman"/>
              </a:rPr>
              <a:t>Preparation Steps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You should </a:t>
            </a:r>
            <a:r>
              <a:rPr lang="ga-IE" sz="1000" dirty="0">
                <a:latin typeface="Arial"/>
                <a:ea typeface="Calibri"/>
                <a:cs typeface="Times New Roman"/>
              </a:rPr>
              <a:t>have completed the preparation steps in the Module Overview slide </a:t>
            </a:r>
            <a:r>
              <a:rPr lang="en-US" sz="1000" dirty="0" err="1">
                <a:latin typeface="Arial"/>
                <a:ea typeface="Calibri"/>
                <a:cs typeface="Times New Roman"/>
              </a:rPr>
              <a:t>i</a:t>
            </a:r>
            <a:r>
              <a:rPr lang="ga-IE" sz="1000" dirty="0">
                <a:latin typeface="Arial"/>
                <a:ea typeface="Calibri"/>
                <a:cs typeface="Times New Roman"/>
              </a:rPr>
              <a:t>nstructor </a:t>
            </a:r>
            <a:r>
              <a:rPr lang="en-US" sz="1000" dirty="0">
                <a:latin typeface="Arial"/>
                <a:ea typeface="Calibri"/>
                <a:cs typeface="Times New Roman"/>
              </a:rPr>
              <a:t>n</a:t>
            </a:r>
            <a:r>
              <a:rPr lang="ga-IE" sz="1000" dirty="0">
                <a:latin typeface="Arial"/>
                <a:ea typeface="Calibri"/>
                <a:cs typeface="Times New Roman"/>
              </a:rPr>
              <a:t>otes</a:t>
            </a:r>
            <a:r>
              <a:rPr lang="en-US" sz="1000" dirty="0">
                <a:latin typeface="Arial"/>
                <a:ea typeface="Calibri"/>
                <a:cs typeface="Times New Roman"/>
              </a:rPr>
              <a:t> and </a:t>
            </a:r>
            <a:r>
              <a:rPr lang="ga-IE" sz="1000" dirty="0">
                <a:latin typeface="Arial"/>
                <a:ea typeface="Calibri"/>
                <a:cs typeface="Times New Roman"/>
              </a:rPr>
              <a:t>be logged on to the 10961B-LON-DC1 virtual machine as Adatum\administrator with password Pa$$w0rd</a:t>
            </a:r>
            <a:r>
              <a:rPr lang="en-US" sz="1000" dirty="0">
                <a:latin typeface="Arial"/>
                <a:ea typeface="Calibri"/>
                <a:cs typeface="Times New Roman"/>
              </a:rPr>
              <a:t>.</a:t>
            </a:r>
          </a:p>
          <a:p>
            <a:pPr>
              <a:lnSpc>
                <a:spcPct val="115000"/>
              </a:lnSpc>
              <a:spcAft>
                <a:spcPts val="1000"/>
              </a:spcAft>
            </a:pPr>
            <a:r>
              <a:rPr lang="ga-IE" sz="1000" dirty="0">
                <a:latin typeface="Arial"/>
                <a:ea typeface="Calibri"/>
                <a:cs typeface="Times New Roman"/>
              </a:rPr>
              <a:t>The demo</a:t>
            </a:r>
            <a:r>
              <a:rPr lang="en-US" sz="1000" dirty="0" err="1">
                <a:latin typeface="Arial"/>
                <a:ea typeface="Calibri"/>
                <a:cs typeface="Times New Roman"/>
              </a:rPr>
              <a:t>nstration</a:t>
            </a:r>
            <a:r>
              <a:rPr lang="en-US" sz="1000" dirty="0">
                <a:latin typeface="Arial"/>
                <a:ea typeface="Calibri"/>
                <a:cs typeface="Times New Roman"/>
              </a:rPr>
              <a:t> s</a:t>
            </a:r>
            <a:r>
              <a:rPr lang="ga-IE" sz="1000" dirty="0">
                <a:latin typeface="Arial"/>
                <a:ea typeface="Calibri"/>
                <a:cs typeface="Times New Roman"/>
              </a:rPr>
              <a:t>teps should be carried out on the 10961B-LON-CL1 virtual machine</a:t>
            </a:r>
            <a:r>
              <a:rPr lang="en-US" sz="1000" dirty="0">
                <a:latin typeface="Arial"/>
                <a:ea typeface="Calibri"/>
                <a:cs typeface="Times New Roman"/>
              </a:rPr>
              <a:t>. Open a new Windows PowerShell console. Do not open it as Administrator–―make sure that the window title bar does not include the word </a:t>
            </a:r>
            <a:r>
              <a:rPr lang="en-US" sz="1000" i="1" dirty="0">
                <a:latin typeface="Arial"/>
                <a:ea typeface="Calibri"/>
                <a:cs typeface="Times New Roman"/>
              </a:rPr>
              <a:t>Administrator</a:t>
            </a:r>
            <a:r>
              <a:rPr lang="en-US" sz="1000" dirty="0">
                <a:latin typeface="Arial"/>
                <a:ea typeface="Calibri"/>
                <a:cs typeface="Times New Roman"/>
              </a:rPr>
              <a:t>. One way to do this is to Sign out and logon as LON-CL1\Student with password Pa$$w0rd. </a:t>
            </a:r>
          </a:p>
          <a:p>
            <a:pPr>
              <a:lnSpc>
                <a:spcPct val="115000"/>
              </a:lnSpc>
              <a:spcAft>
                <a:spcPts val="1000"/>
              </a:spcAft>
            </a:pPr>
            <a:r>
              <a:rPr lang="en-US" sz="1000" b="1" dirty="0">
                <a:latin typeface="Arial"/>
                <a:ea typeface="Calibri"/>
                <a:cs typeface="Times New Roman"/>
              </a:rPr>
              <a:t>Demonstration Steps</a:t>
            </a:r>
            <a:endParaRPr lang="en-US" sz="1000" dirty="0">
              <a:latin typeface="Arial"/>
              <a:ea typeface="Calibri"/>
              <a:cs typeface="Times New Roman"/>
            </a:endParaRPr>
          </a:p>
          <a:p>
            <a:pPr marL="342900" marR="0" lvl="0" indent="-342900">
              <a:lnSpc>
                <a:spcPct val="115000"/>
              </a:lnSpc>
              <a:spcBef>
                <a:spcPts val="0"/>
              </a:spcBef>
              <a:spcAft>
                <a:spcPts val="995"/>
              </a:spcAft>
              <a:buFont typeface="+mj-lt"/>
              <a:buAutoNum type="arabicPeriod"/>
            </a:pPr>
            <a:r>
              <a:rPr lang="en-US" sz="1000" dirty="0" smtClean="0">
                <a:effectLst/>
                <a:latin typeface="Arial"/>
                <a:ea typeface="Times New Roman"/>
                <a:cs typeface="Times New Roman"/>
              </a:rPr>
              <a:t>Run:</a:t>
            </a:r>
          </a:p>
          <a:p>
            <a:pPr lvl="1">
              <a:lnSpc>
                <a:spcPct val="115000"/>
              </a:lnSpc>
              <a:spcBef>
                <a:spcPts val="600"/>
              </a:spcBef>
              <a:spcAft>
                <a:spcPts val="995"/>
              </a:spcAft>
            </a:pPr>
            <a:r>
              <a:rPr lang="en-US" sz="1000" b="1" dirty="0" smtClean="0">
                <a:effectLst/>
                <a:latin typeface="Arial"/>
                <a:ea typeface="Times New Roman"/>
                <a:cs typeface="Times New Roman"/>
              </a:rPr>
              <a:t>$cred = Get-Credential –Credential ADATUM\Administrator</a:t>
            </a:r>
            <a:endParaRPr lang="en-US" sz="1000" dirty="0" smtClean="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smtClean="0">
                <a:effectLst/>
                <a:latin typeface="Arial"/>
                <a:ea typeface="Times New Roman"/>
                <a:cs typeface="Times New Roman"/>
              </a:rPr>
              <a:t>In the dialog box, type </a:t>
            </a:r>
            <a:r>
              <a:rPr lang="en-US" sz="1000" b="1" dirty="0" smtClean="0">
                <a:effectLst/>
                <a:latin typeface="Arial"/>
                <a:ea typeface="Times New Roman"/>
                <a:cs typeface="Times New Roman"/>
              </a:rPr>
              <a:t>Pa$$w0rd</a:t>
            </a:r>
            <a:r>
              <a:rPr lang="en-US" sz="1000" dirty="0" smtClean="0">
                <a:effectLst/>
                <a:latin typeface="Arial"/>
                <a:ea typeface="Times New Roman"/>
                <a:cs typeface="Times New Roman"/>
              </a:rPr>
              <a:t> and press Enter.</a:t>
            </a:r>
          </a:p>
          <a:p>
            <a:pPr marL="342900" marR="0" lvl="0" indent="-342900">
              <a:lnSpc>
                <a:spcPct val="115000"/>
              </a:lnSpc>
              <a:spcBef>
                <a:spcPts val="0"/>
              </a:spcBef>
              <a:spcAft>
                <a:spcPts val="995"/>
              </a:spcAft>
              <a:buFont typeface="+mj-lt"/>
              <a:buAutoNum type="arabicPeriod"/>
            </a:pPr>
            <a:r>
              <a:rPr lang="en-US" sz="1000" dirty="0" smtClean="0">
                <a:effectLst/>
                <a:latin typeface="Arial"/>
                <a:ea typeface="Times New Roman"/>
                <a:cs typeface="Times New Roman"/>
              </a:rPr>
              <a:t>Run:</a:t>
            </a:r>
          </a:p>
          <a:p>
            <a:pPr lvl="1">
              <a:lnSpc>
                <a:spcPct val="115000"/>
              </a:lnSpc>
              <a:spcBef>
                <a:spcPts val="600"/>
              </a:spcBef>
              <a:spcAft>
                <a:spcPts val="995"/>
              </a:spcAft>
            </a:pPr>
            <a:r>
              <a:rPr lang="en-US" sz="1000" b="1" dirty="0" smtClean="0">
                <a:effectLst/>
                <a:latin typeface="Arial"/>
                <a:ea typeface="Times New Roman"/>
                <a:cs typeface="Times New Roman"/>
              </a:rPr>
              <a:t>Invoke-Command –</a:t>
            </a:r>
            <a:r>
              <a:rPr lang="en-US" sz="1000" b="1" dirty="0" err="1" smtClean="0">
                <a:effectLst/>
                <a:latin typeface="Arial"/>
                <a:ea typeface="Times New Roman"/>
                <a:cs typeface="Times New Roman"/>
              </a:rPr>
              <a:t>Computername</a:t>
            </a:r>
            <a:r>
              <a:rPr lang="en-US" sz="1000" b="1" dirty="0" smtClean="0">
                <a:effectLst/>
                <a:latin typeface="Arial"/>
                <a:ea typeface="Times New Roman"/>
                <a:cs typeface="Times New Roman"/>
              </a:rPr>
              <a:t> LON-DC1 –</a:t>
            </a:r>
            <a:r>
              <a:rPr lang="en-US" sz="1000" b="1" dirty="0" err="1" smtClean="0">
                <a:effectLst/>
                <a:latin typeface="Arial"/>
                <a:ea typeface="Times New Roman"/>
                <a:cs typeface="Times New Roman"/>
              </a:rPr>
              <a:t>scriptblock</a:t>
            </a:r>
            <a:r>
              <a:rPr lang="en-US" sz="1000" b="1" dirty="0" smtClean="0">
                <a:effectLst/>
                <a:latin typeface="Arial"/>
                <a:ea typeface="Times New Roman"/>
                <a:cs typeface="Times New Roman"/>
              </a:rPr>
              <a:t> {Get-</a:t>
            </a:r>
            <a:r>
              <a:rPr lang="en-US" sz="1000" b="1" dirty="0" err="1" smtClean="0">
                <a:effectLst/>
                <a:latin typeface="Arial"/>
                <a:ea typeface="Times New Roman"/>
                <a:cs typeface="Times New Roman"/>
              </a:rPr>
              <a:t>EventLog</a:t>
            </a:r>
            <a:r>
              <a:rPr lang="en-US" sz="1000" b="1" dirty="0" smtClean="0">
                <a:effectLst/>
                <a:latin typeface="Arial"/>
                <a:ea typeface="Times New Roman"/>
                <a:cs typeface="Times New Roman"/>
              </a:rPr>
              <a:t> –</a:t>
            </a:r>
            <a:r>
              <a:rPr lang="en-US" sz="1000" b="1" dirty="0" err="1" smtClean="0">
                <a:effectLst/>
                <a:latin typeface="Arial"/>
                <a:ea typeface="Times New Roman"/>
                <a:cs typeface="Times New Roman"/>
              </a:rPr>
              <a:t>LogName</a:t>
            </a:r>
            <a:r>
              <a:rPr lang="en-US" sz="1000" b="1" dirty="0" smtClean="0">
                <a:effectLst/>
                <a:latin typeface="Arial"/>
                <a:ea typeface="Times New Roman"/>
                <a:cs typeface="Times New Roman"/>
              </a:rPr>
              <a:t> Security –Newest 10}</a:t>
            </a:r>
            <a:endParaRPr lang="en-US" sz="1000" dirty="0" smtClean="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ga-IE" sz="1000" dirty="0" smtClean="0">
                <a:solidFill>
                  <a:srgbClr val="000000"/>
                </a:solidFill>
                <a:effectLst/>
                <a:latin typeface="Arial"/>
                <a:ea typeface="Times New Roman"/>
                <a:cs typeface="Times New Roman"/>
              </a:rPr>
              <a:t>Verify you receive a kerberos authentication error</a:t>
            </a:r>
            <a:r>
              <a:rPr lang="en-US" sz="1000" dirty="0" smtClean="0">
                <a:solidFill>
                  <a:srgbClr val="000000"/>
                </a:solidFill>
                <a:effectLst/>
                <a:latin typeface="Arial"/>
                <a:ea typeface="Times New Roman"/>
                <a:cs typeface="Times New Roman"/>
              </a:rPr>
              <a:t>.</a:t>
            </a:r>
            <a:endParaRPr lang="en-US" sz="1000" dirty="0" smtClean="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smtClean="0">
                <a:effectLst/>
                <a:latin typeface="Arial"/>
                <a:ea typeface="Times New Roman"/>
                <a:cs typeface="Times New Roman"/>
              </a:rPr>
              <a:t>Run</a:t>
            </a:r>
            <a:r>
              <a:rPr lang="en-US" sz="1000" b="1" dirty="0" smtClean="0">
                <a:effectLst/>
                <a:latin typeface="Arial"/>
                <a:ea typeface="Times New Roman"/>
                <a:cs typeface="Times New Roman"/>
              </a:rPr>
              <a:t>:</a:t>
            </a:r>
            <a:endParaRPr lang="en-US" sz="1000" dirty="0" smtClean="0">
              <a:effectLst/>
              <a:latin typeface="Arial"/>
              <a:ea typeface="Times New Roman"/>
              <a:cs typeface="Times New Roman"/>
            </a:endParaRPr>
          </a:p>
          <a:p>
            <a:pPr lvl="1">
              <a:lnSpc>
                <a:spcPct val="115000"/>
              </a:lnSpc>
              <a:spcBef>
                <a:spcPts val="600"/>
              </a:spcBef>
              <a:spcAft>
                <a:spcPts val="995"/>
              </a:spcAft>
            </a:pPr>
            <a:r>
              <a:rPr lang="en-US" sz="1000" b="1" dirty="0" smtClean="0">
                <a:effectLst/>
                <a:latin typeface="Arial"/>
                <a:ea typeface="Times New Roman"/>
                <a:cs typeface="Times New Roman"/>
              </a:rPr>
              <a:t>Invoke-Command –</a:t>
            </a:r>
            <a:r>
              <a:rPr lang="en-US" sz="1000" b="1" dirty="0" err="1" smtClean="0">
                <a:effectLst/>
                <a:latin typeface="Arial"/>
                <a:ea typeface="Times New Roman"/>
                <a:cs typeface="Times New Roman"/>
              </a:rPr>
              <a:t>Computername</a:t>
            </a:r>
            <a:r>
              <a:rPr lang="en-US" sz="1000" b="1" dirty="0" smtClean="0">
                <a:effectLst/>
                <a:latin typeface="Arial"/>
                <a:ea typeface="Times New Roman"/>
                <a:cs typeface="Times New Roman"/>
              </a:rPr>
              <a:t> LON-DC1 –</a:t>
            </a:r>
            <a:r>
              <a:rPr lang="en-US" sz="1000" b="1" dirty="0" err="1" smtClean="0">
                <a:effectLst/>
                <a:latin typeface="Arial"/>
                <a:ea typeface="Times New Roman"/>
                <a:cs typeface="Times New Roman"/>
              </a:rPr>
              <a:t>scriptblock</a:t>
            </a:r>
            <a:r>
              <a:rPr lang="en-US" sz="1000" b="1" dirty="0" smtClean="0">
                <a:effectLst/>
                <a:latin typeface="Arial"/>
                <a:ea typeface="Times New Roman"/>
                <a:cs typeface="Times New Roman"/>
              </a:rPr>
              <a:t> {Get-</a:t>
            </a:r>
            <a:r>
              <a:rPr lang="en-US" sz="1000" b="1" dirty="0" err="1" smtClean="0">
                <a:effectLst/>
                <a:latin typeface="Arial"/>
                <a:ea typeface="Times New Roman"/>
                <a:cs typeface="Times New Roman"/>
              </a:rPr>
              <a:t>EventLog</a:t>
            </a:r>
            <a:r>
              <a:rPr lang="en-US" sz="1000" b="1" dirty="0" smtClean="0">
                <a:effectLst/>
                <a:latin typeface="Arial"/>
                <a:ea typeface="Times New Roman"/>
                <a:cs typeface="Times New Roman"/>
              </a:rPr>
              <a:t> –</a:t>
            </a:r>
            <a:r>
              <a:rPr lang="en-US" sz="1000" b="1" dirty="0" err="1" smtClean="0">
                <a:effectLst/>
                <a:latin typeface="Arial"/>
                <a:ea typeface="Times New Roman"/>
                <a:cs typeface="Times New Roman"/>
              </a:rPr>
              <a:t>LogName</a:t>
            </a:r>
            <a:r>
              <a:rPr lang="en-US" sz="1000" b="1" dirty="0" smtClean="0">
                <a:effectLst/>
                <a:latin typeface="Arial"/>
                <a:ea typeface="Times New Roman"/>
                <a:cs typeface="Times New Roman"/>
              </a:rPr>
              <a:t> Security –Newest 10} –credential $cred</a:t>
            </a:r>
            <a:endParaRPr lang="en-US" sz="1000" dirty="0" smtClean="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ga-IE" sz="1000" dirty="0" smtClean="0">
                <a:effectLst/>
                <a:latin typeface="Arial"/>
                <a:ea typeface="Times New Roman"/>
                <a:cs typeface="Times New Roman"/>
              </a:rPr>
              <a:t>Verify the 10 newest entries fr</a:t>
            </a:r>
            <a:r>
              <a:rPr lang="en-IE" sz="1000" dirty="0" smtClean="0">
                <a:effectLst/>
                <a:latin typeface="Arial"/>
                <a:ea typeface="Times New Roman"/>
                <a:cs typeface="Times New Roman"/>
              </a:rPr>
              <a:t>o</a:t>
            </a:r>
            <a:r>
              <a:rPr lang="ga-IE" sz="1000" dirty="0" smtClean="0">
                <a:effectLst/>
                <a:latin typeface="Arial"/>
                <a:ea typeface="Times New Roman"/>
                <a:cs typeface="Times New Roman"/>
              </a:rPr>
              <a:t>m computer LON-DC1 are displayed.</a:t>
            </a:r>
            <a:endParaRPr lang="en-US" sz="1000" dirty="0" smtClean="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smtClean="0">
                <a:effectLst/>
                <a:latin typeface="Arial"/>
                <a:ea typeface="Times New Roman"/>
                <a:cs typeface="Times New Roman"/>
              </a:rPr>
              <a:t>Close the Windows PowerShell console window.</a:t>
            </a:r>
            <a:endParaRPr lang="en-US" sz="1000" dirty="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EFAB7225-D78D-4C3B-9F13-94FE976E9082}" type="slidenum">
              <a:rPr lang="en-US" smtClean="0"/>
              <a:t>25</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10961B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12: Using Profiles and Advanced Windows PowerShell Techniques</a:t>
            </a:r>
            <a:endParaRPr lang="en-US" sz="1200" b="1">
              <a:solidFill>
                <a:srgbClr val="336699"/>
              </a:solidFill>
              <a:latin typeface="Arial"/>
            </a:endParaRPr>
          </a:p>
        </p:txBody>
      </p:sp>
    </p:spTree>
    <p:extLst>
      <p:ext uri="{BB962C8B-B14F-4D97-AF65-F5344CB8AC3E}">
        <p14:creationId xmlns:p14="http://schemas.microsoft.com/office/powerpoint/2010/main" val="285975617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b="1" dirty="0">
                <a:solidFill>
                  <a:srgbClr val="000000"/>
                </a:solidFill>
                <a:latin typeface="Arial"/>
                <a:ea typeface="Calibri"/>
                <a:cs typeface="Times New Roman"/>
              </a:rPr>
              <a:t>Exercise 1: Using Advanced Techniques</a:t>
            </a:r>
            <a:endParaRPr lang="en-US" sz="1000" b="1" dirty="0">
              <a:latin typeface="Arial"/>
              <a:ea typeface="Calibri"/>
              <a:cs typeface="Times New Roman"/>
            </a:endParaRPr>
          </a:p>
          <a:p>
            <a:pPr>
              <a:lnSpc>
                <a:spcPct val="115000"/>
              </a:lnSpc>
              <a:spcAft>
                <a:spcPts val="1000"/>
              </a:spcAft>
            </a:pPr>
            <a:r>
              <a:rPr lang="en-US" sz="1000" dirty="0">
                <a:latin typeface="Arial"/>
                <a:ea typeface="Calibri"/>
                <a:cs typeface="Times New Roman"/>
              </a:rPr>
              <a:t>In this exercise, you will practice how to use several advanced Windows PowerShell techniques.</a:t>
            </a:r>
          </a:p>
          <a:p>
            <a:pPr>
              <a:lnSpc>
                <a:spcPct val="115000"/>
              </a:lnSpc>
              <a:spcAft>
                <a:spcPts val="1000"/>
              </a:spcAft>
            </a:pPr>
            <a:r>
              <a:rPr lang="en-US" sz="1000" b="1" dirty="0">
                <a:solidFill>
                  <a:srgbClr val="000000"/>
                </a:solidFill>
                <a:latin typeface="Arial"/>
                <a:ea typeface="Calibri"/>
                <a:cs typeface="Times New Roman"/>
              </a:rPr>
              <a:t>Exercise 2: Using Alternative </a:t>
            </a:r>
            <a:r>
              <a:rPr lang="en-US" sz="1000" b="1" dirty="0" smtClean="0">
                <a:solidFill>
                  <a:srgbClr val="000000"/>
                </a:solidFill>
                <a:latin typeface="Arial"/>
                <a:ea typeface="Calibri"/>
                <a:cs typeface="Times New Roman"/>
              </a:rPr>
              <a:t>Credentials</a:t>
            </a:r>
          </a:p>
          <a:p>
            <a:pPr>
              <a:lnSpc>
                <a:spcPct val="115000"/>
              </a:lnSpc>
              <a:spcAft>
                <a:spcPts val="1000"/>
              </a:spcAft>
            </a:pPr>
            <a:r>
              <a:rPr lang="en-US" sz="1000" dirty="0" smtClean="0">
                <a:latin typeface="Arial"/>
                <a:ea typeface="Calibri"/>
                <a:cs typeface="Times New Roman"/>
              </a:rPr>
              <a:t>In </a:t>
            </a:r>
            <a:r>
              <a:rPr lang="en-US" sz="1000" dirty="0">
                <a:latin typeface="Arial"/>
                <a:ea typeface="Calibri"/>
                <a:cs typeface="Times New Roman"/>
              </a:rPr>
              <a:t>this exercise, you will practice by using alternative credentials.</a:t>
            </a:r>
          </a:p>
          <a:p>
            <a:pPr>
              <a:lnSpc>
                <a:spcPct val="115000"/>
              </a:lnSpc>
              <a:spcAft>
                <a:spcPts val="1000"/>
              </a:spcAft>
            </a:pPr>
            <a:r>
              <a:rPr lang="en-US" sz="1000" b="1" dirty="0">
                <a:solidFill>
                  <a:srgbClr val="000000"/>
                </a:solidFill>
                <a:latin typeface="Arial"/>
                <a:ea typeface="Calibri"/>
                <a:cs typeface="Times New Roman"/>
              </a:rPr>
              <a:t>Exercise 3: Create a Profile Script</a:t>
            </a:r>
            <a:endParaRPr lang="en-US" sz="1000" b="1" dirty="0">
              <a:latin typeface="Arial"/>
              <a:ea typeface="Calibri"/>
              <a:cs typeface="Times New Roman"/>
            </a:endParaRPr>
          </a:p>
          <a:p>
            <a:pPr>
              <a:lnSpc>
                <a:spcPct val="115000"/>
              </a:lnSpc>
              <a:spcAft>
                <a:spcPts val="1000"/>
              </a:spcAft>
            </a:pPr>
            <a:r>
              <a:rPr lang="en-US" sz="1000" dirty="0">
                <a:latin typeface="Arial"/>
                <a:ea typeface="Calibri"/>
                <a:cs typeface="Times New Roman"/>
              </a:rPr>
              <a:t>In this exercise, you will create a profile script.</a:t>
            </a:r>
          </a:p>
        </p:txBody>
      </p:sp>
      <p:sp>
        <p:nvSpPr>
          <p:cNvPr id="4" name="Slide Number Placeholder 3"/>
          <p:cNvSpPr>
            <a:spLocks noGrp="1"/>
          </p:cNvSpPr>
          <p:nvPr>
            <p:ph type="sldNum" sz="quarter" idx="10"/>
          </p:nvPr>
        </p:nvSpPr>
        <p:spPr/>
        <p:txBody>
          <a:bodyPr/>
          <a:lstStyle/>
          <a:p>
            <a:fld id="{EFAB7225-D78D-4C3B-9F13-94FE976E9082}" type="slidenum">
              <a:rPr lang="en-US" smtClean="0"/>
              <a:t>26</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10961B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12: Using Profiles and Advanced Windows PowerShell Techniques</a:t>
            </a:r>
            <a:endParaRPr lang="en-US" sz="1200" b="1">
              <a:solidFill>
                <a:srgbClr val="336699"/>
              </a:solidFill>
              <a:latin typeface="Arial"/>
            </a:endParaRPr>
          </a:p>
        </p:txBody>
      </p:sp>
    </p:spTree>
    <p:extLst>
      <p:ext uri="{BB962C8B-B14F-4D97-AF65-F5344CB8AC3E}">
        <p14:creationId xmlns:p14="http://schemas.microsoft.com/office/powerpoint/2010/main" val="366747801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endParaRPr lang="en-US"/>
          </a:p>
        </p:txBody>
      </p:sp>
      <p:sp>
        <p:nvSpPr>
          <p:cNvPr id="4" name="Slide Number Placeholder 3"/>
          <p:cNvSpPr>
            <a:spLocks noGrp="1"/>
          </p:cNvSpPr>
          <p:nvPr>
            <p:ph type="sldNum" sz="quarter" idx="10"/>
          </p:nvPr>
        </p:nvSpPr>
        <p:spPr/>
        <p:txBody>
          <a:bodyPr/>
          <a:lstStyle/>
          <a:p>
            <a:fld id="{EFAB7225-D78D-4C3B-9F13-94FE976E9082}" type="slidenum">
              <a:rPr lang="en-US" smtClean="0"/>
              <a:t>27</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10961B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12: Using Profiles and Advanced Windows PowerShell Techniques</a:t>
            </a:r>
            <a:endParaRPr lang="en-US" sz="1200" b="1">
              <a:solidFill>
                <a:srgbClr val="336699"/>
              </a:solidFill>
              <a:latin typeface="Arial"/>
            </a:endParaRPr>
          </a:p>
        </p:txBody>
      </p:sp>
    </p:spTree>
    <p:extLst>
      <p:ext uri="{BB962C8B-B14F-4D97-AF65-F5344CB8AC3E}">
        <p14:creationId xmlns:p14="http://schemas.microsoft.com/office/powerpoint/2010/main" val="155354182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b="1">
                <a:latin typeface="Arial"/>
                <a:ea typeface="Calibri"/>
                <a:cs typeface="Times New Roman"/>
              </a:rPr>
              <a:t>Question</a:t>
            </a:r>
            <a:endParaRPr lang="en-US" sz="1000">
              <a:latin typeface="Arial"/>
              <a:ea typeface="Calibri"/>
              <a:cs typeface="Times New Roman"/>
            </a:endParaRPr>
          </a:p>
          <a:p>
            <a:pPr>
              <a:lnSpc>
                <a:spcPct val="115000"/>
              </a:lnSpc>
              <a:spcAft>
                <a:spcPts val="1000"/>
              </a:spcAft>
            </a:pPr>
            <a:r>
              <a:rPr lang="en-US" sz="1000">
                <a:latin typeface="Arial"/>
                <a:ea typeface="Calibri"/>
                <a:cs typeface="Times New Roman"/>
              </a:rPr>
              <a:t>If your user profile is redirected to a network location, will profile scripts still work?</a:t>
            </a:r>
          </a:p>
          <a:p>
            <a:pPr>
              <a:lnSpc>
                <a:spcPct val="115000"/>
              </a:lnSpc>
              <a:spcAft>
                <a:spcPts val="1000"/>
              </a:spcAft>
            </a:pPr>
            <a:r>
              <a:rPr lang="en-US" sz="1000" b="1">
                <a:latin typeface="Arial"/>
                <a:ea typeface="Calibri"/>
                <a:cs typeface="Times New Roman"/>
              </a:rPr>
              <a:t>Answer</a:t>
            </a:r>
            <a:endParaRPr lang="en-US" sz="1000">
              <a:latin typeface="Arial"/>
              <a:ea typeface="Calibri"/>
              <a:cs typeface="Times New Roman"/>
            </a:endParaRPr>
          </a:p>
          <a:p>
            <a:pPr>
              <a:lnSpc>
                <a:spcPct val="115000"/>
              </a:lnSpc>
              <a:spcAft>
                <a:spcPts val="1000"/>
              </a:spcAft>
            </a:pPr>
            <a:r>
              <a:rPr lang="en-US" sz="1000">
                <a:latin typeface="Arial"/>
                <a:ea typeface="Calibri"/>
                <a:cs typeface="Times New Roman"/>
              </a:rPr>
              <a:t>Yes. Wherever your Documents folder is located, just put the profile script in the appropriate location within the Documents folder. An advantage to a redirected profile is that your profile script will be available on any computer that you log on to.</a:t>
            </a:r>
          </a:p>
          <a:p>
            <a:pPr>
              <a:lnSpc>
                <a:spcPct val="115000"/>
              </a:lnSpc>
              <a:spcAft>
                <a:spcPts val="1000"/>
              </a:spcAft>
            </a:pPr>
            <a:r>
              <a:rPr lang="en-US" sz="1000" b="1">
                <a:latin typeface="Arial"/>
                <a:ea typeface="Calibri"/>
                <a:cs typeface="Times New Roman"/>
              </a:rPr>
              <a:t>Question</a:t>
            </a:r>
            <a:endParaRPr lang="en-US" sz="1000">
              <a:latin typeface="Arial"/>
              <a:ea typeface="Calibri"/>
              <a:cs typeface="Times New Roman"/>
            </a:endParaRPr>
          </a:p>
          <a:p>
            <a:pPr>
              <a:lnSpc>
                <a:spcPct val="115000"/>
              </a:lnSpc>
              <a:spcAft>
                <a:spcPts val="1000"/>
              </a:spcAft>
            </a:pPr>
            <a:r>
              <a:rPr lang="en-US" sz="1000">
                <a:latin typeface="Arial"/>
                <a:ea typeface="Calibri"/>
                <a:cs typeface="Times New Roman"/>
              </a:rPr>
              <a:t>How can you quickly obtain a list of methods and properties for a string object or for a date object?</a:t>
            </a:r>
          </a:p>
          <a:p>
            <a:pPr>
              <a:lnSpc>
                <a:spcPct val="115000"/>
              </a:lnSpc>
              <a:spcAft>
                <a:spcPts val="1000"/>
              </a:spcAft>
            </a:pPr>
            <a:r>
              <a:rPr lang="en-US" sz="1000" b="1">
                <a:latin typeface="Arial"/>
                <a:ea typeface="Calibri"/>
                <a:cs typeface="Times New Roman"/>
              </a:rPr>
              <a:t>Answer</a:t>
            </a:r>
            <a:endParaRPr lang="en-US" sz="1000">
              <a:latin typeface="Arial"/>
              <a:ea typeface="Calibri"/>
              <a:cs typeface="Times New Roman"/>
            </a:endParaRPr>
          </a:p>
          <a:p>
            <a:pPr>
              <a:lnSpc>
                <a:spcPct val="115000"/>
              </a:lnSpc>
              <a:spcAft>
                <a:spcPts val="1000"/>
              </a:spcAft>
            </a:pPr>
            <a:r>
              <a:rPr lang="en-US" sz="1000">
                <a:latin typeface="Arial"/>
                <a:ea typeface="Calibri"/>
                <a:cs typeface="Times New Roman"/>
              </a:rPr>
              <a:t>Pipe a string or a date to the </a:t>
            </a:r>
            <a:r>
              <a:rPr lang="en-US" sz="1000" b="1">
                <a:latin typeface="Arial"/>
                <a:ea typeface="Calibri"/>
                <a:cs typeface="Times New Roman"/>
              </a:rPr>
              <a:t>Get-Member</a:t>
            </a:r>
            <a:r>
              <a:rPr lang="en-US" sz="1000">
                <a:latin typeface="Arial"/>
                <a:ea typeface="Calibri"/>
                <a:cs typeface="Times New Roman"/>
              </a:rPr>
              <a:t> command for a list of the object’s properties and methods.</a:t>
            </a:r>
          </a:p>
        </p:txBody>
      </p:sp>
      <p:sp>
        <p:nvSpPr>
          <p:cNvPr id="4" name="Slide Number Placeholder 3"/>
          <p:cNvSpPr>
            <a:spLocks noGrp="1"/>
          </p:cNvSpPr>
          <p:nvPr>
            <p:ph type="sldNum" sz="quarter" idx="10"/>
          </p:nvPr>
        </p:nvSpPr>
        <p:spPr/>
        <p:txBody>
          <a:bodyPr/>
          <a:lstStyle/>
          <a:p>
            <a:fld id="{EFAB7225-D78D-4C3B-9F13-94FE976E9082}" type="slidenum">
              <a:rPr lang="en-US" smtClean="0"/>
              <a:t>28</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10961B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12: Using Profiles and Advanced Windows PowerShell Techniques</a:t>
            </a:r>
            <a:endParaRPr lang="en-US" sz="1200" b="1">
              <a:solidFill>
                <a:srgbClr val="336699"/>
              </a:solidFill>
              <a:latin typeface="Arial"/>
            </a:endParaRPr>
          </a:p>
        </p:txBody>
      </p:sp>
    </p:spTree>
    <p:extLst>
      <p:ext uri="{BB962C8B-B14F-4D97-AF65-F5344CB8AC3E}">
        <p14:creationId xmlns:p14="http://schemas.microsoft.com/office/powerpoint/2010/main" val="228488841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b="1" dirty="0">
                <a:latin typeface="Arial"/>
                <a:ea typeface="Calibri"/>
                <a:cs typeface="Times New Roman"/>
              </a:rPr>
              <a:t>Real-world Issues and Scenarios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Some administrators have their profile script load such a large number of add-ins and modules that Windows PowerShell can take several minutes to start. Try to include only those add-ins or modules that you absolutely need constantly. Also, remember that some add-ins and modules can conflict with one another. If you experience strange behavior in the shell, try starting a new shell session by running </a:t>
            </a:r>
            <a:r>
              <a:rPr lang="en-US" sz="1000" b="1" dirty="0">
                <a:latin typeface="Arial"/>
                <a:ea typeface="Calibri"/>
                <a:cs typeface="Times New Roman"/>
              </a:rPr>
              <a:t>powershell.exe –</a:t>
            </a:r>
            <a:r>
              <a:rPr lang="en-US" sz="1000" b="1" dirty="0" err="1">
                <a:latin typeface="Arial"/>
                <a:ea typeface="Calibri"/>
                <a:cs typeface="Times New Roman"/>
              </a:rPr>
              <a:t>noprofile</a:t>
            </a:r>
            <a:r>
              <a:rPr lang="en-US" sz="1000" dirty="0">
                <a:latin typeface="Arial"/>
                <a:ea typeface="Calibri"/>
                <a:cs typeface="Times New Roman"/>
              </a:rPr>
              <a:t> to suspend profile script execution. Then, load only one add-in or module at a time to see which one caused the strange behavior.</a:t>
            </a:r>
          </a:p>
          <a:p>
            <a:pPr>
              <a:lnSpc>
                <a:spcPct val="115000"/>
              </a:lnSpc>
              <a:spcAft>
                <a:spcPts val="1000"/>
              </a:spcAft>
            </a:pPr>
            <a:r>
              <a:rPr lang="en-US" sz="1000" b="1" dirty="0">
                <a:latin typeface="Arial"/>
                <a:ea typeface="Calibri"/>
                <a:cs typeface="Times New Roman"/>
              </a:rPr>
              <a:t>Common Issues and Troubleshooting Tips</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Common Issue: </a:t>
            </a:r>
            <a:r>
              <a:rPr lang="en-US" sz="1000" dirty="0">
                <a:latin typeface="Arial"/>
                <a:ea typeface="Calibri"/>
                <a:cs typeface="Times New Roman"/>
              </a:rPr>
              <a:t>Profile script will not load and run.</a:t>
            </a:r>
          </a:p>
          <a:p>
            <a:pPr>
              <a:lnSpc>
                <a:spcPct val="115000"/>
              </a:lnSpc>
              <a:spcAft>
                <a:spcPts val="1000"/>
              </a:spcAft>
            </a:pPr>
            <a:r>
              <a:rPr lang="en-US" sz="1000" b="1" dirty="0">
                <a:latin typeface="Arial"/>
                <a:ea typeface="Calibri"/>
                <a:cs typeface="Times New Roman"/>
              </a:rPr>
              <a:t>Troubleshooting Tip: </a:t>
            </a:r>
            <a:r>
              <a:rPr lang="en-US" sz="1000" dirty="0">
                <a:latin typeface="Arial"/>
                <a:ea typeface="Calibri"/>
                <a:cs typeface="Times New Roman"/>
              </a:rPr>
              <a:t>Make sure that you have put the script in the correct location and given it the correct file name. Also make sure that script execution is enabled through the shell execution policy.</a:t>
            </a:r>
          </a:p>
        </p:txBody>
      </p:sp>
      <p:sp>
        <p:nvSpPr>
          <p:cNvPr id="4" name="Slide Number Placeholder 3"/>
          <p:cNvSpPr>
            <a:spLocks noGrp="1"/>
          </p:cNvSpPr>
          <p:nvPr>
            <p:ph type="sldNum" sz="quarter" idx="10"/>
          </p:nvPr>
        </p:nvSpPr>
        <p:spPr/>
        <p:txBody>
          <a:bodyPr/>
          <a:lstStyle/>
          <a:p>
            <a:fld id="{EFAB7225-D78D-4C3B-9F13-94FE976E9082}" type="slidenum">
              <a:rPr lang="en-US" smtClean="0"/>
              <a:t>29</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10961B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12: Using Profiles and Advanced Windows PowerShell Techniques</a:t>
            </a:r>
            <a:endParaRPr lang="en-US" sz="1200" b="1">
              <a:solidFill>
                <a:srgbClr val="336699"/>
              </a:solidFill>
              <a:latin typeface="Arial"/>
            </a:endParaRPr>
          </a:p>
        </p:txBody>
      </p:sp>
    </p:spTree>
    <p:extLst>
      <p:ext uri="{BB962C8B-B14F-4D97-AF65-F5344CB8AC3E}">
        <p14:creationId xmlns:p14="http://schemas.microsoft.com/office/powerpoint/2010/main" val="39230568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EFAB7225-D78D-4C3B-9F13-94FE976E9082}" type="slidenum">
              <a:rPr lang="en-US" smtClean="0"/>
              <a:t>3</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10961B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12: Using Profiles and Advanced Windows PowerShell Techniques</a:t>
            </a:r>
            <a:endParaRPr lang="en-US" sz="1200" b="1">
              <a:solidFill>
                <a:srgbClr val="336699"/>
              </a:solidFill>
              <a:latin typeface="Arial"/>
            </a:endParaRPr>
          </a:p>
        </p:txBody>
      </p:sp>
    </p:spTree>
    <p:extLst>
      <p:ext uri="{BB962C8B-B14F-4D97-AF65-F5344CB8AC3E}">
        <p14:creationId xmlns:p14="http://schemas.microsoft.com/office/powerpoint/2010/main" val="269679845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hdr" sz="quarter"/>
          </p:nvPr>
        </p:nvSpPr>
        <p:spPr>
          <a:xfrm>
            <a:off x="0" y="238126"/>
            <a:ext cx="3038475" cy="347663"/>
          </a:xfrm>
        </p:spPr>
        <p:txBody>
          <a:bodyPr/>
          <a:lstStyle/>
          <a:p>
            <a:pPr>
              <a:defRPr/>
            </a:pPr>
            <a:r>
              <a:rPr lang="en-US" b="1" smtClean="0">
                <a:solidFill>
                  <a:srgbClr val="336699"/>
                </a:solidFill>
                <a:latin typeface="Arial"/>
              </a:rPr>
              <a:t>12: Using Profiles and Advanced Windows PowerShell Techniques</a:t>
            </a:r>
            <a:endParaRPr lang="en-US" b="1" smtClean="0">
              <a:solidFill>
                <a:srgbClr val="336699"/>
              </a:solidFill>
              <a:latin typeface="Arial"/>
            </a:endParaRPr>
          </a:p>
        </p:txBody>
      </p:sp>
      <p:sp>
        <p:nvSpPr>
          <p:cNvPr id="35843" name="Rectangle 3"/>
          <p:cNvSpPr>
            <a:spLocks noGrp="1" noChangeArrowheads="1"/>
          </p:cNvSpPr>
          <p:nvPr>
            <p:ph type="dt" sz="quarter" idx="1"/>
          </p:nvPr>
        </p:nvSpPr>
        <p:spPr>
          <a:xfrm>
            <a:off x="0" y="0"/>
            <a:ext cx="3038475" cy="222250"/>
          </a:xfrm>
        </p:spPr>
        <p:txBody>
          <a:bodyPr/>
          <a:lstStyle/>
          <a:p>
            <a:pPr algn="l">
              <a:defRPr/>
            </a:pPr>
            <a:r>
              <a:rPr lang="en-US" b="1" smtClean="0">
                <a:solidFill>
                  <a:srgbClr val="000000"/>
                </a:solidFill>
                <a:latin typeface="Arial"/>
              </a:rPr>
              <a:t>10961B</a:t>
            </a:r>
            <a:endParaRPr lang="en-US" b="1" smtClean="0">
              <a:solidFill>
                <a:srgbClr val="000000"/>
              </a:solidFill>
              <a:latin typeface="Arial"/>
            </a:endParaRPr>
          </a:p>
        </p:txBody>
      </p:sp>
      <p:sp>
        <p:nvSpPr>
          <p:cNvPr id="35844" name="Rectangle 7"/>
          <p:cNvSpPr>
            <a:spLocks noGrp="1" noChangeArrowheads="1"/>
          </p:cNvSpPr>
          <p:nvPr>
            <p:ph type="sldNum" sz="quarter" idx="5"/>
          </p:nvPr>
        </p:nvSpPr>
        <p:spPr/>
        <p:txBody>
          <a:bodyPr/>
          <a:lstStyle/>
          <a:p>
            <a:pPr>
              <a:defRPr/>
            </a:pPr>
            <a:fld id="{FE8447A3-87D6-4C56-8518-E71A4C2008B7}" type="slidenum">
              <a:rPr lang="en-US" smtClean="0"/>
              <a:pPr>
                <a:defRPr/>
              </a:pPr>
              <a:t>30</a:t>
            </a:fld>
            <a:endParaRPr lang="en-US" smtClean="0"/>
          </a:p>
        </p:txBody>
      </p:sp>
      <p:sp>
        <p:nvSpPr>
          <p:cNvPr id="33797" name="Rectangle 2"/>
          <p:cNvSpPr>
            <a:spLocks noGrp="1" noRot="1" noChangeAspect="1" noChangeArrowheads="1" noTextEdit="1"/>
          </p:cNvSpPr>
          <p:nvPr>
            <p:ph type="sldImg"/>
          </p:nvPr>
        </p:nvSpPr>
        <p:spPr>
          <a:xfrm>
            <a:off x="4341813" y="92075"/>
            <a:ext cx="2393950" cy="1795463"/>
          </a:xfrm>
          <a:ln/>
        </p:spPr>
      </p:sp>
      <p:sp>
        <p:nvSpPr>
          <p:cNvPr id="33798" name="Rectangle 3"/>
          <p:cNvSpPr>
            <a:spLocks noGrp="1" noChangeArrowheads="1"/>
          </p:cNvSpPr>
          <p:nvPr>
            <p:ph type="body" idx="1"/>
          </p:nvPr>
        </p:nvSpPr>
        <p:spPr>
          <a:xfrm>
            <a:off x="307492" y="2000251"/>
            <a:ext cx="6149837" cy="5558852"/>
          </a:xfrm>
          <a:noFill/>
          <a:ln/>
        </p:spPr>
        <p:txBody>
          <a:bodyPr/>
          <a:lstStyle/>
          <a:p>
            <a:pPr eaLnBrk="1" hangingPunct="1"/>
            <a:r>
              <a:rPr lang="en-US" altLang="ko-KR" sz="1100" dirty="0" smtClean="0">
                <a:latin typeface="Arial" pitchFamily="34" charset="0"/>
                <a:ea typeface="굴림" pitchFamily="34" charset="-127"/>
                <a:cs typeface="Arial" pitchFamily="34" charset="0"/>
              </a:rPr>
              <a:t>Remind students to complete the course evaluation.</a:t>
            </a:r>
            <a:endParaRPr lang="en-US" altLang="ko-KR" sz="1100" dirty="0" smtClean="0">
              <a:latin typeface="Arial" pitchFamily="34" charset="0"/>
              <a:ea typeface="굴림" pitchFamily="34" charset="-127"/>
              <a:cs typeface="Arial"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EFAB7225-D78D-4C3B-9F13-94FE976E9082}" type="slidenum">
              <a:rPr lang="en-US" smtClean="0"/>
              <a:t>4</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10961B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12: Using Profiles and Advanced Windows PowerShell Techniques</a:t>
            </a:r>
            <a:endParaRPr lang="en-US" sz="1200" b="1">
              <a:solidFill>
                <a:srgbClr val="336699"/>
              </a:solidFill>
              <a:latin typeface="Arial"/>
            </a:endParaRPr>
          </a:p>
        </p:txBody>
      </p:sp>
    </p:spTree>
    <p:extLst>
      <p:ext uri="{BB962C8B-B14F-4D97-AF65-F5344CB8AC3E}">
        <p14:creationId xmlns:p14="http://schemas.microsoft.com/office/powerpoint/2010/main" val="40848455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EFAB7225-D78D-4C3B-9F13-94FE976E9082}" type="slidenum">
              <a:rPr lang="en-US" smtClean="0"/>
              <a:t>5</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10961B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12: Using Profiles and Advanced Windows PowerShell Techniques</a:t>
            </a:r>
            <a:endParaRPr lang="en-US" sz="1200" b="1">
              <a:solidFill>
                <a:srgbClr val="336699"/>
              </a:solidFill>
              <a:latin typeface="Arial"/>
            </a:endParaRPr>
          </a:p>
        </p:txBody>
      </p:sp>
    </p:spTree>
    <p:extLst>
      <p:ext uri="{BB962C8B-B14F-4D97-AF65-F5344CB8AC3E}">
        <p14:creationId xmlns:p14="http://schemas.microsoft.com/office/powerpoint/2010/main" val="39838517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EFAB7225-D78D-4C3B-9F13-94FE976E9082}" type="slidenum">
              <a:rPr lang="en-US" smtClean="0"/>
              <a:t>6</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10961B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12: Using Profiles and Advanced Windows PowerShell Techniques</a:t>
            </a:r>
            <a:endParaRPr lang="en-US" sz="1200" b="1">
              <a:solidFill>
                <a:srgbClr val="336699"/>
              </a:solidFill>
              <a:latin typeface="Arial"/>
            </a:endParaRPr>
          </a:p>
        </p:txBody>
      </p:sp>
    </p:spTree>
    <p:extLst>
      <p:ext uri="{BB962C8B-B14F-4D97-AF65-F5344CB8AC3E}">
        <p14:creationId xmlns:p14="http://schemas.microsoft.com/office/powerpoint/2010/main" val="28528614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EFAB7225-D78D-4C3B-9F13-94FE976E9082}" type="slidenum">
              <a:rPr lang="en-US" smtClean="0"/>
              <a:t>7</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10961B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12: Using Profiles and Advanced Windows PowerShell Techniques</a:t>
            </a:r>
            <a:endParaRPr lang="en-US" sz="1200" b="1">
              <a:solidFill>
                <a:srgbClr val="336699"/>
              </a:solidFill>
              <a:latin typeface="Arial"/>
            </a:endParaRPr>
          </a:p>
        </p:txBody>
      </p:sp>
    </p:spTree>
    <p:extLst>
      <p:ext uri="{BB962C8B-B14F-4D97-AF65-F5344CB8AC3E}">
        <p14:creationId xmlns:p14="http://schemas.microsoft.com/office/powerpoint/2010/main" val="13683594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Times New Roman"/>
              </a:rPr>
              <a:t>You will find these commands</a:t>
            </a:r>
            <a:r>
              <a:rPr lang="ga-IE" sz="1000" dirty="0">
                <a:latin typeface="Arial"/>
                <a:ea typeface="Calibri"/>
                <a:cs typeface="Times New Roman"/>
              </a:rPr>
              <a:t> in the 10961B-LON-CL1 virtual machine</a:t>
            </a:r>
            <a:r>
              <a:rPr lang="en-US" sz="1000" dirty="0">
                <a:latin typeface="Arial"/>
                <a:ea typeface="Calibri"/>
                <a:cs typeface="Times New Roman"/>
              </a:rPr>
              <a:t> in E:\Mod12\Democode\StringsDatesOperators.ps1.</a:t>
            </a:r>
          </a:p>
          <a:p>
            <a:pPr>
              <a:lnSpc>
                <a:spcPct val="115000"/>
              </a:lnSpc>
              <a:spcAft>
                <a:spcPts val="1000"/>
              </a:spcAft>
            </a:pPr>
            <a:r>
              <a:rPr lang="en-US" sz="1000" b="1" dirty="0">
                <a:latin typeface="Arial"/>
                <a:ea typeface="Calibri"/>
                <a:cs typeface="Times New Roman"/>
              </a:rPr>
              <a:t>Preparation Steps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You should </a:t>
            </a:r>
            <a:r>
              <a:rPr lang="ga-IE" sz="1000" dirty="0">
                <a:latin typeface="Arial"/>
                <a:ea typeface="Calibri"/>
                <a:cs typeface="Times New Roman"/>
              </a:rPr>
              <a:t>have completed the preparation steps in the Module Overview slide </a:t>
            </a:r>
            <a:r>
              <a:rPr lang="en-US" sz="1000" dirty="0">
                <a:latin typeface="Arial"/>
                <a:ea typeface="Calibri"/>
                <a:cs typeface="Times New Roman"/>
              </a:rPr>
              <a:t>I</a:t>
            </a:r>
            <a:r>
              <a:rPr lang="ga-IE" sz="1000" dirty="0">
                <a:latin typeface="Arial"/>
                <a:ea typeface="Calibri"/>
                <a:cs typeface="Times New Roman"/>
              </a:rPr>
              <a:t>nstructor </a:t>
            </a:r>
            <a:r>
              <a:rPr lang="en-US" sz="1000" dirty="0">
                <a:latin typeface="Arial"/>
                <a:ea typeface="Calibri"/>
                <a:cs typeface="Times New Roman"/>
              </a:rPr>
              <a:t>n</a:t>
            </a:r>
            <a:r>
              <a:rPr lang="ga-IE" sz="1000" dirty="0">
                <a:latin typeface="Arial"/>
                <a:ea typeface="Calibri"/>
                <a:cs typeface="Times New Roman"/>
              </a:rPr>
              <a:t>otes</a:t>
            </a:r>
            <a:r>
              <a:rPr lang="en-US" sz="1000" dirty="0">
                <a:latin typeface="Arial"/>
                <a:ea typeface="Calibri"/>
                <a:cs typeface="Times New Roman"/>
              </a:rPr>
              <a:t> and </a:t>
            </a:r>
            <a:r>
              <a:rPr lang="ga-IE" sz="1000" dirty="0">
                <a:latin typeface="Arial"/>
                <a:ea typeface="Calibri"/>
                <a:cs typeface="Times New Roman"/>
              </a:rPr>
              <a:t>be logged on to the 10961B-LON-DC1 and 10961B-LON-CL1 virtual machines as Adatum\administrator with password Pa$$w0rd</a:t>
            </a:r>
            <a:r>
              <a:rPr lang="en-US" sz="1000" dirty="0">
                <a:latin typeface="Arial"/>
                <a:ea typeface="Calibri"/>
                <a:cs typeface="Times New Roman"/>
              </a:rPr>
              <a:t>.</a:t>
            </a:r>
          </a:p>
          <a:p>
            <a:pPr>
              <a:lnSpc>
                <a:spcPct val="115000"/>
              </a:lnSpc>
              <a:spcAft>
                <a:spcPts val="1000"/>
              </a:spcAft>
            </a:pPr>
            <a:r>
              <a:rPr lang="ga-IE" sz="1000" dirty="0">
                <a:latin typeface="Arial"/>
                <a:ea typeface="Calibri"/>
                <a:cs typeface="Times New Roman"/>
              </a:rPr>
              <a:t>The </a:t>
            </a:r>
            <a:r>
              <a:rPr lang="en-US" sz="1000" dirty="0">
                <a:latin typeface="Arial"/>
                <a:ea typeface="Calibri"/>
                <a:cs typeface="Times New Roman"/>
              </a:rPr>
              <a:t>d</a:t>
            </a:r>
            <a:r>
              <a:rPr lang="ga-IE" sz="1000" dirty="0">
                <a:latin typeface="Arial"/>
                <a:ea typeface="Calibri"/>
                <a:cs typeface="Times New Roman"/>
              </a:rPr>
              <a:t>emo</a:t>
            </a:r>
            <a:r>
              <a:rPr lang="en-US" sz="1000" dirty="0" err="1">
                <a:latin typeface="Arial"/>
                <a:ea typeface="Calibri"/>
                <a:cs typeface="Times New Roman"/>
              </a:rPr>
              <a:t>nstration</a:t>
            </a:r>
            <a:r>
              <a:rPr lang="en-US" sz="1000" dirty="0">
                <a:latin typeface="Arial"/>
                <a:ea typeface="Calibri"/>
                <a:cs typeface="Times New Roman"/>
              </a:rPr>
              <a:t> s</a:t>
            </a:r>
            <a:r>
              <a:rPr lang="ga-IE" sz="1000" dirty="0">
                <a:latin typeface="Arial"/>
                <a:ea typeface="Calibri"/>
                <a:cs typeface="Times New Roman"/>
              </a:rPr>
              <a:t>teps should be carried out on the 10961B-LON-CL1 virtual machine </a:t>
            </a:r>
            <a:r>
              <a:rPr lang="en-US" sz="1000" dirty="0">
                <a:latin typeface="Arial"/>
                <a:ea typeface="Calibri"/>
                <a:cs typeface="Times New Roman"/>
              </a:rPr>
              <a:t>in the Windows PowerShell console application</a:t>
            </a:r>
            <a:r>
              <a:rPr lang="ga-IE" sz="1000" dirty="0">
                <a:latin typeface="Arial"/>
                <a:ea typeface="Calibri"/>
                <a:cs typeface="Times New Roman"/>
              </a:rPr>
              <a:t>. You may also want to use the sample file at </a:t>
            </a:r>
            <a:r>
              <a:rPr lang="en-US" sz="1000" dirty="0">
                <a:latin typeface="Arial"/>
                <a:ea typeface="Calibri"/>
                <a:cs typeface="Times New Roman"/>
              </a:rPr>
              <a:t>E:\Mod12\Democode\StringsDatesOperators.ps1.</a:t>
            </a:r>
          </a:p>
          <a:p>
            <a:pPr>
              <a:lnSpc>
                <a:spcPct val="115000"/>
              </a:lnSpc>
              <a:spcAft>
                <a:spcPts val="1000"/>
              </a:spcAft>
            </a:pPr>
            <a:r>
              <a:rPr lang="en-US" sz="1000" b="1" dirty="0">
                <a:latin typeface="Arial"/>
                <a:ea typeface="Calibri"/>
                <a:cs typeface="Times New Roman"/>
              </a:rPr>
              <a:t>Demonstration Steps</a:t>
            </a:r>
            <a:endParaRPr lang="en-US" sz="1000" dirty="0">
              <a:latin typeface="Arial"/>
              <a:ea typeface="Calibri"/>
              <a:cs typeface="Times New Roman"/>
            </a:endParaRPr>
          </a:p>
          <a:p>
            <a:pPr marL="342900" marR="0" lvl="0" indent="-342900">
              <a:lnSpc>
                <a:spcPct val="115000"/>
              </a:lnSpc>
              <a:spcBef>
                <a:spcPts val="0"/>
              </a:spcBef>
              <a:spcAft>
                <a:spcPts val="995"/>
              </a:spcAft>
              <a:buFont typeface="+mj-lt"/>
              <a:buAutoNum type="arabicPeriod"/>
            </a:pPr>
            <a:r>
              <a:rPr lang="en-US" sz="1000" dirty="0" smtClean="0">
                <a:effectLst/>
                <a:latin typeface="Arial"/>
                <a:ea typeface="Times New Roman"/>
                <a:cs typeface="Times New Roman"/>
              </a:rPr>
              <a:t>Run:</a:t>
            </a:r>
          </a:p>
          <a:p>
            <a:pPr lvl="1">
              <a:lnSpc>
                <a:spcPct val="115000"/>
              </a:lnSpc>
              <a:spcBef>
                <a:spcPts val="600"/>
              </a:spcBef>
              <a:spcAft>
                <a:spcPts val="995"/>
              </a:spcAft>
            </a:pPr>
            <a:r>
              <a:rPr lang="en-US" sz="1000" b="1" dirty="0" smtClean="0">
                <a:effectLst/>
                <a:latin typeface="Arial"/>
                <a:ea typeface="Times New Roman"/>
                <a:cs typeface="Times New Roman"/>
              </a:rPr>
              <a:t>$x = "Windows PowerShell"</a:t>
            </a:r>
            <a:endParaRPr lang="en-US" sz="1000" dirty="0" smtClean="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smtClean="0">
                <a:effectLst/>
                <a:latin typeface="Arial"/>
                <a:ea typeface="Times New Roman"/>
                <a:cs typeface="Times New Roman"/>
              </a:rPr>
              <a:t>Run:</a:t>
            </a:r>
          </a:p>
          <a:p>
            <a:pPr lvl="1">
              <a:lnSpc>
                <a:spcPct val="115000"/>
              </a:lnSpc>
              <a:spcBef>
                <a:spcPts val="600"/>
              </a:spcBef>
              <a:spcAft>
                <a:spcPts val="995"/>
              </a:spcAft>
            </a:pPr>
            <a:r>
              <a:rPr lang="en-US" sz="1000" b="1" dirty="0" smtClean="0">
                <a:effectLst/>
                <a:latin typeface="Arial"/>
                <a:ea typeface="Times New Roman"/>
                <a:cs typeface="Times New Roman"/>
              </a:rPr>
              <a:t>$</a:t>
            </a:r>
            <a:r>
              <a:rPr lang="en-US" sz="1000" b="1" dirty="0" err="1" smtClean="0">
                <a:effectLst/>
                <a:latin typeface="Arial"/>
                <a:ea typeface="Times New Roman"/>
                <a:cs typeface="Times New Roman"/>
              </a:rPr>
              <a:t>x.ToUpper</a:t>
            </a:r>
            <a:r>
              <a:rPr lang="en-US" sz="1000" b="1" dirty="0" smtClean="0">
                <a:effectLst/>
                <a:latin typeface="Arial"/>
                <a:ea typeface="Times New Roman"/>
                <a:cs typeface="Times New Roman"/>
              </a:rPr>
              <a:t>()</a:t>
            </a:r>
            <a:endParaRPr lang="en-US" sz="1000" dirty="0" smtClean="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smtClean="0">
                <a:effectLst/>
                <a:latin typeface="Arial"/>
                <a:ea typeface="Times New Roman"/>
                <a:cs typeface="Times New Roman"/>
              </a:rPr>
              <a:t>Run:</a:t>
            </a:r>
          </a:p>
          <a:p>
            <a:pPr lvl="1">
              <a:lnSpc>
                <a:spcPct val="115000"/>
              </a:lnSpc>
              <a:spcBef>
                <a:spcPts val="600"/>
              </a:spcBef>
              <a:spcAft>
                <a:spcPts val="995"/>
              </a:spcAft>
            </a:pPr>
            <a:r>
              <a:rPr lang="en-US" sz="1000" b="1" dirty="0" smtClean="0">
                <a:effectLst/>
                <a:latin typeface="Arial"/>
                <a:ea typeface="Times New Roman"/>
                <a:cs typeface="Times New Roman"/>
              </a:rPr>
              <a:t>$</a:t>
            </a:r>
            <a:r>
              <a:rPr lang="en-US" sz="1000" b="1" dirty="0" err="1" smtClean="0">
                <a:effectLst/>
                <a:latin typeface="Arial"/>
                <a:ea typeface="Times New Roman"/>
                <a:cs typeface="Times New Roman"/>
              </a:rPr>
              <a:t>x.ToLower</a:t>
            </a:r>
            <a:r>
              <a:rPr lang="en-US" sz="1000" b="1" dirty="0" smtClean="0">
                <a:effectLst/>
                <a:latin typeface="Arial"/>
                <a:ea typeface="Times New Roman"/>
                <a:cs typeface="Times New Roman"/>
              </a:rPr>
              <a:t>()</a:t>
            </a:r>
            <a:endParaRPr lang="en-US" sz="1000" dirty="0" smtClean="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smtClean="0">
                <a:effectLst/>
                <a:latin typeface="Arial"/>
                <a:ea typeface="Times New Roman"/>
                <a:cs typeface="Times New Roman"/>
              </a:rPr>
              <a:t>To show that the original value in $x is unchanged, run:</a:t>
            </a:r>
          </a:p>
          <a:p>
            <a:pPr lvl="1">
              <a:lnSpc>
                <a:spcPct val="115000"/>
              </a:lnSpc>
              <a:spcBef>
                <a:spcPts val="600"/>
              </a:spcBef>
              <a:spcAft>
                <a:spcPts val="995"/>
              </a:spcAft>
            </a:pPr>
            <a:r>
              <a:rPr lang="en-US" sz="1000" b="1" dirty="0" smtClean="0">
                <a:effectLst/>
                <a:latin typeface="Arial"/>
                <a:ea typeface="Times New Roman"/>
                <a:cs typeface="Times New Roman"/>
              </a:rPr>
              <a:t>$x</a:t>
            </a:r>
            <a:endParaRPr lang="en-US" sz="1000" dirty="0" smtClean="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smtClean="0">
                <a:effectLst/>
                <a:latin typeface="Arial"/>
                <a:ea typeface="Times New Roman"/>
                <a:cs typeface="Times New Roman"/>
              </a:rPr>
              <a:t>Run</a:t>
            </a:r>
            <a:r>
              <a:rPr lang="en-US" sz="1000" dirty="0" smtClean="0">
                <a:effectLst/>
                <a:latin typeface="Arial"/>
                <a:ea typeface="Times New Roman"/>
                <a:cs typeface="Times New Roman"/>
              </a:rPr>
              <a:t>:</a:t>
            </a:r>
          </a:p>
          <a:p>
            <a:pPr lvl="1">
              <a:lnSpc>
                <a:spcPct val="115000"/>
              </a:lnSpc>
              <a:spcAft>
                <a:spcPts val="995"/>
              </a:spcAft>
            </a:pPr>
            <a:r>
              <a:rPr lang="en-US" sz="1000" b="1" dirty="0">
                <a:solidFill>
                  <a:prstClr val="black"/>
                </a:solidFill>
                <a:latin typeface="Arial"/>
                <a:ea typeface="Times New Roman"/>
                <a:cs typeface="Times New Roman"/>
              </a:rPr>
              <a:t>$</a:t>
            </a:r>
            <a:r>
              <a:rPr lang="en-US" sz="1000" b="1" dirty="0" err="1">
                <a:solidFill>
                  <a:prstClr val="black"/>
                </a:solidFill>
                <a:latin typeface="Arial"/>
                <a:ea typeface="Times New Roman"/>
                <a:cs typeface="Times New Roman"/>
              </a:rPr>
              <a:t>x.Replace</a:t>
            </a:r>
            <a:r>
              <a:rPr lang="en-US" sz="1000" b="1" dirty="0">
                <a:solidFill>
                  <a:prstClr val="black"/>
                </a:solidFill>
                <a:latin typeface="Arial"/>
                <a:ea typeface="Times New Roman"/>
                <a:cs typeface="Times New Roman"/>
              </a:rPr>
              <a:t>("o","***")</a:t>
            </a:r>
            <a:endParaRPr lang="en-US" sz="1000" dirty="0">
              <a:solidFill>
                <a:prstClr val="black"/>
              </a:solidFill>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endParaRPr lang="en-US" sz="1000" dirty="0" smtClean="0">
              <a:effectLst/>
              <a:latin typeface="Arial"/>
              <a:ea typeface="Times New Roman"/>
              <a:cs typeface="Times New Roman"/>
            </a:endParaRPr>
          </a:p>
          <a:p>
            <a:pPr>
              <a:lnSpc>
                <a:spcPct val="115000"/>
              </a:lnSpc>
              <a:spcBef>
                <a:spcPts val="600"/>
              </a:spcBef>
              <a:spcAft>
                <a:spcPts val="995"/>
              </a:spcAft>
            </a:pPr>
            <a:endParaRPr lang="en-US" sz="1000" dirty="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EFAB7225-D78D-4C3B-9F13-94FE976E9082}" type="slidenum">
              <a:rPr lang="en-US" smtClean="0"/>
              <a:t>8</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10961B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12: Using Profiles and Advanced Windows PowerShell Techniques</a:t>
            </a:r>
            <a:endParaRPr lang="en-US" sz="1200" b="1">
              <a:solidFill>
                <a:srgbClr val="336699"/>
              </a:solidFill>
              <a:latin typeface="Arial"/>
            </a:endParaRP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US" sz="1000" smtClean="0">
                <a:latin typeface="Arial"/>
              </a:rPr>
              <a:t>(More notes on the next slide)</a:t>
            </a:r>
            <a:endParaRPr lang="en-US" sz="1000">
              <a:latin typeface="Arial"/>
            </a:endParaRPr>
          </a:p>
        </p:txBody>
      </p:sp>
    </p:spTree>
    <p:extLst>
      <p:ext uri="{BB962C8B-B14F-4D97-AF65-F5344CB8AC3E}">
        <p14:creationId xmlns:p14="http://schemas.microsoft.com/office/powerpoint/2010/main" val="17204205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Aft>
                <a:spcPts val="995"/>
              </a:spcAft>
              <a:buFont typeface="+mj-lt"/>
              <a:buAutoNum type="arabicPeriod" startAt="6"/>
            </a:pPr>
            <a:r>
              <a:rPr lang="en-US" sz="1000" dirty="0" smtClean="0">
                <a:solidFill>
                  <a:prstClr val="black"/>
                </a:solidFill>
                <a:latin typeface="Arial"/>
                <a:ea typeface="Times New Roman"/>
                <a:cs typeface="Times New Roman"/>
              </a:rPr>
              <a:t>Run</a:t>
            </a:r>
            <a:r>
              <a:rPr lang="en-US" sz="1000" dirty="0">
                <a:solidFill>
                  <a:prstClr val="black"/>
                </a:solidFill>
                <a:latin typeface="Arial"/>
                <a:ea typeface="Times New Roman"/>
                <a:cs typeface="Times New Roman"/>
              </a:rPr>
              <a:t>:</a:t>
            </a:r>
          </a:p>
          <a:p>
            <a:pPr lvl="1">
              <a:lnSpc>
                <a:spcPct val="115000"/>
              </a:lnSpc>
              <a:spcBef>
                <a:spcPts val="600"/>
              </a:spcBef>
              <a:spcAft>
                <a:spcPts val="995"/>
              </a:spcAft>
            </a:pPr>
            <a:r>
              <a:rPr lang="en-US" sz="1000" b="1" dirty="0">
                <a:solidFill>
                  <a:prstClr val="black"/>
                </a:solidFill>
                <a:latin typeface="Arial"/>
                <a:ea typeface="Times New Roman"/>
                <a:cs typeface="Times New Roman"/>
              </a:rPr>
              <a:t>$</a:t>
            </a:r>
            <a:r>
              <a:rPr lang="en-US" sz="1000" b="1" dirty="0" err="1">
                <a:solidFill>
                  <a:prstClr val="black"/>
                </a:solidFill>
                <a:latin typeface="Arial"/>
                <a:ea typeface="Times New Roman"/>
                <a:cs typeface="Times New Roman"/>
              </a:rPr>
              <a:t>x.Length</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6"/>
            </a:pPr>
            <a:r>
              <a:rPr lang="en-US" sz="1000" dirty="0">
                <a:solidFill>
                  <a:prstClr val="black"/>
                </a:solidFill>
                <a:latin typeface="Arial"/>
                <a:ea typeface="Times New Roman"/>
                <a:cs typeface="Times New Roman"/>
              </a:rPr>
              <a:t>Run:</a:t>
            </a:r>
          </a:p>
          <a:p>
            <a:pPr lvl="1">
              <a:lnSpc>
                <a:spcPct val="115000"/>
              </a:lnSpc>
              <a:spcBef>
                <a:spcPts val="600"/>
              </a:spcBef>
              <a:spcAft>
                <a:spcPts val="995"/>
              </a:spcAft>
            </a:pPr>
            <a:r>
              <a:rPr lang="en-US" sz="1000" b="1" dirty="0">
                <a:solidFill>
                  <a:prstClr val="black"/>
                </a:solidFill>
                <a:latin typeface="Arial"/>
                <a:ea typeface="Times New Roman"/>
                <a:cs typeface="Times New Roman"/>
              </a:rPr>
              <a:t>$</a:t>
            </a:r>
            <a:r>
              <a:rPr lang="en-US" sz="1000" b="1" dirty="0" err="1">
                <a:solidFill>
                  <a:prstClr val="black"/>
                </a:solidFill>
                <a:latin typeface="Arial"/>
                <a:ea typeface="Times New Roman"/>
                <a:cs typeface="Times New Roman"/>
              </a:rPr>
              <a:t>x.Substring</a:t>
            </a:r>
            <a:r>
              <a:rPr lang="en-US" sz="1000" b="1" dirty="0">
                <a:solidFill>
                  <a:prstClr val="black"/>
                </a:solidFill>
                <a:latin typeface="Arial"/>
                <a:ea typeface="Times New Roman"/>
                <a:cs typeface="Times New Roman"/>
              </a:rPr>
              <a:t>(8,5)</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6"/>
            </a:pPr>
            <a:r>
              <a:rPr lang="en-US" sz="1000" dirty="0">
                <a:solidFill>
                  <a:prstClr val="black"/>
                </a:solidFill>
                <a:latin typeface="Arial"/>
                <a:ea typeface="Times New Roman"/>
                <a:cs typeface="Times New Roman"/>
              </a:rPr>
              <a:t>Run:</a:t>
            </a:r>
          </a:p>
          <a:p>
            <a:pPr lvl="1">
              <a:lnSpc>
                <a:spcPct val="115000"/>
              </a:lnSpc>
              <a:spcBef>
                <a:spcPts val="600"/>
              </a:spcBef>
              <a:spcAft>
                <a:spcPts val="995"/>
              </a:spcAft>
            </a:pPr>
            <a:r>
              <a:rPr lang="en-US" sz="1000" b="1" dirty="0">
                <a:solidFill>
                  <a:prstClr val="black"/>
                </a:solidFill>
                <a:latin typeface="Arial"/>
                <a:ea typeface="Times New Roman"/>
                <a:cs typeface="Times New Roman"/>
              </a:rPr>
              <a:t>$x -replace "o",'-'</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6"/>
            </a:pPr>
            <a:r>
              <a:rPr lang="en-US" sz="1000" dirty="0">
                <a:solidFill>
                  <a:prstClr val="black"/>
                </a:solidFill>
                <a:latin typeface="Arial"/>
                <a:ea typeface="Times New Roman"/>
                <a:cs typeface="Times New Roman"/>
              </a:rPr>
              <a:t>Run:</a:t>
            </a:r>
          </a:p>
          <a:p>
            <a:pPr lvl="1">
              <a:lnSpc>
                <a:spcPct val="115000"/>
              </a:lnSpc>
              <a:spcBef>
                <a:spcPts val="600"/>
              </a:spcBef>
              <a:spcAft>
                <a:spcPts val="995"/>
              </a:spcAft>
            </a:pPr>
            <a:r>
              <a:rPr lang="en-US" sz="1000" b="1" dirty="0">
                <a:solidFill>
                  <a:prstClr val="black"/>
                </a:solidFill>
                <a:latin typeface="Arial"/>
                <a:ea typeface="Times New Roman"/>
                <a:cs typeface="Times New Roman"/>
              </a:rPr>
              <a:t>$today = Get-Date</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6"/>
            </a:pPr>
            <a:r>
              <a:rPr lang="en-US" sz="1000" dirty="0">
                <a:solidFill>
                  <a:prstClr val="black"/>
                </a:solidFill>
                <a:latin typeface="Arial"/>
                <a:ea typeface="Times New Roman"/>
                <a:cs typeface="Times New Roman"/>
              </a:rPr>
              <a:t>Run:</a:t>
            </a:r>
          </a:p>
          <a:p>
            <a:pPr lvl="1">
              <a:lnSpc>
                <a:spcPct val="115000"/>
              </a:lnSpc>
              <a:spcBef>
                <a:spcPts val="600"/>
              </a:spcBef>
              <a:spcAft>
                <a:spcPts val="995"/>
              </a:spcAft>
            </a:pPr>
            <a:r>
              <a:rPr lang="en-US" sz="1000" b="1" dirty="0">
                <a:solidFill>
                  <a:prstClr val="black"/>
                </a:solidFill>
                <a:latin typeface="Arial"/>
                <a:ea typeface="Times New Roman"/>
                <a:cs typeface="Times New Roman"/>
              </a:rPr>
              <a:t>$today</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6"/>
            </a:pPr>
            <a:r>
              <a:rPr lang="en-US" sz="1000" dirty="0">
                <a:solidFill>
                  <a:prstClr val="black"/>
                </a:solidFill>
                <a:latin typeface="Arial"/>
                <a:ea typeface="Times New Roman"/>
                <a:cs typeface="Times New Roman"/>
              </a:rPr>
              <a:t>Run:</a:t>
            </a:r>
          </a:p>
          <a:p>
            <a:pPr lvl="1">
              <a:lnSpc>
                <a:spcPct val="115000"/>
              </a:lnSpc>
              <a:spcBef>
                <a:spcPts val="600"/>
              </a:spcBef>
              <a:spcAft>
                <a:spcPts val="995"/>
              </a:spcAft>
            </a:pPr>
            <a:r>
              <a:rPr lang="en-US" sz="1000" b="1" dirty="0">
                <a:solidFill>
                  <a:prstClr val="black"/>
                </a:solidFill>
                <a:latin typeface="Arial"/>
                <a:ea typeface="Times New Roman"/>
                <a:cs typeface="Times New Roman"/>
              </a:rPr>
              <a:t>$</a:t>
            </a:r>
            <a:r>
              <a:rPr lang="en-US" sz="1000" b="1" dirty="0" err="1">
                <a:solidFill>
                  <a:prstClr val="black"/>
                </a:solidFill>
                <a:latin typeface="Arial"/>
                <a:ea typeface="Times New Roman"/>
                <a:cs typeface="Times New Roman"/>
              </a:rPr>
              <a:t>today.DayOfWeek</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6"/>
            </a:pPr>
            <a:r>
              <a:rPr lang="en-US" sz="1000" dirty="0">
                <a:solidFill>
                  <a:prstClr val="black"/>
                </a:solidFill>
                <a:latin typeface="Arial"/>
                <a:ea typeface="Times New Roman"/>
                <a:cs typeface="Times New Roman"/>
              </a:rPr>
              <a:t>Run:</a:t>
            </a:r>
          </a:p>
          <a:p>
            <a:pPr lvl="1">
              <a:lnSpc>
                <a:spcPct val="115000"/>
              </a:lnSpc>
              <a:spcBef>
                <a:spcPts val="600"/>
              </a:spcBef>
              <a:spcAft>
                <a:spcPts val="995"/>
              </a:spcAft>
            </a:pPr>
            <a:r>
              <a:rPr lang="en-US" sz="1000" b="1" dirty="0">
                <a:solidFill>
                  <a:prstClr val="black"/>
                </a:solidFill>
                <a:latin typeface="Arial"/>
                <a:ea typeface="Times New Roman"/>
                <a:cs typeface="Times New Roman"/>
              </a:rPr>
              <a:t>$</a:t>
            </a:r>
            <a:r>
              <a:rPr lang="en-US" sz="1000" b="1" dirty="0" err="1">
                <a:solidFill>
                  <a:prstClr val="black"/>
                </a:solidFill>
                <a:latin typeface="Arial"/>
                <a:ea typeface="Times New Roman"/>
                <a:cs typeface="Times New Roman"/>
              </a:rPr>
              <a:t>today.AddDays</a:t>
            </a:r>
            <a:r>
              <a:rPr lang="en-US" sz="1000" b="1" dirty="0">
                <a:solidFill>
                  <a:prstClr val="black"/>
                </a:solidFill>
                <a:latin typeface="Arial"/>
                <a:ea typeface="Times New Roman"/>
                <a:cs typeface="Times New Roman"/>
              </a:rPr>
              <a:t>(-30)</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6"/>
            </a:pPr>
            <a:r>
              <a:rPr lang="en-US" sz="1000" dirty="0">
                <a:solidFill>
                  <a:prstClr val="black"/>
                </a:solidFill>
                <a:latin typeface="Arial"/>
                <a:ea typeface="Times New Roman"/>
                <a:cs typeface="Times New Roman"/>
              </a:rPr>
              <a:t>Run:</a:t>
            </a:r>
          </a:p>
          <a:p>
            <a:pPr lvl="1">
              <a:lnSpc>
                <a:spcPct val="115000"/>
              </a:lnSpc>
              <a:spcBef>
                <a:spcPts val="600"/>
              </a:spcBef>
              <a:spcAft>
                <a:spcPts val="995"/>
              </a:spcAft>
            </a:pPr>
            <a:r>
              <a:rPr lang="en-US" sz="1000" b="1" dirty="0">
                <a:solidFill>
                  <a:prstClr val="black"/>
                </a:solidFill>
                <a:latin typeface="Arial"/>
                <a:ea typeface="Times New Roman"/>
                <a:cs typeface="Times New Roman"/>
              </a:rPr>
              <a:t>$</a:t>
            </a:r>
            <a:r>
              <a:rPr lang="en-US" sz="1000" b="1" dirty="0" err="1">
                <a:solidFill>
                  <a:prstClr val="black"/>
                </a:solidFill>
                <a:latin typeface="Arial"/>
                <a:ea typeface="Times New Roman"/>
                <a:cs typeface="Times New Roman"/>
              </a:rPr>
              <a:t>today.ToShortDateString</a:t>
            </a:r>
            <a:r>
              <a:rPr lang="en-US" sz="1000" b="1" dirty="0">
                <a:solidFill>
                  <a:prstClr val="black"/>
                </a:solidFill>
                <a:latin typeface="Arial"/>
                <a:ea typeface="Times New Roman"/>
                <a:cs typeface="Times New Roman"/>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6"/>
            </a:pPr>
            <a:r>
              <a:rPr lang="en-US" sz="1000" dirty="0">
                <a:solidFill>
                  <a:prstClr val="black"/>
                </a:solidFill>
                <a:latin typeface="Arial"/>
                <a:ea typeface="Times New Roman"/>
                <a:cs typeface="Times New Roman"/>
              </a:rPr>
              <a:t>Run:</a:t>
            </a:r>
          </a:p>
          <a:p>
            <a:pPr lvl="1">
              <a:lnSpc>
                <a:spcPct val="115000"/>
              </a:lnSpc>
              <a:spcBef>
                <a:spcPts val="600"/>
              </a:spcBef>
              <a:spcAft>
                <a:spcPts val="995"/>
              </a:spcAft>
            </a:pPr>
            <a:r>
              <a:rPr lang="en-US" sz="1000" b="1" dirty="0">
                <a:solidFill>
                  <a:prstClr val="black"/>
                </a:solidFill>
                <a:latin typeface="Arial"/>
                <a:ea typeface="Times New Roman"/>
                <a:cs typeface="Times New Roman"/>
              </a:rPr>
              <a:t>[</a:t>
            </a:r>
            <a:r>
              <a:rPr lang="en-US" sz="1000" b="1" dirty="0" err="1">
                <a:solidFill>
                  <a:prstClr val="black"/>
                </a:solidFill>
                <a:latin typeface="Arial"/>
                <a:ea typeface="Times New Roman"/>
                <a:cs typeface="Times New Roman"/>
              </a:rPr>
              <a:t>datetime</a:t>
            </a:r>
            <a:r>
              <a:rPr lang="en-US" sz="1000" b="1" dirty="0">
                <a:solidFill>
                  <a:prstClr val="black"/>
                </a:solidFill>
                <a:latin typeface="Arial"/>
                <a:ea typeface="Times New Roman"/>
                <a:cs typeface="Times New Roman"/>
              </a:rPr>
              <a:t>]$</a:t>
            </a:r>
            <a:r>
              <a:rPr lang="en-US" sz="1000" b="1" dirty="0" err="1">
                <a:solidFill>
                  <a:prstClr val="black"/>
                </a:solidFill>
                <a:latin typeface="Arial"/>
                <a:ea typeface="Times New Roman"/>
                <a:cs typeface="Times New Roman"/>
              </a:rPr>
              <a:t>mydate</a:t>
            </a:r>
            <a:r>
              <a:rPr lang="en-US" sz="1000" b="1" dirty="0">
                <a:solidFill>
                  <a:prstClr val="black"/>
                </a:solidFill>
                <a:latin typeface="Arial"/>
                <a:ea typeface="Times New Roman"/>
                <a:cs typeface="Times New Roman"/>
              </a:rPr>
              <a:t> = "1/1/1999"</a:t>
            </a:r>
            <a:endParaRPr lang="en-US" sz="1000" dirty="0">
              <a:solidFill>
                <a:prstClr val="black"/>
              </a:solidFill>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EFAB7225-D78D-4C3B-9F13-94FE976E9082}" type="slidenum">
              <a:rPr lang="en-US" smtClean="0"/>
              <a:t>9</a:t>
            </a:fld>
            <a:endParaRPr lang="en-US"/>
          </a:p>
        </p:txBody>
      </p:sp>
      <p:sp>
        <p:nvSpPr>
          <p:cNvPr id="5" name="TextBox 4"/>
          <p:cNvSpPr txBox="1"/>
          <p:nvPr/>
        </p:nvSpPr>
        <p:spPr>
          <a:xfrm>
            <a:off x="0" y="8890000"/>
            <a:ext cx="1871025" cy="246221"/>
          </a:xfrm>
          <a:prstGeom prst="rect">
            <a:avLst/>
          </a:prstGeom>
          <a:noFill/>
        </p:spPr>
        <p:txBody>
          <a:bodyPr vert="horz" wrap="none" rtlCol="0">
            <a:spAutoFit/>
          </a:bodyPr>
          <a:lstStyle/>
          <a:p>
            <a:r>
              <a:rPr lang="en-US" sz="1000" smtClean="0">
                <a:latin typeface="Arial"/>
              </a:rPr>
              <a:t>(More notes on the next slide)</a:t>
            </a:r>
            <a:endParaRPr lang="en-US" sz="1000">
              <a:latin typeface="Arial"/>
            </a:endParaRPr>
          </a:p>
        </p:txBody>
      </p:sp>
      <p:sp>
        <p:nvSpPr>
          <p:cNvPr id="6" name="Rectangle 5"/>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10961B</a:t>
            </a:r>
            <a:endParaRPr lang="en-US" sz="1200" b="1">
              <a:solidFill>
                <a:srgbClr val="000000"/>
              </a:solidFill>
              <a:latin typeface="Arial"/>
            </a:endParaRPr>
          </a:p>
        </p:txBody>
      </p:sp>
      <p:sp>
        <p:nvSpPr>
          <p:cNvPr id="7" name="Rectangle 6"/>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12: Using Profiles and Advanced Windows PowerShell Techniques</a:t>
            </a:r>
            <a:endParaRPr lang="en-US" sz="1200" b="1">
              <a:solidFill>
                <a:srgbClr val="336699"/>
              </a:solidFill>
              <a:latin typeface="Arial"/>
            </a:endParaRPr>
          </a:p>
        </p:txBody>
      </p:sp>
    </p:spTree>
    <p:extLst>
      <p:ext uri="{BB962C8B-B14F-4D97-AF65-F5344CB8AC3E}">
        <p14:creationId xmlns:p14="http://schemas.microsoft.com/office/powerpoint/2010/main" val="2294868938"/>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555368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0.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sz="quarter"/>
          </p:nvPr>
        </p:nvSpPr>
        <p:spPr>
          <a:xfrm>
            <a:off x="3106782" y="3169492"/>
            <a:ext cx="5732417" cy="340093"/>
          </a:xfrm>
        </p:spPr>
        <p:txBody>
          <a:bodyPr/>
          <a:lstStyle/>
          <a:p>
            <a:r>
              <a:rPr lang="en-US" sz="2600" smtClean="0"/>
              <a:t>Module12</a:t>
            </a:r>
            <a:endParaRPr lang="en-US" sz="2600"/>
          </a:p>
        </p:txBody>
      </p:sp>
      <p:sp>
        <p:nvSpPr>
          <p:cNvPr id="3" name="Subtitle 2"/>
          <p:cNvSpPr>
            <a:spLocks noGrp="1"/>
          </p:cNvSpPr>
          <p:nvPr>
            <p:ph type="subTitle" sz="quarter" idx="1"/>
          </p:nvPr>
        </p:nvSpPr>
        <p:spPr/>
        <p:txBody>
          <a:bodyPr/>
          <a:lstStyle/>
          <a:p>
            <a:r>
              <a:rPr lang="en-US" smtClean="0"/>
              <a:t>Using Profiles and Advanced Windows PowerShell Techniques
</a:t>
            </a:r>
            <a:endParaRPr lang="en-US"/>
          </a:p>
        </p:txBody>
      </p:sp>
    </p:spTree>
    <p:extLst>
      <p:ext uri="{BB962C8B-B14F-4D97-AF65-F5344CB8AC3E}">
        <p14:creationId xmlns:p14="http://schemas.microsoft.com/office/powerpoint/2010/main" val="217712347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Notes Page Over-flow Slide. Do Not Print Slide. </a:t>
            </a:r>
            <a:endParaRPr lang="en-US" dirty="0"/>
          </a:p>
        </p:txBody>
      </p:sp>
      <p:sp>
        <p:nvSpPr>
          <p:cNvPr id="4" name="Line 4"/>
          <p:cNvSpPr>
            <a:spLocks noChangeShapeType="1"/>
          </p:cNvSpPr>
          <p:nvPr/>
        </p:nvSpPr>
        <p:spPr bwMode="auto">
          <a:xfrm flipH="1">
            <a:off x="0" y="706438"/>
            <a:ext cx="9144000" cy="6151562"/>
          </a:xfrm>
          <a:prstGeom prst="line">
            <a:avLst/>
          </a:prstGeom>
          <a:noFill/>
          <a:ln w="38100">
            <a:solidFill>
              <a:srgbClr val="CC0000"/>
            </a:solidFill>
            <a:round/>
            <a:headEnd/>
            <a:tailEnd/>
          </a:ln>
        </p:spPr>
        <p:txBody>
          <a:bodyPr wrap="none" anchor="ctr"/>
          <a:lstStyle/>
          <a:p>
            <a:endParaRPr lang="en-US" dirty="0"/>
          </a:p>
        </p:txBody>
      </p:sp>
    </p:spTree>
    <p:extLst>
      <p:ext uri="{BB962C8B-B14F-4D97-AF65-F5344CB8AC3E}">
        <p14:creationId xmlns:p14="http://schemas.microsoft.com/office/powerpoint/2010/main" val="17069622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name="c76163f8-8d4c-40cc-bf39-5e5509fb8fd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Setting Default Parameter Values</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Set default parameter values in </a:t>
            </a:r>
            <a:r>
              <a:rPr lang="en-US" b="1" dirty="0" smtClean="0"/>
              <a:t>$</a:t>
            </a:r>
            <a:r>
              <a:rPr lang="en-US" b="1" dirty="0" err="1" smtClean="0"/>
              <a:t>PSDefaultParameterValues</a:t>
            </a:r>
            <a:endParaRPr lang="en-US" dirty="0" smtClean="0"/>
          </a:p>
          <a:p>
            <a:pPr lvl="1"/>
            <a:r>
              <a:rPr lang="en-US" dirty="0" smtClean="0"/>
              <a:t>&lt;command-name&gt;:&lt;parameter-name&gt;=&lt;value&gt;</a:t>
            </a:r>
          </a:p>
          <a:p>
            <a:pPr lvl="1"/>
            <a:endParaRPr lang="en-US" dirty="0"/>
          </a:p>
          <a:p>
            <a:r>
              <a:rPr lang="en-US" dirty="0" smtClean="0"/>
              <a:t>Use a hash table to redefine the variable completely</a:t>
            </a:r>
          </a:p>
          <a:p>
            <a:r>
              <a:rPr lang="en-US" dirty="0" smtClean="0"/>
              <a:t>Use </a:t>
            </a:r>
            <a:r>
              <a:rPr lang="en-US" b="1" dirty="0" smtClean="0"/>
              <a:t>Add()</a:t>
            </a:r>
            <a:r>
              <a:rPr lang="en-US" dirty="0" smtClean="0"/>
              <a:t> and </a:t>
            </a:r>
            <a:r>
              <a:rPr lang="en-US" b="1" dirty="0" smtClean="0"/>
              <a:t>Remove()</a:t>
            </a:r>
            <a:r>
              <a:rPr lang="en-US" dirty="0" smtClean="0"/>
              <a:t> methods to manipulate individual defaults</a:t>
            </a:r>
          </a:p>
          <a:p>
            <a:r>
              <a:rPr lang="en-US" dirty="0" smtClean="0"/>
              <a:t>Override defaults by manually specifying parameters when running a command</a:t>
            </a:r>
            <a:endParaRPr lang="en-US" dirty="0"/>
          </a:p>
        </p:txBody>
      </p:sp>
    </p:spTree>
    <p:extLst>
      <p:ext uri="{BB962C8B-B14F-4D97-AF65-F5344CB8AC3E}">
        <p14:creationId xmlns:p14="http://schemas.microsoft.com/office/powerpoint/2010/main" val="142196649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name="ded7ff22-f6ca-42e4-b44d-5aaad3105a6c">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683625" cy="740664"/>
          </a:xfrm>
        </p:spPr>
        <p:txBody>
          <a:bodyPr/>
          <a:lstStyle/>
          <a:p>
            <a:r>
              <a:rPr lang="en-US" dirty="0" smtClean="0"/>
              <a:t>Demonstration: Setting Default Parameter Values</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In this demonstration, you will see how to create and use default parameter </a:t>
            </a:r>
            <a:r>
              <a:rPr lang="en-US" dirty="0" smtClean="0"/>
              <a:t>values</a:t>
            </a:r>
            <a:endParaRPr lang="en-US" dirty="0"/>
          </a:p>
        </p:txBody>
      </p:sp>
    </p:spTree>
    <p:extLst>
      <p:ext uri="{BB962C8B-B14F-4D97-AF65-F5344CB8AC3E}">
        <p14:creationId xmlns:p14="http://schemas.microsoft.com/office/powerpoint/2010/main" val="174537374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Notes Page Over-flow Slide. Do Not Print Slide. </a:t>
            </a:r>
            <a:endParaRPr lang="en-US" dirty="0"/>
          </a:p>
        </p:txBody>
      </p:sp>
      <p:sp>
        <p:nvSpPr>
          <p:cNvPr id="4" name="Line 4"/>
          <p:cNvSpPr>
            <a:spLocks noChangeShapeType="1"/>
          </p:cNvSpPr>
          <p:nvPr/>
        </p:nvSpPr>
        <p:spPr bwMode="auto">
          <a:xfrm flipH="1">
            <a:off x="0" y="706438"/>
            <a:ext cx="9144000" cy="6151562"/>
          </a:xfrm>
          <a:prstGeom prst="line">
            <a:avLst/>
          </a:prstGeom>
          <a:noFill/>
          <a:ln w="38100">
            <a:solidFill>
              <a:srgbClr val="CC0000"/>
            </a:solidFill>
            <a:round/>
            <a:headEnd/>
            <a:tailEnd/>
          </a:ln>
        </p:spPr>
        <p:txBody>
          <a:bodyPr wrap="none" anchor="ctr"/>
          <a:lstStyle/>
          <a:p>
            <a:endParaRPr lang="en-US" dirty="0"/>
          </a:p>
        </p:txBody>
      </p:sp>
    </p:spTree>
    <p:extLst>
      <p:ext uri="{BB962C8B-B14F-4D97-AF65-F5344CB8AC3E}">
        <p14:creationId xmlns:p14="http://schemas.microsoft.com/office/powerpoint/2010/main" val="26616219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name="e255541b-fabf-47b1-bd89-14e02ddaa83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Running External Commands</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Most external commands run correctly in Windows PowerShell</a:t>
            </a:r>
          </a:p>
          <a:p>
            <a:r>
              <a:rPr lang="en-US" dirty="0" smtClean="0"/>
              <a:t>If a command’s syntax uses Windows PowerShell special characters, it might not run correctly</a:t>
            </a:r>
          </a:p>
          <a:p>
            <a:r>
              <a:rPr lang="en-US" dirty="0" smtClean="0"/>
              <a:t>Use </a:t>
            </a:r>
            <a:r>
              <a:rPr lang="en-US" b="1" dirty="0" smtClean="0"/>
              <a:t>--%</a:t>
            </a:r>
            <a:r>
              <a:rPr lang="en-US" dirty="0" smtClean="0"/>
              <a:t> before the command’s arguments to force the shell to run the command without trying to interpret the special characters</a:t>
            </a:r>
          </a:p>
          <a:p>
            <a:endParaRPr lang="en-US" dirty="0"/>
          </a:p>
          <a:p>
            <a:pPr marL="0" indent="0">
              <a:buNone/>
            </a:pPr>
            <a:r>
              <a:rPr lang="en-US" dirty="0">
                <a:latin typeface="Consolas" pitchFamily="49" charset="0"/>
                <a:cs typeface="Consolas" pitchFamily="49" charset="0"/>
              </a:rPr>
              <a:t>ICACLS.EXE --% C:\TEST /GRANT USERS:(F)</a:t>
            </a:r>
          </a:p>
          <a:p>
            <a:endParaRPr lang="en-US" dirty="0"/>
          </a:p>
        </p:txBody>
      </p:sp>
    </p:spTree>
    <p:extLst>
      <p:ext uri="{BB962C8B-B14F-4D97-AF65-F5344CB8AC3E}">
        <p14:creationId xmlns:p14="http://schemas.microsoft.com/office/powerpoint/2010/main" val="53419897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name="5519e9d4-6aca-488a-83ff-34891af588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Lesson 2: Creating Profile Scripts</a:t>
            </a:r>
            <a:endParaRPr lang="en-US"/>
          </a:p>
        </p:txBody>
      </p:sp>
      <p:sp>
        <p:nvSpPr>
          <p:cNvPr id="3" name="Text Placeholder 2"/>
          <p:cNvSpPr>
            <a:spLocks noGrp="1"/>
          </p:cNvSpPr>
          <p:nvPr>
            <p:ph type="body" idx="1"/>
          </p:nvPr>
        </p:nvSpPr>
        <p:spPr/>
        <p:txBody>
          <a:bodyPr/>
          <a:lstStyle/>
          <a:p>
            <a:r>
              <a:rPr lang="en-US" smtClean="0"/>
              <a:t>What is a Profile Script?
Profile Script Locations
Profile Security Concerns
Demonstration: Creating a Profile Script</a:t>
            </a:r>
            <a:endParaRPr lang="en-US"/>
          </a:p>
        </p:txBody>
      </p:sp>
    </p:spTree>
    <p:extLst>
      <p:ext uri="{BB962C8B-B14F-4D97-AF65-F5344CB8AC3E}">
        <p14:creationId xmlns:p14="http://schemas.microsoft.com/office/powerpoint/2010/main" val="356983242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name="cbaf14bf-b870-475b-b06d-496e8f8413a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What is a Profile Script?</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Scripts that load and run automatically each time a new shell session is opened</a:t>
            </a:r>
          </a:p>
          <a:p>
            <a:r>
              <a:rPr lang="en-US" dirty="0" smtClean="0"/>
              <a:t>Implemented by the host application, not by the Windows PowerShell engine</a:t>
            </a:r>
          </a:p>
          <a:p>
            <a:pPr lvl="1"/>
            <a:r>
              <a:rPr lang="en-US" dirty="0" smtClean="0"/>
              <a:t>Different hosts may define different profile script locations</a:t>
            </a:r>
          </a:p>
          <a:p>
            <a:pPr lvl="1"/>
            <a:r>
              <a:rPr lang="en-US" dirty="0" smtClean="0"/>
              <a:t>Some hosts may not load profile scripts at all</a:t>
            </a:r>
          </a:p>
          <a:p>
            <a:endParaRPr lang="en-US" dirty="0"/>
          </a:p>
          <a:p>
            <a:r>
              <a:rPr lang="en-US" dirty="0" smtClean="0"/>
              <a:t>Use to define aliases, load modules, and configure the shell environment to meet your needs</a:t>
            </a:r>
            <a:endParaRPr lang="en-US" dirty="0"/>
          </a:p>
        </p:txBody>
      </p:sp>
    </p:spTree>
    <p:extLst>
      <p:ext uri="{BB962C8B-B14F-4D97-AF65-F5344CB8AC3E}">
        <p14:creationId xmlns:p14="http://schemas.microsoft.com/office/powerpoint/2010/main" val="148690293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name="afe04e08-b085-4dc8-9fab-e57b11d28e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Profile Script Locations</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Each host application defines the script files it will load and the order in which it loads them</a:t>
            </a:r>
          </a:p>
          <a:p>
            <a:r>
              <a:rPr lang="en-US" dirty="0" smtClean="0"/>
              <a:t>The console and ISE host applications share certain profile scripts, and define other scripts that are unique to each</a:t>
            </a:r>
          </a:p>
          <a:p>
            <a:endParaRPr lang="en-US" dirty="0"/>
          </a:p>
          <a:p>
            <a:r>
              <a:rPr lang="en-US" dirty="0" smtClean="0"/>
              <a:t>Easy to remember: </a:t>
            </a:r>
            <a:r>
              <a:rPr lang="en-US" b="1" dirty="0" smtClean="0"/>
              <a:t>\Documents\</a:t>
            </a:r>
            <a:r>
              <a:rPr lang="en-US" b="1" dirty="0" err="1" smtClean="0"/>
              <a:t>WindowsPowerShell</a:t>
            </a:r>
            <a:r>
              <a:rPr lang="en-US" b="1" dirty="0" smtClean="0"/>
              <a:t>\</a:t>
            </a:r>
            <a:r>
              <a:rPr lang="en-US" b="1" dirty="0" err="1" smtClean="0"/>
              <a:t>profile.ps1</a:t>
            </a:r>
            <a:endParaRPr lang="en-US" dirty="0"/>
          </a:p>
        </p:txBody>
      </p:sp>
    </p:spTree>
    <p:extLst>
      <p:ext uri="{BB962C8B-B14F-4D97-AF65-F5344CB8AC3E}">
        <p14:creationId xmlns:p14="http://schemas.microsoft.com/office/powerpoint/2010/main" val="164524845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name="52d25c6f-c178-4023-9ed6-50d1b595041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Profile Security Concerns</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Profile scripts are local text files that can be modified by any process running under your user credentials, even non-elevated credentials</a:t>
            </a:r>
          </a:p>
          <a:p>
            <a:r>
              <a:rPr lang="en-US" dirty="0" smtClean="0"/>
              <a:t>But profile scripts typically run under elevated credentials, making them a potential security risk</a:t>
            </a:r>
          </a:p>
          <a:p>
            <a:endParaRPr lang="en-US" dirty="0"/>
          </a:p>
          <a:p>
            <a:r>
              <a:rPr lang="en-US" dirty="0" smtClean="0"/>
              <a:t>Be aware of the security risks</a:t>
            </a:r>
          </a:p>
          <a:p>
            <a:r>
              <a:rPr lang="en-US" dirty="0" smtClean="0"/>
              <a:t>To provide better security, use a completely different account to open Windows PowerShell sessions</a:t>
            </a:r>
            <a:endParaRPr lang="en-US" dirty="0"/>
          </a:p>
        </p:txBody>
      </p:sp>
    </p:spTree>
    <p:extLst>
      <p:ext uri="{BB962C8B-B14F-4D97-AF65-F5344CB8AC3E}">
        <p14:creationId xmlns:p14="http://schemas.microsoft.com/office/powerpoint/2010/main" val="419110459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name="d24a209c-c672-4b01-8cf2-93a5560dfbb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Demonstration: Creating a Profile Script</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a:t>In this demonstration, you will see how to create </a:t>
            </a:r>
            <a:r>
              <a:rPr lang="en-US" dirty="0" smtClean="0"/>
              <a:t>an all-host, current-user profile</a:t>
            </a:r>
            <a:endParaRPr lang="en-US" dirty="0"/>
          </a:p>
        </p:txBody>
      </p:sp>
    </p:spTree>
    <p:extLst>
      <p:ext uri="{BB962C8B-B14F-4D97-AF65-F5344CB8AC3E}">
        <p14:creationId xmlns:p14="http://schemas.microsoft.com/office/powerpoint/2010/main" val="169088065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name="2de11403-5404-4120-b9dc-cc323a9c3b0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Module Overview</a:t>
            </a:r>
            <a:endParaRPr lang="en-US"/>
          </a:p>
        </p:txBody>
      </p:sp>
      <p:sp>
        <p:nvSpPr>
          <p:cNvPr id="3" name="Text Placeholder 2"/>
          <p:cNvSpPr>
            <a:spLocks noGrp="1"/>
          </p:cNvSpPr>
          <p:nvPr>
            <p:ph type="body" idx="1"/>
          </p:nvPr>
        </p:nvSpPr>
        <p:spPr/>
        <p:txBody>
          <a:bodyPr/>
          <a:lstStyle/>
          <a:p>
            <a:r>
              <a:rPr lang="en-US" smtClean="0"/>
              <a:t>Using Advanced Windows PowerShell Techniques
Creating Profile Scripts
Working with Alternative Credentials</a:t>
            </a:r>
            <a:endParaRPr lang="en-US"/>
          </a:p>
        </p:txBody>
      </p:sp>
    </p:spTree>
    <p:extLst>
      <p:ext uri="{BB962C8B-B14F-4D97-AF65-F5344CB8AC3E}">
        <p14:creationId xmlns:p14="http://schemas.microsoft.com/office/powerpoint/2010/main" val="403845754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Notes Page Over-flow Slide. Do Not Print Slide. </a:t>
            </a:r>
            <a:endParaRPr lang="en-US" dirty="0"/>
          </a:p>
        </p:txBody>
      </p:sp>
      <p:sp>
        <p:nvSpPr>
          <p:cNvPr id="4" name="Line 4"/>
          <p:cNvSpPr>
            <a:spLocks noChangeShapeType="1"/>
          </p:cNvSpPr>
          <p:nvPr/>
        </p:nvSpPr>
        <p:spPr bwMode="auto">
          <a:xfrm flipH="1">
            <a:off x="0" y="706438"/>
            <a:ext cx="9144000" cy="6151562"/>
          </a:xfrm>
          <a:prstGeom prst="line">
            <a:avLst/>
          </a:prstGeom>
          <a:noFill/>
          <a:ln w="38100">
            <a:solidFill>
              <a:srgbClr val="CC0000"/>
            </a:solidFill>
            <a:round/>
            <a:headEnd/>
            <a:tailEnd/>
          </a:ln>
        </p:spPr>
        <p:txBody>
          <a:bodyPr wrap="none" anchor="ctr"/>
          <a:lstStyle/>
          <a:p>
            <a:endParaRPr lang="en-US" dirty="0"/>
          </a:p>
        </p:txBody>
      </p:sp>
    </p:spTree>
    <p:extLst>
      <p:ext uri="{BB962C8B-B14F-4D97-AF65-F5344CB8AC3E}">
        <p14:creationId xmlns:p14="http://schemas.microsoft.com/office/powerpoint/2010/main" val="26367275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name="59803ad3-332e-4364-9307-825bc724efc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Lesson 3: Working with Alternative Credentials</a:t>
            </a:r>
            <a:endParaRPr lang="en-US"/>
          </a:p>
        </p:txBody>
      </p:sp>
      <p:sp>
        <p:nvSpPr>
          <p:cNvPr id="3" name="Text Placeholder 2"/>
          <p:cNvSpPr>
            <a:spLocks noGrp="1"/>
          </p:cNvSpPr>
          <p:nvPr>
            <p:ph type="body" idx="1"/>
          </p:nvPr>
        </p:nvSpPr>
        <p:spPr/>
        <p:txBody>
          <a:bodyPr/>
          <a:lstStyle/>
          <a:p>
            <a:r>
              <a:rPr lang="en-US" smtClean="0"/>
              <a:t>What Is a Credential?
Creating and Using a Credential
Persisting Credentials
Demonstration: Creating and Using a Credential</a:t>
            </a:r>
            <a:endParaRPr lang="en-US"/>
          </a:p>
        </p:txBody>
      </p:sp>
    </p:spTree>
    <p:extLst>
      <p:ext uri="{BB962C8B-B14F-4D97-AF65-F5344CB8AC3E}">
        <p14:creationId xmlns:p14="http://schemas.microsoft.com/office/powerpoint/2010/main" val="66828384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name="684553d2-d301-40a7-80fa-d153bc78760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What Is a Credential?</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Provide alternate credentials to commands that have a </a:t>
            </a:r>
            <a:r>
              <a:rPr lang="en-US" b="1" dirty="0" smtClean="0"/>
              <a:t>–Credential</a:t>
            </a:r>
            <a:r>
              <a:rPr lang="en-US" dirty="0" smtClean="0"/>
              <a:t> parameter</a:t>
            </a:r>
          </a:p>
          <a:p>
            <a:r>
              <a:rPr lang="en-US" dirty="0" smtClean="0"/>
              <a:t>Allows the command to perform its task using that credential rather than the one you used to open the shell</a:t>
            </a:r>
          </a:p>
          <a:p>
            <a:r>
              <a:rPr lang="en-US" dirty="0" smtClean="0"/>
              <a:t>You will be prompted for the password by means of a dialog box</a:t>
            </a:r>
          </a:p>
          <a:p>
            <a:r>
              <a:rPr lang="en-US" dirty="0" smtClean="0"/>
              <a:t>You can also create a reusable credential object that includes both the user name and the password</a:t>
            </a:r>
            <a:endParaRPr lang="en-US" dirty="0"/>
          </a:p>
        </p:txBody>
      </p:sp>
    </p:spTree>
    <p:extLst>
      <p:ext uri="{BB962C8B-B14F-4D97-AF65-F5344CB8AC3E}">
        <p14:creationId xmlns:p14="http://schemas.microsoft.com/office/powerpoint/2010/main" val="411773068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name="46bc6441-74ea-456f-a24b-e5537bdd022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Creating and Using a Credential</a:t>
            </a:r>
            <a:endParaRPr lang="en-US"/>
          </a:p>
        </p:txBody>
      </p:sp>
      <p:pic>
        <p:nvPicPr>
          <p:cNvPr id="4" name="Content Placeholder 1" descr="The slide shows the Get-Credential command being used to create a credential object for the ADATUM\Administrator user account. A graphical dialog box is used to prompt for the user account password.&#10;&#10;"/>
          <p:cNvPicPr>
            <a:picLocks noGrp="1" noChangeAspect="1"/>
          </p:cNvPicPr>
          <p:nvPr/>
        </p:nvPicPr>
        <p:blipFill>
          <a:blip r:embed="rId3">
            <a:extLst>
              <a:ext uri="{28A0092B-C50C-407E-A947-70E740481C1C}">
                <a14:useLocalDpi xmlns:a14="http://schemas.microsoft.com/office/drawing/2010/main" val="0"/>
              </a:ext>
            </a:extLst>
          </a:blip>
          <a:stretch>
            <a:fillRect/>
          </a:stretch>
        </p:blipFill>
        <p:spPr bwMode="auto">
          <a:xfrm>
            <a:off x="1933898" y="1448862"/>
            <a:ext cx="5168254" cy="4292064"/>
          </a:xfrm>
          <a:prstGeom prst="rect">
            <a:avLst/>
          </a:prstGeom>
          <a:noFill/>
          <a:ln w="9525">
            <a:noFill/>
            <a:miter lim="800000"/>
            <a:headEnd/>
            <a:tailEnd/>
          </a:ln>
        </p:spPr>
      </p:pic>
    </p:spTree>
    <p:extLst>
      <p:ext uri="{BB962C8B-B14F-4D97-AF65-F5344CB8AC3E}">
        <p14:creationId xmlns:p14="http://schemas.microsoft.com/office/powerpoint/2010/main" val="86563618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name="01170552-122c-40f9-b191-6f18768e28c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Persisting Credentials</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It is </a:t>
            </a:r>
            <a:r>
              <a:rPr lang="en-US" i="1" dirty="0" smtClean="0"/>
              <a:t>possible</a:t>
            </a:r>
            <a:r>
              <a:rPr lang="en-US" dirty="0" smtClean="0"/>
              <a:t> to store a password to disk in an encrypted form</a:t>
            </a:r>
          </a:p>
          <a:p>
            <a:r>
              <a:rPr lang="en-US" dirty="0" smtClean="0"/>
              <a:t>That password can be read from disk and used to create a credential object, without prompting for the credential password</a:t>
            </a:r>
          </a:p>
          <a:p>
            <a:endParaRPr lang="en-US" dirty="0"/>
          </a:p>
          <a:p>
            <a:r>
              <a:rPr lang="en-US" dirty="0" smtClean="0"/>
              <a:t>However, this approach is </a:t>
            </a:r>
            <a:r>
              <a:rPr lang="en-US" i="1" dirty="0" smtClean="0"/>
              <a:t>not</a:t>
            </a:r>
            <a:r>
              <a:rPr lang="en-US" dirty="0" smtClean="0"/>
              <a:t> recommended because the password is not stored in a form that is protected from accidental discovery or disclosure</a:t>
            </a:r>
          </a:p>
          <a:p>
            <a:r>
              <a:rPr lang="en-US" dirty="0" smtClean="0"/>
              <a:t>Stored passwords are compromised passwords</a:t>
            </a:r>
            <a:endParaRPr lang="en-US" dirty="0"/>
          </a:p>
        </p:txBody>
      </p:sp>
    </p:spTree>
    <p:extLst>
      <p:ext uri="{BB962C8B-B14F-4D97-AF65-F5344CB8AC3E}">
        <p14:creationId xmlns:p14="http://schemas.microsoft.com/office/powerpoint/2010/main" val="399737441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name="bfb0e0ce-8460-44cf-b860-2db14a8cf64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Demonstration: Creating and Using a Credential</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In this demonstration, you will see how to create and use a credential object</a:t>
            </a:r>
          </a:p>
        </p:txBody>
      </p:sp>
    </p:spTree>
    <p:extLst>
      <p:ext uri="{BB962C8B-B14F-4D97-AF65-F5344CB8AC3E}">
        <p14:creationId xmlns:p14="http://schemas.microsoft.com/office/powerpoint/2010/main" val="235499768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name="a78524f4-f525-4971-9089-e4c6054d3a9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Lab: Practicing Advanced Techniques</a:t>
            </a:r>
            <a:endParaRPr lang="en-US"/>
          </a:p>
        </p:txBody>
      </p:sp>
      <p:sp>
        <p:nvSpPr>
          <p:cNvPr id="3" name="Text Placeholder 2"/>
          <p:cNvSpPr>
            <a:spLocks noGrp="1"/>
          </p:cNvSpPr>
          <p:nvPr>
            <p:ph type="body" idx="1"/>
          </p:nvPr>
        </p:nvSpPr>
        <p:spPr/>
        <p:txBody>
          <a:bodyPr/>
          <a:lstStyle/>
          <a:p>
            <a:r>
              <a:rPr lang="en-US" smtClean="0"/>
              <a:t>Exercise 1: Using Advanced Techniques
Exercise 2: Using Alternative Credentials
Exercise 3: Create a Profile Script</a:t>
            </a:r>
            <a:endParaRPr lang="en-US"/>
          </a:p>
        </p:txBody>
      </p:sp>
      <p:sp>
        <p:nvSpPr>
          <p:cNvPr id="4" name="TextBox 3"/>
          <p:cNvSpPr txBox="1"/>
          <p:nvPr/>
        </p:nvSpPr>
        <p:spPr>
          <a:xfrm>
            <a:off x="458788" y="3745141"/>
            <a:ext cx="3146311" cy="523220"/>
          </a:xfrm>
          <a:prstGeom prst="rect">
            <a:avLst/>
          </a:prstGeom>
          <a:noFill/>
        </p:spPr>
        <p:txBody>
          <a:bodyPr vert="horz" wrap="none" rtlCol="0">
            <a:spAutoFit/>
          </a:bodyPr>
          <a:lstStyle/>
          <a:p>
            <a:r>
              <a:rPr lang="en-US" sz="2800" smtClean="0">
                <a:latin typeface="Segoe UI"/>
              </a:rPr>
              <a:t>Logon Information</a:t>
            </a:r>
            <a:endParaRPr lang="en-US" sz="2800">
              <a:latin typeface="Segoe UI"/>
            </a:endParaRPr>
          </a:p>
        </p:txBody>
      </p:sp>
      <p:sp>
        <p:nvSpPr>
          <p:cNvPr id="5" name="TextBox 4"/>
          <p:cNvSpPr txBox="1"/>
          <p:nvPr/>
        </p:nvSpPr>
        <p:spPr>
          <a:xfrm>
            <a:off x="458788" y="4126141"/>
            <a:ext cx="8751370" cy="1815882"/>
          </a:xfrm>
          <a:prstGeom prst="rect">
            <a:avLst/>
          </a:prstGeom>
          <a:noFill/>
        </p:spPr>
        <p:txBody>
          <a:bodyPr vert="horz" wrap="none" rtlCol="0">
            <a:spAutoFit/>
          </a:bodyPr>
          <a:lstStyle/>
          <a:p>
            <a:endParaRPr lang="en-US" sz="2800" b="0" i="0" u="none" strike="noStrike" baseline="0" smtClean="0">
              <a:latin typeface="Segoe UI"/>
            </a:endParaRPr>
          </a:p>
          <a:p>
            <a:r>
              <a:rPr lang="en-US" sz="2800" b="0" i="0" u="none" strike="noStrike" baseline="0" smtClean="0">
                <a:latin typeface="Segoe UI"/>
              </a:rPr>
              <a:t>Virtual Machines: 10961B-LON-DC1, 10961B-LON-CL1</a:t>
            </a:r>
          </a:p>
          <a:p>
            <a:r>
              <a:rPr lang="en-US" sz="2800" b="0" i="0" u="none" strike="noStrike" baseline="0" smtClean="0">
                <a:latin typeface="Segoe UI"/>
              </a:rPr>
              <a:t>User Name: ADATUM\Administrator</a:t>
            </a:r>
          </a:p>
          <a:p>
            <a:r>
              <a:rPr lang="en-US" sz="2800" b="0" i="0" u="none" strike="noStrike" baseline="0" smtClean="0">
                <a:latin typeface="Segoe UI"/>
              </a:rPr>
              <a:t>Password: Pa$$w0rd</a:t>
            </a:r>
          </a:p>
        </p:txBody>
      </p:sp>
      <p:sp>
        <p:nvSpPr>
          <p:cNvPr id="6" name="TextBox 5"/>
          <p:cNvSpPr txBox="1"/>
          <p:nvPr/>
        </p:nvSpPr>
        <p:spPr>
          <a:xfrm>
            <a:off x="458788" y="6163356"/>
            <a:ext cx="4529573" cy="523220"/>
          </a:xfrm>
          <a:prstGeom prst="rect">
            <a:avLst/>
          </a:prstGeom>
          <a:noFill/>
        </p:spPr>
        <p:txBody>
          <a:bodyPr vert="horz" wrap="none" rtlCol="0">
            <a:spAutoFit/>
          </a:bodyPr>
          <a:lstStyle/>
          <a:p>
            <a:r>
              <a:rPr lang="en-US" sz="2800" smtClean="0">
                <a:latin typeface="Segoe UI"/>
              </a:rPr>
              <a:t>Estimated Time: 75 minutes</a:t>
            </a:r>
            <a:endParaRPr lang="en-US" sz="2800">
              <a:latin typeface="Segoe UI"/>
            </a:endParaRPr>
          </a:p>
        </p:txBody>
      </p:sp>
    </p:spTree>
    <p:extLst>
      <p:ext uri="{BB962C8B-B14F-4D97-AF65-F5344CB8AC3E}">
        <p14:creationId xmlns:p14="http://schemas.microsoft.com/office/powerpoint/2010/main" val="192530293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name="Lab Scenario86070727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Lab Scenario</a:t>
            </a:r>
            <a:endParaRPr lang="en-US"/>
          </a:p>
        </p:txBody>
      </p:sp>
      <p:sp>
        <p:nvSpPr>
          <p:cNvPr id="4" name="TextBox 3"/>
          <p:cNvSpPr txBox="1"/>
          <p:nvPr/>
        </p:nvSpPr>
        <p:spPr>
          <a:xfrm>
            <a:off x="458788" y="1021215"/>
            <a:ext cx="8119156" cy="2527359"/>
          </a:xfrm>
          <a:prstGeom prst="rect">
            <a:avLst/>
          </a:prstGeom>
          <a:noFill/>
        </p:spPr>
        <p:txBody>
          <a:bodyPr vert="horz" wrap="square" rtlCol="0">
            <a:spAutoFit/>
          </a:bodyPr>
          <a:lstStyle/>
          <a:p>
            <a:pPr>
              <a:lnSpc>
                <a:spcPct val="115000"/>
              </a:lnSpc>
              <a:spcAft>
                <a:spcPts val="1000"/>
              </a:spcAft>
            </a:pPr>
            <a:r>
              <a:rPr lang="en-US" sz="2800" smtClean="0">
                <a:effectLst/>
                <a:latin typeface="Segoe UI"/>
                <a:ea typeface="Times New Roman"/>
                <a:cs typeface="Mangal"/>
              </a:rPr>
              <a:t>You have to practice how to use several advanced Windows PowerShell features. This includes date and string manipulation, advanced comparison operators, and alternative credentials. You also have to create a profile script.</a:t>
            </a:r>
            <a:endParaRPr lang="en-US" sz="2800">
              <a:effectLst/>
              <a:latin typeface="Segoe UI"/>
              <a:ea typeface="Times New Roman"/>
              <a:cs typeface="Mangal"/>
            </a:endParaRPr>
          </a:p>
        </p:txBody>
      </p:sp>
    </p:spTree>
    <p:extLst>
      <p:ext uri="{BB962C8B-B14F-4D97-AF65-F5344CB8AC3E}">
        <p14:creationId xmlns:p14="http://schemas.microsoft.com/office/powerpoint/2010/main" val="38233372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name="bb1a7c50-b8a8-40a7-85db-59081cad6e6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Lab Review</a:t>
            </a:r>
            <a:endParaRPr lang="en-US"/>
          </a:p>
        </p:txBody>
      </p:sp>
      <p:sp>
        <p:nvSpPr>
          <p:cNvPr id="3" name="Text Placeholder 2"/>
          <p:cNvSpPr>
            <a:spLocks noGrp="1"/>
          </p:cNvSpPr>
          <p:nvPr>
            <p:ph type="body" idx="1"/>
          </p:nvPr>
        </p:nvSpPr>
        <p:spPr/>
        <p:txBody>
          <a:bodyPr/>
          <a:lstStyle/>
          <a:p>
            <a:r>
              <a:rPr lang="en-US" smtClean="0"/>
              <a:t>If your user profile is redirected to a network location, will profile scripts still work?
How can you quickly obtain a list of methods and properties for a string object or for a date object?</a:t>
            </a:r>
            <a:endParaRPr lang="en-US"/>
          </a:p>
        </p:txBody>
      </p:sp>
    </p:spTree>
    <p:extLst>
      <p:ext uri="{BB962C8B-B14F-4D97-AF65-F5344CB8AC3E}">
        <p14:creationId xmlns:p14="http://schemas.microsoft.com/office/powerpoint/2010/main" val="294024995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name="Module_Review">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Module Review and Takeaways</a:t>
            </a:r>
            <a:endParaRPr lang="en-US"/>
          </a:p>
        </p:txBody>
      </p:sp>
      <p:sp>
        <p:nvSpPr>
          <p:cNvPr id="3" name="Text Placeholder 2"/>
          <p:cNvSpPr>
            <a:spLocks noGrp="1"/>
          </p:cNvSpPr>
          <p:nvPr>
            <p:ph type="body" idx="1"/>
          </p:nvPr>
        </p:nvSpPr>
        <p:spPr/>
        <p:txBody>
          <a:bodyPr/>
          <a:lstStyle/>
          <a:p>
            <a:r>
              <a:rPr lang="en-US" smtClean="0"/>
              <a:t>Real-world Issues and Scenarios
Common Issues and Troubleshooting Tips</a:t>
            </a:r>
            <a:endParaRPr lang="en-US"/>
          </a:p>
        </p:txBody>
      </p:sp>
    </p:spTree>
    <p:extLst>
      <p:ext uri="{BB962C8B-B14F-4D97-AF65-F5344CB8AC3E}">
        <p14:creationId xmlns:p14="http://schemas.microsoft.com/office/powerpoint/2010/main" val="193261692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name="928a0490-1281-45c5-84fe-a78eda3c30d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Lesson 1: Using Advanced Windows PowerShell Techniques</a:t>
            </a:r>
            <a:endParaRPr lang="en-US"/>
          </a:p>
        </p:txBody>
      </p:sp>
      <p:sp>
        <p:nvSpPr>
          <p:cNvPr id="3" name="Text Placeholder 2"/>
          <p:cNvSpPr>
            <a:spLocks noGrp="1"/>
          </p:cNvSpPr>
          <p:nvPr>
            <p:ph type="body" idx="1"/>
          </p:nvPr>
        </p:nvSpPr>
        <p:spPr/>
        <p:txBody>
          <a:bodyPr/>
          <a:lstStyle/>
          <a:p>
            <a:r>
              <a:rPr lang="en-US" smtClean="0"/>
              <a:t>Manipulating String Values
Manipulating Date Values
Working with WMI and CIM Dates
Advanced Operators
Demonstration: Strings, Dates, and Operators
Setting Default Parameter Values
Demonstration: Setting Default Parameter Values
Running External Commands</a:t>
            </a:r>
            <a:endParaRPr lang="en-US"/>
          </a:p>
        </p:txBody>
      </p:sp>
    </p:spTree>
    <p:extLst>
      <p:ext uri="{BB962C8B-B14F-4D97-AF65-F5344CB8AC3E}">
        <p14:creationId xmlns:p14="http://schemas.microsoft.com/office/powerpoint/2010/main" val="36198992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name="Course_Review">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dirty="0" smtClean="0"/>
              <a:t>Course </a:t>
            </a:r>
            <a:r>
              <a:rPr lang="en-US" dirty="0" smtClean="0"/>
              <a:t>Evaluation</a:t>
            </a:r>
            <a:endParaRPr lang="en-US" sz="1400" b="1" dirty="0" smtClean="0">
              <a:solidFill>
                <a:srgbClr val="FF0000"/>
              </a:solidFill>
            </a:endParaRPr>
          </a:p>
        </p:txBody>
      </p:sp>
      <p:grpSp>
        <p:nvGrpSpPr>
          <p:cNvPr id="2" name="Group 3"/>
          <p:cNvGrpSpPr>
            <a:grpSpLocks/>
          </p:cNvGrpSpPr>
          <p:nvPr/>
        </p:nvGrpSpPr>
        <p:grpSpPr bwMode="auto">
          <a:xfrm>
            <a:off x="2560638" y="2154238"/>
            <a:ext cx="3641725" cy="3094037"/>
            <a:chOff x="1613" y="1357"/>
            <a:chExt cx="2294" cy="1949"/>
          </a:xfrm>
          <a:solidFill>
            <a:schemeClr val="accent2">
              <a:lumMod val="20000"/>
              <a:lumOff val="80000"/>
            </a:schemeClr>
          </a:solidFill>
        </p:grpSpPr>
        <p:sp>
          <p:nvSpPr>
            <p:cNvPr id="800772" name="AutoShape 4"/>
            <p:cNvSpPr>
              <a:spLocks noChangeArrowheads="1"/>
            </p:cNvSpPr>
            <p:nvPr/>
          </p:nvSpPr>
          <p:spPr bwMode="auto">
            <a:xfrm>
              <a:off x="1613" y="1357"/>
              <a:ext cx="2294" cy="1949"/>
            </a:xfrm>
            <a:prstGeom prst="roundRect">
              <a:avLst>
                <a:gd name="adj" fmla="val 4167"/>
              </a:avLst>
            </a:prstGeom>
            <a:grpFill/>
            <a:ln w="9525" algn="ctr">
              <a:solidFill>
                <a:srgbClr val="4D4D4D"/>
              </a:solidFill>
              <a:round/>
              <a:headEnd/>
              <a:tailEnd/>
            </a:ln>
            <a:effectLst>
              <a:outerShdw dist="35921" dir="2700000" algn="ctr" rotWithShape="0">
                <a:srgbClr val="AFAFAF"/>
              </a:outerShdw>
            </a:effectLst>
          </p:spPr>
          <p:txBody>
            <a:bodyPr lIns="274320" anchor="ctr"/>
            <a:lstStyle/>
            <a:p>
              <a:pPr eaLnBrk="0" hangingPunct="0">
                <a:lnSpc>
                  <a:spcPct val="90000"/>
                </a:lnSpc>
                <a:buSzPct val="70000"/>
                <a:defRPr/>
              </a:pPr>
              <a:endParaRPr lang="en-US" sz="2200">
                <a:latin typeface="Arial Narrow" pitchFamily="34" charset="0"/>
                <a:cs typeface="+mn-cs"/>
              </a:endParaRPr>
            </a:p>
          </p:txBody>
        </p:sp>
        <p:pic>
          <p:nvPicPr>
            <p:cNvPr id="800773" name="Picture 5" descr="UserWithDesktopComputerAndBook01"/>
            <p:cNvPicPr>
              <a:picLocks noChangeAspect="1" noChangeArrowheads="1"/>
            </p:cNvPicPr>
            <p:nvPr/>
          </p:nvPicPr>
          <p:blipFill>
            <a:blip r:embed="rId3" cstate="print"/>
            <a:srcRect/>
            <a:stretch>
              <a:fillRect/>
            </a:stretch>
          </p:blipFill>
          <p:spPr bwMode="auto">
            <a:xfrm>
              <a:off x="2001" y="1787"/>
              <a:ext cx="1173" cy="1372"/>
            </a:xfrm>
            <a:prstGeom prst="rect">
              <a:avLst/>
            </a:prstGeom>
            <a:grpFill/>
          </p:spPr>
        </p:pic>
        <p:pic>
          <p:nvPicPr>
            <p:cNvPr id="800774" name="Picture 6" descr="Document_BoxesWriting01"/>
            <p:cNvPicPr>
              <a:picLocks noChangeAspect="1" noChangeArrowheads="1"/>
            </p:cNvPicPr>
            <p:nvPr/>
          </p:nvPicPr>
          <p:blipFill>
            <a:blip r:embed="rId4" cstate="print"/>
            <a:srcRect/>
            <a:stretch>
              <a:fillRect/>
            </a:stretch>
          </p:blipFill>
          <p:spPr bwMode="auto">
            <a:xfrm>
              <a:off x="2885" y="1631"/>
              <a:ext cx="446" cy="727"/>
            </a:xfrm>
            <a:prstGeom prst="rect">
              <a:avLst/>
            </a:prstGeom>
            <a:grpFill/>
          </p:spPr>
        </p:pic>
        <p:pic>
          <p:nvPicPr>
            <p:cNvPr id="800775" name="Picture 7" descr="Validated01"/>
            <p:cNvPicPr>
              <a:picLocks noChangeAspect="1" noChangeArrowheads="1"/>
            </p:cNvPicPr>
            <p:nvPr/>
          </p:nvPicPr>
          <p:blipFill>
            <a:blip r:embed="rId5" cstate="print"/>
            <a:srcRect/>
            <a:stretch>
              <a:fillRect/>
            </a:stretch>
          </p:blipFill>
          <p:spPr bwMode="auto">
            <a:xfrm>
              <a:off x="3155" y="1506"/>
              <a:ext cx="410" cy="423"/>
            </a:xfrm>
            <a:prstGeom prst="rect">
              <a:avLst/>
            </a:prstGeom>
            <a:grpFill/>
          </p:spPr>
        </p:pic>
      </p:gr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name="6b815f6b-9c51-4f3a-803e-ecd54c9b54a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Manipulating String Values</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Strings are objects of the type </a:t>
            </a:r>
            <a:r>
              <a:rPr lang="en-US" b="1" dirty="0" err="1" smtClean="0"/>
              <a:t>System.String</a:t>
            </a:r>
            <a:endParaRPr lang="en-US" dirty="0"/>
          </a:p>
          <a:p>
            <a:r>
              <a:rPr lang="en-US" dirty="0" smtClean="0"/>
              <a:t>Run </a:t>
            </a:r>
            <a:r>
              <a:rPr lang="en-US" b="1" dirty="0" smtClean="0"/>
              <a:t>"x" | Get-Member</a:t>
            </a:r>
            <a:r>
              <a:rPr lang="en-US" dirty="0" smtClean="0"/>
              <a:t> to see the type’s property and methods</a:t>
            </a:r>
          </a:p>
          <a:p>
            <a:r>
              <a:rPr lang="en-US" dirty="0" smtClean="0"/>
              <a:t>These methods are used for string manipulation</a:t>
            </a:r>
          </a:p>
          <a:p>
            <a:r>
              <a:rPr lang="en-US" dirty="0" smtClean="0"/>
              <a:t>The shell also offers three operators for string manipulation:</a:t>
            </a:r>
          </a:p>
          <a:p>
            <a:pPr lvl="1"/>
            <a:r>
              <a:rPr lang="en-US" b="1" dirty="0" smtClean="0"/>
              <a:t>–Replace</a:t>
            </a:r>
          </a:p>
          <a:p>
            <a:pPr lvl="1"/>
            <a:r>
              <a:rPr lang="en-US" b="1" dirty="0" smtClean="0"/>
              <a:t>–Split</a:t>
            </a:r>
          </a:p>
          <a:p>
            <a:pPr lvl="1"/>
            <a:r>
              <a:rPr lang="en-US" b="1" smtClean="0"/>
              <a:t>–Join</a:t>
            </a:r>
            <a:endParaRPr lang="en-US" dirty="0" smtClean="0"/>
          </a:p>
          <a:p>
            <a:pPr lvl="1"/>
            <a:r>
              <a:rPr lang="en-US" dirty="0" smtClean="0"/>
              <a:t>These all duplicate functionality of </a:t>
            </a:r>
            <a:r>
              <a:rPr lang="en-US" b="1" dirty="0" err="1" smtClean="0"/>
              <a:t>System.String</a:t>
            </a:r>
            <a:r>
              <a:rPr lang="en-US" dirty="0" smtClean="0"/>
              <a:t> methods</a:t>
            </a:r>
          </a:p>
        </p:txBody>
      </p:sp>
    </p:spTree>
    <p:extLst>
      <p:ext uri="{BB962C8B-B14F-4D97-AF65-F5344CB8AC3E}">
        <p14:creationId xmlns:p14="http://schemas.microsoft.com/office/powerpoint/2010/main" val="207525133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name="4c7c886d-73c1-43ae-971e-b0e8137cf9c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Manipulating Date Values</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Dates are </a:t>
            </a:r>
            <a:r>
              <a:rPr lang="en-US" dirty="0"/>
              <a:t>objects of the type </a:t>
            </a:r>
            <a:r>
              <a:rPr lang="en-US" b="1" dirty="0" err="1" smtClean="0"/>
              <a:t>System.DateTime</a:t>
            </a:r>
            <a:endParaRPr lang="en-US" dirty="0"/>
          </a:p>
          <a:p>
            <a:r>
              <a:rPr lang="en-US" dirty="0"/>
              <a:t>Run </a:t>
            </a:r>
            <a:r>
              <a:rPr lang="en-US" b="1" dirty="0" smtClean="0"/>
              <a:t>Get-Date </a:t>
            </a:r>
            <a:r>
              <a:rPr lang="en-US" b="1" dirty="0"/>
              <a:t>| Get-Member</a:t>
            </a:r>
            <a:r>
              <a:rPr lang="en-US" dirty="0"/>
              <a:t> to see the type’s </a:t>
            </a:r>
            <a:r>
              <a:rPr lang="en-US" dirty="0" smtClean="0"/>
              <a:t>properties </a:t>
            </a:r>
            <a:r>
              <a:rPr lang="en-US" dirty="0"/>
              <a:t>and </a:t>
            </a:r>
            <a:r>
              <a:rPr lang="en-US" dirty="0" smtClean="0"/>
              <a:t>methods</a:t>
            </a:r>
            <a:endParaRPr lang="en-US" dirty="0"/>
          </a:p>
          <a:p>
            <a:pPr lvl="1"/>
            <a:r>
              <a:rPr lang="en-US" dirty="0" smtClean="0"/>
              <a:t>The </a:t>
            </a:r>
            <a:r>
              <a:rPr lang="en-US" dirty="0"/>
              <a:t>methods are used for </a:t>
            </a:r>
            <a:r>
              <a:rPr lang="en-US" dirty="0" smtClean="0"/>
              <a:t>date manipulation</a:t>
            </a:r>
          </a:p>
          <a:p>
            <a:pPr lvl="1"/>
            <a:r>
              <a:rPr lang="en-US" dirty="0" smtClean="0"/>
              <a:t>The properties extract portions of a date or time</a:t>
            </a:r>
          </a:p>
          <a:p>
            <a:r>
              <a:rPr lang="en-US" dirty="0" smtClean="0"/>
              <a:t>Use the </a:t>
            </a:r>
            <a:r>
              <a:rPr lang="en-US" b="1" dirty="0" smtClean="0"/>
              <a:t>[</a:t>
            </a:r>
            <a:r>
              <a:rPr lang="en-US" b="1" dirty="0" err="1" smtClean="0"/>
              <a:t>datetime</a:t>
            </a:r>
            <a:r>
              <a:rPr lang="en-US" b="1" dirty="0" smtClean="0"/>
              <a:t>]</a:t>
            </a:r>
            <a:r>
              <a:rPr lang="en-US" dirty="0" smtClean="0"/>
              <a:t> type accelerator to convert string date representations to a </a:t>
            </a:r>
            <a:r>
              <a:rPr lang="en-US" b="1" dirty="0" err="1" smtClean="0"/>
              <a:t>System.DateTime</a:t>
            </a:r>
            <a:endParaRPr lang="en-US" dirty="0" smtClean="0"/>
          </a:p>
          <a:p>
            <a:pPr lvl="1"/>
            <a:r>
              <a:rPr lang="en-US" b="1" dirty="0" smtClean="0"/>
              <a:t>[</a:t>
            </a:r>
            <a:r>
              <a:rPr lang="en-US" b="1" dirty="0" err="1" smtClean="0"/>
              <a:t>datetime</a:t>
            </a:r>
            <a:r>
              <a:rPr lang="en-US" b="1" dirty="0" smtClean="0"/>
              <a:t>]$</a:t>
            </a:r>
            <a:r>
              <a:rPr lang="en-US" b="1" dirty="0" err="1" smtClean="0"/>
              <a:t>mydate</a:t>
            </a:r>
            <a:r>
              <a:rPr lang="en-US" b="1" dirty="0" smtClean="0"/>
              <a:t> = '1/1/2000'</a:t>
            </a:r>
          </a:p>
          <a:p>
            <a:pPr lvl="1"/>
            <a:endParaRPr lang="en-US" b="1" dirty="0"/>
          </a:p>
          <a:p>
            <a:endParaRPr lang="en-US" dirty="0"/>
          </a:p>
        </p:txBody>
      </p:sp>
    </p:spTree>
    <p:extLst>
      <p:ext uri="{BB962C8B-B14F-4D97-AF65-F5344CB8AC3E}">
        <p14:creationId xmlns:p14="http://schemas.microsoft.com/office/powerpoint/2010/main" val="176568716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name="b165d1ba-5fdd-49ca-98b2-e5784b4e2e2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Working with WMI and CIM Dates</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Common Information Model (CIM) dates are in </a:t>
            </a:r>
            <a:r>
              <a:rPr lang="en-US" b="1" dirty="0" err="1" smtClean="0"/>
              <a:t>System.DateTime</a:t>
            </a:r>
            <a:r>
              <a:rPr lang="en-US" dirty="0" smtClean="0"/>
              <a:t> form</a:t>
            </a:r>
          </a:p>
          <a:p>
            <a:r>
              <a:rPr lang="en-US" dirty="0" smtClean="0"/>
              <a:t>Windows Management Instrumentation (WMI) dates are in an internal date format</a:t>
            </a:r>
          </a:p>
          <a:p>
            <a:pPr lvl="1"/>
            <a:r>
              <a:rPr lang="en-US" dirty="0" smtClean="0"/>
              <a:t>All WMI objects have a </a:t>
            </a:r>
            <a:r>
              <a:rPr lang="en-US" b="1" dirty="0" err="1" smtClean="0"/>
              <a:t>ConvertToDateTime</a:t>
            </a:r>
            <a:r>
              <a:rPr lang="en-US" b="1" dirty="0" smtClean="0"/>
              <a:t>()</a:t>
            </a:r>
            <a:r>
              <a:rPr lang="en-US" dirty="0" smtClean="0"/>
              <a:t> method that converts the internal format to a </a:t>
            </a:r>
            <a:r>
              <a:rPr lang="en-US" b="1" dirty="0" err="1" smtClean="0"/>
              <a:t>System.DateTime</a:t>
            </a:r>
            <a:endParaRPr lang="en-US" dirty="0" smtClean="0"/>
          </a:p>
          <a:p>
            <a:pPr lvl="1"/>
            <a:r>
              <a:rPr lang="en-US" dirty="0" smtClean="0"/>
              <a:t>They also have a </a:t>
            </a:r>
            <a:r>
              <a:rPr lang="en-US" b="1" dirty="0" err="1" smtClean="0"/>
              <a:t>ConvertFromDateTime</a:t>
            </a:r>
            <a:r>
              <a:rPr lang="en-US" b="1" dirty="0" smtClean="0"/>
              <a:t>()</a:t>
            </a:r>
            <a:r>
              <a:rPr lang="en-US" dirty="0" smtClean="0"/>
              <a:t> that converts a </a:t>
            </a:r>
            <a:r>
              <a:rPr lang="en-US" b="1" dirty="0" err="1" smtClean="0"/>
              <a:t>System.DateTime</a:t>
            </a:r>
            <a:r>
              <a:rPr lang="en-US" dirty="0" smtClean="0"/>
              <a:t> to WMI </a:t>
            </a:r>
            <a:r>
              <a:rPr lang="en-US" smtClean="0"/>
              <a:t>date format</a:t>
            </a:r>
            <a:endParaRPr lang="en-US" dirty="0"/>
          </a:p>
        </p:txBody>
      </p:sp>
    </p:spTree>
    <p:extLst>
      <p:ext uri="{BB962C8B-B14F-4D97-AF65-F5344CB8AC3E}">
        <p14:creationId xmlns:p14="http://schemas.microsoft.com/office/powerpoint/2010/main" val="117672181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name="3c65190f-0c8d-49bf-8479-4ff8dcef44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Advanced Operators</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b="1" dirty="0" smtClean="0"/>
              <a:t>–In</a:t>
            </a:r>
            <a:r>
              <a:rPr lang="en-US" dirty="0" smtClean="0"/>
              <a:t> and </a:t>
            </a:r>
            <a:r>
              <a:rPr lang="en-US" b="1" dirty="0" smtClean="0"/>
              <a:t>–Contains </a:t>
            </a:r>
            <a:r>
              <a:rPr lang="en-US" dirty="0" smtClean="0"/>
              <a:t>test a collection to see if it contains an object</a:t>
            </a:r>
          </a:p>
          <a:p>
            <a:endParaRPr lang="en-US" b="1" dirty="0" smtClean="0"/>
          </a:p>
          <a:p>
            <a:r>
              <a:rPr lang="en-US" b="1" dirty="0" smtClean="0"/>
              <a:t>–Match </a:t>
            </a:r>
            <a:r>
              <a:rPr lang="en-US" dirty="0" smtClean="0"/>
              <a:t>compares a string to a regular expression</a:t>
            </a:r>
          </a:p>
          <a:p>
            <a:endParaRPr lang="en-US" b="1" dirty="0" smtClean="0"/>
          </a:p>
          <a:p>
            <a:r>
              <a:rPr lang="en-US" b="1" dirty="0" smtClean="0"/>
              <a:t>–As</a:t>
            </a:r>
            <a:r>
              <a:rPr lang="en-US" dirty="0" smtClean="0"/>
              <a:t> converts objects to a specified type</a:t>
            </a:r>
          </a:p>
        </p:txBody>
      </p:sp>
    </p:spTree>
    <p:extLst>
      <p:ext uri="{BB962C8B-B14F-4D97-AF65-F5344CB8AC3E}">
        <p14:creationId xmlns:p14="http://schemas.microsoft.com/office/powerpoint/2010/main" val="242642038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name="235bbdba-cd56-492b-8379-29d91cb95ca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Demonstration: Strings, Dates, and Operators</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a:t>In this demonstration, you will see several advanced Windows PowerShell </a:t>
            </a:r>
            <a:r>
              <a:rPr lang="en-US" dirty="0" smtClean="0"/>
              <a:t>techniques</a:t>
            </a:r>
          </a:p>
          <a:p>
            <a:pPr lvl="1"/>
            <a:r>
              <a:rPr lang="en-US" dirty="0" smtClean="0"/>
              <a:t>Manipulate string data</a:t>
            </a:r>
          </a:p>
          <a:p>
            <a:pPr lvl="1"/>
            <a:r>
              <a:rPr lang="en-US" dirty="0" smtClean="0"/>
              <a:t>Manipulate dates</a:t>
            </a:r>
          </a:p>
          <a:p>
            <a:pPr lvl="1"/>
            <a:r>
              <a:rPr lang="en-US" dirty="0" smtClean="0"/>
              <a:t>Manipulate WMI date information</a:t>
            </a:r>
          </a:p>
          <a:p>
            <a:pPr lvl="1"/>
            <a:r>
              <a:rPr lang="en-US" dirty="0" smtClean="0"/>
              <a:t>Use advanced operators</a:t>
            </a:r>
            <a:endParaRPr lang="en-US" dirty="0"/>
          </a:p>
        </p:txBody>
      </p:sp>
    </p:spTree>
    <p:extLst>
      <p:ext uri="{BB962C8B-B14F-4D97-AF65-F5344CB8AC3E}">
        <p14:creationId xmlns:p14="http://schemas.microsoft.com/office/powerpoint/2010/main" val="372134416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Notes Page Over-flow Slide. Do Not Print Slide. </a:t>
            </a:r>
            <a:endParaRPr lang="en-US" dirty="0"/>
          </a:p>
        </p:txBody>
      </p:sp>
      <p:sp>
        <p:nvSpPr>
          <p:cNvPr id="4" name="Line 4"/>
          <p:cNvSpPr>
            <a:spLocks noChangeShapeType="1"/>
          </p:cNvSpPr>
          <p:nvPr/>
        </p:nvSpPr>
        <p:spPr bwMode="auto">
          <a:xfrm flipH="1">
            <a:off x="0" y="706438"/>
            <a:ext cx="9144000" cy="6151562"/>
          </a:xfrm>
          <a:prstGeom prst="line">
            <a:avLst/>
          </a:prstGeom>
          <a:noFill/>
          <a:ln w="38100">
            <a:solidFill>
              <a:srgbClr val="CC0000"/>
            </a:solidFill>
            <a:round/>
            <a:headEnd/>
            <a:tailEnd/>
          </a:ln>
        </p:spPr>
        <p:txBody>
          <a:bodyPr wrap="none" anchor="ctr"/>
          <a:lstStyle/>
          <a:p>
            <a:endParaRPr lang="en-US" dirty="0"/>
          </a:p>
        </p:txBody>
      </p:sp>
    </p:spTree>
    <p:extLst>
      <p:ext uri="{BB962C8B-B14F-4D97-AF65-F5344CB8AC3E}">
        <p14:creationId xmlns:p14="http://schemas.microsoft.com/office/powerpoint/2010/main" val="42723479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NG_MOC_Core_ModuleNew</Template>
  <TotalTime>10</TotalTime>
  <Words>3007</Words>
  <Application>Microsoft Office PowerPoint</Application>
  <PresentationFormat>On-screen Show (4:3)</PresentationFormat>
  <Paragraphs>370</Paragraphs>
  <Slides>30</Slides>
  <Notes>30</Notes>
  <HiddenSlides>4</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30</vt:i4>
      </vt:variant>
    </vt:vector>
  </HeadingPairs>
  <TitlesOfParts>
    <vt:vector size="44" baseType="lpstr">
      <vt:lpstr>Arial</vt:lpstr>
      <vt:lpstr>Verdana</vt:lpstr>
      <vt:lpstr>Symbol</vt:lpstr>
      <vt:lpstr>Calibri</vt:lpstr>
      <vt:lpstr>Wingdings</vt:lpstr>
      <vt:lpstr>Consolas</vt:lpstr>
      <vt:lpstr>Mangal</vt:lpstr>
      <vt:lpstr>Arial Narrow</vt:lpstr>
      <vt:lpstr>Segoe Light</vt:lpstr>
      <vt:lpstr>굴림</vt:lpstr>
      <vt:lpstr>Segoe UI Light</vt:lpstr>
      <vt:lpstr>Times New Roman</vt:lpstr>
      <vt:lpstr>Segoe UI</vt:lpstr>
      <vt:lpstr>Presentation1</vt:lpstr>
      <vt:lpstr>Module12</vt:lpstr>
      <vt:lpstr>Module Overview</vt:lpstr>
      <vt:lpstr>Lesson 1: Using Advanced Windows PowerShell Techniques</vt:lpstr>
      <vt:lpstr>Manipulating String Values</vt:lpstr>
      <vt:lpstr>Manipulating Date Values</vt:lpstr>
      <vt:lpstr>Working with WMI and CIM Dates</vt:lpstr>
      <vt:lpstr>Advanced Operators</vt:lpstr>
      <vt:lpstr>Demonstration: Strings, Dates, and Operators</vt:lpstr>
      <vt:lpstr>Notes Page Over-flow Slide. Do Not Print Slide. </vt:lpstr>
      <vt:lpstr>Notes Page Over-flow Slide. Do Not Print Slide. </vt:lpstr>
      <vt:lpstr>Setting Default Parameter Values</vt:lpstr>
      <vt:lpstr>Demonstration: Setting Default Parameter Values</vt:lpstr>
      <vt:lpstr>Notes Page Over-flow Slide. Do Not Print Slide. </vt:lpstr>
      <vt:lpstr>Running External Commands</vt:lpstr>
      <vt:lpstr>Lesson 2: Creating Profile Scripts</vt:lpstr>
      <vt:lpstr>What is a Profile Script?</vt:lpstr>
      <vt:lpstr>Profile Script Locations</vt:lpstr>
      <vt:lpstr>Profile Security Concerns</vt:lpstr>
      <vt:lpstr>Demonstration: Creating a Profile Script</vt:lpstr>
      <vt:lpstr>Notes Page Over-flow Slide. Do Not Print Slide. </vt:lpstr>
      <vt:lpstr>Lesson 3: Working with Alternative Credentials</vt:lpstr>
      <vt:lpstr>What Is a Credential?</vt:lpstr>
      <vt:lpstr>Creating and Using a Credential</vt:lpstr>
      <vt:lpstr>Persisting Credentials</vt:lpstr>
      <vt:lpstr>Demonstration: Creating and Using a Credential</vt:lpstr>
      <vt:lpstr>Lab: Practicing Advanced Techniques</vt:lpstr>
      <vt:lpstr>Lab Scenario</vt:lpstr>
      <vt:lpstr>Lab Review</vt:lpstr>
      <vt:lpstr>Module Review and Takeaways</vt:lpstr>
      <vt:lpstr>Course Evaluation</vt:lpstr>
    </vt:vector>
  </TitlesOfParts>
  <Company>Microsoft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Module12</dc:title>
  <dc:creator>Cindy Staley</dc:creator>
  <cp:lastModifiedBy> </cp:lastModifiedBy>
  <cp:revision>4</cp:revision>
  <dcterms:created xsi:type="dcterms:W3CDTF">2013-08-01T20:30:40Z</dcterms:created>
  <dcterms:modified xsi:type="dcterms:W3CDTF">2013-08-01T20:41:44Z</dcterms:modified>
</cp:coreProperties>
</file>