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6" r:id="rId3"/>
    <p:sldId id="280" r:id="rId4"/>
    <p:sldId id="267" r:id="rId5"/>
    <p:sldId id="268" r:id="rId6"/>
    <p:sldId id="273" r:id="rId7"/>
    <p:sldId id="271" r:id="rId8"/>
    <p:sldId id="270" r:id="rId9"/>
    <p:sldId id="279" r:id="rId10"/>
    <p:sldId id="264" r:id="rId11"/>
    <p:sldId id="277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ыков Дмитрий Альбертович" initials="ДБ" lastIdx="1" clrIdx="0">
    <p:extLst>
      <p:ext uri="{19B8F6BF-5375-455C-9EA6-DF929625EA0E}">
        <p15:presenceInfo xmlns:p15="http://schemas.microsoft.com/office/powerpoint/2012/main" userId="S::bykov4.da@edu.spbstu.ru::a57a3e8c-813e-4235-90f2-5aed3171d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est.zone.swtest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2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146725"/>
            <a:ext cx="4755800" cy="1029499"/>
          </a:xfrm>
        </p:spPr>
        <p:txBody>
          <a:bodyPr/>
          <a:lstStyle/>
          <a:p>
            <a:r>
              <a:rPr lang="ru-RU" b="1" dirty="0">
                <a:effectLst/>
              </a:rPr>
              <a:t>Traceability matrix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08633" y="6211669"/>
            <a:ext cx="128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0/13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CDBCF4-CE05-4D3F-8124-26328BB0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34569"/>
              </p:ext>
            </p:extLst>
          </p:nvPr>
        </p:nvGraphicFramePr>
        <p:xfrm>
          <a:off x="311150" y="1743075"/>
          <a:ext cx="11569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Worksheet" r:id="rId3" imgW="11963545" imgH="2209967" progId="Excel.Sheet.12">
                  <p:embed/>
                </p:oleObj>
              </mc:Choice>
              <mc:Fallback>
                <p:oleObj name="Worksheet" r:id="rId3" imgW="11963545" imgH="2209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" y="1743075"/>
                        <a:ext cx="11569700" cy="214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0216D0B-2F2B-4CC3-8D44-700A411A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62394"/>
              </p:ext>
            </p:extLst>
          </p:nvPr>
        </p:nvGraphicFramePr>
        <p:xfrm>
          <a:off x="1576388" y="4070350"/>
          <a:ext cx="95631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Worksheet" r:id="rId5" imgW="9563201" imgH="2009788" progId="Excel.Sheet.12">
                  <p:embed/>
                </p:oleObj>
              </mc:Choice>
              <mc:Fallback>
                <p:oleObj name="Worksheet" r:id="rId5" imgW="9563201" imgH="20097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4070350"/>
                        <a:ext cx="95631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436CCDF9-5E30-4204-8B48-1EADEDE8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47625"/>
            <a:ext cx="4755800" cy="1243233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Отчет </a:t>
            </a:r>
            <a:r>
              <a:rPr lang="en-US" b="1" dirty="0" err="1">
                <a:effectLst/>
              </a:rPr>
              <a:t>Testrail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62377" y="6211669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037CE-F1C9-4E5F-A331-97076CE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" y="1290858"/>
            <a:ext cx="56890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F69099-4D33-4CFF-8DAF-2CBDA767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73" y="2509119"/>
            <a:ext cx="6055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40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00399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Дополнительное решение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48975" y="6211669"/>
            <a:ext cx="134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12/13</a:t>
            </a:r>
            <a:endParaRPr lang="ru-RU" sz="3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16E67F-C0DC-4BEB-BB0E-CE86F78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47" y="264795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683F-A224-4B4E-8B5B-D5754F40315C}"/>
              </a:ext>
            </a:extLst>
          </p:cNvPr>
          <p:cNvSpPr txBox="1"/>
          <p:nvPr/>
        </p:nvSpPr>
        <p:spPr>
          <a:xfrm>
            <a:off x="2085975" y="3167389"/>
            <a:ext cx="40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ea typeface="+mj-ea"/>
                <a:cs typeface="+mj-cs"/>
              </a:rPr>
              <a:t>ССЫЛКА на мой сайт -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51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2ABF-A623-4AAA-BD80-1216A5DFF465}"/>
              </a:ext>
            </a:extLst>
          </p:cNvPr>
          <p:cNvSpPr txBox="1"/>
          <p:nvPr/>
        </p:nvSpPr>
        <p:spPr>
          <a:xfrm>
            <a:off x="11042121" y="6211669"/>
            <a:ext cx="125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08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649081" y="1360164"/>
            <a:ext cx="8893835" cy="413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реализован Вход через логин/пароль для обучающихся и преподавателей. 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 преподавателя и обучающихся будет отображаться расписание с информацией.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обеспечена безопасность персональных данных пользователей, а также рабочих данных при хранении и передаче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 понятный пользовательский интерфейс.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создан </a:t>
            </a:r>
            <a:r>
              <a:rPr lang="ru-RU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личный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кабинет студента/преподавателя.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сможет выставлять оценки с возможностью их дальнейшего исправления (в течение 7 дней). 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Студент сможет просмотреть оценки.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Оценки будут собраны в таблицах по семестрам. </a:t>
            </a:r>
          </a:p>
        </p:txBody>
      </p:sp>
    </p:spTree>
    <p:extLst>
      <p:ext uri="{BB962C8B-B14F-4D97-AF65-F5344CB8AC3E}">
        <p14:creationId xmlns:p14="http://schemas.microsoft.com/office/powerpoint/2010/main" val="12085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656271" y="1354746"/>
            <a:ext cx="10090029" cy="444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 с данными о студентах и их успеваемости прошлых годов будет сохраняться в базу данных.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Заведующие отделением ИСПО будут иметь право вносить учеников в группы, изменять расписание и добавлять преподавателей.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уровней доступа: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</a:p>
          <a:p>
            <a:pPr marL="342900" lvl="0" indent="4572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 (и Зав. Отделением)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Предполагаемое количество пользователей – до 100000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Предполагаемая максимальная нагрузка на сайт – 70000 пользователей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200172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Модель жизненного цикла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06150" y="6211669"/>
            <a:ext cx="108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8C298-EE43-4BD2-8F47-CAFE77F05D77}"/>
              </a:ext>
            </a:extLst>
          </p:cNvPr>
          <p:cNvSpPr txBox="1"/>
          <p:nvPr/>
        </p:nvSpPr>
        <p:spPr>
          <a:xfrm>
            <a:off x="3132395" y="933733"/>
            <a:ext cx="5927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7236F-F5C3-4B82-B191-98B12BB1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6" y="1240582"/>
            <a:ext cx="9609108" cy="4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4EBD7F-EA57-4833-8139-535E745F8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26814"/>
              </p:ext>
            </p:extLst>
          </p:nvPr>
        </p:nvGraphicFramePr>
        <p:xfrm>
          <a:off x="999829" y="1281382"/>
          <a:ext cx="10039646" cy="668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3" imgW="8486775" imgH="5657850" progId="Visio.Drawing.15">
                  <p:embed/>
                </p:oleObj>
              </mc:Choice>
              <mc:Fallback>
                <p:oleObj name="Visio" r:id="rId3" imgW="8486775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29" y="1281382"/>
                        <a:ext cx="10039646" cy="6687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E40338-6728-4DF7-ABCE-04BC99262F9E}"/>
              </a:ext>
            </a:extLst>
          </p:cNvPr>
          <p:cNvSpPr txBox="1"/>
          <p:nvPr/>
        </p:nvSpPr>
        <p:spPr>
          <a:xfrm>
            <a:off x="6019652" y="4349200"/>
            <a:ext cx="4751879" cy="173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структуризации.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0951" y="621166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16398" y="1502688"/>
            <a:ext cx="10635345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входа в Аккаунт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расписания с информацией (время, где, с кем);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изменения расписания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личных оценок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личного рейтинга студента, основанного на оценках, посещаемости и замечаниях;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аналитической оценки успеваемости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выставления оценок с возможностью их дальнейшего исправления (в течение 7 дней), а также добавления комментарии к оценке;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сведений для абитуриентов (Поступающих) или пользователей, не прошедших регистрацию;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вкладки: «Часто задаваемые вопросы», доступной для всех пользователей;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Чата для связи с Технической Поддержкой доступная для авторизированных пользователей;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1426-B6CC-435A-A6EA-7807AED52AA9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7989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53775" y="6211669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7/13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2943210" y="1659285"/>
            <a:ext cx="61817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400" b="1" cap="all" dirty="0">
                <a:ea typeface="+mj-ea"/>
                <a:cs typeface="+mj-cs"/>
              </a:rPr>
              <a:t>СООБЩЕНИЯ ОПЕРАТОРУ</a:t>
            </a:r>
            <a:r>
              <a:rPr lang="en-US" sz="2400" b="1" cap="all" dirty="0">
                <a:ea typeface="+mj-ea"/>
                <a:cs typeface="+mj-cs"/>
              </a:rPr>
              <a:t>:</a:t>
            </a:r>
            <a:endParaRPr lang="ru-RU" sz="2400" b="1" cap="all" dirty="0">
              <a:ea typeface="+mj-ea"/>
              <a:cs typeface="+mj-cs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Неверный вход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Восстановить пароль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Попытка ввода неверных данных в расписании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Попытка перейти в </a:t>
            </a:r>
            <a:r>
              <a:rPr lang="ru-RU" sz="2000" b="1" cap="all" dirty="0" err="1">
                <a:ea typeface="+mj-ea"/>
                <a:cs typeface="+mj-cs"/>
              </a:rPr>
              <a:t>Telegram</a:t>
            </a:r>
            <a:r>
              <a:rPr lang="ru-RU" sz="2000" b="1" cap="all" dirty="0">
                <a:ea typeface="+mj-ea"/>
                <a:cs typeface="+mj-cs"/>
              </a:rPr>
              <a:t> </a:t>
            </a:r>
            <a:r>
              <a:rPr lang="en-US" sz="2000" b="1" cap="all" dirty="0">
                <a:ea typeface="+mj-ea"/>
                <a:cs typeface="+mj-cs"/>
              </a:rPr>
              <a:t>BOT</a:t>
            </a:r>
            <a:r>
              <a:rPr lang="ru-RU" sz="2000" b="1" cap="all" dirty="0">
                <a:ea typeface="+mj-ea"/>
                <a:cs typeface="+mj-cs"/>
              </a:rPr>
              <a:t> неавторизованного пользователя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889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10822" y="6257835"/>
            <a:ext cx="1431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8/13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857249" y="1484432"/>
            <a:ext cx="6414819" cy="327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 err="1">
                <a:ea typeface="+mj-ea"/>
                <a:cs typeface="+mj-cs"/>
              </a:rPr>
              <a:t>формА</a:t>
            </a:r>
            <a:r>
              <a:rPr lang="ru-RU" sz="2000" cap="all" dirty="0">
                <a:ea typeface="+mj-ea"/>
                <a:cs typeface="+mj-cs"/>
              </a:rPr>
              <a:t> «</a:t>
            </a:r>
            <a:r>
              <a:rPr lang="ru-RU" sz="2000" cap="all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Добавление расписания</a:t>
            </a:r>
            <a:r>
              <a:rPr lang="ru-RU" sz="2000" cap="all" dirty="0">
                <a:ea typeface="+mj-ea"/>
                <a:cs typeface="+mj-cs"/>
              </a:rPr>
              <a:t>» 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использовали </a:t>
            </a:r>
            <a:r>
              <a:rPr lang="ru-RU" sz="2000" b="1" cap="all" dirty="0">
                <a:ea typeface="+mj-ea"/>
                <a:cs typeface="+mj-cs"/>
              </a:rPr>
              <a:t>Функциональное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b="1" cap="all" dirty="0">
                <a:ea typeface="+mj-ea"/>
                <a:cs typeface="+mj-cs"/>
              </a:rPr>
              <a:t>тестирование</a:t>
            </a:r>
            <a:r>
              <a:rPr lang="ru-RU" sz="2000" cap="all" dirty="0">
                <a:ea typeface="+mj-ea"/>
                <a:cs typeface="+mj-cs"/>
              </a:rPr>
              <a:t> (</a:t>
            </a:r>
            <a:r>
              <a:rPr lang="ru-RU" sz="2000" cap="all" dirty="0" err="1">
                <a:ea typeface="+mj-ea"/>
                <a:cs typeface="+mj-cs"/>
              </a:rPr>
              <a:t>Functional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cap="all" dirty="0" err="1">
                <a:ea typeface="+mj-ea"/>
                <a:cs typeface="+mj-cs"/>
              </a:rPr>
              <a:t>testing</a:t>
            </a:r>
            <a:r>
              <a:rPr lang="ru-RU" sz="2000" cap="all" dirty="0">
                <a:ea typeface="+mj-ea"/>
                <a:cs typeface="+mj-cs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sz="2000" b="1" cap="all" dirty="0" err="1">
                <a:ea typeface="+mj-ea"/>
                <a:cs typeface="+mj-cs"/>
              </a:rPr>
              <a:t>методЫ</a:t>
            </a:r>
            <a:r>
              <a:rPr lang="ru-RU" sz="2000" b="1" cap="all" dirty="0">
                <a:ea typeface="+mj-ea"/>
                <a:cs typeface="+mj-cs"/>
              </a:rPr>
              <a:t> тестирования</a:t>
            </a:r>
            <a:r>
              <a:rPr lang="en-US" sz="2000" b="1" cap="all" dirty="0">
                <a:ea typeface="+mj-ea"/>
                <a:cs typeface="+mj-cs"/>
              </a:rPr>
              <a:t>: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метод эквивалентного разделения</a:t>
            </a:r>
            <a:endParaRPr lang="en-US" sz="2000" cap="all" dirty="0">
              <a:ea typeface="+mj-ea"/>
              <a:cs typeface="+mj-cs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sz="2000" cap="all" dirty="0">
                <a:ea typeface="+mj-ea"/>
                <a:cs typeface="+mj-cs"/>
              </a:rPr>
              <a:t>Cause / effect (</a:t>
            </a:r>
            <a:r>
              <a:rPr lang="ru-RU" sz="2000" cap="all" dirty="0">
                <a:ea typeface="+mj-ea"/>
                <a:cs typeface="+mj-cs"/>
              </a:rPr>
              <a:t>Причина / следствие</a:t>
            </a:r>
            <a:r>
              <a:rPr lang="en-US" sz="2000" cap="all" dirty="0">
                <a:ea typeface="+mj-ea"/>
                <a:cs typeface="+mj-cs"/>
              </a:rPr>
              <a:t>)</a:t>
            </a:r>
            <a:endParaRPr lang="ru-RU" sz="2000" cap="all" dirty="0"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C2EC44-B0C0-4CFA-BE4F-31BE8EE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481130"/>
            <a:ext cx="4048690" cy="1895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1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08899" y="6211669"/>
            <a:ext cx="138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9/13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65DE02-A34C-4DB3-811E-B728AE1F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9" y="1783613"/>
            <a:ext cx="11121622" cy="394638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9045813-0A66-427B-B91C-829CFFCA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6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1300</TotalTime>
  <Words>448</Words>
  <Application>Microsoft Office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Tw Cen MT</vt:lpstr>
      <vt:lpstr>Контур</vt:lpstr>
      <vt:lpstr>Visio</vt:lpstr>
      <vt:lpstr>Worksheet</vt:lpstr>
      <vt:lpstr>«Электронный дневник ПОЛИТЕХА»</vt:lpstr>
      <vt:lpstr>Предметная область</vt:lpstr>
      <vt:lpstr>Предметная область</vt:lpstr>
      <vt:lpstr>Модель жизненного цикла</vt:lpstr>
      <vt:lpstr>Graphical User Interface </vt:lpstr>
      <vt:lpstr>Руководство оператора</vt:lpstr>
      <vt:lpstr>Руководство оператора</vt:lpstr>
      <vt:lpstr>Тестирование</vt:lpstr>
      <vt:lpstr>Тестирование</vt:lpstr>
      <vt:lpstr>Traceability matrix </vt:lpstr>
      <vt:lpstr>Отчет Testrail</vt:lpstr>
      <vt:lpstr>Дополнительное решение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«Внедрение дополнительного функционала в Электронный дневник»</dc:title>
  <dc:creator>Быков Дмитрий Альбертович</dc:creator>
  <cp:lastModifiedBy>Dmitrii Bykov</cp:lastModifiedBy>
  <cp:revision>65</cp:revision>
  <dcterms:created xsi:type="dcterms:W3CDTF">2023-10-23T18:18:09Z</dcterms:created>
  <dcterms:modified xsi:type="dcterms:W3CDTF">2024-06-27T10:47:27Z</dcterms:modified>
</cp:coreProperties>
</file>