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66" r:id="rId3"/>
    <p:sldId id="280" r:id="rId4"/>
    <p:sldId id="267" r:id="rId5"/>
    <p:sldId id="268" r:id="rId6"/>
    <p:sldId id="273" r:id="rId7"/>
    <p:sldId id="271" r:id="rId8"/>
    <p:sldId id="270" r:id="rId9"/>
    <p:sldId id="279" r:id="rId10"/>
    <p:sldId id="264" r:id="rId11"/>
    <p:sldId id="277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ыков Дмитрий Альбертович" initials="ДБ" lastIdx="1" clrIdx="0">
    <p:extLst>
      <p:ext uri="{19B8F6BF-5375-455C-9EA6-DF929625EA0E}">
        <p15:presenceInfo xmlns:p15="http://schemas.microsoft.com/office/powerpoint/2012/main" userId="S::bykov4.da@edu.spbstu.ru::a57a3e8c-813e-4235-90f2-5aed3171dc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9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ii-Bykov-ISPO/PM-0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test.zone.swtest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122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146725"/>
            <a:ext cx="4755800" cy="1029499"/>
          </a:xfrm>
        </p:spPr>
        <p:txBody>
          <a:bodyPr/>
          <a:lstStyle/>
          <a:p>
            <a:r>
              <a:rPr lang="ru-RU" b="1" dirty="0">
                <a:effectLst/>
              </a:rPr>
              <a:t>Traceability matrix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08633" y="6211669"/>
            <a:ext cx="1283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0/13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CDBCF4-CE05-4D3F-8124-26328BB0E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34569"/>
              </p:ext>
            </p:extLst>
          </p:nvPr>
        </p:nvGraphicFramePr>
        <p:xfrm>
          <a:off x="311150" y="1743075"/>
          <a:ext cx="11569700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Worksheet" r:id="rId3" imgW="11963545" imgH="2209967" progId="Excel.Sheet.12">
                  <p:embed/>
                </p:oleObj>
              </mc:Choice>
              <mc:Fallback>
                <p:oleObj name="Worksheet" r:id="rId3" imgW="11963545" imgH="22099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150" y="1743075"/>
                        <a:ext cx="11569700" cy="214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0216D0B-2F2B-4CC3-8D44-700A411A3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062394"/>
              </p:ext>
            </p:extLst>
          </p:nvPr>
        </p:nvGraphicFramePr>
        <p:xfrm>
          <a:off x="1576388" y="4070350"/>
          <a:ext cx="95631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Worksheet" r:id="rId5" imgW="9563201" imgH="2009788" progId="Excel.Sheet.12">
                  <p:embed/>
                </p:oleObj>
              </mc:Choice>
              <mc:Fallback>
                <p:oleObj name="Worksheet" r:id="rId5" imgW="9563201" imgH="200978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6388" y="4070350"/>
                        <a:ext cx="9563100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4">
            <a:extLst>
              <a:ext uri="{FF2B5EF4-FFF2-40B4-BE49-F238E27FC236}">
                <a16:creationId xmlns:a16="http://schemas.microsoft.com/office/drawing/2014/main" id="{436CCDF9-5E30-4204-8B48-1EADEDE82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9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8100" y="47625"/>
            <a:ext cx="4755800" cy="1243233"/>
          </a:xfrm>
        </p:spPr>
        <p:txBody>
          <a:bodyPr/>
          <a:lstStyle/>
          <a:p>
            <a:pPr algn="ctr"/>
            <a:r>
              <a:rPr lang="ru-RU" b="1" dirty="0">
                <a:effectLst/>
              </a:rPr>
              <a:t>Отчет </a:t>
            </a:r>
            <a:r>
              <a:rPr lang="en-US" b="1" dirty="0" err="1">
                <a:effectLst/>
              </a:rPr>
              <a:t>Testrail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962377" y="6211669"/>
            <a:ext cx="1238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11/13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037CE-F1C9-4E5F-A331-97076CE1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4" y="1290858"/>
            <a:ext cx="5689014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F69099-4D33-4CFF-8DAF-2CBDA767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973" y="2509119"/>
            <a:ext cx="6055773" cy="36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540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00399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</a:rPr>
              <a:t>Дополнительное решение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48975" y="6211669"/>
            <a:ext cx="1343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12/13</a:t>
            </a:r>
            <a:endParaRPr lang="ru-RU" sz="36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F16E67F-C0DC-4BEB-BB0E-CE86F78C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47" y="264795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2683F-A224-4B4E-8B5B-D5754F40315C}"/>
              </a:ext>
            </a:extLst>
          </p:cNvPr>
          <p:cNvSpPr txBox="1"/>
          <p:nvPr/>
        </p:nvSpPr>
        <p:spPr>
          <a:xfrm>
            <a:off x="2085975" y="3167389"/>
            <a:ext cx="4010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>
                <a:ea typeface="+mj-ea"/>
                <a:cs typeface="+mj-cs"/>
              </a:rPr>
              <a:t>ССЫЛКА на мой сайт -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5051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ACCC8-1487-41B6-CCE2-24E6EF921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052576"/>
            <a:ext cx="9480021" cy="1651738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</a:rPr>
              <a:t>«Электронный дневник</a:t>
            </a:r>
            <a:r>
              <a:rPr lang="en-US" sz="5400" b="1" dirty="0">
                <a:effectLst/>
              </a:rPr>
              <a:t> </a:t>
            </a:r>
            <a:r>
              <a:rPr lang="ru-RU" sz="5400" b="1" dirty="0">
                <a:effectLst/>
              </a:rPr>
              <a:t>ПОЛИТЕХА»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B17045-37B4-848B-10A7-005FB37D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1025" y="3970030"/>
            <a:ext cx="3209925" cy="2232114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Работу выполнил студент гр. 22919/1</a:t>
            </a:r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Быков Дмитрий</a:t>
            </a:r>
            <a:endParaRPr lang="en-US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https://github.com/Dmitrii-Bykov-ISPO/PM-04</a:t>
            </a:r>
            <a:r>
              <a:rPr lang="ru-RU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FDB687-5697-79BB-73C3-151354E2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58" y="-5340"/>
            <a:ext cx="3039198" cy="165173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936513A-6EC8-4213-9400-0B2955E6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95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B7CB5F-31BD-475C-9532-770D1BB8BB01}"/>
              </a:ext>
            </a:extLst>
          </p:cNvPr>
          <p:cNvSpPr txBox="1"/>
          <p:nvPr/>
        </p:nvSpPr>
        <p:spPr>
          <a:xfrm>
            <a:off x="1743075" y="5832812"/>
            <a:ext cx="1562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62ABF-A623-4AAA-BD80-1216A5DFF465}"/>
              </a:ext>
            </a:extLst>
          </p:cNvPr>
          <p:cNvSpPr txBox="1"/>
          <p:nvPr/>
        </p:nvSpPr>
        <p:spPr>
          <a:xfrm>
            <a:off x="11042121" y="6211669"/>
            <a:ext cx="1252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084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2/1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1649081" y="1360164"/>
            <a:ext cx="8893835" cy="4542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реализован Вход через логин/пароль для обучающихся и преподавателей. 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 преподавателя и обучающихся будет отображаться расписание с информацией.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обеспечена безопасность персональных данных пользователей, а также рабочих данных при хранении и передаче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обеспечен понятный пользовательский интерфейс.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создан </a:t>
            </a:r>
            <a:r>
              <a:rPr lang="ru-RU" sz="2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личный</a:t>
            </a: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кабинет студента/преподавателя.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сможет выставлять оценки с возможностью их дальнейшего исправления (в течение 7 дней). 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Студент сможет просмотреть оценки.</a:t>
            </a:r>
          </a:p>
          <a:p>
            <a:pPr indent="457200">
              <a:lnSpc>
                <a:spcPct val="110000"/>
              </a:lnSpc>
            </a:pPr>
            <a:r>
              <a:rPr lang="ru-R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Оценки будут собраны в таблицах по семестрам. </a:t>
            </a:r>
          </a:p>
        </p:txBody>
      </p:sp>
    </p:spTree>
    <p:extLst>
      <p:ext uri="{BB962C8B-B14F-4D97-AF65-F5344CB8AC3E}">
        <p14:creationId xmlns:p14="http://schemas.microsoft.com/office/powerpoint/2010/main" val="120858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2439" y="104031"/>
            <a:ext cx="5187121" cy="1060535"/>
          </a:xfrm>
        </p:spPr>
        <p:txBody>
          <a:bodyPr/>
          <a:lstStyle/>
          <a:p>
            <a:r>
              <a:rPr lang="ru-RU" b="1" dirty="0">
                <a:effectLst/>
              </a:rPr>
              <a:t>Предметная область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4725" y="6171132"/>
            <a:ext cx="105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0CDA-B26A-4084-A8B4-2DBD52AF96C4}"/>
              </a:ext>
            </a:extLst>
          </p:cNvPr>
          <p:cNvSpPr txBox="1"/>
          <p:nvPr/>
        </p:nvSpPr>
        <p:spPr>
          <a:xfrm>
            <a:off x="1223134" y="985777"/>
            <a:ext cx="10090029" cy="563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Архив с данными о студентах и их успеваемости прошлых годов будет сохраняться в базу данных.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Заведующие отделением ИСПО будут иметь право вносить учеников в группы, изменять расписание и добавлять преподавателей.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Будет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создано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 уровней доступа: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Все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Неавторизованные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Авторизованные пользователи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Студент</a:t>
            </a:r>
          </a:p>
          <a:p>
            <a:pPr marL="342900" lvl="0" indent="4572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</a:t>
            </a:r>
          </a:p>
          <a:p>
            <a:pPr marL="342900" lvl="0" indent="4572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 (и Зав. Отделением)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Предполагаемое количество пользователей – до 100000</a:t>
            </a: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Предполагаемая максимальная нагрузка на сайт – 70000 пользователей одновременно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Сроки выполнения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 сентября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200172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effectLst/>
              </a:rPr>
              <a:t>Модель жизненного цикла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06150" y="6211669"/>
            <a:ext cx="108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8C298-EE43-4BD2-8F47-CAFE77F05D77}"/>
              </a:ext>
            </a:extLst>
          </p:cNvPr>
          <p:cNvSpPr txBox="1"/>
          <p:nvPr/>
        </p:nvSpPr>
        <p:spPr>
          <a:xfrm>
            <a:off x="3132395" y="933733"/>
            <a:ext cx="5927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«Прототипирование + Каскадная модель»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7236F-F5C3-4B82-B191-98B12BB1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6" y="1240582"/>
            <a:ext cx="9609108" cy="46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1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/>
              </a:rPr>
              <a:t>Graphical User Interface </a:t>
            </a:r>
            <a:endParaRPr lang="ru-RU" b="1" dirty="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039475" y="6211669"/>
            <a:ext cx="1152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36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24EBD7F-EA57-4833-8139-535E745F8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26814"/>
              </p:ext>
            </p:extLst>
          </p:nvPr>
        </p:nvGraphicFramePr>
        <p:xfrm>
          <a:off x="999829" y="1281382"/>
          <a:ext cx="10039646" cy="6687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Visio" r:id="rId3" imgW="8486775" imgH="5657850" progId="Visio.Drawing.15">
                  <p:embed/>
                </p:oleObj>
              </mc:Choice>
              <mc:Fallback>
                <p:oleObj name="Visio" r:id="rId3" imgW="8486775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29" y="1281382"/>
                        <a:ext cx="10039646" cy="66877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E40338-6728-4DF7-ABCE-04BC99262F9E}"/>
              </a:ext>
            </a:extLst>
          </p:cNvPr>
          <p:cNvSpPr txBox="1"/>
          <p:nvPr/>
        </p:nvSpPr>
        <p:spPr>
          <a:xfrm>
            <a:off x="6019652" y="4349200"/>
            <a:ext cx="4751879" cy="1737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0000"/>
              </a:lnSpc>
              <a:spcAft>
                <a:spcPts val="800"/>
              </a:spcAft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Выполнены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принципы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</a:t>
            </a: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</a:t>
            </a:r>
          </a:p>
          <a:p>
            <a:pPr marL="800100" lvl="1" indent="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принцип структуризации. 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30951" y="6211669"/>
            <a:ext cx="106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/13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716398" y="1502688"/>
            <a:ext cx="10635345" cy="470898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входа в Аккаунт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расписания с информацией (время, где, с кем);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изменения расписания</a:t>
            </a:r>
            <a:r>
              <a:rPr lang="en-US" sz="2000" cap="all" dirty="0">
                <a:ea typeface="+mj-ea"/>
                <a:cs typeface="+mj-cs"/>
              </a:rPr>
              <a:t>;</a:t>
            </a:r>
            <a:endParaRPr lang="ru-RU" sz="2000" cap="all" dirty="0">
              <a:ea typeface="+mj-ea"/>
              <a:cs typeface="+mj-cs"/>
            </a:endParaRP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личных оценок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личного рейтинга студента, основанного на оценках, посещаемости и замечаниях;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аналитической оценки успеваемости студента;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выставления оценок с возможностью их дальнейшего исправления (в течение 7 дней), а также добавления комментарии к оценке;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сведений для абитуриентов (Поступающих) или пользователей, не прошедших регистрацию;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просмотра вкладки: «Часто задаваемые вопросы», доступной для всех пользователей;</a:t>
            </a:r>
          </a:p>
          <a:p>
            <a:pPr marL="360000" lvl="3" indent="450000" algn="just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cap="all" dirty="0">
                <a:ea typeface="+mj-ea"/>
                <a:cs typeface="+mj-cs"/>
              </a:rPr>
              <a:t>Функция Чата для связи с Технической Поддержкой доступная для авторизированных пользователей;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A1426-B6CC-435A-A6EA-7807AED52AA9}"/>
              </a:ext>
            </a:extLst>
          </p:cNvPr>
          <p:cNvSpPr txBox="1"/>
          <p:nvPr/>
        </p:nvSpPr>
        <p:spPr>
          <a:xfrm>
            <a:off x="3490895" y="964511"/>
            <a:ext cx="50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cap="all" dirty="0">
                <a:ea typeface="+mj-ea"/>
                <a:cs typeface="+mj-cs"/>
              </a:rPr>
              <a:t>Ранжированный список функционала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7989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4409" y="104031"/>
            <a:ext cx="5739326" cy="1060535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Руководство оператора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53775" y="6211669"/>
            <a:ext cx="1038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7/13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2943210" y="1659285"/>
            <a:ext cx="61817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</a:pPr>
            <a:r>
              <a:rPr lang="ru-RU" sz="2400" b="1" cap="all" dirty="0">
                <a:ea typeface="+mj-ea"/>
                <a:cs typeface="+mj-cs"/>
              </a:rPr>
              <a:t>СООБЩЕНИЯ ОПЕРАТОРУ</a:t>
            </a:r>
            <a:r>
              <a:rPr lang="en-US" sz="2400" b="1" cap="all" dirty="0">
                <a:ea typeface="+mj-ea"/>
                <a:cs typeface="+mj-cs"/>
              </a:rPr>
              <a:t>:</a:t>
            </a:r>
            <a:endParaRPr lang="ru-RU" sz="2400" b="1" cap="all" dirty="0">
              <a:ea typeface="+mj-ea"/>
              <a:cs typeface="+mj-cs"/>
            </a:endParaRP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Неверный вход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Восстановить пароль</a:t>
            </a:r>
            <a:r>
              <a:rPr lang="ru-RU" sz="2000" cap="all" dirty="0">
                <a:ea typeface="+mj-ea"/>
                <a:cs typeface="+mj-cs"/>
              </a:rPr>
              <a:t>».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Сообщение: «</a:t>
            </a:r>
            <a:r>
              <a:rPr lang="ru-RU" sz="2000" b="1" cap="all" dirty="0">
                <a:ea typeface="+mj-ea"/>
                <a:cs typeface="+mj-cs"/>
              </a:rPr>
              <a:t>Попытка ввода неверных данных в расписании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SzPts val="1200"/>
              <a:tabLst>
                <a:tab pos="431800" algn="l"/>
              </a:tabLst>
            </a:pPr>
            <a:r>
              <a:rPr lang="ru-RU" sz="2000" cap="all" dirty="0">
                <a:ea typeface="+mj-ea"/>
                <a:cs typeface="+mj-cs"/>
              </a:rPr>
              <a:t>Ошибка: «</a:t>
            </a:r>
            <a:r>
              <a:rPr lang="ru-RU" sz="2000" b="1" cap="all" dirty="0">
                <a:ea typeface="+mj-ea"/>
                <a:cs typeface="+mj-cs"/>
              </a:rPr>
              <a:t>Попытка перейти в </a:t>
            </a:r>
            <a:r>
              <a:rPr lang="ru-RU" sz="2000" b="1" cap="all" dirty="0" err="1">
                <a:ea typeface="+mj-ea"/>
                <a:cs typeface="+mj-cs"/>
              </a:rPr>
              <a:t>Telegram</a:t>
            </a:r>
            <a:r>
              <a:rPr lang="ru-RU" sz="2000" b="1" cap="all" dirty="0">
                <a:ea typeface="+mj-ea"/>
                <a:cs typeface="+mj-cs"/>
              </a:rPr>
              <a:t> </a:t>
            </a:r>
            <a:r>
              <a:rPr lang="en-US" sz="2000" b="1" cap="all" dirty="0">
                <a:ea typeface="+mj-ea"/>
                <a:cs typeface="+mj-cs"/>
              </a:rPr>
              <a:t>BOT</a:t>
            </a:r>
            <a:r>
              <a:rPr lang="ru-RU" sz="2000" b="1" cap="all" dirty="0">
                <a:ea typeface="+mj-ea"/>
                <a:cs typeface="+mj-cs"/>
              </a:rPr>
              <a:t> неавторизованного пользователя</a:t>
            </a:r>
            <a:r>
              <a:rPr lang="ru-RU" sz="2000" cap="all" dirty="0">
                <a:ea typeface="+mj-ea"/>
                <a:cs typeface="+mj-cs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98897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1110822" y="6257835"/>
            <a:ext cx="1431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8/13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423E3-1F69-413F-A2E2-1965C322B58D}"/>
              </a:ext>
            </a:extLst>
          </p:cNvPr>
          <p:cNvSpPr txBox="1"/>
          <p:nvPr/>
        </p:nvSpPr>
        <p:spPr>
          <a:xfrm>
            <a:off x="770021" y="1484432"/>
            <a:ext cx="6502047" cy="327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ru-RU" sz="2000" cap="all" dirty="0" err="1">
                <a:ea typeface="+mj-ea"/>
                <a:cs typeface="+mj-cs"/>
              </a:rPr>
              <a:t>формА</a:t>
            </a:r>
            <a:r>
              <a:rPr lang="ru-RU" sz="2000" cap="all" dirty="0">
                <a:ea typeface="+mj-ea"/>
                <a:cs typeface="+mj-cs"/>
              </a:rPr>
              <a:t> «</a:t>
            </a:r>
            <a:r>
              <a:rPr lang="ru-RU" sz="2000" cap="all" dirty="0"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Добавление расписания</a:t>
            </a:r>
            <a:r>
              <a:rPr lang="ru-RU" sz="2000" cap="all" dirty="0">
                <a:ea typeface="+mj-ea"/>
                <a:cs typeface="+mj-cs"/>
              </a:rPr>
              <a:t>» </a:t>
            </a:r>
          </a:p>
          <a:p>
            <a:pPr fontAlgn="base">
              <a:lnSpc>
                <a:spcPct val="150000"/>
              </a:lnSpc>
            </a:pPr>
            <a:r>
              <a:rPr lang="ru-RU" sz="2000" cap="all" dirty="0">
                <a:ea typeface="+mj-ea"/>
                <a:cs typeface="+mj-cs"/>
              </a:rPr>
              <a:t>использовали </a:t>
            </a:r>
            <a:r>
              <a:rPr lang="ru-RU" sz="2000" b="1" cap="all" dirty="0">
                <a:ea typeface="+mj-ea"/>
                <a:cs typeface="+mj-cs"/>
              </a:rPr>
              <a:t>Функциональное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b="1" cap="all" dirty="0">
                <a:ea typeface="+mj-ea"/>
                <a:cs typeface="+mj-cs"/>
              </a:rPr>
              <a:t>тестирование</a:t>
            </a:r>
            <a:r>
              <a:rPr lang="ru-RU" sz="2000" cap="all" dirty="0">
                <a:ea typeface="+mj-ea"/>
                <a:cs typeface="+mj-cs"/>
              </a:rPr>
              <a:t> (</a:t>
            </a:r>
            <a:r>
              <a:rPr lang="ru-RU" sz="2000" cap="all" dirty="0" err="1">
                <a:ea typeface="+mj-ea"/>
                <a:cs typeface="+mj-cs"/>
              </a:rPr>
              <a:t>Functional</a:t>
            </a:r>
            <a:r>
              <a:rPr lang="ru-RU" sz="2000" cap="all" dirty="0">
                <a:ea typeface="+mj-ea"/>
                <a:cs typeface="+mj-cs"/>
              </a:rPr>
              <a:t> </a:t>
            </a:r>
            <a:r>
              <a:rPr lang="ru-RU" sz="2000" cap="all" dirty="0" err="1">
                <a:ea typeface="+mj-ea"/>
                <a:cs typeface="+mj-cs"/>
              </a:rPr>
              <a:t>testing</a:t>
            </a:r>
            <a:r>
              <a:rPr lang="ru-RU" sz="2000" cap="all" dirty="0">
                <a:ea typeface="+mj-ea"/>
                <a:cs typeface="+mj-cs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ru-RU" sz="2000" b="1" cap="all" dirty="0" err="1">
                <a:ea typeface="+mj-ea"/>
                <a:cs typeface="+mj-cs"/>
              </a:rPr>
              <a:t>методЫ</a:t>
            </a:r>
            <a:r>
              <a:rPr lang="ru-RU" sz="2000" b="1" cap="all" dirty="0">
                <a:ea typeface="+mj-ea"/>
                <a:cs typeface="+mj-cs"/>
              </a:rPr>
              <a:t> тестирования</a:t>
            </a:r>
            <a:r>
              <a:rPr lang="en-US" sz="2000" b="1" cap="all" dirty="0">
                <a:ea typeface="+mj-ea"/>
                <a:cs typeface="+mj-cs"/>
              </a:rPr>
              <a:t>: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Анализ Граничных Значений</a:t>
            </a: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ru-RU" sz="2000" cap="all" dirty="0">
                <a:ea typeface="+mj-ea"/>
                <a:cs typeface="+mj-cs"/>
              </a:rPr>
              <a:t>метод эквивалентного разделения</a:t>
            </a:r>
            <a:endParaRPr lang="en-US" sz="2000" cap="all" dirty="0">
              <a:ea typeface="+mj-ea"/>
              <a:cs typeface="+mj-cs"/>
            </a:endParaRPr>
          </a:p>
          <a:p>
            <a:pPr marL="342900" indent="-342900" fontAlgn="base">
              <a:lnSpc>
                <a:spcPct val="150000"/>
              </a:lnSpc>
              <a:buFontTx/>
              <a:buChar char="-"/>
            </a:pPr>
            <a:r>
              <a:rPr lang="en-US" sz="2000" cap="all" dirty="0">
                <a:ea typeface="+mj-ea"/>
                <a:cs typeface="+mj-cs"/>
              </a:rPr>
              <a:t>Cause / effect (</a:t>
            </a:r>
            <a:r>
              <a:rPr lang="ru-RU" sz="2000" cap="all" dirty="0">
                <a:ea typeface="+mj-ea"/>
                <a:cs typeface="+mj-cs"/>
              </a:rPr>
              <a:t>Причина / следствие</a:t>
            </a:r>
            <a:r>
              <a:rPr lang="en-US" sz="2000" cap="all" dirty="0">
                <a:ea typeface="+mj-ea"/>
                <a:cs typeface="+mj-cs"/>
              </a:rPr>
              <a:t>)</a:t>
            </a:r>
            <a:endParaRPr lang="ru-RU" sz="2000" cap="all" dirty="0"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C2EC44-B0C0-4CFA-BE4F-31BE8EE3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2481130"/>
            <a:ext cx="4048690" cy="1895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410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337" y="110515"/>
            <a:ext cx="5739326" cy="1060535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</a:rPr>
              <a:t>Тестирование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A3690-A2A6-64B5-D3C9-57C20936C17D}"/>
              </a:ext>
            </a:extLst>
          </p:cNvPr>
          <p:cNvSpPr txBox="1"/>
          <p:nvPr/>
        </p:nvSpPr>
        <p:spPr>
          <a:xfrm>
            <a:off x="10808899" y="6211669"/>
            <a:ext cx="1383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9/13</a:t>
            </a:r>
            <a:endParaRPr lang="ru-RU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65DE02-A34C-4DB3-811E-B728AE1F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89" y="1783613"/>
            <a:ext cx="11121622" cy="394638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9045813-0A66-427B-B91C-829CFFCA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901" y="-5340"/>
            <a:ext cx="1562099" cy="1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6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1338</TotalTime>
  <Words>456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Symbol</vt:lpstr>
      <vt:lpstr>Times New Roman</vt:lpstr>
      <vt:lpstr>Tw Cen MT</vt:lpstr>
      <vt:lpstr>Контур</vt:lpstr>
      <vt:lpstr>Visio</vt:lpstr>
      <vt:lpstr>Worksheet</vt:lpstr>
      <vt:lpstr>«Электронный дневник ПОЛИТЕХА»</vt:lpstr>
      <vt:lpstr>Предметная область</vt:lpstr>
      <vt:lpstr>Предметная область</vt:lpstr>
      <vt:lpstr>Модель жизненного цикла</vt:lpstr>
      <vt:lpstr>Graphical User Interface </vt:lpstr>
      <vt:lpstr>Руководство оператора</vt:lpstr>
      <vt:lpstr>Руководство оператора</vt:lpstr>
      <vt:lpstr>Тестирование</vt:lpstr>
      <vt:lpstr>Тестирование</vt:lpstr>
      <vt:lpstr>Traceability matrix </vt:lpstr>
      <vt:lpstr>Отчет Testrail</vt:lpstr>
      <vt:lpstr>Дополнительное решение</vt:lpstr>
      <vt:lpstr>«Электронный дневник ПОЛИТЕХА»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«Внедрение дополнительного функционала в Электронный дневник»</dc:title>
  <dc:creator>Быков Дмитрий Альбертович</dc:creator>
  <cp:lastModifiedBy>Dmitrii Bykov</cp:lastModifiedBy>
  <cp:revision>68</cp:revision>
  <dcterms:created xsi:type="dcterms:W3CDTF">2023-10-23T18:18:09Z</dcterms:created>
  <dcterms:modified xsi:type="dcterms:W3CDTF">2024-06-27T21:03:06Z</dcterms:modified>
</cp:coreProperties>
</file>