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67" r:id="rId4"/>
    <p:sldId id="268" r:id="rId5"/>
    <p:sldId id="273" r:id="rId6"/>
    <p:sldId id="272" r:id="rId7"/>
    <p:sldId id="271" r:id="rId8"/>
    <p:sldId id="270" r:id="rId9"/>
    <p:sldId id="26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53751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10/12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80A731-C58A-43E8-A989-35B9666B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3" y="1503044"/>
            <a:ext cx="5790627" cy="363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9D473A-6FA9-41E0-90E9-A5C8A18A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49" y="2105025"/>
            <a:ext cx="5790626" cy="4106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11/12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405441" y="1484593"/>
            <a:ext cx="8109909" cy="468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интерфейс. Имеется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3/12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44232"/>
              </p:ext>
            </p:extLst>
          </p:nvPr>
        </p:nvGraphicFramePr>
        <p:xfrm>
          <a:off x="844689" y="932766"/>
          <a:ext cx="7610586" cy="506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89" y="932766"/>
                        <a:ext cx="7610586" cy="5069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C83424-7632-4A4C-A4D7-3AFB10249C4C}"/>
              </a:ext>
            </a:extLst>
          </p:cNvPr>
          <p:cNvSpPr txBox="1"/>
          <p:nvPr/>
        </p:nvSpPr>
        <p:spPr>
          <a:xfrm>
            <a:off x="1096006" y="4757946"/>
            <a:ext cx="1361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уровней доступа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8063854" y="4241454"/>
            <a:ext cx="4751879" cy="217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25200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484717" y="1164566"/>
            <a:ext cx="1085849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000" cap="all" dirty="0">
                <a:ea typeface="+mj-ea"/>
                <a:cs typeface="+mj-cs"/>
              </a:rPr>
              <a:t>СООБЩЕНИЯ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 редактирования Личного кабинета для обучающихся преподавателей, и прочих работников;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рейтинга групп, основанный на оценках, посещаемости и замечаниях всех студентов группы;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регистрации на сайте электронного журнала выдается логин-пароль (уникальный кодовый </a:t>
            </a:r>
            <a:r>
              <a:rPr lang="ru-RU" sz="2000" cap="all" dirty="0" err="1">
                <a:ea typeface="+mj-ea"/>
                <a:cs typeface="+mj-cs"/>
              </a:rPr>
              <a:t>аутентификатор</a:t>
            </a:r>
            <a:r>
              <a:rPr lang="ru-RU" sz="2000" cap="all" dirty="0">
                <a:ea typeface="+mj-ea"/>
                <a:cs typeface="+mj-cs"/>
              </a:rPr>
              <a:t>), который должен будет вводиться в боте для доступа к данным, перенесенным из базы данных электронного дневника;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информации «О нас»;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рассылки оценок через </a:t>
            </a:r>
            <a:r>
              <a:rPr lang="en-US" sz="2000" cap="all" dirty="0">
                <a:ea typeface="+mj-ea"/>
                <a:cs typeface="+mj-cs"/>
              </a:rPr>
              <a:t>Telegram Bot</a:t>
            </a:r>
            <a:r>
              <a:rPr lang="ru-RU" sz="2000" cap="all" dirty="0">
                <a:ea typeface="+mj-ea"/>
                <a:cs typeface="+mj-cs"/>
              </a:rPr>
              <a:t>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восстановления пароля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текущих показателей статуса работы сервера, и прочих аппаратных показателей;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доступа к архиву с данными о студентах и их успеваемости прошлых годов сохраненных в Базе данных;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изменения стилей оформления сайта, для студентов, в конце семестра занявших 1-3 место в рейтинге.</a:t>
            </a:r>
          </a:p>
        </p:txBody>
      </p:sp>
    </p:spTree>
    <p:extLst>
      <p:ext uri="{BB962C8B-B14F-4D97-AF65-F5344CB8AC3E}">
        <p14:creationId xmlns:p14="http://schemas.microsoft.com/office/powerpoint/2010/main" val="2904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90062"/>
            <a:ext cx="61817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000" cap="all" dirty="0">
                <a:ea typeface="+mj-ea"/>
                <a:cs typeface="+mj-cs"/>
              </a:rPr>
              <a:t>СООБЩЕНИЯ ОПЕРАТОРУ</a:t>
            </a:r>
            <a:r>
              <a:rPr lang="en-US" sz="2000" cap="all" dirty="0">
                <a:ea typeface="+mj-ea"/>
                <a:cs typeface="+mj-cs"/>
              </a:rPr>
              <a:t>:</a:t>
            </a:r>
            <a:endParaRPr lang="ru-RU" sz="2000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96625" y="6211669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857249" y="1484432"/>
            <a:ext cx="7886701" cy="373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по какой форме создавали </a:t>
            </a:r>
            <a:r>
              <a:rPr lang="en-US" sz="2000" cap="all" dirty="0">
                <a:ea typeface="+mj-ea"/>
                <a:cs typeface="+mj-cs"/>
              </a:rPr>
              <a:t>Test-case?</a:t>
            </a:r>
            <a:endParaRPr lang="ru-RU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</a:t>
            </a:r>
            <a:r>
              <a:rPr lang="en-US" sz="2000" cap="all" dirty="0">
                <a:ea typeface="+mj-ea"/>
                <a:cs typeface="+mj-cs"/>
              </a:rPr>
              <a:t>Test case</a:t>
            </a:r>
            <a:r>
              <a:rPr lang="ru-RU" sz="2000" cap="all" dirty="0">
                <a:ea typeface="+mj-ea"/>
                <a:cs typeface="+mj-cs"/>
              </a:rPr>
              <a:t> (</a:t>
            </a:r>
            <a:r>
              <a:rPr lang="en-US" sz="2000" cap="all" dirty="0">
                <a:ea typeface="+mj-ea"/>
                <a:cs typeface="+mj-cs"/>
              </a:rPr>
              <a:t>STEPS</a:t>
            </a:r>
            <a:r>
              <a:rPr lang="ru-RU" sz="2000" cap="all" dirty="0">
                <a:ea typeface="+mj-ea"/>
                <a:cs typeface="+mj-cs"/>
              </a:rPr>
              <a:t>) По шагам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какой вид тестирования использовали?</a:t>
            </a:r>
            <a:endParaRPr lang="en-US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Функциональное тестирование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какими методами тестирования воспользовались</a:t>
            </a:r>
            <a:r>
              <a:rPr lang="en-US" sz="2000" cap="all" dirty="0">
                <a:ea typeface="+mj-ea"/>
                <a:cs typeface="+mj-cs"/>
              </a:rPr>
              <a:t>?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90579"/>
              </p:ext>
            </p:extLst>
          </p:nvPr>
        </p:nvGraphicFramePr>
        <p:xfrm>
          <a:off x="311831" y="1743858"/>
          <a:ext cx="11568338" cy="214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3" imgW="11963512" imgH="2209838" progId="Excel.Sheet.12">
                  <p:embed/>
                </p:oleObj>
              </mc:Choice>
              <mc:Fallback>
                <p:oleObj name="Worksheet" r:id="rId3" imgW="11963512" imgH="22098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831" y="1743858"/>
                        <a:ext cx="11568338" cy="214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4572"/>
              </p:ext>
            </p:extLst>
          </p:nvPr>
        </p:nvGraphicFramePr>
        <p:xfrm>
          <a:off x="1431985" y="3989983"/>
          <a:ext cx="90392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5" imgW="9039113" imgH="2009869" progId="Excel.Sheet.12">
                  <p:embed/>
                </p:oleObj>
              </mc:Choice>
              <mc:Fallback>
                <p:oleObj name="Worksheet" r:id="rId5" imgW="9039113" imgH="20098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985" y="3989983"/>
                        <a:ext cx="90392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561</TotalTime>
  <Words>564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Tw Cen MT</vt:lpstr>
      <vt:lpstr>Контур</vt:lpstr>
      <vt:lpstr>Visio</vt:lpstr>
      <vt:lpstr>Лист Microsoft Excel</vt:lpstr>
      <vt:lpstr>«Электронный дневник ПОЛИТЕХА»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Руководство оператора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«Внедрение дополнительного функционала в Электронный дневник»</dc:title>
  <dc:creator>Быков Дмитрий Альбертович</dc:creator>
  <cp:lastModifiedBy>Dmitrii Bykov</cp:lastModifiedBy>
  <cp:revision>41</cp:revision>
  <dcterms:created xsi:type="dcterms:W3CDTF">2023-10-23T18:18:09Z</dcterms:created>
  <dcterms:modified xsi:type="dcterms:W3CDTF">2024-06-12T17:58:44Z</dcterms:modified>
</cp:coreProperties>
</file>