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66" r:id="rId3"/>
    <p:sldId id="280" r:id="rId4"/>
    <p:sldId id="267" r:id="rId5"/>
    <p:sldId id="268" r:id="rId6"/>
    <p:sldId id="281" r:id="rId7"/>
    <p:sldId id="273" r:id="rId8"/>
    <p:sldId id="271" r:id="rId9"/>
    <p:sldId id="270" r:id="rId10"/>
    <p:sldId id="279" r:id="rId11"/>
    <p:sldId id="264" r:id="rId12"/>
    <p:sldId id="277" r:id="rId13"/>
    <p:sldId id="276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ыков Дмитрий Альбертович" initials="ДБ" lastIdx="1" clrIdx="0">
    <p:extLst>
      <p:ext uri="{19B8F6BF-5375-455C-9EA6-DF929625EA0E}">
        <p15:presenceInfo xmlns:p15="http://schemas.microsoft.com/office/powerpoint/2012/main" userId="S::bykov4.da@edu.spbstu.ru::a57a3e8c-813e-4235-90f2-5aed3171dcf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mitrii-Bykov-ISPO/PM-0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1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mitrii-Bykov-ISPO/PM-0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test.zone.swtest.r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ACCC8-1487-41B6-CCE2-24E6EF921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2052576"/>
            <a:ext cx="9480021" cy="1651738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effectLst/>
              </a:rPr>
              <a:t>«Электронный дневник</a:t>
            </a:r>
            <a:r>
              <a:rPr lang="en-US" sz="5400" b="1" dirty="0">
                <a:effectLst/>
              </a:rPr>
              <a:t> </a:t>
            </a:r>
            <a:r>
              <a:rPr lang="ru-RU" sz="5400" b="1" dirty="0">
                <a:effectLst/>
              </a:rPr>
              <a:t>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B17045-37B4-848B-10A7-005FB37DA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025" y="3970030"/>
            <a:ext cx="3209925" cy="2232114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Работу выполнил студент гр. 22919/1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Быков Дмитрий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https://github.com/Dmitrii-Bykov-ISPO/PM-04</a:t>
            </a:r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FDB687-5697-79BB-73C3-151354E2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1758" y="-5340"/>
            <a:ext cx="3039198" cy="165173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936513A-6EC8-4213-9400-0B2955E6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59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B7CB5F-31BD-475C-9532-770D1BB8BB01}"/>
              </a:ext>
            </a:extLst>
          </p:cNvPr>
          <p:cNvSpPr txBox="1"/>
          <p:nvPr/>
        </p:nvSpPr>
        <p:spPr>
          <a:xfrm>
            <a:off x="1743075" y="5832812"/>
            <a:ext cx="1562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7122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6337" y="110515"/>
            <a:ext cx="5739326" cy="10605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Тестирование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0965260" y="6211669"/>
            <a:ext cx="1226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10/14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65DE02-A34C-4DB3-811E-B728AE1F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89" y="1783613"/>
            <a:ext cx="11121622" cy="3946382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9045813-0A66-427B-B91C-829CFFCA3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1" y="-5340"/>
            <a:ext cx="1562099" cy="1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66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8100" y="146725"/>
            <a:ext cx="4755800" cy="1029499"/>
          </a:xfrm>
        </p:spPr>
        <p:txBody>
          <a:bodyPr/>
          <a:lstStyle/>
          <a:p>
            <a:r>
              <a:rPr lang="ru-RU" b="1" dirty="0">
                <a:effectLst/>
              </a:rPr>
              <a:t>Traceability matrix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0908633" y="6211669"/>
            <a:ext cx="1283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11/14</a:t>
            </a:r>
            <a:endParaRPr lang="ru-RU" sz="36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3CDBCF4-CE05-4D3F-8124-26328BB0E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134569"/>
              </p:ext>
            </p:extLst>
          </p:nvPr>
        </p:nvGraphicFramePr>
        <p:xfrm>
          <a:off x="311150" y="1743075"/>
          <a:ext cx="11569700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Worksheet" r:id="rId3" imgW="11963545" imgH="2209967" progId="Excel.Sheet.12">
                  <p:embed/>
                </p:oleObj>
              </mc:Choice>
              <mc:Fallback>
                <p:oleObj name="Worksheet" r:id="rId3" imgW="11963545" imgH="22099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150" y="1743075"/>
                        <a:ext cx="11569700" cy="214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A0216D0B-2F2B-4CC3-8D44-700A411A38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062394"/>
              </p:ext>
            </p:extLst>
          </p:nvPr>
        </p:nvGraphicFramePr>
        <p:xfrm>
          <a:off x="1576388" y="4070350"/>
          <a:ext cx="95631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Worksheet" r:id="rId5" imgW="9563201" imgH="2009788" progId="Excel.Sheet.12">
                  <p:embed/>
                </p:oleObj>
              </mc:Choice>
              <mc:Fallback>
                <p:oleObj name="Worksheet" r:id="rId5" imgW="9563201" imgH="20097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6388" y="4070350"/>
                        <a:ext cx="9563100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4">
            <a:extLst>
              <a:ext uri="{FF2B5EF4-FFF2-40B4-BE49-F238E27FC236}">
                <a16:creationId xmlns:a16="http://schemas.microsoft.com/office/drawing/2014/main" id="{436CCDF9-5E30-4204-8B48-1EADEDE82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1" y="-5340"/>
            <a:ext cx="1562099" cy="1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997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8100" y="47625"/>
            <a:ext cx="4755800" cy="1243233"/>
          </a:xfrm>
        </p:spPr>
        <p:txBody>
          <a:bodyPr/>
          <a:lstStyle/>
          <a:p>
            <a:pPr algn="ctr"/>
            <a:r>
              <a:rPr lang="ru-RU" b="1" dirty="0">
                <a:effectLst/>
              </a:rPr>
              <a:t>Отчет </a:t>
            </a:r>
            <a:r>
              <a:rPr lang="en-US" b="1" dirty="0" err="1">
                <a:effectLst/>
              </a:rPr>
              <a:t>Testrail</a:t>
            </a:r>
            <a:endParaRPr lang="ru-RU" b="1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0971902" y="6211669"/>
            <a:ext cx="1238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12/14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E037CE-F1C9-4E5F-A331-97076CE1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4" y="1290858"/>
            <a:ext cx="5689014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F69099-4D33-4CFF-8DAF-2CBDA767A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973" y="2509119"/>
            <a:ext cx="6055773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5407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6337" y="100399"/>
            <a:ext cx="5739326" cy="106053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/>
              </a:rPr>
              <a:t>Дополнительное решение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0848975" y="6211669"/>
            <a:ext cx="1343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13/14</a:t>
            </a:r>
            <a:endParaRPr lang="ru-RU" sz="36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F16E67F-C0DC-4BEB-BB0E-CE86F78CB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47" y="2647950"/>
            <a:ext cx="1562099" cy="1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72683F-A224-4B4E-8B5B-D5754F40315C}"/>
              </a:ext>
            </a:extLst>
          </p:cNvPr>
          <p:cNvSpPr txBox="1"/>
          <p:nvPr/>
        </p:nvSpPr>
        <p:spPr>
          <a:xfrm>
            <a:off x="2085975" y="3167389"/>
            <a:ext cx="4010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cap="all" dirty="0">
                <a:ea typeface="+mj-ea"/>
                <a:cs typeface="+mj-cs"/>
              </a:rPr>
              <a:t>ССЫЛКА на мой сайт -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5051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ACCC8-1487-41B6-CCE2-24E6EF921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2052576"/>
            <a:ext cx="9480021" cy="1651738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effectLst/>
              </a:rPr>
              <a:t>«Электронный дневник</a:t>
            </a:r>
            <a:r>
              <a:rPr lang="en-US" sz="5400" b="1" dirty="0">
                <a:effectLst/>
              </a:rPr>
              <a:t> </a:t>
            </a:r>
            <a:r>
              <a:rPr lang="ru-RU" sz="5400" b="1" dirty="0">
                <a:effectLst/>
              </a:rPr>
              <a:t>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B17045-37B4-848B-10A7-005FB37DA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025" y="3970030"/>
            <a:ext cx="3209925" cy="2232114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Работу выполнил студент гр. 22919/1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Быков Дмитрий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https://github.com/Dmitrii-Bykov-ISPO/PM-04</a:t>
            </a:r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FDB687-5697-79BB-73C3-151354E2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1758" y="-5340"/>
            <a:ext cx="3039198" cy="165173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936513A-6EC8-4213-9400-0B2955E6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59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B7CB5F-31BD-475C-9532-770D1BB8BB01}"/>
              </a:ext>
            </a:extLst>
          </p:cNvPr>
          <p:cNvSpPr txBox="1"/>
          <p:nvPr/>
        </p:nvSpPr>
        <p:spPr>
          <a:xfrm>
            <a:off x="1743075" y="5832812"/>
            <a:ext cx="1562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62ABF-A623-4AAA-BD80-1216A5DFF465}"/>
              </a:ext>
            </a:extLst>
          </p:cNvPr>
          <p:cNvSpPr txBox="1"/>
          <p:nvPr/>
        </p:nvSpPr>
        <p:spPr>
          <a:xfrm>
            <a:off x="11042121" y="6211669"/>
            <a:ext cx="125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7084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2439" y="104031"/>
            <a:ext cx="5187121" cy="1060535"/>
          </a:xfrm>
        </p:spPr>
        <p:txBody>
          <a:bodyPr/>
          <a:lstStyle/>
          <a:p>
            <a:r>
              <a:rPr lang="ru-RU" b="1" dirty="0">
                <a:effectLst/>
              </a:rPr>
              <a:t>Предметная область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34725" y="6171132"/>
            <a:ext cx="10572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2/14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E0CDA-B26A-4084-A8B4-2DBD52AF96C4}"/>
              </a:ext>
            </a:extLst>
          </p:cNvPr>
          <p:cNvSpPr txBox="1"/>
          <p:nvPr/>
        </p:nvSpPr>
        <p:spPr>
          <a:xfrm>
            <a:off x="1649081" y="1360164"/>
            <a:ext cx="8893835" cy="4542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Будет реализован Вход через логин/пароль для обучающихся и преподавателей. </a:t>
            </a:r>
          </a:p>
          <a:p>
            <a:pPr indent="457200">
              <a:lnSpc>
                <a:spcPct val="110000"/>
              </a:lnSpc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 преподавателя и обучающихся будет отображаться расписание с информацией.</a:t>
            </a:r>
          </a:p>
          <a:p>
            <a:pPr indent="457200">
              <a:lnSpc>
                <a:spcPct val="110000"/>
              </a:lnSpc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Будет обеспечена безопасность персональных данных пользователей, а также рабочих данных при хранении и передаче</a:t>
            </a:r>
          </a:p>
          <a:p>
            <a:pPr indent="457200">
              <a:lnSpc>
                <a:spcPct val="110000"/>
              </a:lnSpc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Будет обеспечен понятный пользовательский интерфейс.</a:t>
            </a:r>
          </a:p>
          <a:p>
            <a:pPr indent="457200">
              <a:lnSpc>
                <a:spcPct val="110000"/>
              </a:lnSpc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Будет создан </a:t>
            </a:r>
            <a:r>
              <a:rPr lang="ru-RU" sz="2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личный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кабинет студента/преподавателя.</a:t>
            </a:r>
          </a:p>
          <a:p>
            <a:pPr indent="457200">
              <a:lnSpc>
                <a:spcPct val="110000"/>
              </a:lnSpc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 сможет выставлять оценки с возможностью их дальнейшего исправления (в течение 7 дней). </a:t>
            </a:r>
          </a:p>
          <a:p>
            <a:pPr indent="457200">
              <a:lnSpc>
                <a:spcPct val="110000"/>
              </a:lnSpc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Студент сможет просмотреть оценки.</a:t>
            </a:r>
          </a:p>
          <a:p>
            <a:pPr indent="457200">
              <a:lnSpc>
                <a:spcPct val="110000"/>
              </a:lnSpc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Оценки будут собраны в таблицах по семестрам. </a:t>
            </a:r>
          </a:p>
        </p:txBody>
      </p:sp>
    </p:spTree>
    <p:extLst>
      <p:ext uri="{BB962C8B-B14F-4D97-AF65-F5344CB8AC3E}">
        <p14:creationId xmlns:p14="http://schemas.microsoft.com/office/powerpoint/2010/main" val="120858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2439" y="104031"/>
            <a:ext cx="5187121" cy="1060535"/>
          </a:xfrm>
        </p:spPr>
        <p:txBody>
          <a:bodyPr/>
          <a:lstStyle/>
          <a:p>
            <a:r>
              <a:rPr lang="ru-RU" b="1" dirty="0">
                <a:effectLst/>
              </a:rPr>
              <a:t>Предметная область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34725" y="6171132"/>
            <a:ext cx="1057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/14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E0CDA-B26A-4084-A8B4-2DBD52AF96C4}"/>
              </a:ext>
            </a:extLst>
          </p:cNvPr>
          <p:cNvSpPr txBox="1"/>
          <p:nvPr/>
        </p:nvSpPr>
        <p:spPr>
          <a:xfrm>
            <a:off x="1223134" y="985777"/>
            <a:ext cx="10090029" cy="5633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Архив с данными о студентах и их успеваемости прошлых годов будет сохраняться в базу данных.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Заведующие отделением ИСПО будут иметь право вносить учеников в группы, изменять расписание и добавлять преподавателей.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Будет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создано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6 уровней доступа:</a:t>
            </a:r>
          </a:p>
          <a:p>
            <a:pPr marL="342900" lvl="0" indent="4572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Все пользователи</a:t>
            </a:r>
          </a:p>
          <a:p>
            <a:pPr marL="342900" lvl="0" indent="4572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Неавторизованные пользователи</a:t>
            </a:r>
          </a:p>
          <a:p>
            <a:pPr marL="342900" lvl="0" indent="4572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Авторизованные пользователи</a:t>
            </a:r>
          </a:p>
          <a:p>
            <a:pPr marL="342900" lvl="0" indent="4572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Студент</a:t>
            </a:r>
          </a:p>
          <a:p>
            <a:pPr marL="342900" lvl="0" indent="4572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</a:t>
            </a:r>
          </a:p>
          <a:p>
            <a:pPr marL="342900" lvl="0" indent="4572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 (и Зав. Отделением)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Предполагаемое количество пользователей – до 100000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Предполагаемая максимальная нагрузка на сайт – 70000 пользователей одновременно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Сроки выполнения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1 сентября 2024 г.</a:t>
            </a:r>
          </a:p>
        </p:txBody>
      </p:sp>
    </p:spTree>
    <p:extLst>
      <p:ext uri="{BB962C8B-B14F-4D97-AF65-F5344CB8AC3E}">
        <p14:creationId xmlns:p14="http://schemas.microsoft.com/office/powerpoint/2010/main" val="200172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Модель жизненного цикла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06150" y="6211669"/>
            <a:ext cx="108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/14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8C298-EE43-4BD2-8F47-CAFE77F05D77}"/>
              </a:ext>
            </a:extLst>
          </p:cNvPr>
          <p:cNvSpPr txBox="1"/>
          <p:nvPr/>
        </p:nvSpPr>
        <p:spPr>
          <a:xfrm>
            <a:off x="3132395" y="933733"/>
            <a:ext cx="59272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«Прототипирование + Каскадная модель»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E7236F-F5C3-4B82-B191-98B12BB1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46" y="1240582"/>
            <a:ext cx="9609108" cy="468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1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</a:rPr>
              <a:t>Graphical User Interface </a:t>
            </a:r>
            <a:endParaRPr lang="ru-RU" b="1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039475" y="6211669"/>
            <a:ext cx="1152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36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24EBD7F-EA57-4833-8139-535E745F8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924006"/>
              </p:ext>
            </p:extLst>
          </p:nvPr>
        </p:nvGraphicFramePr>
        <p:xfrm>
          <a:off x="347647" y="1071831"/>
          <a:ext cx="11372850" cy="757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Visio" r:id="rId3" imgW="8486775" imgH="5657850" progId="Visio.Drawing.15">
                  <p:embed/>
                </p:oleObj>
              </mc:Choice>
              <mc:Fallback>
                <p:oleObj name="Visio" r:id="rId3" imgW="8486775" imgH="56578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47" y="1071831"/>
                        <a:ext cx="11372850" cy="75758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EC88A5A-37BC-4E47-9C3F-91DF5A924420}"/>
              </a:ext>
            </a:extLst>
          </p:cNvPr>
          <p:cNvSpPr txBox="1">
            <a:spLocks/>
          </p:cNvSpPr>
          <p:nvPr/>
        </p:nvSpPr>
        <p:spPr>
          <a:xfrm>
            <a:off x="3226337" y="5797465"/>
            <a:ext cx="5739326" cy="1060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effectLst/>
              </a:rPr>
              <a:t>Карта навигации</a:t>
            </a:r>
          </a:p>
        </p:txBody>
      </p:sp>
    </p:spTree>
    <p:extLst>
      <p:ext uri="{BB962C8B-B14F-4D97-AF65-F5344CB8AC3E}">
        <p14:creationId xmlns:p14="http://schemas.microsoft.com/office/powerpoint/2010/main" val="35667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</a:rPr>
              <a:t>Graphical User Interface </a:t>
            </a:r>
            <a:endParaRPr lang="ru-RU" b="1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039475" y="6211669"/>
            <a:ext cx="1152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6/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40338-6728-4DF7-ABCE-04BC99262F9E}"/>
              </a:ext>
            </a:extLst>
          </p:cNvPr>
          <p:cNvSpPr txBox="1"/>
          <p:nvPr/>
        </p:nvSpPr>
        <p:spPr>
          <a:xfrm>
            <a:off x="6683886" y="2468642"/>
            <a:ext cx="4751879" cy="1737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0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Выполнены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принципы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GUI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342900" algn="just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 простоты</a:t>
            </a:r>
          </a:p>
          <a:p>
            <a:pPr marL="800100" lvl="1" indent="342900" algn="just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 видимости</a:t>
            </a:r>
          </a:p>
          <a:p>
            <a:pPr marL="800100" lvl="1" indent="342900" algn="just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 структуризации. 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A77B95-0613-43D0-829B-47FB50281906}"/>
              </a:ext>
            </a:extLst>
          </p:cNvPr>
          <p:cNvPicPr/>
          <p:nvPr/>
        </p:nvPicPr>
        <p:blipFill rotWithShape="1">
          <a:blip r:embed="rId2"/>
          <a:srcRect l="1112" t="2889" r="577" b="1281"/>
          <a:stretch/>
        </p:blipFill>
        <p:spPr>
          <a:xfrm>
            <a:off x="882622" y="1164566"/>
            <a:ext cx="3600000" cy="244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6A1220-9ED3-4C1B-B94F-328B6D3A40DB}"/>
              </a:ext>
            </a:extLst>
          </p:cNvPr>
          <p:cNvPicPr/>
          <p:nvPr/>
        </p:nvPicPr>
        <p:blipFill rotWithShape="1">
          <a:blip r:embed="rId3"/>
          <a:srcRect l="1104" t="4556" r="3291" b="1547"/>
          <a:stretch/>
        </p:blipFill>
        <p:spPr>
          <a:xfrm>
            <a:off x="1813559" y="3938956"/>
            <a:ext cx="3562351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Руководство оператора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25200" y="6211669"/>
            <a:ext cx="106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7/14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423E3-1F69-413F-A2E2-1965C322B58D}"/>
              </a:ext>
            </a:extLst>
          </p:cNvPr>
          <p:cNvSpPr txBox="1"/>
          <p:nvPr/>
        </p:nvSpPr>
        <p:spPr>
          <a:xfrm>
            <a:off x="716398" y="1502688"/>
            <a:ext cx="10635345" cy="4708981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входа в Аккаунт</a:t>
            </a:r>
            <a:r>
              <a:rPr lang="en-US" sz="2000" cap="all" dirty="0">
                <a:ea typeface="+mj-ea"/>
                <a:cs typeface="+mj-cs"/>
              </a:rPr>
              <a:t>;</a:t>
            </a:r>
            <a:endParaRPr lang="ru-RU" sz="2000" cap="all" dirty="0">
              <a:ea typeface="+mj-ea"/>
              <a:cs typeface="+mj-cs"/>
            </a:endParaRP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расписания с информацией (время, где, с кем);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изменения расписания</a:t>
            </a:r>
            <a:r>
              <a:rPr lang="en-US" sz="2000" cap="all" dirty="0">
                <a:ea typeface="+mj-ea"/>
                <a:cs typeface="+mj-cs"/>
              </a:rPr>
              <a:t>;</a:t>
            </a:r>
            <a:endParaRPr lang="ru-RU" sz="2000" cap="all" dirty="0">
              <a:ea typeface="+mj-ea"/>
              <a:cs typeface="+mj-cs"/>
            </a:endParaRP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личных оценок студента;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личного рейтинга студента, основанного на оценках, посещаемости и замечаниях;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аналитической оценки успеваемости студента;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выставления оценок с возможностью их дальнейшего исправления (в течение 7 дней), а также добавления комментарии к оценке;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сведений для абитуриентов (Поступающих) или пользователей, не прошедших регистрацию;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вкладки: «Часто задаваемые вопросы», доступной для всех пользователей;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Чата для связи с Технической Поддержкой доступная для авторизированных пользователей;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A1426-B6CC-435A-A6EA-7807AED52AA9}"/>
              </a:ext>
            </a:extLst>
          </p:cNvPr>
          <p:cNvSpPr txBox="1"/>
          <p:nvPr/>
        </p:nvSpPr>
        <p:spPr>
          <a:xfrm>
            <a:off x="3490895" y="964511"/>
            <a:ext cx="5086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cap="all" dirty="0">
                <a:ea typeface="+mj-ea"/>
                <a:cs typeface="+mj-cs"/>
              </a:rPr>
              <a:t>Ранжированный список функционала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97989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Руководство оператора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53775" y="6211669"/>
            <a:ext cx="1038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8/14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423E3-1F69-413F-A2E2-1965C322B58D}"/>
              </a:ext>
            </a:extLst>
          </p:cNvPr>
          <p:cNvSpPr txBox="1"/>
          <p:nvPr/>
        </p:nvSpPr>
        <p:spPr>
          <a:xfrm>
            <a:off x="2943210" y="1659285"/>
            <a:ext cx="61817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fontAlgn="base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</a:pPr>
            <a:r>
              <a:rPr lang="ru-RU" sz="2400" b="1" cap="all" dirty="0">
                <a:ea typeface="+mj-ea"/>
                <a:cs typeface="+mj-cs"/>
              </a:rPr>
              <a:t>СООБЩЕНИЯ ОПЕРАТОРУ</a:t>
            </a:r>
            <a:r>
              <a:rPr lang="en-US" sz="2400" b="1" cap="all" dirty="0">
                <a:ea typeface="+mj-ea"/>
                <a:cs typeface="+mj-cs"/>
              </a:rPr>
              <a:t>:</a:t>
            </a:r>
            <a:endParaRPr lang="ru-RU" sz="2400" b="1" cap="all" dirty="0">
              <a:ea typeface="+mj-ea"/>
              <a:cs typeface="+mj-cs"/>
            </a:endParaRP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Ошибка: «</a:t>
            </a:r>
            <a:r>
              <a:rPr lang="ru-RU" sz="2000" b="1" cap="all" dirty="0">
                <a:ea typeface="+mj-ea"/>
                <a:cs typeface="+mj-cs"/>
              </a:rPr>
              <a:t>Неверный вход</a:t>
            </a:r>
            <a:r>
              <a:rPr lang="ru-RU" sz="2000" cap="all" dirty="0">
                <a:ea typeface="+mj-ea"/>
                <a:cs typeface="+mj-cs"/>
              </a:rPr>
              <a:t>».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Сообщение: «</a:t>
            </a:r>
            <a:r>
              <a:rPr lang="ru-RU" sz="2000" b="1" cap="all" dirty="0">
                <a:ea typeface="+mj-ea"/>
                <a:cs typeface="+mj-cs"/>
              </a:rPr>
              <a:t>Восстановить пароль</a:t>
            </a:r>
            <a:r>
              <a:rPr lang="ru-RU" sz="2000" cap="all" dirty="0">
                <a:ea typeface="+mj-ea"/>
                <a:cs typeface="+mj-cs"/>
              </a:rPr>
              <a:t>».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Сообщение: «</a:t>
            </a:r>
            <a:r>
              <a:rPr lang="ru-RU" sz="2000" b="1" cap="all" dirty="0">
                <a:ea typeface="+mj-ea"/>
                <a:cs typeface="+mj-cs"/>
              </a:rPr>
              <a:t>Попытка ввода неверных данных в расписании</a:t>
            </a:r>
            <a:r>
              <a:rPr lang="ru-RU" sz="2000" cap="all" dirty="0">
                <a:ea typeface="+mj-ea"/>
                <a:cs typeface="+mj-cs"/>
              </a:rPr>
              <a:t>»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Ошибка: «</a:t>
            </a:r>
            <a:r>
              <a:rPr lang="ru-RU" sz="2000" b="1" cap="all" dirty="0">
                <a:ea typeface="+mj-ea"/>
                <a:cs typeface="+mj-cs"/>
              </a:rPr>
              <a:t>Попытка перейти в </a:t>
            </a:r>
            <a:r>
              <a:rPr lang="ru-RU" sz="2000" b="1" cap="all" dirty="0" err="1">
                <a:ea typeface="+mj-ea"/>
                <a:cs typeface="+mj-cs"/>
              </a:rPr>
              <a:t>Telegram</a:t>
            </a:r>
            <a:r>
              <a:rPr lang="ru-RU" sz="2000" b="1" cap="all" dirty="0">
                <a:ea typeface="+mj-ea"/>
                <a:cs typeface="+mj-cs"/>
              </a:rPr>
              <a:t> </a:t>
            </a:r>
            <a:r>
              <a:rPr lang="en-US" sz="2000" b="1" cap="all" dirty="0">
                <a:ea typeface="+mj-ea"/>
                <a:cs typeface="+mj-cs"/>
              </a:rPr>
              <a:t>BOT</a:t>
            </a:r>
            <a:r>
              <a:rPr lang="ru-RU" sz="2000" b="1" cap="all" dirty="0">
                <a:ea typeface="+mj-ea"/>
                <a:cs typeface="+mj-cs"/>
              </a:rPr>
              <a:t> неавторизованного пользователя</a:t>
            </a:r>
            <a:r>
              <a:rPr lang="ru-RU" sz="2000" cap="all" dirty="0">
                <a:ea typeface="+mj-ea"/>
                <a:cs typeface="+mj-cs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98897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6337" y="110515"/>
            <a:ext cx="5739326" cy="10605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Тестирование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10822" y="6257835"/>
            <a:ext cx="1431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9/14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423E3-1F69-413F-A2E2-1965C322B58D}"/>
              </a:ext>
            </a:extLst>
          </p:cNvPr>
          <p:cNvSpPr txBox="1"/>
          <p:nvPr/>
        </p:nvSpPr>
        <p:spPr>
          <a:xfrm>
            <a:off x="770021" y="1484432"/>
            <a:ext cx="6502047" cy="327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ru-RU" sz="2000" cap="all" dirty="0" err="1">
                <a:ea typeface="+mj-ea"/>
                <a:cs typeface="+mj-cs"/>
              </a:rPr>
              <a:t>формА</a:t>
            </a:r>
            <a:r>
              <a:rPr lang="ru-RU" sz="2000" cap="all" dirty="0">
                <a:ea typeface="+mj-ea"/>
                <a:cs typeface="+mj-cs"/>
              </a:rPr>
              <a:t> «</a:t>
            </a:r>
            <a:r>
              <a:rPr lang="ru-RU" sz="2000" cap="all" dirty="0"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Добавление расписания</a:t>
            </a:r>
            <a:r>
              <a:rPr lang="ru-RU" sz="2000" cap="all" dirty="0">
                <a:ea typeface="+mj-ea"/>
                <a:cs typeface="+mj-cs"/>
              </a:rPr>
              <a:t>» </a:t>
            </a:r>
          </a:p>
          <a:p>
            <a:pPr fontAlgn="base">
              <a:lnSpc>
                <a:spcPct val="150000"/>
              </a:lnSpc>
            </a:pPr>
            <a:r>
              <a:rPr lang="ru-RU" sz="2000" cap="all" dirty="0">
                <a:ea typeface="+mj-ea"/>
                <a:cs typeface="+mj-cs"/>
              </a:rPr>
              <a:t>использовали </a:t>
            </a:r>
            <a:r>
              <a:rPr lang="ru-RU" sz="2000" b="1" cap="all" dirty="0">
                <a:ea typeface="+mj-ea"/>
                <a:cs typeface="+mj-cs"/>
              </a:rPr>
              <a:t>Функциональное</a:t>
            </a:r>
            <a:r>
              <a:rPr lang="ru-RU" sz="2000" cap="all" dirty="0">
                <a:ea typeface="+mj-ea"/>
                <a:cs typeface="+mj-cs"/>
              </a:rPr>
              <a:t> </a:t>
            </a:r>
            <a:r>
              <a:rPr lang="ru-RU" sz="2000" b="1" cap="all" dirty="0">
                <a:ea typeface="+mj-ea"/>
                <a:cs typeface="+mj-cs"/>
              </a:rPr>
              <a:t>тестирование</a:t>
            </a:r>
            <a:r>
              <a:rPr lang="ru-RU" sz="2000" cap="all" dirty="0">
                <a:ea typeface="+mj-ea"/>
                <a:cs typeface="+mj-cs"/>
              </a:rPr>
              <a:t> (</a:t>
            </a:r>
            <a:r>
              <a:rPr lang="ru-RU" sz="2000" cap="all" dirty="0" err="1">
                <a:ea typeface="+mj-ea"/>
                <a:cs typeface="+mj-cs"/>
              </a:rPr>
              <a:t>Functional</a:t>
            </a:r>
            <a:r>
              <a:rPr lang="ru-RU" sz="2000" cap="all" dirty="0">
                <a:ea typeface="+mj-ea"/>
                <a:cs typeface="+mj-cs"/>
              </a:rPr>
              <a:t> </a:t>
            </a:r>
            <a:r>
              <a:rPr lang="ru-RU" sz="2000" cap="all" dirty="0" err="1">
                <a:ea typeface="+mj-ea"/>
                <a:cs typeface="+mj-cs"/>
              </a:rPr>
              <a:t>testing</a:t>
            </a:r>
            <a:r>
              <a:rPr lang="ru-RU" sz="2000" cap="all" dirty="0">
                <a:ea typeface="+mj-ea"/>
                <a:cs typeface="+mj-cs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ru-RU" sz="2000" b="1" cap="all" dirty="0" err="1">
                <a:ea typeface="+mj-ea"/>
                <a:cs typeface="+mj-cs"/>
              </a:rPr>
              <a:t>методЫ</a:t>
            </a:r>
            <a:r>
              <a:rPr lang="ru-RU" sz="2000" b="1" cap="all" dirty="0">
                <a:ea typeface="+mj-ea"/>
                <a:cs typeface="+mj-cs"/>
              </a:rPr>
              <a:t> тестирования</a:t>
            </a:r>
            <a:r>
              <a:rPr lang="en-US" sz="2000" b="1" cap="all" dirty="0">
                <a:ea typeface="+mj-ea"/>
                <a:cs typeface="+mj-cs"/>
              </a:rPr>
              <a:t>:</a:t>
            </a: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ru-RU" sz="2000" cap="all" dirty="0">
                <a:ea typeface="+mj-ea"/>
                <a:cs typeface="+mj-cs"/>
              </a:rPr>
              <a:t>Анализ Граничных Значений</a:t>
            </a: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ru-RU" sz="2000" cap="all" dirty="0">
                <a:ea typeface="+mj-ea"/>
                <a:cs typeface="+mj-cs"/>
              </a:rPr>
              <a:t>метод эквивалентного разделения</a:t>
            </a:r>
            <a:endParaRPr lang="en-US" sz="2000" cap="all" dirty="0">
              <a:ea typeface="+mj-ea"/>
              <a:cs typeface="+mj-cs"/>
            </a:endParaRP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en-US" sz="2000" cap="all" dirty="0">
                <a:ea typeface="+mj-ea"/>
                <a:cs typeface="+mj-cs"/>
              </a:rPr>
              <a:t>Cause / effect (</a:t>
            </a:r>
            <a:r>
              <a:rPr lang="ru-RU" sz="2000" cap="all" dirty="0">
                <a:ea typeface="+mj-ea"/>
                <a:cs typeface="+mj-cs"/>
              </a:rPr>
              <a:t>Причина / следствие</a:t>
            </a:r>
            <a:r>
              <a:rPr lang="en-US" sz="2000" cap="all" dirty="0">
                <a:ea typeface="+mj-ea"/>
                <a:cs typeface="+mj-cs"/>
              </a:rPr>
              <a:t>)</a:t>
            </a:r>
            <a:endParaRPr lang="ru-RU" sz="2000" cap="all" dirty="0">
              <a:ea typeface="+mj-ea"/>
              <a:cs typeface="+mj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C2EC44-B0C0-4CFA-BE4F-31BE8EE37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2481130"/>
            <a:ext cx="4048690" cy="18957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4108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1345</TotalTime>
  <Words>459</Words>
  <Application>Microsoft Office PowerPoint</Application>
  <PresentationFormat>Широкоэкранный</PresentationFormat>
  <Paragraphs>84</Paragraphs>
  <Slides>14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Symbol</vt:lpstr>
      <vt:lpstr>Times New Roman</vt:lpstr>
      <vt:lpstr>Tw Cen MT</vt:lpstr>
      <vt:lpstr>Контур</vt:lpstr>
      <vt:lpstr>Worksheet</vt:lpstr>
      <vt:lpstr>Документ Microsoft Visio</vt:lpstr>
      <vt:lpstr>«Электронный дневник ПОЛИТЕХА»</vt:lpstr>
      <vt:lpstr>Предметная область</vt:lpstr>
      <vt:lpstr>Предметная область</vt:lpstr>
      <vt:lpstr>Модель жизненного цикла</vt:lpstr>
      <vt:lpstr>Graphical User Interface </vt:lpstr>
      <vt:lpstr>Graphical User Interface </vt:lpstr>
      <vt:lpstr>Руководство оператора</vt:lpstr>
      <vt:lpstr>Руководство оператора</vt:lpstr>
      <vt:lpstr>Тестирование</vt:lpstr>
      <vt:lpstr>Тестирование</vt:lpstr>
      <vt:lpstr>Traceability matrix </vt:lpstr>
      <vt:lpstr>Отчет Testrail</vt:lpstr>
      <vt:lpstr>Дополнительное решение</vt:lpstr>
      <vt:lpstr>«Электронный дневник ПОЛИТЕХА»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«Внедрение дополнительного функционала в Электронный дневник»</dc:title>
  <dc:creator>Быков Дмитрий Альбертович</dc:creator>
  <cp:lastModifiedBy>Dmitrii Bykov</cp:lastModifiedBy>
  <cp:revision>70</cp:revision>
  <dcterms:created xsi:type="dcterms:W3CDTF">2023-10-23T18:18:09Z</dcterms:created>
  <dcterms:modified xsi:type="dcterms:W3CDTF">2024-06-28T09:00:16Z</dcterms:modified>
</cp:coreProperties>
</file>