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67" r:id="rId4"/>
    <p:sldId id="268" r:id="rId5"/>
    <p:sldId id="273" r:id="rId6"/>
    <p:sldId id="272" r:id="rId7"/>
    <p:sldId id="271" r:id="rId8"/>
    <p:sldId id="270" r:id="rId9"/>
    <p:sldId id="264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est.zone.swtest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53751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10/12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037CE-F1C9-4E5F-A331-97076CE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290858"/>
            <a:ext cx="56890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9099-4D33-4CFF-8DAF-2CBDA7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3" y="2509119"/>
            <a:ext cx="6055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11/12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405441" y="1484593"/>
            <a:ext cx="8109909" cy="468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интерфейс. Имеется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3/12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4/12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44232"/>
              </p:ext>
            </p:extLst>
          </p:nvPr>
        </p:nvGraphicFramePr>
        <p:xfrm>
          <a:off x="844689" y="932766"/>
          <a:ext cx="7610586" cy="506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89" y="932766"/>
                        <a:ext cx="7610586" cy="5069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C83424-7632-4A4C-A4D7-3AFB10249C4C}"/>
              </a:ext>
            </a:extLst>
          </p:cNvPr>
          <p:cNvSpPr txBox="1"/>
          <p:nvPr/>
        </p:nvSpPr>
        <p:spPr>
          <a:xfrm>
            <a:off x="1096006" y="4757946"/>
            <a:ext cx="13614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уровней доступа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8063854" y="4241454"/>
            <a:ext cx="4751879" cy="217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</a:t>
            </a:r>
          </a:p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25200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>
                <a:effectLst/>
              </a:rPr>
              <a:t>Руководство оператора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72825" y="6211669"/>
            <a:ext cx="101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604820" y="1445874"/>
            <a:ext cx="108584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и редактирования Личного кабинета для обучающихся преподавателей, и прочих работников;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рейтинга групп, основанный на оценках, посещаемости и замечаниях всех студентов группы;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регистрации на сайте электронного журнала выдается логин-пароль (уникальный кодовый </a:t>
            </a:r>
            <a:r>
              <a:rPr lang="ru-RU" sz="2000" cap="all" dirty="0" err="1">
                <a:ea typeface="+mj-ea"/>
                <a:cs typeface="+mj-cs"/>
              </a:rPr>
              <a:t>аутентификатор</a:t>
            </a:r>
            <a:r>
              <a:rPr lang="ru-RU" sz="2000" cap="all" dirty="0">
                <a:ea typeface="+mj-ea"/>
                <a:cs typeface="+mj-cs"/>
              </a:rPr>
              <a:t>), который должен будет вводиться в боте для доступа к данным, перенесенным из базы данных электронного дневника;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информации «О нас»;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рассылки оценок через </a:t>
            </a:r>
            <a:r>
              <a:rPr lang="en-US" sz="2000" cap="all" dirty="0">
                <a:ea typeface="+mj-ea"/>
                <a:cs typeface="+mj-cs"/>
              </a:rPr>
              <a:t>Telegram Bot</a:t>
            </a:r>
            <a:r>
              <a:rPr lang="ru-RU" sz="2000" cap="all" dirty="0">
                <a:ea typeface="+mj-ea"/>
                <a:cs typeface="+mj-cs"/>
              </a:rPr>
              <a:t>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восстановления пароля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просмотра текущих показателей статуса работы сервера, и прочих аппаратных показателей;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доступа к архиву с данными о студентах и их успеваемости прошлых годов сохраненных в Базе данных;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 startAt="11"/>
            </a:pPr>
            <a:r>
              <a:rPr lang="ru-RU" sz="2000" cap="all" dirty="0">
                <a:ea typeface="+mj-ea"/>
                <a:cs typeface="+mj-cs"/>
              </a:rPr>
              <a:t>Функция изменения стилей оформления сайта, для студентов, в конце семестра занявших 1-3 место в рейтинге.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6445B-608A-4250-A2C1-AFCA748DC446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4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90062"/>
            <a:ext cx="61817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000" cap="all" dirty="0">
                <a:ea typeface="+mj-ea"/>
                <a:cs typeface="+mj-cs"/>
              </a:rPr>
              <a:t>СООБЩЕНИЯ ОПЕРАТОРУ</a:t>
            </a:r>
            <a:r>
              <a:rPr lang="en-US" sz="2000" cap="all" dirty="0">
                <a:ea typeface="+mj-ea"/>
                <a:cs typeface="+mj-cs"/>
              </a:rPr>
              <a:t>:</a:t>
            </a:r>
            <a:endParaRPr lang="ru-RU" sz="2000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96625" y="6211669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857249" y="1484432"/>
            <a:ext cx="7886701" cy="3737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по какой форме создавали </a:t>
            </a:r>
            <a:r>
              <a:rPr lang="en-US" sz="2000" cap="all" dirty="0">
                <a:ea typeface="+mj-ea"/>
                <a:cs typeface="+mj-cs"/>
              </a:rPr>
              <a:t>Test-case?</a:t>
            </a:r>
            <a:endParaRPr lang="ru-RU" sz="2000" cap="all" dirty="0">
              <a:ea typeface="+mj-ea"/>
              <a:cs typeface="+mj-cs"/>
            </a:endParaRP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 - По форме «</a:t>
            </a:r>
            <a:r>
              <a:rPr lang="ru-RU" sz="2000" cap="all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Добавление расписания</a:t>
            </a:r>
            <a:r>
              <a:rPr lang="ru-RU" sz="2000" cap="all" dirty="0">
                <a:ea typeface="+mj-ea"/>
                <a:cs typeface="+mj-cs"/>
              </a:rPr>
              <a:t>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какой вид тестирования использовали?</a:t>
            </a:r>
            <a:endParaRPr lang="en-US" sz="2000" cap="all" dirty="0">
              <a:ea typeface="+mj-ea"/>
              <a:cs typeface="+mj-cs"/>
            </a:endParaRP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 - Функциональное тестирование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какими методами тестирования воспользовались</a:t>
            </a:r>
            <a:r>
              <a:rPr lang="en-US" sz="2000" cap="all" dirty="0">
                <a:ea typeface="+mj-ea"/>
                <a:cs typeface="+mj-cs"/>
              </a:rPr>
              <a:t>?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72825" y="6211669"/>
            <a:ext cx="101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9/12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4569"/>
              </p:ext>
            </p:extLst>
          </p:nvPr>
        </p:nvGraphicFramePr>
        <p:xfrm>
          <a:off x="311150" y="1743075"/>
          <a:ext cx="11569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3" imgW="11963545" imgH="2209967" progId="Excel.Sheet.12">
                  <p:embed/>
                </p:oleObj>
              </mc:Choice>
              <mc:Fallback>
                <p:oleObj name="Worksheet" r:id="rId3" imgW="11963545" imgH="2209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" y="1743075"/>
                        <a:ext cx="11569700" cy="2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2394"/>
              </p:ext>
            </p:extLst>
          </p:nvPr>
        </p:nvGraphicFramePr>
        <p:xfrm>
          <a:off x="1576388" y="4070350"/>
          <a:ext cx="95631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Worksheet" r:id="rId5" imgW="9563201" imgH="2009788" progId="Excel.Sheet.12">
                  <p:embed/>
                </p:oleObj>
              </mc:Choice>
              <mc:Fallback>
                <p:oleObj name="Worksheet" r:id="rId5" imgW="9563201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4070350"/>
                        <a:ext cx="95631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710</TotalTime>
  <Words>565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Tw Cen MT</vt:lpstr>
      <vt:lpstr>Контур</vt:lpstr>
      <vt:lpstr>Visio</vt:lpstr>
      <vt:lpstr>Worksheet</vt:lpstr>
      <vt:lpstr>«Электронный дневник ПОЛИТЕХА»</vt:lpstr>
      <vt:lpstr>Предметная область</vt:lpstr>
      <vt:lpstr>Модель жизненного цикла</vt:lpstr>
      <vt:lpstr>Graphical User Interface </vt:lpstr>
      <vt:lpstr>Руководство оператора</vt:lpstr>
      <vt:lpstr>Руководство оператора</vt:lpstr>
      <vt:lpstr>Руководство оператора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«Внедрение дополнительного функционала в Электронный дневник»</dc:title>
  <dc:creator>Быков Дмитрий Альбертович</dc:creator>
  <cp:lastModifiedBy>229191-3</cp:lastModifiedBy>
  <cp:revision>47</cp:revision>
  <dcterms:created xsi:type="dcterms:W3CDTF">2023-10-23T18:18:09Z</dcterms:created>
  <dcterms:modified xsi:type="dcterms:W3CDTF">2024-06-13T09:07:50Z</dcterms:modified>
</cp:coreProperties>
</file>