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58" r:id="rId8"/>
    <p:sldId id="265" r:id="rId9"/>
    <p:sldId id="259" r:id="rId10"/>
    <p:sldId id="270" r:id="rId11"/>
    <p:sldId id="266" r:id="rId12"/>
    <p:sldId id="268" r:id="rId13"/>
    <p:sldId id="26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0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7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53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892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57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62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96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1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06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5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9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9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4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01E6E-EDB6-4905-857B-BE976176421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078F9B-0648-4DAD-ADB8-2249F74A4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74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8051" y="65630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Алгоритмы решения тригонометрических уравнений.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78052" y="4084204"/>
            <a:ext cx="8915399" cy="112628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6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6512" y="683104"/>
            <a:ext cx="8911687" cy="821232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6512" y="1794387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3 sin x = 2 cos x</a:t>
                </a:r>
              </a:p>
              <a:p>
                <a:r>
                  <a:rPr lang="en-US" dirty="0" smtClean="0"/>
                  <a:t>3 sin x – 2 cos x = 0 /cos x</a:t>
                </a:r>
              </a:p>
              <a:p>
                <a:r>
                  <a:rPr lang="en-US" dirty="0" smtClean="0"/>
                  <a:t>3 </a:t>
                </a:r>
                <a:r>
                  <a:rPr lang="en-US" dirty="0" err="1" smtClean="0"/>
                  <a:t>tg</a:t>
                </a:r>
                <a:r>
                  <a:rPr lang="en-US" dirty="0" smtClean="0"/>
                  <a:t> x – 2 = 0</a:t>
                </a:r>
              </a:p>
              <a:p>
                <a:r>
                  <a:rPr lang="en-US" dirty="0" err="1" smtClean="0"/>
                  <a:t>Tg</a:t>
                </a:r>
                <a:r>
                  <a:rPr lang="en-US" dirty="0" smtClean="0"/>
                  <a:t> x = 2/3</a:t>
                </a:r>
              </a:p>
              <a:p>
                <a:r>
                  <a:rPr lang="en-US" dirty="0" smtClean="0"/>
                  <a:t>X = </a:t>
                </a:r>
                <a:r>
                  <a:rPr lang="en-US" dirty="0" err="1" smtClean="0"/>
                  <a:t>arctg</a:t>
                </a:r>
                <a:r>
                  <a:rPr lang="en-US" dirty="0" smtClean="0"/>
                  <a:t> 2/3 + 2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6512" y="1794387"/>
                <a:ext cx="8915400" cy="3777622"/>
              </a:xfrm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2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8021" y="638857"/>
            <a:ext cx="9161540" cy="154917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Решение однородных тригонометрических уравнений </a:t>
            </a:r>
            <a:r>
              <a:rPr lang="ru-RU" b="1" dirty="0" smtClean="0"/>
              <a:t>второй </a:t>
            </a:r>
            <a:r>
              <a:rPr lang="ru-RU" b="1" dirty="0"/>
              <a:t>степени</a:t>
            </a:r>
            <a:br>
              <a:rPr lang="ru-RU" b="1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21971" y="2133600"/>
                <a:ext cx="9882641" cy="3777622"/>
              </a:xfrm>
            </p:spPr>
            <p:txBody>
              <a:bodyPr/>
              <a:lstStyle/>
              <a:p>
                <a:r>
                  <a:rPr lang="ru-RU" b="1" dirty="0" smtClean="0"/>
                  <a:t>Общий вид уравнения:</a:t>
                </a:r>
                <a:r>
                  <a:rPr lang="en-US" b="1" dirty="0" smtClean="0"/>
                  <a:t> a * sin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 + b * sin x * cos x + c cos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b="1" dirty="0" smtClean="0"/>
                  <a:t>.</a:t>
                </a:r>
                <a:endParaRPr lang="ru-RU" b="1" dirty="0"/>
              </a:p>
              <a:p>
                <a:r>
                  <a:rPr lang="ru-RU" b="1" dirty="0"/>
                  <a:t>Алгоритм решения</a:t>
                </a:r>
                <a:endParaRPr lang="en-US" b="1" dirty="0"/>
              </a:p>
              <a:p>
                <a:pPr marL="0" indent="0" algn="just">
                  <a:buNone/>
                </a:pPr>
                <a:r>
                  <a:rPr lang="en-US" dirty="0"/>
                  <a:t>     </a:t>
                </a:r>
                <a:r>
                  <a:rPr lang="ru-RU" dirty="0" smtClean="0"/>
                  <a:t>Делим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все </a:t>
                </a:r>
                <a:r>
                  <a:rPr lang="ru-RU" dirty="0"/>
                  <a:t>части на </a:t>
                </a:r>
                <a:r>
                  <a:rPr lang="en-US" dirty="0" smtClean="0"/>
                  <a:t>cos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>
                            <a:latin typeface="Cambria Math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иначе</a:t>
                </a:r>
                <a:r>
                  <a:rPr lang="en-US" dirty="0"/>
                  <a:t>,</a:t>
                </a:r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ru-RU" dirty="0"/>
                  <a:t>, но это невозможно по основному тригонометрическому тождеству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/>
                  <a:t>=1)</a:t>
                </a:r>
                <a:r>
                  <a:rPr lang="ru-RU" dirty="0"/>
                  <a:t>).</a:t>
                </a:r>
              </a:p>
              <a:p>
                <a:pPr marL="0" indent="0" algn="just">
                  <a:buNone/>
                </a:pPr>
                <a:r>
                  <a:rPr lang="ru-RU" dirty="0"/>
                  <a:t>	Решить уравнение вида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+ </a:t>
                </a:r>
                <a:r>
                  <a:rPr lang="en-US" dirty="0" err="1" smtClean="0"/>
                  <a:t>tg</a:t>
                </a:r>
                <a:r>
                  <a:rPr lang="en-US" dirty="0" smtClean="0"/>
                  <a:t> + 1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1971" y="2133600"/>
                <a:ext cx="9882641" cy="3777622"/>
              </a:xfrm>
              <a:blipFill>
                <a:blip r:embed="rId2"/>
                <a:stretch>
                  <a:fillRect l="-494" t="-645" r="-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5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1763" y="624110"/>
            <a:ext cx="8911687" cy="703245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78050" y="1632155"/>
                <a:ext cx="8915400" cy="3777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+ sin x * cos x –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= 0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+ </a:t>
                </a:r>
                <a:r>
                  <a:rPr lang="en-US" sz="2400" dirty="0" err="1" smtClean="0"/>
                  <a:t>tg</a:t>
                </a:r>
                <a:r>
                  <a:rPr lang="en-US" sz="2400" dirty="0" smtClean="0"/>
                  <a:t> x – 2 = 0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050" y="1632155"/>
                <a:ext cx="8915400" cy="3777622"/>
              </a:xfrm>
              <a:blipFill>
                <a:blip r:embed="rId2"/>
                <a:stretch>
                  <a:fillRect l="-958" t="-1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7015" y="1669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уравнений преобразованием с использованием формул.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67015" y="14478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Sin x + sin y = 2 sin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* 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Sin x – sin y = 2 sin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* 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Cos x + cos y = 2 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* 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Cos x – cos y = -2 sin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* sin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Cos(x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dirty="0" smtClean="0"/>
                  <a:t>y) = cos x * cos 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</m:oMath>
                </a14:m>
                <a:r>
                  <a:rPr lang="en-US" sz="2400" dirty="0" smtClean="0"/>
                  <a:t> sin x * sin y</a:t>
                </a:r>
              </a:p>
              <a:p>
                <a:r>
                  <a:rPr lang="en-US" sz="2400" dirty="0" smtClean="0"/>
                  <a:t>Sin(x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dirty="0" smtClean="0"/>
                  <a:t>y) = sin x * cos 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dirty="0" smtClean="0"/>
                  <a:t> cos x * sin y</a:t>
                </a: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7015" y="1447800"/>
                <a:ext cx="8915400" cy="3777622"/>
              </a:xfrm>
              <a:blipFill>
                <a:blip r:embed="rId2"/>
                <a:stretch>
                  <a:fillRect l="-958" t="-808" b="-1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2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744" y="656767"/>
            <a:ext cx="8924698" cy="856347"/>
          </a:xfrm>
        </p:spPr>
        <p:txBody>
          <a:bodyPr/>
          <a:lstStyle/>
          <a:p>
            <a:r>
              <a:rPr lang="ru-RU" dirty="0" smtClean="0"/>
              <a:t>Самостоятельная работа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06726" y="1992087"/>
                <a:ext cx="8915400" cy="377762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a:fld id="{23CD0F14-1C42-48F9-B02C-47837D5D220D}" type="mathplaceholder">
                      <a:rPr lang="ru-RU" i="1" smtClean="0">
                        <a:latin typeface="Cambria Math"/>
                      </a:rPr>
                      <a:t>Место для формулы.</a:t>
                    </a:fl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726" y="1992087"/>
                <a:ext cx="8915400" cy="3777622"/>
              </a:xfrm>
              <a:blipFill rotWithShape="1">
                <a:blip r:embed="rId2"/>
                <a:stretch>
                  <a:fillRect l="-479" t="-1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4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6384" y="675615"/>
            <a:ext cx="1814053" cy="72267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Цель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9808" y="809167"/>
            <a:ext cx="7522546" cy="5287112"/>
          </a:xfrm>
        </p:spPr>
        <p:txBody>
          <a:bodyPr/>
          <a:lstStyle/>
          <a:p>
            <a:r>
              <a:rPr lang="ru-RU" dirty="0" smtClean="0"/>
              <a:t>Научиться правильно решать тригонометрические уравнения.</a:t>
            </a:r>
          </a:p>
          <a:p>
            <a:endParaRPr lang="ru-RU" dirty="0" smtClean="0"/>
          </a:p>
          <a:p>
            <a:r>
              <a:rPr lang="ru-RU" dirty="0" smtClean="0"/>
              <a:t>Познакомится  видами тригонометрических уравнений.</a:t>
            </a:r>
          </a:p>
          <a:p>
            <a:r>
              <a:rPr lang="ru-RU" dirty="0" smtClean="0"/>
              <a:t>Составить алгоритм решения конкретных видов уравнений.</a:t>
            </a:r>
          </a:p>
          <a:p>
            <a:r>
              <a:rPr lang="ru-RU" dirty="0" smtClean="0"/>
              <a:t>Рассмотреть примеры решения различных уравнений. </a:t>
            </a:r>
          </a:p>
        </p:txBody>
      </p:sp>
    </p:spTree>
    <p:extLst>
      <p:ext uri="{BB962C8B-B14F-4D97-AF65-F5344CB8AC3E}">
        <p14:creationId xmlns:p14="http://schemas.microsoft.com/office/powerpoint/2010/main" val="25500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8021" y="325983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 smtClean="0"/>
              <a:t>Простейшие тригонометрические уравнения.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8086" y="1743820"/>
                <a:ext cx="10112125" cy="502709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Sin x</a:t>
                </a:r>
                <a:r>
                  <a:rPr lang="ru-RU" dirty="0" smtClean="0"/>
                  <a:t> </a:t>
                </a:r>
                <a:r>
                  <a:rPr lang="en-US" dirty="0" smtClean="0"/>
                  <a:t>=</a:t>
                </a:r>
                <a:r>
                  <a:rPr lang="ru-RU" dirty="0" smtClean="0"/>
                  <a:t> </a:t>
                </a:r>
                <a:r>
                  <a:rPr lang="en-US" dirty="0" smtClean="0"/>
                  <a:t>a                                   x</a:t>
                </a:r>
                <a:r>
                  <a:rPr lang="ru-RU" dirty="0" smtClean="0"/>
                  <a:t> </a:t>
                </a:r>
                <a:r>
                  <a:rPr lang="en-US" dirty="0" smtClean="0"/>
                  <a:t>=</a:t>
                </a:r>
                <a:r>
                  <a:rPr lang="ru-RU" dirty="0" smtClean="0"/>
                  <a:t> </a:t>
                </a:r>
                <a:r>
                  <a:rPr lang="en-US" dirty="0" err="1" smtClean="0"/>
                  <a:t>arcsin</a:t>
                </a:r>
                <a:r>
                  <a:rPr lang="ru-RU" dirty="0" smtClean="0"/>
                  <a:t> </a:t>
                </a:r>
                <a:r>
                  <a:rPr lang="en-US" dirty="0" smtClean="0"/>
                  <a:t>a</a:t>
                </a:r>
                <a:r>
                  <a:rPr lang="en-US" sz="2000" dirty="0" smtClean="0"/>
                  <a:t>+</a:t>
                </a:r>
                <a:r>
                  <a:rPr lang="en-US" dirty="0" smtClean="0"/>
                  <a:t>2</a:t>
                </a:r>
                <a:r>
                  <a:rPr lang="ru-RU" dirty="0" smtClean="0"/>
                  <a:t>П</a:t>
                </a:r>
                <a:r>
                  <a:rPr lang="en-US" dirty="0" smtClean="0"/>
                  <a:t>n </a:t>
                </a:r>
                <a:r>
                  <a:rPr lang="ru-RU" dirty="0" smtClean="0"/>
                  <a:t>или х = П</a:t>
                </a:r>
                <a:r>
                  <a:rPr lang="ru-RU" sz="2800" dirty="0" smtClean="0"/>
                  <a:t>-</a:t>
                </a:r>
                <a:r>
                  <a:rPr lang="en-US" dirty="0" err="1" smtClean="0"/>
                  <a:t>arcsin</a:t>
                </a:r>
                <a:r>
                  <a:rPr lang="ru-RU" dirty="0" smtClean="0"/>
                  <a:t> </a:t>
                </a:r>
                <a:r>
                  <a:rPr lang="en-US" dirty="0" smtClean="0"/>
                  <a:t>a</a:t>
                </a:r>
                <a:r>
                  <a:rPr lang="ru-RU" dirty="0" smtClean="0"/>
                  <a:t> </a:t>
                </a:r>
                <a:r>
                  <a:rPr lang="en-US" sz="2000" dirty="0" smtClean="0"/>
                  <a:t>+</a:t>
                </a:r>
                <a:r>
                  <a:rPr lang="ru-RU" sz="2000" dirty="0" smtClean="0"/>
                  <a:t> </a:t>
                </a:r>
                <a:r>
                  <a:rPr lang="en-US" dirty="0" smtClean="0"/>
                  <a:t>2</a:t>
                </a:r>
                <a:r>
                  <a:rPr lang="ru-RU" dirty="0" smtClean="0"/>
                  <a:t>П</a:t>
                </a:r>
                <a:r>
                  <a:rPr lang="en-US" dirty="0" smtClean="0"/>
                  <a:t>n</a:t>
                </a:r>
                <a:r>
                  <a:rPr lang="ru-RU" dirty="0" smtClean="0"/>
                  <a:t>,</a:t>
                </a:r>
                <a:r>
                  <a:rPr lang="en-US" dirty="0" smtClean="0"/>
                  <a:t> n</a:t>
                </a:r>
                <a:r>
                  <a:rPr lang="ru-RU" dirty="0" smtClean="0"/>
                  <a:t>∈</a:t>
                </a:r>
                <a:r>
                  <a:rPr lang="en-US" sz="2400" dirty="0"/>
                  <a:t>Z</a:t>
                </a:r>
                <a:endParaRPr lang="ru-RU" sz="2400" dirty="0" smtClean="0"/>
              </a:p>
              <a:p>
                <a:r>
                  <a:rPr lang="ru-RU" dirty="0" smtClean="0"/>
                  <a:t>Частные случаи          </a:t>
                </a:r>
                <a:r>
                  <a:rPr lang="en-US" dirty="0" smtClean="0"/>
                  <a:t>    </a:t>
                </a:r>
                <a:r>
                  <a:rPr lang="ru-RU" dirty="0" smtClean="0"/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en-US" dirty="0" smtClean="0"/>
                  <a:t>x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dirty="0" smtClean="0"/>
                  <a:t>, 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l-GR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+2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n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 smtClean="0"/>
                  <a:t>, x=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l-GR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+2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Cos x</a:t>
                </a:r>
                <a:r>
                  <a:rPr lang="ru-RU" dirty="0" smtClean="0"/>
                  <a:t> </a:t>
                </a:r>
                <a:r>
                  <a:rPr lang="en-US" dirty="0" smtClean="0"/>
                  <a:t>=</a:t>
                </a:r>
                <a:r>
                  <a:rPr lang="ru-RU" dirty="0" smtClean="0"/>
                  <a:t> </a:t>
                </a:r>
                <a:r>
                  <a:rPr lang="en-US" dirty="0" smtClean="0"/>
                  <a:t>a                                  x</a:t>
                </a:r>
                <a:r>
                  <a:rPr lang="ru-RU" dirty="0" smtClean="0"/>
                  <a:t> </a:t>
                </a:r>
                <a:r>
                  <a:rPr lang="en-US" dirty="0" smtClean="0"/>
                  <a:t>=</a:t>
                </a:r>
                <a:r>
                  <a:rPr lang="ru-RU" dirty="0" smtClean="0"/>
                  <a:t> ± </a:t>
                </a:r>
                <a:r>
                  <a:rPr lang="en-US" dirty="0" err="1" smtClean="0"/>
                  <a:t>arccos</a:t>
                </a:r>
                <a:r>
                  <a:rPr lang="ru-RU" dirty="0" smtClean="0"/>
                  <a:t> </a:t>
                </a:r>
                <a:r>
                  <a:rPr lang="en-US" dirty="0" smtClean="0"/>
                  <a:t>a</a:t>
                </a:r>
                <a:r>
                  <a:rPr lang="en-US" sz="2000" dirty="0" smtClean="0"/>
                  <a:t>+</a:t>
                </a:r>
                <a:r>
                  <a:rPr lang="en-US" dirty="0" smtClean="0"/>
                  <a:t>2</a:t>
                </a:r>
                <a:r>
                  <a:rPr lang="ru-RU" dirty="0" smtClean="0"/>
                  <a:t>П</a:t>
                </a:r>
                <a:r>
                  <a:rPr lang="en-US" dirty="0" smtClean="0"/>
                  <a:t>n</a:t>
                </a:r>
                <a:r>
                  <a:rPr lang="ru-RU" dirty="0" smtClean="0"/>
                  <a:t>, </a:t>
                </a:r>
                <a:r>
                  <a:rPr lang="en-US" dirty="0" smtClean="0"/>
                  <a:t>n</a:t>
                </a:r>
                <a:r>
                  <a:rPr lang="ru-RU" dirty="0" smtClean="0"/>
                  <a:t>∈</a:t>
                </a:r>
                <a:r>
                  <a:rPr lang="en-US" sz="2400" dirty="0" smtClean="0"/>
                  <a:t>Z</a:t>
                </a:r>
                <a:endParaRPr lang="ru-RU" sz="2400" dirty="0" smtClean="0"/>
              </a:p>
              <a:p>
                <a:r>
                  <a:rPr lang="ru-RU" dirty="0" smtClean="0"/>
                  <a:t>Частные случаи      </a:t>
                </a:r>
                <a:r>
                  <a:rPr lang="en-US" dirty="0" smtClean="0"/>
                  <a:t>           </a:t>
                </a:r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x=2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n;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=−1</m:t>
                        </m:r>
                      </m:e>
                    </m:func>
                  </m:oMath>
                </a14:m>
                <a:r>
                  <a:rPr lang="en-US" dirty="0" smtClean="0"/>
                  <a:t>, x=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+2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ru-RU" dirty="0"/>
              </a:p>
              <a:p>
                <a:r>
                  <a:rPr lang="en-US" dirty="0" err="1" smtClean="0"/>
                  <a:t>Tg</a:t>
                </a:r>
                <a:r>
                  <a:rPr lang="en-US" dirty="0" smtClean="0"/>
                  <a:t> x</a:t>
                </a:r>
                <a:r>
                  <a:rPr lang="ru-RU" dirty="0" smtClean="0"/>
                  <a:t> </a:t>
                </a:r>
                <a:r>
                  <a:rPr lang="en-US" dirty="0" smtClean="0"/>
                  <a:t>=</a:t>
                </a:r>
                <a:r>
                  <a:rPr lang="ru-RU" dirty="0" smtClean="0"/>
                  <a:t> </a:t>
                </a:r>
                <a:r>
                  <a:rPr lang="en-US" dirty="0" smtClean="0"/>
                  <a:t>a                              </a:t>
                </a:r>
                <a:r>
                  <a:rPr lang="ru-RU" dirty="0" smtClean="0"/>
                  <a:t>  </a:t>
                </a:r>
                <a:r>
                  <a:rPr lang="en-US" dirty="0" smtClean="0"/>
                  <a:t>    x</a:t>
                </a:r>
                <a:r>
                  <a:rPr lang="ru-RU" dirty="0" smtClean="0"/>
                  <a:t> </a:t>
                </a:r>
                <a:r>
                  <a:rPr lang="en-US" dirty="0" smtClean="0"/>
                  <a:t>=</a:t>
                </a:r>
                <a:r>
                  <a:rPr lang="ru-RU" dirty="0" smtClean="0"/>
                  <a:t> </a:t>
                </a:r>
                <a:r>
                  <a:rPr lang="en-US" dirty="0" err="1" smtClean="0"/>
                  <a:t>arctg</a:t>
                </a:r>
                <a:r>
                  <a:rPr lang="ru-RU" dirty="0" smtClean="0"/>
                  <a:t> а </a:t>
                </a:r>
                <a:r>
                  <a:rPr lang="en-US" dirty="0" smtClean="0"/>
                  <a:t>+</a:t>
                </a:r>
                <a:r>
                  <a:rPr lang="ru-RU" dirty="0" smtClean="0"/>
                  <a:t> П</a:t>
                </a:r>
                <a:r>
                  <a:rPr lang="en-US" dirty="0" smtClean="0"/>
                  <a:t>n</a:t>
                </a:r>
                <a:r>
                  <a:rPr lang="ru-RU" dirty="0" smtClean="0"/>
                  <a:t>, </a:t>
                </a:r>
                <a:r>
                  <a:rPr lang="en-US" dirty="0" smtClean="0"/>
                  <a:t>n</a:t>
                </a:r>
                <a:r>
                  <a:rPr lang="ru-RU" dirty="0" smtClean="0"/>
                  <a:t>∈</a:t>
                </a:r>
                <a:r>
                  <a:rPr lang="en-US" sz="2400" dirty="0" smtClean="0"/>
                  <a:t>Z</a:t>
                </a:r>
                <a:endParaRPr lang="en-US" dirty="0" smtClean="0"/>
              </a:p>
              <a:p>
                <a:r>
                  <a:rPr lang="en-US" dirty="0" err="1" smtClean="0"/>
                  <a:t>Ctg</a:t>
                </a:r>
                <a:r>
                  <a:rPr lang="en-US" dirty="0" smtClean="0"/>
                  <a:t> x</a:t>
                </a:r>
                <a:r>
                  <a:rPr lang="ru-RU" dirty="0" smtClean="0"/>
                  <a:t> </a:t>
                </a:r>
                <a:r>
                  <a:rPr lang="en-US" dirty="0" smtClean="0"/>
                  <a:t>=</a:t>
                </a:r>
                <a:r>
                  <a:rPr lang="ru-RU" dirty="0" smtClean="0"/>
                  <a:t> </a:t>
                </a:r>
                <a:r>
                  <a:rPr lang="en-US" dirty="0" smtClean="0"/>
                  <a:t>a                                  x</a:t>
                </a:r>
                <a:r>
                  <a:rPr lang="ru-RU" dirty="0" smtClean="0"/>
                  <a:t> </a:t>
                </a:r>
                <a:r>
                  <a:rPr lang="en-US" dirty="0" smtClean="0"/>
                  <a:t>=</a:t>
                </a:r>
                <a:r>
                  <a:rPr lang="ru-RU" dirty="0" smtClean="0"/>
                  <a:t> </a:t>
                </a:r>
                <a:r>
                  <a:rPr lang="en-US" dirty="0" err="1" smtClean="0"/>
                  <a:t>arcctg</a:t>
                </a:r>
                <a:r>
                  <a:rPr lang="ru-RU" dirty="0" smtClean="0"/>
                  <a:t> </a:t>
                </a:r>
                <a:r>
                  <a:rPr lang="en-US" dirty="0" smtClean="0"/>
                  <a:t>a</a:t>
                </a:r>
                <a:r>
                  <a:rPr lang="ru-RU" dirty="0" smtClean="0"/>
                  <a:t> </a:t>
                </a:r>
                <a:r>
                  <a:rPr lang="en-US" dirty="0" smtClean="0"/>
                  <a:t>+</a:t>
                </a:r>
                <a:r>
                  <a:rPr lang="ru-RU" dirty="0" smtClean="0"/>
                  <a:t> П</a:t>
                </a:r>
                <a:r>
                  <a:rPr lang="en-US" dirty="0" smtClean="0"/>
                  <a:t>n</a:t>
                </a:r>
                <a:r>
                  <a:rPr lang="ru-RU" dirty="0" smtClean="0"/>
                  <a:t>, </a:t>
                </a:r>
                <a:r>
                  <a:rPr lang="en-US" dirty="0" smtClean="0"/>
                  <a:t>n</a:t>
                </a:r>
                <a:r>
                  <a:rPr lang="ru-RU" dirty="0" smtClean="0"/>
                  <a:t>∈</a:t>
                </a:r>
                <a:r>
                  <a:rPr lang="en-US" sz="2400" dirty="0" smtClean="0"/>
                  <a:t>Z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86" y="1743820"/>
                <a:ext cx="10112125" cy="5027093"/>
              </a:xfrm>
              <a:blipFill>
                <a:blip r:embed="rId2"/>
                <a:stretch>
                  <a:fillRect l="-422" t="-1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3775587" y="1941871"/>
            <a:ext cx="14748" cy="328889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2954" y="689425"/>
            <a:ext cx="3122074" cy="769261"/>
          </a:xfrm>
        </p:spPr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72040" y="2068286"/>
                <a:ext cx="8915400" cy="377762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dirty="0" smtClean="0"/>
                  <a:t> 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, x = </a:t>
                </a:r>
                <a:r>
                  <a:rPr lang="en-US" sz="2400" dirty="0" err="1" smtClean="0"/>
                  <a:t>arccos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sz="2400" dirty="0" smtClean="0"/>
                  <a:t>Sin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en-US" sz="2400" dirty="0" smtClean="0"/>
                  <a:t>x = </a:t>
                </a:r>
                <a:r>
                  <a:rPr lang="en-US" sz="2400" dirty="0" err="1" smtClean="0"/>
                  <a:t>arcsin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sz="2400" dirty="0" err="1" smtClean="0"/>
                  <a:t>Tg</a:t>
                </a:r>
                <a:r>
                  <a:rPr lang="en-US" sz="2400" dirty="0" smtClean="0"/>
                  <a:t> x = 1, x = </a:t>
                </a:r>
                <a:r>
                  <a:rPr lang="en-US" sz="2400" dirty="0" err="1" smtClean="0"/>
                  <a:t>arctg</a:t>
                </a:r>
                <a:r>
                  <a:rPr lang="en-US" sz="2400" dirty="0" smtClean="0"/>
                  <a:t> 1</a:t>
                </a:r>
              </a:p>
              <a:p>
                <a:r>
                  <a:rPr lang="en-US" sz="2400" dirty="0" err="1"/>
                  <a:t>Ctg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x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:r>
                  <a:rPr lang="en-US" sz="2400" dirty="0" smtClean="0"/>
                  <a:t>x = </a:t>
                </a:r>
                <a:r>
                  <a:rPr lang="en-US" sz="2400" dirty="0" err="1" smtClean="0"/>
                  <a:t>arcctg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2040" y="2068286"/>
                <a:ext cx="8915400" cy="3777622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3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1764" y="40288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тригонометрических уравнений. Разложение на множители.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60337" y="1971367"/>
                <a:ext cx="8915400" cy="3777622"/>
              </a:xfrm>
            </p:spPr>
            <p:txBody>
              <a:bodyPr/>
              <a:lstStyle/>
              <a:p>
                <a:r>
                  <a:rPr lang="ru-RU" dirty="0" smtClean="0"/>
                  <a:t>Общий вид уравнения: </a:t>
                </a:r>
                <a:r>
                  <a:rPr lang="en-US" dirty="0" smtClean="0"/>
                  <a:t>f1(x)*f2(x)*f3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(x)*…*</a:t>
                </a:r>
                <a:r>
                  <a:rPr lang="en-US" dirty="0" err="1" smtClean="0"/>
                  <a:t>fn</a:t>
                </a:r>
                <a:r>
                  <a:rPr lang="en-US" dirty="0" smtClean="0"/>
                  <a:t>(x)=0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Алгоритм решения: приравнять каждый множитель к нулю.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:r>
                  <a:rPr lang="en-US" dirty="0" smtClean="0"/>
                  <a:t>  f1</a:t>
                </a:r>
                <a:r>
                  <a:rPr lang="ru-RU" dirty="0" smtClean="0"/>
                  <a:t>(</a:t>
                </a:r>
                <a:r>
                  <a:rPr lang="en-US" dirty="0" smtClean="0"/>
                  <a:t>x</a:t>
                </a:r>
                <a:r>
                  <a:rPr lang="ru-RU" dirty="0" smtClean="0"/>
                  <a:t>)</a:t>
                </a:r>
                <a:r>
                  <a:rPr lang="en-US" dirty="0" smtClean="0"/>
                  <a:t>=0 </a:t>
                </a:r>
                <a:r>
                  <a:rPr lang="ru-RU" dirty="0" smtClean="0"/>
                  <a:t>  или      </a:t>
                </a:r>
                <a:r>
                  <a:rPr lang="en-US" dirty="0" smtClean="0"/>
                  <a:t>f2</a:t>
                </a:r>
                <a:r>
                  <a:rPr lang="ru-RU" dirty="0" smtClean="0"/>
                  <a:t>(</a:t>
                </a:r>
                <a:r>
                  <a:rPr lang="en-US" dirty="0" smtClean="0"/>
                  <a:t>x</a:t>
                </a:r>
                <a:r>
                  <a:rPr lang="ru-RU" dirty="0" smtClean="0"/>
                  <a:t>)</a:t>
                </a:r>
                <a:r>
                  <a:rPr lang="en-US" dirty="0" smtClean="0"/>
                  <a:t>=0 </a:t>
                </a:r>
                <a:r>
                  <a:rPr lang="ru-RU" dirty="0" smtClean="0"/>
                  <a:t>    или     </a:t>
                </a:r>
                <a:r>
                  <a:rPr lang="en-US" dirty="0" smtClean="0"/>
                  <a:t>f3</a:t>
                </a:r>
                <a:r>
                  <a:rPr lang="ru-RU" dirty="0" smtClean="0"/>
                  <a:t>(</a:t>
                </a:r>
                <a:r>
                  <a:rPr lang="en-US" dirty="0" smtClean="0"/>
                  <a:t>x</a:t>
                </a:r>
                <a:r>
                  <a:rPr lang="ru-RU" dirty="0" smtClean="0"/>
                  <a:t>)</a:t>
                </a:r>
                <a:r>
                  <a:rPr lang="en-US" dirty="0" smtClean="0"/>
                  <a:t>=0 </a:t>
                </a:r>
                <a:r>
                  <a:rPr lang="ru-RU" dirty="0" smtClean="0"/>
                  <a:t>   или     </a:t>
                </a:r>
                <a:r>
                  <a:rPr lang="en-US" dirty="0" smtClean="0"/>
                  <a:t>…</a:t>
                </a:r>
                <a:r>
                  <a:rPr lang="ru-RU" dirty="0" smtClean="0"/>
                  <a:t>   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или </a:t>
                </a:r>
                <a:r>
                  <a:rPr lang="en-US" dirty="0" err="1" smtClean="0"/>
                  <a:t>fn</a:t>
                </a:r>
                <a:r>
                  <a:rPr lang="ru-RU" dirty="0" smtClean="0"/>
                  <a:t>(</a:t>
                </a:r>
                <a:r>
                  <a:rPr lang="en-US" dirty="0" smtClean="0"/>
                  <a:t>x</a:t>
                </a:r>
                <a:r>
                  <a:rPr lang="ru-RU" dirty="0" smtClean="0"/>
                  <a:t>)</a:t>
                </a:r>
                <a:r>
                  <a:rPr lang="en-US" dirty="0" smtClean="0"/>
                  <a:t>=0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выражение не разложено на множители, разложить, используя один или несколько из следующих способов:</a:t>
                </a:r>
              </a:p>
              <a:p>
                <a:pPr marL="0" indent="0">
                  <a:buNone/>
                </a:pPr>
                <a:r>
                  <a:rPr lang="ru-RU" dirty="0" smtClean="0"/>
                  <a:t>1.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2.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3.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0337" y="1971367"/>
                <a:ext cx="8915400" cy="3777622"/>
              </a:xfrm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0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8022" y="609362"/>
            <a:ext cx="8911687" cy="791735"/>
          </a:xfrm>
        </p:spPr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8022" y="1764890"/>
            <a:ext cx="8915400" cy="377762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4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6512" y="37338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тригонометрических уравнений, сводящихся к квадратным.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2799" y="1469571"/>
                <a:ext cx="8915400" cy="4397406"/>
              </a:xfrm>
            </p:spPr>
            <p:txBody>
              <a:bodyPr/>
              <a:lstStyle/>
              <a:p>
                <a:r>
                  <a:rPr lang="ru-RU" dirty="0" smtClean="0"/>
                  <a:t>Общий вид уравнения: </a:t>
                </a:r>
                <a:r>
                  <a:rPr lang="ru-RU" dirty="0" smtClean="0"/>
                  <a:t>а </a:t>
                </a:r>
                <a:r>
                  <a:rPr lang="en-US" dirty="0" smtClean="0"/>
                  <a:t>* (sin x)^2 + b * sin x + c = 0,    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r>
                  <a:rPr lang="ru-RU" dirty="0"/>
                  <a:t>Алгоритм </a:t>
                </a:r>
                <a:r>
                  <a:rPr lang="ru-RU" dirty="0" smtClean="0"/>
                  <a:t>решения.</a:t>
                </a:r>
                <a:endParaRPr lang="ru-RU" i="1" dirty="0" smtClean="0">
                  <a:latin typeface="Cambria Math"/>
                </a:endParaRPr>
              </a:p>
              <a:p>
                <a:r>
                  <a:rPr lang="ru-RU" dirty="0" smtClean="0"/>
                  <a:t>Выполнить замену: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 smtClean="0"/>
                  <a:t>=t, t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[-1;1] </a:t>
                </a:r>
                <a:r>
                  <a:rPr lang="ru-RU" dirty="0" smtClean="0"/>
                  <a:t>или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 smtClean="0"/>
                  <a:t>=t, 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[-1;1] </a:t>
                </a:r>
                <a:r>
                  <a:rPr lang="ru-RU" dirty="0" smtClean="0"/>
                  <a:t>или </a:t>
                </a:r>
                <a:r>
                  <a:rPr lang="en-US" dirty="0" err="1" smtClean="0"/>
                  <a:t>tg</a:t>
                </a:r>
                <a:r>
                  <a:rPr lang="en-US" dirty="0" smtClean="0"/>
                  <a:t> x = t, </a:t>
                </a:r>
                <a:r>
                  <a:rPr lang="en-US" dirty="0" smtClean="0"/>
                  <a:t>t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[] </a:t>
                </a:r>
                <a:r>
                  <a:rPr lang="ru-RU" dirty="0" smtClean="0"/>
                  <a:t>или </a:t>
                </a:r>
                <a:r>
                  <a:rPr lang="en-US" dirty="0" err="1" smtClean="0"/>
                  <a:t>ctg</a:t>
                </a:r>
                <a:r>
                  <a:rPr lang="en-US" dirty="0" smtClean="0"/>
                  <a:t> x = t</a:t>
                </a:r>
                <a:r>
                  <a:rPr lang="en-US" dirty="0" smtClean="0"/>
                  <a:t>, 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[]. </a:t>
                </a:r>
                <a:endParaRPr lang="ru-RU" dirty="0" smtClean="0"/>
              </a:p>
              <a:p>
                <a:r>
                  <a:rPr lang="ru-RU" dirty="0" smtClean="0"/>
                  <a:t>Решить уравнение </a:t>
                </a:r>
                <a:r>
                  <a:rPr lang="en-US" dirty="0" smtClean="0"/>
                  <a:t>     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+ </a:t>
                </a:r>
                <a:r>
                  <a:rPr lang="en-US" dirty="0" err="1" smtClean="0"/>
                  <a:t>bt</a:t>
                </a:r>
                <a:r>
                  <a:rPr lang="en-US" dirty="0" smtClean="0"/>
                  <a:t> + c = 0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Вернуться к замене и решить получившееся простейшее тригонометрическое уравнение.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2799" y="1469571"/>
                <a:ext cx="8915400" cy="4397406"/>
              </a:xfrm>
              <a:blipFill>
                <a:blip r:embed="rId2"/>
                <a:stretch>
                  <a:fillRect l="-478" t="-693" r="-3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7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1261" y="668356"/>
            <a:ext cx="8911687" cy="732742"/>
          </a:xfrm>
        </p:spPr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60063" y="1401098"/>
                <a:ext cx="8915400" cy="435569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sz="2400" dirty="0" smtClean="0"/>
                  <a:t>2 </a:t>
                </a:r>
                <a:r>
                  <a:rPr lang="en-US" sz="2400" dirty="0" smtClean="0"/>
                  <a:t>sin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 + sin x – 1 = 0  </a:t>
                </a:r>
              </a:p>
              <a:p>
                <a:r>
                  <a:rPr lang="ru-RU" sz="2400" dirty="0" smtClean="0"/>
                  <a:t>Замена </a:t>
                </a:r>
                <a:r>
                  <a:rPr lang="en-US" sz="2400" dirty="0" smtClean="0"/>
                  <a:t>sin x = t</a:t>
                </a:r>
              </a:p>
              <a:p>
                <a:r>
                  <a:rPr lang="en-US" sz="2400" dirty="0" smtClean="0"/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+ t – 1 = 0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 ∗2∗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en-US" sz="2400" dirty="0" smtClean="0"/>
                  <a:t>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−1−3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2∗2</m:t>
                        </m:r>
                      </m:den>
                    </m:f>
                  </m:oMath>
                </a14:m>
                <a:r>
                  <a:rPr lang="en-US" sz="2800" dirty="0" smtClean="0"/>
                  <a:t> = -1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−1+3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2∗2</m:t>
                        </m:r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Sin x = -1</a:t>
                </a:r>
                <a:r>
                  <a:rPr lang="ru-RU" sz="2800" dirty="0" smtClean="0"/>
                  <a:t>, </a:t>
                </a:r>
                <a:r>
                  <a:rPr lang="en-US" sz="2800" dirty="0" smtClean="0"/>
                  <a:t>sin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X =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l-G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l-GR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+2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, </a:t>
                </a:r>
                <a:endParaRPr lang="ru-RU" sz="2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0063" y="1401098"/>
                <a:ext cx="8915400" cy="4355691"/>
              </a:xfrm>
              <a:blipFill>
                <a:blip r:embed="rId2"/>
                <a:stretch>
                  <a:fillRect l="-95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7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2770" y="432380"/>
            <a:ext cx="8911687" cy="1927221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Решение однородных тригонометрических уравнений </a:t>
            </a:r>
            <a:r>
              <a:rPr lang="ru-RU" b="1" dirty="0"/>
              <a:t>первой степени</a:t>
            </a:r>
            <a:br>
              <a:rPr lang="ru-RU" b="1" dirty="0"/>
            </a:b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19057" y="2472813"/>
                <a:ext cx="8915400" cy="3777622"/>
              </a:xfrm>
            </p:spPr>
            <p:txBody>
              <a:bodyPr/>
              <a:lstStyle/>
              <a:p>
                <a:r>
                  <a:rPr lang="ru-RU" sz="2000" b="1" dirty="0" smtClean="0"/>
                  <a:t>Общий вид уравнения: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𝒂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/>
                          </a:rPr>
                          <m:t>𝐜𝐨𝐬</m:t>
                        </m:r>
                      </m:fName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000" b="1" dirty="0" smtClean="0"/>
                  <a:t>+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𝐛</m:t>
                    </m:r>
                    <m:func>
                      <m:func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dirty="0" smtClean="0">
                            <a:latin typeface="Cambria Math"/>
                          </a:rPr>
                          <m:t>𝐬𝐢𝐧</m:t>
                        </m:r>
                      </m:fName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000" b="1" dirty="0" smtClean="0"/>
                  <a:t>=0 </a:t>
                </a:r>
                <a:r>
                  <a:rPr lang="ru-RU" sz="2000" b="1" dirty="0" smtClean="0"/>
                  <a:t>.</a:t>
                </a:r>
              </a:p>
              <a:p>
                <a:r>
                  <a:rPr lang="ru-RU" sz="2000" b="1" dirty="0" smtClean="0"/>
                  <a:t>Алгоритм решения</a:t>
                </a:r>
                <a:endParaRPr lang="en-US" sz="2000" b="1" dirty="0" smtClean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ru-RU" dirty="0" smtClean="0"/>
                  <a:t>Делим обе части на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sz="2000" b="0" i="0" smtClean="0">
                            <a:latin typeface="Cambria Math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sz="20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иначе</a:t>
                </a:r>
                <a:r>
                  <a:rPr lang="en-US" dirty="0" smtClean="0"/>
                  <a:t>,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ru-RU" dirty="0" smtClean="0"/>
                  <a:t>, но это невозможно по основному тригонометрическому тождеству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/>
                  <a:t>=1)</a:t>
                </a:r>
                <a:r>
                  <a:rPr lang="ru-RU" dirty="0" smtClean="0"/>
                  <a:t>).</a:t>
                </a:r>
              </a:p>
              <a:p>
                <a:pPr marL="0" indent="0" algn="just">
                  <a:buNone/>
                </a:pPr>
                <a:r>
                  <a:rPr lang="ru-RU" dirty="0"/>
                  <a:t>	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057" y="2472813"/>
                <a:ext cx="8915400" cy="3777622"/>
              </a:xfrm>
              <a:blipFill>
                <a:blip r:embed="rId2"/>
                <a:stretch>
                  <a:fillRect l="-684" t="-969" r="-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18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550</TotalTime>
  <Words>272</Words>
  <Application>Microsoft Office PowerPoint</Application>
  <PresentationFormat>Широкоэкранный</PresentationFormat>
  <Paragraphs>73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Легкий дым</vt:lpstr>
      <vt:lpstr>Алгоритмы решения тригонометрических уравнений.</vt:lpstr>
      <vt:lpstr>Цель   Задачи</vt:lpstr>
      <vt:lpstr>Простейшие тригонометрические уравнения.</vt:lpstr>
      <vt:lpstr>Примеры</vt:lpstr>
      <vt:lpstr>Решение тригонометрических уравнений. Разложение на множители.</vt:lpstr>
      <vt:lpstr>Примеры</vt:lpstr>
      <vt:lpstr>Решение тригонометрических уравнений, сводящихся к квадратным.</vt:lpstr>
      <vt:lpstr>Примеры</vt:lpstr>
      <vt:lpstr>Решение однородных тригонометрических уравнений первой степени </vt:lpstr>
      <vt:lpstr>Пример</vt:lpstr>
      <vt:lpstr>Решение однородных тригонометрических уравнений второй степени </vt:lpstr>
      <vt:lpstr>Пример</vt:lpstr>
      <vt:lpstr>Решение уравнений преобразованием с использованием формул.</vt:lpstr>
      <vt:lpstr>Презентация PowerPoint</vt:lpstr>
      <vt:lpstr>Самостоятельная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36</cp:revision>
  <dcterms:created xsi:type="dcterms:W3CDTF">2021-05-13T17:58:39Z</dcterms:created>
  <dcterms:modified xsi:type="dcterms:W3CDTF">2021-05-20T19:50:53Z</dcterms:modified>
</cp:coreProperties>
</file>