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7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bondarev\Downloads\Telegram%20Desktop\&#1047;&#1072;&#1076;&#1072;&#1085;&#1080;&#1077;%20&#1095;&#1072;&#1089;&#1090;&#1100;%203%20%20&#1053;&#1072;&#1076;&#1077;&#1078;&#1076;&#1072;%20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Интенсивность</a:t>
            </a:r>
            <a:r>
              <a:rPr lang="ru-RU" baseline="0" dirty="0"/>
              <a:t> просмотров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428552443602765E-2"/>
          <c:y val="0.13276064510710356"/>
          <c:w val="0.8411428951127945"/>
          <c:h val="0.70232340923016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'Решения ч.1'!$B$10</c:f>
              <c:strCache>
                <c:ptCount val="1"/>
                <c:pt idx="0">
                  <c:v>Подписки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1.6666666666666666E-2"/>
                  <c:y val="-2.7383141902891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5CE-4C80-AD0C-C27A7F194A48}"/>
                </c:ext>
              </c:extLst>
            </c:dLbl>
            <c:dLbl>
              <c:idx val="1"/>
              <c:layout>
                <c:manualLayout>
                  <c:x val="-3.125E-2"/>
                  <c:y val="-3.1295019317589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5CE-4C80-AD0C-C27A7F194A48}"/>
                </c:ext>
              </c:extLst>
            </c:dLbl>
            <c:dLbl>
              <c:idx val="2"/>
              <c:layout>
                <c:manualLayout>
                  <c:x val="-1.041666666666666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CE-4C80-AD0C-C27A7F194A48}"/>
                </c:ext>
              </c:extLst>
            </c:dLbl>
            <c:dLbl>
              <c:idx val="3"/>
              <c:layout>
                <c:manualLayout>
                  <c:x val="-1.2500000000000001E-2"/>
                  <c:y val="-7.171692412278293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CE-4C80-AD0C-C27A7F194A48}"/>
                </c:ext>
              </c:extLst>
            </c:dLbl>
            <c:dLbl>
              <c:idx val="4"/>
              <c:layout>
                <c:manualLayout>
                  <c:x val="-1.2500000000000001E-2"/>
                  <c:y val="-1.434338482455658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CE-4C80-AD0C-C27A7F194A48}"/>
                </c:ext>
              </c:extLst>
            </c:dLbl>
            <c:dLbl>
              <c:idx val="5"/>
              <c:layout>
                <c:manualLayout>
                  <c:x val="-6.2500000000000003E-3"/>
                  <c:y val="3.91187741469859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5CE-4C80-AD0C-C27A7F194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'Решения ч.1'!$A$11:$A$16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'Решения ч.1'!$B$11:$B$16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E-4C80-AD0C-C27A7F194A48}"/>
            </c:ext>
          </c:extLst>
        </c:ser>
        <c:ser>
          <c:idx val="1"/>
          <c:order val="2"/>
          <c:tx>
            <c:strRef>
              <c:f>'Решения ч.1'!$D$10</c:f>
              <c:strCache>
                <c:ptCount val="1"/>
                <c:pt idx="0">
                  <c:v>Уникальные смотрящие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1.8749999999999999E-2"/>
                  <c:y val="-3.1295019317590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CE-4C80-AD0C-C27A7F194A48}"/>
                </c:ext>
              </c:extLst>
            </c:dLbl>
            <c:dLbl>
              <c:idx val="1"/>
              <c:layout>
                <c:manualLayout>
                  <c:x val="4.3749999999999963E-2"/>
                  <c:y val="1.5647509658794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CE-4C80-AD0C-C27A7F194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'Решения ч.1'!$D$11:$D$16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E-4C80-AD0C-C27A7F194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277220960"/>
        <c:axId val="453275680"/>
      </c:barChart>
      <c:lineChart>
        <c:grouping val="standard"/>
        <c:varyColors val="0"/>
        <c:ser>
          <c:idx val="3"/>
          <c:order val="1"/>
          <c:tx>
            <c:strRef>
              <c:f>'Решения ч.1'!$E$10</c:f>
              <c:strCache>
                <c:ptCount val="1"/>
                <c:pt idx="0">
                  <c:v>Просмотров на чел.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'Решения ч.1'!$A$11:$A$16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'Решения ч.1'!$E$11:$E$16</c:f>
              <c:numCache>
                <c:formatCode>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CE-4C80-AD0C-C27A7F194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302096"/>
        <c:axId val="461299144"/>
      </c:lineChart>
      <c:dateAx>
        <c:axId val="277220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275680"/>
        <c:crosses val="autoZero"/>
        <c:auto val="1"/>
        <c:lblOffset val="100"/>
        <c:baseTimeUnit val="months"/>
      </c:dateAx>
      <c:valAx>
        <c:axId val="4532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7220960"/>
        <c:crosses val="autoZero"/>
        <c:crossBetween val="between"/>
      </c:valAx>
      <c:valAx>
        <c:axId val="461299144"/>
        <c:scaling>
          <c:orientation val="minMax"/>
          <c:max val="5"/>
        </c:scaling>
        <c:delete val="0"/>
        <c:axPos val="r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302096"/>
        <c:crosses val="max"/>
        <c:crossBetween val="between"/>
        <c:majorUnit val="1"/>
        <c:minorUnit val="0.5"/>
      </c:valAx>
      <c:dateAx>
        <c:axId val="4613020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6129914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Retention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'Решение ч3. Визуализация 3'!$B$34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7916666666666628E-2"/>
                  <c:y val="-7.28201730355118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42-43CC-A006-DBB0725BB198}"/>
                </c:ext>
              </c:extLst>
            </c:dLbl>
            <c:dLbl>
              <c:idx val="2"/>
              <c:layout>
                <c:manualLayout>
                  <c:x val="-9.3750000000000083E-2"/>
                  <c:y val="-3.2364521349116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42-43CC-A006-DBB0725BB198}"/>
                </c:ext>
              </c:extLst>
            </c:dLbl>
            <c:dLbl>
              <c:idx val="3"/>
              <c:layout>
                <c:manualLayout>
                  <c:x val="-1.4583333333333334E-2"/>
                  <c:y val="-5.66379123609536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42-43CC-A006-DBB0725BB198}"/>
                </c:ext>
              </c:extLst>
            </c:dLbl>
            <c:dLbl>
              <c:idx val="4"/>
              <c:layout>
                <c:manualLayout>
                  <c:x val="-2.0833333333333332E-2"/>
                  <c:y val="-5.25923471923140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42-43CC-A006-DBB0725BB1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'Решение ч3. Визуализация 3'!$A$35:$A$40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'Решение ч3. Визуализация 3'!$B$35:$B$40</c:f>
              <c:numCache>
                <c:formatCode>0.00%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42-43CC-A006-DBB0725BB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753888"/>
        <c:axId val="615754216"/>
      </c:lineChart>
      <c:dateAx>
        <c:axId val="6157538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754216"/>
        <c:crosses val="autoZero"/>
        <c:auto val="1"/>
        <c:lblOffset val="100"/>
        <c:baseTimeUnit val="months"/>
      </c:dateAx>
      <c:valAx>
        <c:axId val="61575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75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[Задание часть 3  Надежда IT.xlsx]Решение ч3. Визуализация 2!Сводная таблица17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/>
              <a:t>Просмотры фильмов в течении суток</a:t>
            </a:r>
          </a:p>
        </c:rich>
      </c:tx>
      <c:layout>
        <c:manualLayout>
          <c:xMode val="edge"/>
          <c:yMode val="edge"/>
          <c:x val="0.18136149645997118"/>
          <c:y val="2.7726598996056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58087051857487"/>
          <c:y val="0.12459212881152046"/>
          <c:w val="0.86486351706036746"/>
          <c:h val="0.552027307425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'Решение ч3. Визуализация 2'!$B$32:$B$33</c:f>
              <c:strCache>
                <c:ptCount val="1"/>
                <c:pt idx="0">
                  <c:v>Пн</c:v>
                </c:pt>
              </c:strCache>
            </c:strRef>
          </c:tx>
          <c:spPr>
            <a:solidFill>
              <a:schemeClr val="accent2">
                <a:tint val="48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2'!$B$34:$B$58</c:f>
              <c:numCache>
                <c:formatCode>General</c:formatCode>
                <c:ptCount val="24"/>
                <c:pt idx="0">
                  <c:v>755</c:v>
                </c:pt>
                <c:pt idx="1">
                  <c:v>493</c:v>
                </c:pt>
                <c:pt idx="2">
                  <c:v>297</c:v>
                </c:pt>
                <c:pt idx="3">
                  <c:v>159</c:v>
                </c:pt>
                <c:pt idx="4">
                  <c:v>103</c:v>
                </c:pt>
                <c:pt idx="5">
                  <c:v>102</c:v>
                </c:pt>
                <c:pt idx="6">
                  <c:v>106</c:v>
                </c:pt>
                <c:pt idx="7">
                  <c:v>89</c:v>
                </c:pt>
                <c:pt idx="8">
                  <c:v>86</c:v>
                </c:pt>
                <c:pt idx="9">
                  <c:v>103</c:v>
                </c:pt>
                <c:pt idx="10">
                  <c:v>113</c:v>
                </c:pt>
                <c:pt idx="11">
                  <c:v>160</c:v>
                </c:pt>
                <c:pt idx="12">
                  <c:v>284</c:v>
                </c:pt>
                <c:pt idx="13">
                  <c:v>478</c:v>
                </c:pt>
                <c:pt idx="14">
                  <c:v>663</c:v>
                </c:pt>
                <c:pt idx="15">
                  <c:v>953</c:v>
                </c:pt>
                <c:pt idx="16">
                  <c:v>1390</c:v>
                </c:pt>
                <c:pt idx="17">
                  <c:v>1565</c:v>
                </c:pt>
                <c:pt idx="18">
                  <c:v>1662</c:v>
                </c:pt>
                <c:pt idx="19">
                  <c:v>1480</c:v>
                </c:pt>
                <c:pt idx="20">
                  <c:v>1633</c:v>
                </c:pt>
                <c:pt idx="21">
                  <c:v>1471</c:v>
                </c:pt>
                <c:pt idx="22">
                  <c:v>1210</c:v>
                </c:pt>
                <c:pt idx="23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7-4327-97CC-9C179005DA00}"/>
            </c:ext>
          </c:extLst>
        </c:ser>
        <c:ser>
          <c:idx val="1"/>
          <c:order val="1"/>
          <c:tx>
            <c:strRef>
              <c:f>'Решение ч3. Визуализация 2'!$C$32:$C$33</c:f>
              <c:strCache>
                <c:ptCount val="1"/>
                <c:pt idx="0">
                  <c:v>Вт</c:v>
                </c:pt>
              </c:strCache>
            </c:strRef>
          </c:tx>
          <c:spPr>
            <a:solidFill>
              <a:schemeClr val="accent2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2'!$C$34:$C$58</c:f>
              <c:numCache>
                <c:formatCode>General</c:formatCode>
                <c:ptCount val="24"/>
                <c:pt idx="0">
                  <c:v>674</c:v>
                </c:pt>
                <c:pt idx="1">
                  <c:v>382</c:v>
                </c:pt>
                <c:pt idx="2">
                  <c:v>190</c:v>
                </c:pt>
                <c:pt idx="3">
                  <c:v>108</c:v>
                </c:pt>
                <c:pt idx="4">
                  <c:v>58</c:v>
                </c:pt>
                <c:pt idx="5">
                  <c:v>88</c:v>
                </c:pt>
                <c:pt idx="6">
                  <c:v>61</c:v>
                </c:pt>
                <c:pt idx="7">
                  <c:v>62</c:v>
                </c:pt>
                <c:pt idx="8">
                  <c:v>84</c:v>
                </c:pt>
                <c:pt idx="9">
                  <c:v>79</c:v>
                </c:pt>
                <c:pt idx="10">
                  <c:v>118</c:v>
                </c:pt>
                <c:pt idx="11">
                  <c:v>153</c:v>
                </c:pt>
                <c:pt idx="12">
                  <c:v>307</c:v>
                </c:pt>
                <c:pt idx="13">
                  <c:v>443</c:v>
                </c:pt>
                <c:pt idx="14">
                  <c:v>747</c:v>
                </c:pt>
                <c:pt idx="15">
                  <c:v>913</c:v>
                </c:pt>
                <c:pt idx="16">
                  <c:v>1316</c:v>
                </c:pt>
                <c:pt idx="17">
                  <c:v>1532</c:v>
                </c:pt>
                <c:pt idx="18">
                  <c:v>1750</c:v>
                </c:pt>
                <c:pt idx="19">
                  <c:v>1652</c:v>
                </c:pt>
                <c:pt idx="20">
                  <c:v>1660</c:v>
                </c:pt>
                <c:pt idx="21">
                  <c:v>1469</c:v>
                </c:pt>
                <c:pt idx="22">
                  <c:v>1208</c:v>
                </c:pt>
                <c:pt idx="23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7-4327-97CC-9C179005DA00}"/>
            </c:ext>
          </c:extLst>
        </c:ser>
        <c:ser>
          <c:idx val="2"/>
          <c:order val="2"/>
          <c:tx>
            <c:strRef>
              <c:f>'Решение ч3. Визуализация 2'!$D$32:$D$33</c:f>
              <c:strCache>
                <c:ptCount val="1"/>
                <c:pt idx="0">
                  <c:v>Ср</c:v>
                </c:pt>
              </c:strCache>
            </c:strRef>
          </c:tx>
          <c:spPr>
            <a:solidFill>
              <a:schemeClr val="accent2">
                <a:tint val="83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2'!$D$34:$D$58</c:f>
              <c:numCache>
                <c:formatCode>General</c:formatCode>
                <c:ptCount val="24"/>
                <c:pt idx="0">
                  <c:v>689</c:v>
                </c:pt>
                <c:pt idx="1">
                  <c:v>407</c:v>
                </c:pt>
                <c:pt idx="2">
                  <c:v>223</c:v>
                </c:pt>
                <c:pt idx="3">
                  <c:v>111</c:v>
                </c:pt>
                <c:pt idx="4">
                  <c:v>73</c:v>
                </c:pt>
                <c:pt idx="5">
                  <c:v>72</c:v>
                </c:pt>
                <c:pt idx="6">
                  <c:v>80</c:v>
                </c:pt>
                <c:pt idx="7">
                  <c:v>84</c:v>
                </c:pt>
                <c:pt idx="8">
                  <c:v>84</c:v>
                </c:pt>
                <c:pt idx="9">
                  <c:v>105</c:v>
                </c:pt>
                <c:pt idx="10">
                  <c:v>121</c:v>
                </c:pt>
                <c:pt idx="11">
                  <c:v>184</c:v>
                </c:pt>
                <c:pt idx="12">
                  <c:v>289</c:v>
                </c:pt>
                <c:pt idx="13">
                  <c:v>470</c:v>
                </c:pt>
                <c:pt idx="14">
                  <c:v>721</c:v>
                </c:pt>
                <c:pt idx="15">
                  <c:v>998</c:v>
                </c:pt>
                <c:pt idx="16">
                  <c:v>1311</c:v>
                </c:pt>
                <c:pt idx="17">
                  <c:v>1619</c:v>
                </c:pt>
                <c:pt idx="18">
                  <c:v>1785</c:v>
                </c:pt>
                <c:pt idx="19">
                  <c:v>1791</c:v>
                </c:pt>
                <c:pt idx="20">
                  <c:v>1767</c:v>
                </c:pt>
                <c:pt idx="21">
                  <c:v>1591</c:v>
                </c:pt>
                <c:pt idx="22">
                  <c:v>1274</c:v>
                </c:pt>
                <c:pt idx="23">
                  <c:v>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F7-4327-97CC-9C179005DA00}"/>
            </c:ext>
          </c:extLst>
        </c:ser>
        <c:ser>
          <c:idx val="3"/>
          <c:order val="3"/>
          <c:tx>
            <c:strRef>
              <c:f>'Решение ч3. Визуализация 2'!$E$32:$E$33</c:f>
              <c:strCache>
                <c:ptCount val="1"/>
                <c:pt idx="0">
                  <c:v>Чт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2'!$E$34:$E$58</c:f>
              <c:numCache>
                <c:formatCode>General</c:formatCode>
                <c:ptCount val="24"/>
                <c:pt idx="0">
                  <c:v>722</c:v>
                </c:pt>
                <c:pt idx="1">
                  <c:v>394</c:v>
                </c:pt>
                <c:pt idx="2">
                  <c:v>204</c:v>
                </c:pt>
                <c:pt idx="3">
                  <c:v>93</c:v>
                </c:pt>
                <c:pt idx="4">
                  <c:v>75</c:v>
                </c:pt>
                <c:pt idx="5">
                  <c:v>85</c:v>
                </c:pt>
                <c:pt idx="6">
                  <c:v>87</c:v>
                </c:pt>
                <c:pt idx="7">
                  <c:v>74</c:v>
                </c:pt>
                <c:pt idx="8">
                  <c:v>85</c:v>
                </c:pt>
                <c:pt idx="9">
                  <c:v>95</c:v>
                </c:pt>
                <c:pt idx="10">
                  <c:v>115</c:v>
                </c:pt>
                <c:pt idx="11">
                  <c:v>145</c:v>
                </c:pt>
                <c:pt idx="12">
                  <c:v>286</c:v>
                </c:pt>
                <c:pt idx="13">
                  <c:v>447</c:v>
                </c:pt>
                <c:pt idx="14">
                  <c:v>665</c:v>
                </c:pt>
                <c:pt idx="15">
                  <c:v>963</c:v>
                </c:pt>
                <c:pt idx="16">
                  <c:v>1316</c:v>
                </c:pt>
                <c:pt idx="17">
                  <c:v>1514</c:v>
                </c:pt>
                <c:pt idx="18">
                  <c:v>1693</c:v>
                </c:pt>
                <c:pt idx="19">
                  <c:v>1735</c:v>
                </c:pt>
                <c:pt idx="20">
                  <c:v>1693</c:v>
                </c:pt>
                <c:pt idx="21">
                  <c:v>1475</c:v>
                </c:pt>
                <c:pt idx="22">
                  <c:v>1239</c:v>
                </c:pt>
                <c:pt idx="23">
                  <c:v>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F7-4327-97CC-9C179005DA00}"/>
            </c:ext>
          </c:extLst>
        </c:ser>
        <c:ser>
          <c:idx val="4"/>
          <c:order val="4"/>
          <c:tx>
            <c:strRef>
              <c:f>'Решение ч3. Визуализация 2'!$F$32:$F$33</c:f>
              <c:strCache>
                <c:ptCount val="1"/>
                <c:pt idx="0">
                  <c:v>Пт</c:v>
                </c:pt>
              </c:strCache>
            </c:strRef>
          </c:tx>
          <c:spPr>
            <a:solidFill>
              <a:schemeClr val="accent2">
                <a:shade val="82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2'!$F$34:$F$58</c:f>
              <c:numCache>
                <c:formatCode>General</c:formatCode>
                <c:ptCount val="24"/>
                <c:pt idx="0">
                  <c:v>989</c:v>
                </c:pt>
                <c:pt idx="1">
                  <c:v>622</c:v>
                </c:pt>
                <c:pt idx="2">
                  <c:v>303</c:v>
                </c:pt>
                <c:pt idx="3">
                  <c:v>139</c:v>
                </c:pt>
                <c:pt idx="4">
                  <c:v>92</c:v>
                </c:pt>
                <c:pt idx="5">
                  <c:v>91</c:v>
                </c:pt>
                <c:pt idx="6">
                  <c:v>109</c:v>
                </c:pt>
                <c:pt idx="7">
                  <c:v>106</c:v>
                </c:pt>
                <c:pt idx="8">
                  <c:v>99</c:v>
                </c:pt>
                <c:pt idx="9">
                  <c:v>121</c:v>
                </c:pt>
                <c:pt idx="10">
                  <c:v>188</c:v>
                </c:pt>
                <c:pt idx="11">
                  <c:v>227</c:v>
                </c:pt>
                <c:pt idx="12">
                  <c:v>406</c:v>
                </c:pt>
                <c:pt idx="13">
                  <c:v>587</c:v>
                </c:pt>
                <c:pt idx="14">
                  <c:v>963</c:v>
                </c:pt>
                <c:pt idx="15">
                  <c:v>1366</c:v>
                </c:pt>
                <c:pt idx="16">
                  <c:v>1722</c:v>
                </c:pt>
                <c:pt idx="17">
                  <c:v>2141</c:v>
                </c:pt>
                <c:pt idx="18">
                  <c:v>2459</c:v>
                </c:pt>
                <c:pt idx="19">
                  <c:v>2410</c:v>
                </c:pt>
                <c:pt idx="20">
                  <c:v>2385</c:v>
                </c:pt>
                <c:pt idx="21">
                  <c:v>2143</c:v>
                </c:pt>
                <c:pt idx="22">
                  <c:v>1890</c:v>
                </c:pt>
                <c:pt idx="23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F7-4327-97CC-9C179005DA00}"/>
            </c:ext>
          </c:extLst>
        </c:ser>
        <c:ser>
          <c:idx val="5"/>
          <c:order val="5"/>
          <c:tx>
            <c:strRef>
              <c:f>'Решение ч3. Визуализация 2'!$G$32:$G$33</c:f>
              <c:strCache>
                <c:ptCount val="1"/>
                <c:pt idx="0">
                  <c:v>Сб</c:v>
                </c:pt>
              </c:strCache>
            </c:strRef>
          </c:tx>
          <c:spPr>
            <a:solidFill>
              <a:schemeClr val="accent2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2'!$G$34:$G$58</c:f>
              <c:numCache>
                <c:formatCode>General</c:formatCode>
                <c:ptCount val="24"/>
                <c:pt idx="0">
                  <c:v>1194</c:v>
                </c:pt>
                <c:pt idx="1">
                  <c:v>819</c:v>
                </c:pt>
                <c:pt idx="2">
                  <c:v>583</c:v>
                </c:pt>
                <c:pt idx="3">
                  <c:v>511</c:v>
                </c:pt>
                <c:pt idx="4">
                  <c:v>449</c:v>
                </c:pt>
                <c:pt idx="5">
                  <c:v>496</c:v>
                </c:pt>
                <c:pt idx="6">
                  <c:v>498</c:v>
                </c:pt>
                <c:pt idx="7">
                  <c:v>505</c:v>
                </c:pt>
                <c:pt idx="8">
                  <c:v>540</c:v>
                </c:pt>
                <c:pt idx="9">
                  <c:v>599</c:v>
                </c:pt>
                <c:pt idx="10">
                  <c:v>571</c:v>
                </c:pt>
                <c:pt idx="11">
                  <c:v>603</c:v>
                </c:pt>
                <c:pt idx="12">
                  <c:v>756</c:v>
                </c:pt>
                <c:pt idx="13">
                  <c:v>939</c:v>
                </c:pt>
                <c:pt idx="14">
                  <c:v>1282</c:v>
                </c:pt>
                <c:pt idx="15">
                  <c:v>1513</c:v>
                </c:pt>
                <c:pt idx="16">
                  <c:v>1783</c:v>
                </c:pt>
                <c:pt idx="17">
                  <c:v>2025</c:v>
                </c:pt>
                <c:pt idx="18">
                  <c:v>2240</c:v>
                </c:pt>
                <c:pt idx="19">
                  <c:v>2198</c:v>
                </c:pt>
                <c:pt idx="20">
                  <c:v>2181</c:v>
                </c:pt>
                <c:pt idx="21">
                  <c:v>2144</c:v>
                </c:pt>
                <c:pt idx="22">
                  <c:v>1854</c:v>
                </c:pt>
                <c:pt idx="23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F7-4327-97CC-9C179005DA00}"/>
            </c:ext>
          </c:extLst>
        </c:ser>
        <c:ser>
          <c:idx val="6"/>
          <c:order val="6"/>
          <c:tx>
            <c:strRef>
              <c:f>'Решение ч3. Визуализация 2'!$H$32:$H$33</c:f>
              <c:strCache>
                <c:ptCount val="1"/>
                <c:pt idx="0">
                  <c:v>Вс</c:v>
                </c:pt>
              </c:strCache>
            </c:strRef>
          </c:tx>
          <c:spPr>
            <a:solidFill>
              <a:schemeClr val="accent2">
                <a:shade val="47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'Решение ч3. Визуализация 2'!$A$34:$A$58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'Решение ч3. Визуализация 2'!$H$34:$H$58</c:f>
              <c:numCache>
                <c:formatCode>General</c:formatCode>
                <c:ptCount val="24"/>
                <c:pt idx="0">
                  <c:v>1049</c:v>
                </c:pt>
                <c:pt idx="1">
                  <c:v>755</c:v>
                </c:pt>
                <c:pt idx="2">
                  <c:v>567</c:v>
                </c:pt>
                <c:pt idx="3">
                  <c:v>488</c:v>
                </c:pt>
                <c:pt idx="4">
                  <c:v>494</c:v>
                </c:pt>
                <c:pt idx="5">
                  <c:v>461</c:v>
                </c:pt>
                <c:pt idx="6">
                  <c:v>466</c:v>
                </c:pt>
                <c:pt idx="7">
                  <c:v>473</c:v>
                </c:pt>
                <c:pt idx="8">
                  <c:v>498</c:v>
                </c:pt>
                <c:pt idx="9">
                  <c:v>497</c:v>
                </c:pt>
                <c:pt idx="10">
                  <c:v>517</c:v>
                </c:pt>
                <c:pt idx="11">
                  <c:v>541</c:v>
                </c:pt>
                <c:pt idx="12">
                  <c:v>628</c:v>
                </c:pt>
                <c:pt idx="13">
                  <c:v>848</c:v>
                </c:pt>
                <c:pt idx="14">
                  <c:v>1044</c:v>
                </c:pt>
                <c:pt idx="15">
                  <c:v>1244</c:v>
                </c:pt>
                <c:pt idx="16">
                  <c:v>1558</c:v>
                </c:pt>
                <c:pt idx="17">
                  <c:v>1866</c:v>
                </c:pt>
                <c:pt idx="18">
                  <c:v>2071</c:v>
                </c:pt>
                <c:pt idx="19">
                  <c:v>2034</c:v>
                </c:pt>
                <c:pt idx="20">
                  <c:v>2020</c:v>
                </c:pt>
                <c:pt idx="21">
                  <c:v>1840</c:v>
                </c:pt>
                <c:pt idx="22">
                  <c:v>1595</c:v>
                </c:pt>
                <c:pt idx="23">
                  <c:v>1239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F7-4327-97CC-9C179005D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984133080"/>
        <c:axId val="984132096"/>
      </c:barChart>
      <c:catAx>
        <c:axId val="98413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4132096"/>
        <c:crosses val="autoZero"/>
        <c:auto val="1"/>
        <c:lblAlgn val="ctr"/>
        <c:lblOffset val="100"/>
        <c:noMultiLvlLbl val="0"/>
      </c:catAx>
      <c:valAx>
        <c:axId val="9841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>
              <a:glow rad="25400">
                <a:schemeClr val="accent6">
                  <a:lumMod val="75000"/>
                  <a:alpha val="35000"/>
                </a:schemeClr>
              </a:glo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413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958275155778381E-2"/>
          <c:y val="0.72426079231485629"/>
          <c:w val="0.51613317252622304"/>
          <c:h val="8.0835638788394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часть 3  Надежда IT.xlsx]Решение ч3. Визуализация 2!Сводная таблица18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ru-RU" sz="2128" b="1" i="0" u="none" strike="noStrike" kern="1200" cap="none" spc="2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60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Кол-во просмотров по дням недели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ru-RU" sz="2128" b="1" i="0" u="none" strike="noStrike" kern="1200" cap="none" spc="2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'Решение ч3. Визуализация 2'!$P$18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chemeClr val="bg1">
                  <a:alpha val="70000"/>
                </a:schemeClr>
              </a:solidFill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'Решение ч3. Визуализация 2'!$O$19:$O$26</c:f>
              <c:strCache>
                <c:ptCount val="7"/>
                <c:pt idx="0">
                  <c:v>Пн</c:v>
                </c:pt>
                <c:pt idx="1">
                  <c:v>Вт</c:v>
                </c:pt>
                <c:pt idx="2">
                  <c:v>Ср</c:v>
                </c:pt>
                <c:pt idx="3">
                  <c:v>Чт</c:v>
                </c:pt>
                <c:pt idx="4">
                  <c:v>Пт</c:v>
                </c:pt>
                <c:pt idx="5">
                  <c:v>Сб</c:v>
                </c:pt>
                <c:pt idx="6">
                  <c:v>Вс</c:v>
                </c:pt>
              </c:strCache>
            </c:strRef>
          </c:cat>
          <c:val>
            <c:numRef>
              <c:f>'Решение ч3. Визуализация 2'!$P$19:$P$26</c:f>
              <c:numCache>
                <c:formatCode>General</c:formatCode>
                <c:ptCount val="7"/>
                <c:pt idx="0">
                  <c:v>16257</c:v>
                </c:pt>
                <c:pt idx="1">
                  <c:v>15924</c:v>
                </c:pt>
                <c:pt idx="2">
                  <c:v>16830</c:v>
                </c:pt>
                <c:pt idx="3">
                  <c:v>16080</c:v>
                </c:pt>
                <c:pt idx="4">
                  <c:v>23008</c:v>
                </c:pt>
                <c:pt idx="5">
                  <c:v>27676</c:v>
                </c:pt>
                <c:pt idx="6">
                  <c:v>24793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9-4E2B-9A33-7661FCBFD7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22958912"/>
        <c:axId val="1022952352"/>
      </c:barChart>
      <c:catAx>
        <c:axId val="102295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2952352"/>
        <c:crosses val="autoZero"/>
        <c:auto val="1"/>
        <c:lblAlgn val="ctr"/>
        <c:lblOffset val="100"/>
        <c:noMultiLvlLbl val="0"/>
      </c:catAx>
      <c:valAx>
        <c:axId val="102295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295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часть 3  Надежда IT.xlsx]Решение ч3. Визуализация 1!Сводная таблица16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Рейтинг самых популярных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'Решение ч3. Визуализация 1'!$B$4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'Решение ч3. Визуализация 1'!$A$5:$A$33</c:f>
              <c:strCache>
                <c:ptCount val="28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</c:strCache>
            </c:strRef>
          </c:cat>
          <c:val>
            <c:numRef>
              <c:f>'Решение ч3. Визуализация 1'!$B$5:$B$33</c:f>
              <c:numCache>
                <c:formatCode>General</c:formatCode>
                <c:ptCount val="28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F-4367-B44B-117FC8E7E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0497192"/>
        <c:axId val="1019306456"/>
      </c:barChart>
      <c:catAx>
        <c:axId val="61049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9306456"/>
        <c:crosses val="autoZero"/>
        <c:auto val="1"/>
        <c:lblAlgn val="ctr"/>
        <c:lblOffset val="100"/>
        <c:noMultiLvlLbl val="0"/>
      </c:catAx>
      <c:valAx>
        <c:axId val="101930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049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часть 3  Надежда IT.xlsx]Подписчики!Сводная таблица14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2496995914443608E-2"/>
              <c:y val="-1.997502859286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1.057438115837539E-2"/>
              <c:y val="-1.3316685728576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07137707281905E-2"/>
              <c:y val="-1.66458571607200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7877913962989664E-2"/>
              <c:y val="-9.98751429643210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07137707281905E-2"/>
              <c:y val="-1.66458571607200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2496995914443608E-2"/>
              <c:y val="-1.997502859286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1.057438115837539E-2"/>
              <c:y val="-1.3316685728576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7877913962989664E-2"/>
              <c:y val="-9.98751429643210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07137707281905E-2"/>
              <c:y val="-1.66458571607200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2496995914443608E-2"/>
              <c:y val="-1.997502859286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1.057438115837539E-2"/>
              <c:y val="-1.3316685728576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7877913962989664E-2"/>
              <c:y val="-9.98751429643210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Подписчики!$F$2:$F$3</c:f>
              <c:strCache>
                <c:ptCount val="1"/>
                <c:pt idx="0">
                  <c:v>UTC+0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5AB-4FCC-A5EE-70C6AA9C4C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5AB-4FCC-A5EE-70C6AA9C4CAE}"/>
              </c:ext>
            </c:extLst>
          </c:dPt>
          <c:dLbls>
            <c:dLbl>
              <c:idx val="0"/>
              <c:layout>
                <c:manualLayout>
                  <c:x val="-1.3502441324372113E-2"/>
                  <c:y val="-2.197797122770027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AB-4FCC-A5EE-70C6AA9C4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Подписчики!$F$4:$F$8</c:f>
              <c:numCache>
                <c:formatCode>General</c:formatCode>
                <c:ptCount val="4"/>
                <c:pt idx="0">
                  <c:v>821</c:v>
                </c:pt>
                <c:pt idx="1">
                  <c:v>694</c:v>
                </c:pt>
                <c:pt idx="2">
                  <c:v>519</c:v>
                </c:pt>
                <c:pt idx="3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AB-4FCC-A5EE-70C6AA9C4CAE}"/>
            </c:ext>
          </c:extLst>
        </c:ser>
        <c:ser>
          <c:idx val="1"/>
          <c:order val="1"/>
          <c:tx>
            <c:strRef>
              <c:f>Подписчики!$G$2:$G$3</c:f>
              <c:strCache>
                <c:ptCount val="1"/>
                <c:pt idx="0">
                  <c:v>UTC+1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5AB-4FCC-A5EE-70C6AA9C4C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E5AB-4FCC-A5EE-70C6AA9C4CAE}"/>
              </c:ext>
            </c:extLst>
          </c:dPt>
          <c:dLbls>
            <c:dLbl>
              <c:idx val="0"/>
              <c:layout>
                <c:manualLayout>
                  <c:x val="8.0167762931802737E-4"/>
                  <c:y val="-3.979067439262805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AB-4FCC-A5EE-70C6AA9C4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Подписчики!$G$4:$G$8</c:f>
              <c:numCache>
                <c:formatCode>General</c:formatCode>
                <c:ptCount val="4"/>
                <c:pt idx="0">
                  <c:v>1496</c:v>
                </c:pt>
                <c:pt idx="1">
                  <c:v>1285</c:v>
                </c:pt>
                <c:pt idx="2">
                  <c:v>999</c:v>
                </c:pt>
                <c:pt idx="3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AB-4FCC-A5EE-70C6AA9C4CAE}"/>
            </c:ext>
          </c:extLst>
        </c:ser>
        <c:ser>
          <c:idx val="2"/>
          <c:order val="2"/>
          <c:tx>
            <c:strRef>
              <c:f>Подписчики!$H$2:$H$3</c:f>
              <c:strCache>
                <c:ptCount val="1"/>
                <c:pt idx="0">
                  <c:v>UTC+10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Подписчики!$H$4:$H$8</c:f>
              <c:numCache>
                <c:formatCode>General</c:formatCode>
                <c:ptCount val="4"/>
                <c:pt idx="0">
                  <c:v>9</c:v>
                </c:pt>
                <c:pt idx="1">
                  <c:v>13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AB-4FCC-A5EE-70C6AA9C4CAE}"/>
            </c:ext>
          </c:extLst>
        </c:ser>
        <c:ser>
          <c:idx val="3"/>
          <c:order val="3"/>
          <c:tx>
            <c:strRef>
              <c:f>Подписчики!$I$2:$I$3</c:f>
              <c:strCache>
                <c:ptCount val="1"/>
                <c:pt idx="0">
                  <c:v>UTC+11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Подписчики!$I$4:$I$8</c:f>
              <c:numCache>
                <c:formatCode>General</c:formatCode>
                <c:ptCount val="4"/>
                <c:pt idx="0">
                  <c:v>14</c:v>
                </c:pt>
                <c:pt idx="1">
                  <c:v>19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AB-4FCC-A5EE-70C6AA9C4CAE}"/>
            </c:ext>
          </c:extLst>
        </c:ser>
        <c:ser>
          <c:idx val="4"/>
          <c:order val="4"/>
          <c:tx>
            <c:strRef>
              <c:f>Подписчики!$J$2:$J$3</c:f>
              <c:strCache>
                <c:ptCount val="1"/>
                <c:pt idx="0">
                  <c:v>UTC+12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Подписчики!$J$4:$J$8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AB-4FCC-A5EE-70C6AA9C4CAE}"/>
            </c:ext>
          </c:extLst>
        </c:ser>
        <c:ser>
          <c:idx val="5"/>
          <c:order val="5"/>
          <c:tx>
            <c:strRef>
              <c:f>Подписчики!$K$2:$K$3</c:f>
              <c:strCache>
                <c:ptCount val="1"/>
                <c:pt idx="0">
                  <c:v>UTC+2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E5AB-4FCC-A5EE-70C6AA9C4C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5AB-4FCC-A5EE-70C6AA9C4CAE}"/>
              </c:ext>
            </c:extLst>
          </c:dPt>
          <c:dLbls>
            <c:dLbl>
              <c:idx val="0"/>
              <c:layout>
                <c:manualLayout>
                  <c:x val="2.0686564557694711E-3"/>
                  <c:y val="-2.6646631731483166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5AB-4FCC-A5EE-70C6AA9C4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Подписчики!$K$4:$K$8</c:f>
              <c:numCache>
                <c:formatCode>General</c:formatCode>
                <c:ptCount val="4"/>
                <c:pt idx="0">
                  <c:v>1100</c:v>
                </c:pt>
                <c:pt idx="1">
                  <c:v>932</c:v>
                </c:pt>
                <c:pt idx="2">
                  <c:v>655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AB-4FCC-A5EE-70C6AA9C4CAE}"/>
            </c:ext>
          </c:extLst>
        </c:ser>
        <c:ser>
          <c:idx val="6"/>
          <c:order val="6"/>
          <c:tx>
            <c:strRef>
              <c:f>Подписчики!$L$2:$L$3</c:f>
              <c:strCache>
                <c:ptCount val="1"/>
                <c:pt idx="0">
                  <c:v>UTC+3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</a:schemeClr>
                </a:gs>
                <a:gs pos="75000">
                  <a:schemeClr val="accent1">
                    <a:lumMod val="60000"/>
                    <a:lumMod val="60000"/>
                    <a:lumOff val="40000"/>
                  </a:schemeClr>
                </a:gs>
                <a:gs pos="51000">
                  <a:schemeClr val="accent1">
                    <a:lumMod val="60000"/>
                    <a:alpha val="75000"/>
                  </a:schemeClr>
                </a:gs>
                <a:gs pos="100000">
                  <a:schemeClr val="accent1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E5AB-4FCC-A5EE-70C6AA9C4C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E5AB-4FCC-A5EE-70C6AA9C4CAE}"/>
              </c:ext>
            </c:extLst>
          </c:dPt>
          <c:dLbls>
            <c:dLbl>
              <c:idx val="0"/>
              <c:layout>
                <c:manualLayout>
                  <c:x val="2.7877913962989664E-2"/>
                  <c:y val="-9.987514296432107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5AB-4FCC-A5EE-70C6AA9C4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Подписчики!$L$4:$L$8</c:f>
              <c:numCache>
                <c:formatCode>General</c:formatCode>
                <c:ptCount val="4"/>
                <c:pt idx="0">
                  <c:v>737</c:v>
                </c:pt>
                <c:pt idx="1">
                  <c:v>604</c:v>
                </c:pt>
                <c:pt idx="2">
                  <c:v>454</c:v>
                </c:pt>
                <c:pt idx="3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AB-4FCC-A5EE-70C6AA9C4CAE}"/>
            </c:ext>
          </c:extLst>
        </c:ser>
        <c:ser>
          <c:idx val="7"/>
          <c:order val="7"/>
          <c:tx>
            <c:strRef>
              <c:f>Подписчики!$M$2:$M$3</c:f>
              <c:strCache>
                <c:ptCount val="1"/>
                <c:pt idx="0">
                  <c:v>UTC+4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</a:schemeClr>
                </a:gs>
                <a:gs pos="75000">
                  <a:schemeClr val="accent2">
                    <a:lumMod val="60000"/>
                    <a:lumMod val="60000"/>
                    <a:lumOff val="40000"/>
                  </a:schemeClr>
                </a:gs>
                <a:gs pos="51000">
                  <a:schemeClr val="accent2">
                    <a:lumMod val="60000"/>
                    <a:alpha val="75000"/>
                  </a:schemeClr>
                </a:gs>
                <a:gs pos="100000">
                  <a:schemeClr val="accent2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Подписчики!$M$4:$M$8</c:f>
              <c:numCache>
                <c:formatCode>General</c:formatCode>
                <c:ptCount val="4"/>
                <c:pt idx="0">
                  <c:v>162</c:v>
                </c:pt>
                <c:pt idx="1">
                  <c:v>142</c:v>
                </c:pt>
                <c:pt idx="2">
                  <c:v>91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AB-4FCC-A5EE-70C6AA9C4CAE}"/>
            </c:ext>
          </c:extLst>
        </c:ser>
        <c:ser>
          <c:idx val="8"/>
          <c:order val="8"/>
          <c:tx>
            <c:strRef>
              <c:f>Подписчики!$N$2:$N$3</c:f>
              <c:strCache>
                <c:ptCount val="1"/>
                <c:pt idx="0">
                  <c:v>UTC+5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</a:schemeClr>
                </a:gs>
                <a:gs pos="75000">
                  <a:schemeClr val="accent3">
                    <a:lumMod val="60000"/>
                    <a:lumMod val="60000"/>
                    <a:lumOff val="40000"/>
                  </a:schemeClr>
                </a:gs>
                <a:gs pos="51000">
                  <a:schemeClr val="accent3">
                    <a:lumMod val="60000"/>
                    <a:alpha val="75000"/>
                  </a:schemeClr>
                </a:gs>
                <a:gs pos="100000">
                  <a:schemeClr val="accent3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Подписчики!$N$4:$N$8</c:f>
              <c:numCache>
                <c:formatCode>General</c:formatCode>
                <c:ptCount val="4"/>
                <c:pt idx="0">
                  <c:v>112</c:v>
                </c:pt>
                <c:pt idx="1">
                  <c:v>106</c:v>
                </c:pt>
                <c:pt idx="2">
                  <c:v>67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AB-4FCC-A5EE-70C6AA9C4CAE}"/>
            </c:ext>
          </c:extLst>
        </c:ser>
        <c:ser>
          <c:idx val="9"/>
          <c:order val="9"/>
          <c:tx>
            <c:strRef>
              <c:f>Подписчики!$O$2:$O$3</c:f>
              <c:strCache>
                <c:ptCount val="1"/>
                <c:pt idx="0">
                  <c:v>UTC+6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</a:schemeClr>
                </a:gs>
                <a:gs pos="75000">
                  <a:schemeClr val="accent4">
                    <a:lumMod val="60000"/>
                    <a:lumMod val="60000"/>
                    <a:lumOff val="40000"/>
                  </a:schemeClr>
                </a:gs>
                <a:gs pos="51000">
                  <a:schemeClr val="accent4">
                    <a:lumMod val="60000"/>
                    <a:alpha val="75000"/>
                  </a:schemeClr>
                </a:gs>
                <a:gs pos="100000">
                  <a:schemeClr val="accent4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Подписчики!$O$4:$O$8</c:f>
              <c:numCache>
                <c:formatCode>General</c:formatCode>
                <c:ptCount val="4"/>
                <c:pt idx="0">
                  <c:v>95</c:v>
                </c:pt>
                <c:pt idx="1">
                  <c:v>99</c:v>
                </c:pt>
                <c:pt idx="2">
                  <c:v>61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5AB-4FCC-A5EE-70C6AA9C4CAE}"/>
            </c:ext>
          </c:extLst>
        </c:ser>
        <c:ser>
          <c:idx val="10"/>
          <c:order val="10"/>
          <c:tx>
            <c:strRef>
              <c:f>Подписчики!$P$2:$P$3</c:f>
              <c:strCache>
                <c:ptCount val="1"/>
                <c:pt idx="0">
                  <c:v>UTC+7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60000"/>
                  </a:schemeClr>
                </a:gs>
                <a:gs pos="75000">
                  <a:schemeClr val="accent5">
                    <a:lumMod val="60000"/>
                    <a:lumMod val="60000"/>
                    <a:lumOff val="40000"/>
                  </a:schemeClr>
                </a:gs>
                <a:gs pos="51000">
                  <a:schemeClr val="accent5">
                    <a:lumMod val="60000"/>
                    <a:alpha val="75000"/>
                  </a:schemeClr>
                </a:gs>
                <a:gs pos="100000">
                  <a:schemeClr val="accent5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Подписчики!$P$4:$P$8</c:f>
              <c:numCache>
                <c:formatCode>General</c:formatCode>
                <c:ptCount val="4"/>
                <c:pt idx="0">
                  <c:v>116</c:v>
                </c:pt>
                <c:pt idx="1">
                  <c:v>103</c:v>
                </c:pt>
                <c:pt idx="2">
                  <c:v>79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5AB-4FCC-A5EE-70C6AA9C4CAE}"/>
            </c:ext>
          </c:extLst>
        </c:ser>
        <c:ser>
          <c:idx val="11"/>
          <c:order val="11"/>
          <c:tx>
            <c:strRef>
              <c:f>Подписчики!$Q$2:$Q$3</c:f>
              <c:strCache>
                <c:ptCount val="1"/>
                <c:pt idx="0">
                  <c:v>UTC+8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</a:schemeClr>
                </a:gs>
                <a:gs pos="75000">
                  <a:schemeClr val="accent6">
                    <a:lumMod val="60000"/>
                    <a:lumMod val="60000"/>
                    <a:lumOff val="40000"/>
                  </a:schemeClr>
                </a:gs>
                <a:gs pos="51000">
                  <a:schemeClr val="accent6">
                    <a:lumMod val="60000"/>
                    <a:alpha val="75000"/>
                  </a:schemeClr>
                </a:gs>
                <a:gs pos="100000">
                  <a:schemeClr val="accent6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Подписчики!$Q$4:$Q$8</c:f>
              <c:numCache>
                <c:formatCode>General</c:formatCode>
                <c:ptCount val="4"/>
                <c:pt idx="0">
                  <c:v>32</c:v>
                </c:pt>
                <c:pt idx="1">
                  <c:v>29</c:v>
                </c:pt>
                <c:pt idx="2">
                  <c:v>27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5AB-4FCC-A5EE-70C6AA9C4CAE}"/>
            </c:ext>
          </c:extLst>
        </c:ser>
        <c:ser>
          <c:idx val="12"/>
          <c:order val="12"/>
          <c:tx>
            <c:strRef>
              <c:f>Подписчики!$R$2:$R$3</c:f>
              <c:strCache>
                <c:ptCount val="1"/>
                <c:pt idx="0">
                  <c:v>UTC+9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80000"/>
                    <a:lumOff val="20000"/>
                  </a:schemeClr>
                </a:gs>
                <a:gs pos="75000">
                  <a:schemeClr val="accent1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1">
                    <a:lumMod val="80000"/>
                    <a:lumOff val="20000"/>
                    <a:alpha val="75000"/>
                  </a:schemeClr>
                </a:gs>
                <a:gs pos="100000">
                  <a:schemeClr val="accent1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Подписчики!$R$4:$R$8</c:f>
              <c:numCache>
                <c:formatCode>General</c:formatCode>
                <c:ptCount val="4"/>
                <c:pt idx="0">
                  <c:v>53</c:v>
                </c:pt>
                <c:pt idx="1">
                  <c:v>42</c:v>
                </c:pt>
                <c:pt idx="2">
                  <c:v>24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5AB-4FCC-A5EE-70C6AA9C4CAE}"/>
            </c:ext>
          </c:extLst>
        </c:ser>
        <c:ser>
          <c:idx val="13"/>
          <c:order val="13"/>
          <c:tx>
            <c:strRef>
              <c:f>Подписчики!$S$2:$S$3</c:f>
              <c:strCache>
                <c:ptCount val="1"/>
                <c:pt idx="0">
                  <c:v>UTC-1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80000"/>
                    <a:lumOff val="20000"/>
                  </a:schemeClr>
                </a:gs>
                <a:gs pos="75000">
                  <a:schemeClr val="accent2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2">
                    <a:lumMod val="80000"/>
                    <a:lumOff val="20000"/>
                    <a:alpha val="75000"/>
                  </a:schemeClr>
                </a:gs>
                <a:gs pos="100000">
                  <a:schemeClr val="accent2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Подписчики!$S$4:$S$8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5AB-4FCC-A5EE-70C6AA9C4CAE}"/>
            </c:ext>
          </c:extLst>
        </c:ser>
        <c:ser>
          <c:idx val="14"/>
          <c:order val="14"/>
          <c:tx>
            <c:strRef>
              <c:f>Подписчики!$T$2:$T$3</c:f>
              <c:strCache>
                <c:ptCount val="1"/>
                <c:pt idx="0">
                  <c:v>UTC-2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80000"/>
                    <a:lumOff val="20000"/>
                  </a:schemeClr>
                </a:gs>
                <a:gs pos="75000">
                  <a:schemeClr val="accent3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3">
                    <a:lumMod val="80000"/>
                    <a:lumOff val="20000"/>
                    <a:alpha val="75000"/>
                  </a:schemeClr>
                </a:gs>
                <a:gs pos="100000">
                  <a:schemeClr val="accent3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Подписчики!$T$4:$T$8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AB-4FCC-A5EE-70C6AA9C4CAE}"/>
            </c:ext>
          </c:extLst>
        </c:ser>
        <c:ser>
          <c:idx val="15"/>
          <c:order val="15"/>
          <c:tx>
            <c:strRef>
              <c:f>Подписчики!$U$2:$U$3</c:f>
              <c:strCache>
                <c:ptCount val="1"/>
                <c:pt idx="0">
                  <c:v>UTC-3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0000"/>
                    <a:lumOff val="20000"/>
                  </a:schemeClr>
                </a:gs>
                <a:gs pos="75000">
                  <a:schemeClr val="accent4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4">
                    <a:lumMod val="80000"/>
                    <a:lumOff val="20000"/>
                    <a:alpha val="75000"/>
                  </a:schemeClr>
                </a:gs>
                <a:gs pos="100000">
                  <a:schemeClr val="accent4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Подписчики!$U$4:$U$8</c:f>
              <c:numCache>
                <c:formatCode>General</c:formatCode>
                <c:ptCount val="4"/>
                <c:pt idx="0">
                  <c:v>43</c:v>
                </c:pt>
                <c:pt idx="1">
                  <c:v>40</c:v>
                </c:pt>
                <c:pt idx="2">
                  <c:v>44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AB-4FCC-A5EE-70C6AA9C4CAE}"/>
            </c:ext>
          </c:extLst>
        </c:ser>
        <c:ser>
          <c:idx val="16"/>
          <c:order val="16"/>
          <c:tx>
            <c:strRef>
              <c:f>Подписчики!$V$2:$V$3</c:f>
              <c:strCache>
                <c:ptCount val="1"/>
                <c:pt idx="0">
                  <c:v>UTC-4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80000"/>
                    <a:lumOff val="20000"/>
                  </a:schemeClr>
                </a:gs>
                <a:gs pos="75000">
                  <a:schemeClr val="accent5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5">
                    <a:lumMod val="80000"/>
                    <a:lumOff val="20000"/>
                    <a:alpha val="75000"/>
                  </a:schemeClr>
                </a:gs>
                <a:gs pos="100000">
                  <a:schemeClr val="accent5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Подписчики!$V$4:$V$8</c:f>
              <c:numCache>
                <c:formatCode>General</c:formatCode>
                <c:ptCount val="4"/>
                <c:pt idx="0">
                  <c:v>103</c:v>
                </c:pt>
                <c:pt idx="1">
                  <c:v>86</c:v>
                </c:pt>
                <c:pt idx="2">
                  <c:v>68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5AB-4FCC-A5EE-70C6AA9C4CAE}"/>
            </c:ext>
          </c:extLst>
        </c:ser>
        <c:ser>
          <c:idx val="17"/>
          <c:order val="17"/>
          <c:tx>
            <c:strRef>
              <c:f>Подписчики!$W$2:$W$3</c:f>
              <c:strCache>
                <c:ptCount val="1"/>
                <c:pt idx="0">
                  <c:v>UTC-5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0000"/>
                    <a:lumOff val="20000"/>
                  </a:schemeClr>
                </a:gs>
                <a:gs pos="75000">
                  <a:schemeClr val="accent6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6">
                    <a:lumMod val="80000"/>
                    <a:lumOff val="20000"/>
                    <a:alpha val="75000"/>
                  </a:schemeClr>
                </a:gs>
                <a:gs pos="100000">
                  <a:schemeClr val="accent6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Подписчики!$W$4:$W$8</c:f>
              <c:numCache>
                <c:formatCode>General</c:formatCode>
                <c:ptCount val="4"/>
                <c:pt idx="0">
                  <c:v>60</c:v>
                </c:pt>
                <c:pt idx="1">
                  <c:v>53</c:v>
                </c:pt>
                <c:pt idx="2">
                  <c:v>47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5AB-4FCC-A5EE-70C6AA9C4CAE}"/>
            </c:ext>
          </c:extLst>
        </c:ser>
        <c:ser>
          <c:idx val="18"/>
          <c:order val="18"/>
          <c:tx>
            <c:strRef>
              <c:f>Подписчики!$X$2:$X$3</c:f>
              <c:strCache>
                <c:ptCount val="1"/>
                <c:pt idx="0">
                  <c:v>UTC-6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80000"/>
                  </a:schemeClr>
                </a:gs>
                <a:gs pos="75000">
                  <a:schemeClr val="accent1">
                    <a:lumMod val="80000"/>
                    <a:lumMod val="60000"/>
                    <a:lumOff val="40000"/>
                  </a:schemeClr>
                </a:gs>
                <a:gs pos="51000">
                  <a:schemeClr val="accent1">
                    <a:lumMod val="80000"/>
                    <a:alpha val="75000"/>
                  </a:schemeClr>
                </a:gs>
                <a:gs pos="100000">
                  <a:schemeClr val="accent1">
                    <a:lumMod val="8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Подписчики!$X$4:$X$8</c:f>
              <c:numCache>
                <c:formatCode>General</c:formatCode>
                <c:ptCount val="4"/>
                <c:pt idx="0">
                  <c:v>36</c:v>
                </c:pt>
                <c:pt idx="1">
                  <c:v>37</c:v>
                </c:pt>
                <c:pt idx="2">
                  <c:v>29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5AB-4FCC-A5EE-70C6AA9C4CAE}"/>
            </c:ext>
          </c:extLst>
        </c:ser>
        <c:ser>
          <c:idx val="19"/>
          <c:order val="19"/>
          <c:tx>
            <c:strRef>
              <c:f>Подписчики!$Y$2:$Y$3</c:f>
              <c:strCache>
                <c:ptCount val="1"/>
                <c:pt idx="0">
                  <c:v>UTC-7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80000"/>
                  </a:schemeClr>
                </a:gs>
                <a:gs pos="75000">
                  <a:schemeClr val="accent2">
                    <a:lumMod val="80000"/>
                    <a:lumMod val="60000"/>
                    <a:lumOff val="40000"/>
                  </a:schemeClr>
                </a:gs>
                <a:gs pos="51000">
                  <a:schemeClr val="accent2">
                    <a:lumMod val="80000"/>
                    <a:alpha val="75000"/>
                  </a:schemeClr>
                </a:gs>
                <a:gs pos="100000">
                  <a:schemeClr val="accent2">
                    <a:lumMod val="8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Подписчики!$Y$4:$Y$8</c:f>
              <c:numCache>
                <c:formatCode>General</c:formatCode>
                <c:ptCount val="4"/>
                <c:pt idx="0">
                  <c:v>39</c:v>
                </c:pt>
                <c:pt idx="1">
                  <c:v>33</c:v>
                </c:pt>
                <c:pt idx="2">
                  <c:v>24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5AB-4FCC-A5EE-70C6AA9C4CAE}"/>
            </c:ext>
          </c:extLst>
        </c:ser>
        <c:ser>
          <c:idx val="20"/>
          <c:order val="20"/>
          <c:tx>
            <c:strRef>
              <c:f>Подписчики!$Z$2:$Z$3</c:f>
              <c:strCache>
                <c:ptCount val="1"/>
                <c:pt idx="0">
                  <c:v>UTC-8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80000"/>
                  </a:schemeClr>
                </a:gs>
                <a:gs pos="75000">
                  <a:schemeClr val="accent3">
                    <a:lumMod val="80000"/>
                    <a:lumMod val="60000"/>
                    <a:lumOff val="40000"/>
                  </a:schemeClr>
                </a:gs>
                <a:gs pos="51000">
                  <a:schemeClr val="accent3">
                    <a:lumMod val="80000"/>
                    <a:alpha val="75000"/>
                  </a:schemeClr>
                </a:gs>
                <a:gs pos="100000">
                  <a:schemeClr val="accent3">
                    <a:lumMod val="8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Подписчики!$Z$4:$Z$8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24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5AB-4FCC-A5EE-70C6AA9C4CAE}"/>
            </c:ext>
          </c:extLst>
        </c:ser>
        <c:ser>
          <c:idx val="21"/>
          <c:order val="21"/>
          <c:tx>
            <c:strRef>
              <c:f>Подписчики!$AA$2:$AA$3</c:f>
              <c:strCache>
                <c:ptCount val="1"/>
                <c:pt idx="0">
                  <c:v>UTC-9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0000"/>
                  </a:schemeClr>
                </a:gs>
                <a:gs pos="75000">
                  <a:schemeClr val="accent4">
                    <a:lumMod val="80000"/>
                    <a:lumMod val="60000"/>
                    <a:lumOff val="40000"/>
                  </a:schemeClr>
                </a:gs>
                <a:gs pos="51000">
                  <a:schemeClr val="accent4">
                    <a:lumMod val="80000"/>
                    <a:alpha val="75000"/>
                  </a:schemeClr>
                </a:gs>
                <a:gs pos="100000">
                  <a:schemeClr val="accent4">
                    <a:lumMod val="8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Подписчики!$E$4:$E$8</c:f>
              <c:strCache>
                <c:ptCount val="4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</c:strCache>
            </c:strRef>
          </c:cat>
          <c:val>
            <c:numRef>
              <c:f>Подписчики!$AA$4:$AA$8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5AB-4FCC-A5EE-70C6AA9C4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015536296"/>
        <c:axId val="1015536624"/>
      </c:barChart>
      <c:catAx>
        <c:axId val="101553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5536624"/>
        <c:crosses val="autoZero"/>
        <c:auto val="1"/>
        <c:lblAlgn val="ctr"/>
        <c:lblOffset val="100"/>
        <c:noMultiLvlLbl val="0"/>
      </c:catAx>
      <c:valAx>
        <c:axId val="1015536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553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17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1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7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17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2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9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6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2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624A-A673-43F9-AA25-27448EB67A9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AB7268-A5F3-486F-BEE2-8FB61FEB3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5E7FE2-7D0D-4E75-AE7B-2F1D46B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855" y="-702987"/>
            <a:ext cx="9433918" cy="6456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3E86A8-B0F4-4E7C-9144-A159067D4E65}"/>
              </a:ext>
            </a:extLst>
          </p:cNvPr>
          <p:cNvSpPr txBox="1"/>
          <p:nvPr/>
        </p:nvSpPr>
        <p:spPr>
          <a:xfrm>
            <a:off x="4191000" y="3429000"/>
            <a:ext cx="538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Стратсессия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квартал 2021 г</a:t>
            </a:r>
            <a:r>
              <a:rPr lang="ru-RU" sz="2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F6719-E550-4A04-8D4B-B1A5E5FF32C6}"/>
              </a:ext>
            </a:extLst>
          </p:cNvPr>
          <p:cNvSpPr txBox="1"/>
          <p:nvPr/>
        </p:nvSpPr>
        <p:spPr>
          <a:xfrm>
            <a:off x="5981202" y="4132038"/>
            <a:ext cx="1805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30 сентября 2021г.</a:t>
            </a:r>
          </a:p>
        </p:txBody>
      </p:sp>
    </p:spTree>
    <p:extLst>
      <p:ext uri="{BB962C8B-B14F-4D97-AF65-F5344CB8AC3E}">
        <p14:creationId xmlns:p14="http://schemas.microsoft.com/office/powerpoint/2010/main" val="255236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47E9A8-A753-4F20-BB11-C00EA24A6816}"/>
              </a:ext>
            </a:extLst>
          </p:cNvPr>
          <p:cNvSpPr txBox="1"/>
          <p:nvPr/>
        </p:nvSpPr>
        <p:spPr>
          <a:xfrm>
            <a:off x="0" y="0"/>
            <a:ext cx="12192000" cy="856648"/>
          </a:xfrm>
          <a:prstGeom prst="rect">
            <a:avLst/>
          </a:prstGeom>
          <a:solidFill>
            <a:srgbClr val="FFCC99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653B03D-9CCD-45E9-B3FD-D278E214D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43167"/>
              </p:ext>
            </p:extLst>
          </p:nvPr>
        </p:nvGraphicFramePr>
        <p:xfrm>
          <a:off x="86584" y="1066999"/>
          <a:ext cx="6096000" cy="3246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2E61C3-70D7-4F13-9039-F008E4741930}"/>
              </a:ext>
            </a:extLst>
          </p:cNvPr>
          <p:cNvSpPr txBox="1"/>
          <p:nvPr/>
        </p:nvSpPr>
        <p:spPr>
          <a:xfrm>
            <a:off x="264920" y="116069"/>
            <a:ext cx="711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1: Количество пользователей и интенсивность просмотров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2: Пользовательский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Retention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BF22755-0602-479C-A01B-BC650D673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064242"/>
              </p:ext>
            </p:extLst>
          </p:nvPr>
        </p:nvGraphicFramePr>
        <p:xfrm>
          <a:off x="5991916" y="3602691"/>
          <a:ext cx="6096000" cy="313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EE231A-74A9-4BC4-845D-2F943B29C7C8}"/>
              </a:ext>
            </a:extLst>
          </p:cNvPr>
          <p:cNvSpPr txBox="1"/>
          <p:nvPr/>
        </p:nvSpPr>
        <p:spPr>
          <a:xfrm>
            <a:off x="6392968" y="1088350"/>
            <a:ext cx="5293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 апреля наблюдается рост ежемесячных новых регистраций с затуханием к августу.</a:t>
            </a:r>
          </a:p>
          <a:p>
            <a:r>
              <a:rPr lang="ru-RU" sz="1600" dirty="0"/>
              <a:t>Новые пользователи активно пользуются платформой.</a:t>
            </a:r>
          </a:p>
          <a:p>
            <a:endParaRPr lang="ru-RU" sz="1600" dirty="0"/>
          </a:p>
          <a:p>
            <a:r>
              <a:rPr lang="ru-RU" sz="1600" dirty="0"/>
              <a:t>Однако </a:t>
            </a:r>
            <a:r>
              <a:rPr lang="ru-RU" sz="1600" dirty="0" err="1"/>
              <a:t>Retention</a:t>
            </a:r>
            <a:r>
              <a:rPr lang="ru-RU" sz="1600" dirty="0"/>
              <a:t> постепенно снижается и к августу достигает минимального значения.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D27B5C-1C60-4535-A030-6FE29314D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21" r="18633" b="27943"/>
          <a:stretch/>
        </p:blipFill>
        <p:spPr>
          <a:xfrm>
            <a:off x="0" y="5900075"/>
            <a:ext cx="1333500" cy="9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3514EC-4A00-4C33-9521-9800A3C8F2DF}"/>
              </a:ext>
            </a:extLst>
          </p:cNvPr>
          <p:cNvSpPr txBox="1"/>
          <p:nvPr/>
        </p:nvSpPr>
        <p:spPr>
          <a:xfrm>
            <a:off x="0" y="0"/>
            <a:ext cx="12192000" cy="856648"/>
          </a:xfrm>
          <a:prstGeom prst="rect">
            <a:avLst/>
          </a:prstGeom>
          <a:solidFill>
            <a:srgbClr val="FFCC99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E61C3-70D7-4F13-9039-F008E4741930}"/>
              </a:ext>
            </a:extLst>
          </p:cNvPr>
          <p:cNvSpPr txBox="1"/>
          <p:nvPr/>
        </p:nvSpPr>
        <p:spPr>
          <a:xfrm>
            <a:off x="264920" y="264919"/>
            <a:ext cx="640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3: Распределение просмотров по часам и дням недели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4209BBC-5F38-4129-AADB-27EC7D85A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836627"/>
              </p:ext>
            </p:extLst>
          </p:nvPr>
        </p:nvGraphicFramePr>
        <p:xfrm>
          <a:off x="0" y="856648"/>
          <a:ext cx="7129038" cy="5496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01F3C09-C960-45F3-8DDE-1671BE143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264475"/>
              </p:ext>
            </p:extLst>
          </p:nvPr>
        </p:nvGraphicFramePr>
        <p:xfrm>
          <a:off x="7156025" y="1038324"/>
          <a:ext cx="4933305" cy="386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3381AF-6E6C-498B-9451-4C03DD9E53CD}"/>
              </a:ext>
            </a:extLst>
          </p:cNvPr>
          <p:cNvSpPr txBox="1"/>
          <p:nvPr/>
        </p:nvSpPr>
        <p:spPr>
          <a:xfrm>
            <a:off x="1645936" y="5498354"/>
            <a:ext cx="8470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 зависимо от дня недели, максимальная активность пользователей приходится на промежуток 18-20 ч.</a:t>
            </a:r>
          </a:p>
          <a:p>
            <a:endParaRPr lang="ru-RU" sz="1600" dirty="0"/>
          </a:p>
          <a:p>
            <a:r>
              <a:rPr lang="ru-RU" sz="1600" dirty="0"/>
              <a:t>При этом общее количество просмотров, предсказуемо, выше в выходные дни.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18BA24-53D7-4DC3-9D41-99DE1F58E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21" r="18633" b="27943"/>
          <a:stretch/>
        </p:blipFill>
        <p:spPr>
          <a:xfrm>
            <a:off x="0" y="5900075"/>
            <a:ext cx="1333500" cy="9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ECC18D-6FB3-4BD4-AB3C-701677E81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1" r="18633" b="27943"/>
          <a:stretch/>
        </p:blipFill>
        <p:spPr>
          <a:xfrm>
            <a:off x="0" y="5900075"/>
            <a:ext cx="1333500" cy="957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4F06C-5404-4B77-B162-A5A8745FC43B}"/>
              </a:ext>
            </a:extLst>
          </p:cNvPr>
          <p:cNvSpPr txBox="1"/>
          <p:nvPr/>
        </p:nvSpPr>
        <p:spPr>
          <a:xfrm>
            <a:off x="0" y="0"/>
            <a:ext cx="12192000" cy="856648"/>
          </a:xfrm>
          <a:prstGeom prst="rect">
            <a:avLst/>
          </a:prstGeom>
          <a:solidFill>
            <a:srgbClr val="FFCC99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E61C3-70D7-4F13-9039-F008E4741930}"/>
              </a:ext>
            </a:extLst>
          </p:cNvPr>
          <p:cNvSpPr txBox="1"/>
          <p:nvPr/>
        </p:nvSpPr>
        <p:spPr>
          <a:xfrm>
            <a:off x="264920" y="264919"/>
            <a:ext cx="53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4: Распределение просмотров по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тайтлам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7E0D93C-4321-46B0-A8B9-AC826D4ED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45312"/>
              </p:ext>
            </p:extLst>
          </p:nvPr>
        </p:nvGraphicFramePr>
        <p:xfrm>
          <a:off x="530016" y="966056"/>
          <a:ext cx="9474618" cy="5412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48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0B3C1D-7351-4F6E-935B-2522FA9793D1}"/>
              </a:ext>
            </a:extLst>
          </p:cNvPr>
          <p:cNvSpPr txBox="1"/>
          <p:nvPr/>
        </p:nvSpPr>
        <p:spPr>
          <a:xfrm>
            <a:off x="0" y="0"/>
            <a:ext cx="12192000" cy="856648"/>
          </a:xfrm>
          <a:prstGeom prst="rect">
            <a:avLst/>
          </a:prstGeom>
          <a:solidFill>
            <a:srgbClr val="FFCC99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2350D-5B6A-40A2-A1DC-A8DF7F9E9A63}"/>
              </a:ext>
            </a:extLst>
          </p:cNvPr>
          <p:cNvSpPr txBox="1"/>
          <p:nvPr/>
        </p:nvSpPr>
        <p:spPr>
          <a:xfrm>
            <a:off x="264920" y="264919"/>
            <a:ext cx="62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5: Распределение пользователей по часовым поясам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6A8081C-55D1-4B4F-9EFF-D1EF4AD1F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84549"/>
              </p:ext>
            </p:extLst>
          </p:nvPr>
        </p:nvGraphicFramePr>
        <p:xfrm>
          <a:off x="123523" y="942708"/>
          <a:ext cx="11944951" cy="4264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2CDE84-27A5-4471-879C-3E1144DD56D1}"/>
              </a:ext>
            </a:extLst>
          </p:cNvPr>
          <p:cNvSpPr txBox="1"/>
          <p:nvPr/>
        </p:nvSpPr>
        <p:spPr>
          <a:xfrm>
            <a:off x="1333499" y="5331545"/>
            <a:ext cx="10399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Основная часть подписчиков представляют 4 часовых пояса:</a:t>
            </a:r>
          </a:p>
          <a:p>
            <a:r>
              <a:rPr lang="en-US" sz="1600" dirty="0"/>
              <a:t>UTC+0 – </a:t>
            </a:r>
            <a:r>
              <a:rPr lang="ru-RU" sz="1600" dirty="0"/>
              <a:t>Англия, Ирландия, Уэльс…</a:t>
            </a:r>
          </a:p>
          <a:p>
            <a:r>
              <a:rPr lang="en-US" sz="1600" dirty="0"/>
              <a:t>UTC+</a:t>
            </a:r>
            <a:r>
              <a:rPr lang="ru-RU" sz="1600" dirty="0"/>
              <a:t>1 – Испания, Италия, Франция…</a:t>
            </a:r>
          </a:p>
          <a:p>
            <a:r>
              <a:rPr lang="en-US" sz="1600" dirty="0"/>
              <a:t>UTC+</a:t>
            </a:r>
            <a:r>
              <a:rPr lang="ru-RU" sz="1600" dirty="0"/>
              <a:t>2 – Белорусия, Германия, Хорватия…</a:t>
            </a:r>
          </a:p>
          <a:p>
            <a:r>
              <a:rPr lang="en-US" sz="1600" dirty="0"/>
              <a:t>UTC+</a:t>
            </a:r>
            <a:r>
              <a:rPr lang="ru-RU" sz="1600" dirty="0"/>
              <a:t>3 – Турция, Россия (Москва), Эстония…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BE6F28-5132-4E90-AC5E-CA0827AEE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1" r="18633" b="27943"/>
          <a:stretch/>
        </p:blipFill>
        <p:spPr>
          <a:xfrm>
            <a:off x="0" y="5900075"/>
            <a:ext cx="1333500" cy="9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07D74-9EC2-4A74-8303-E0A1CB52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1567"/>
            <a:ext cx="6207125" cy="3281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B3C1D-7351-4F6E-935B-2522FA9793D1}"/>
              </a:ext>
            </a:extLst>
          </p:cNvPr>
          <p:cNvSpPr txBox="1"/>
          <p:nvPr/>
        </p:nvSpPr>
        <p:spPr>
          <a:xfrm>
            <a:off x="0" y="0"/>
            <a:ext cx="12192000" cy="856648"/>
          </a:xfrm>
          <a:prstGeom prst="rect">
            <a:avLst/>
          </a:prstGeom>
          <a:solidFill>
            <a:srgbClr val="FFCC99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2350D-5B6A-40A2-A1DC-A8DF7F9E9A63}"/>
              </a:ext>
            </a:extLst>
          </p:cNvPr>
          <p:cNvSpPr txBox="1"/>
          <p:nvPr/>
        </p:nvSpPr>
        <p:spPr>
          <a:xfrm>
            <a:off x="264920" y="264919"/>
            <a:ext cx="55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1: Сценарий выхода на маржинальность 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639D7-19D7-4766-98D6-3E9CE893E8E1}"/>
              </a:ext>
            </a:extLst>
          </p:cNvPr>
          <p:cNvSpPr txBox="1"/>
          <p:nvPr/>
        </p:nvSpPr>
        <p:spPr>
          <a:xfrm>
            <a:off x="6791325" y="3171825"/>
            <a:ext cx="5238750" cy="3539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u="sng" dirty="0"/>
              <a:t>Для выхода на 25% маржинальность в действующей бизнес-модели необходимо</a:t>
            </a:r>
            <a:r>
              <a:rPr lang="ru-RU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увеличить стоимость подписки - прямое повышение маржинальности.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уменьшить CAC путем оптимизации затрат на маркетинг.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увеличить количество пользователей из других регионов (часовых поясов), т.к. основная доля подписчиков находится в четырех часовых поясах.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увеличить </a:t>
            </a:r>
            <a:r>
              <a:rPr lang="ru-RU" sz="1600" dirty="0" err="1"/>
              <a:t>Retention</a:t>
            </a:r>
            <a:r>
              <a:rPr lang="ru-RU" sz="1600" dirty="0"/>
              <a:t>, для этого можно использовать увеличение объема скидок, что бы повысить количество продляемых подписок.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сократить постоянные расходы.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81B7F-BC41-4062-8620-D23C9B0EA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1" r="18633" b="27943"/>
          <a:stretch/>
        </p:blipFill>
        <p:spPr>
          <a:xfrm>
            <a:off x="0" y="5900075"/>
            <a:ext cx="1333500" cy="9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5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298</TotalTime>
  <Words>253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Бондарев Дмитрий Александрович</dc:creator>
  <cp:lastModifiedBy>Бондарев Дмитрий Александрович</cp:lastModifiedBy>
  <cp:revision>17</cp:revision>
  <dcterms:created xsi:type="dcterms:W3CDTF">2023-04-11T14:12:54Z</dcterms:created>
  <dcterms:modified xsi:type="dcterms:W3CDTF">2023-04-11T19:24:47Z</dcterms:modified>
</cp:coreProperties>
</file>