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74" r:id="rId3"/>
    <p:sldId id="275" r:id="rId4"/>
    <p:sldId id="276" r:id="rId5"/>
    <p:sldId id="266" r:id="rId6"/>
    <p:sldId id="259" r:id="rId7"/>
    <p:sldId id="264" r:id="rId8"/>
    <p:sldId id="260" r:id="rId9"/>
    <p:sldId id="277" r:id="rId10"/>
    <p:sldId id="261" r:id="rId11"/>
    <p:sldId id="267" r:id="rId12"/>
    <p:sldId id="268" r:id="rId13"/>
    <p:sldId id="269" r:id="rId14"/>
    <p:sldId id="278" r:id="rId15"/>
    <p:sldId id="262" r:id="rId16"/>
    <p:sldId id="265" r:id="rId17"/>
    <p:sldId id="270" r:id="rId18"/>
    <p:sldId id="271" r:id="rId19"/>
    <p:sldId id="272" r:id="rId20"/>
    <p:sldId id="273" r:id="rId21"/>
    <p:sldId id="279" r:id="rId22"/>
    <p:sldId id="280" r:id="rId23"/>
    <p:sldId id="263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dina admina" initials="Sa" lastIdx="0" clrIdx="0">
    <p:extLst>
      <p:ext uri="{19B8F6BF-5375-455C-9EA6-DF929625EA0E}">
        <p15:presenceInfo xmlns:p15="http://schemas.microsoft.com/office/powerpoint/2012/main" userId="Sardina adm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99E9F9"/>
    <a:srgbClr val="97F1FB"/>
    <a:srgbClr val="404040"/>
    <a:srgbClr val="424242"/>
    <a:srgbClr val="557ED9"/>
    <a:srgbClr val="AA72D4"/>
    <a:srgbClr val="F57373"/>
    <a:srgbClr val="FF8989"/>
    <a:srgbClr val="FFA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19" autoAdjust="0"/>
    <p:restoredTop sz="94954" autoAdjust="0"/>
  </p:normalViewPr>
  <p:slideViewPr>
    <p:cSldViewPr snapToGrid="0">
      <p:cViewPr varScale="1">
        <p:scale>
          <a:sx n="103" d="100"/>
          <a:sy n="103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D2A77-133A-4354-AA60-A4B90D006708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DFAA-9648-4DC6-BBD9-6B12AD4C9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38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DFAA-9648-4DC6-BBD9-6B12AD4C917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5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DFAA-9648-4DC6-BBD9-6B12AD4C917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00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DFAA-9648-4DC6-BBD9-6B12AD4C917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25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589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15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79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61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67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29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21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08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0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69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B5854-775E-4BC6-86FB-136BE070D9A5}" type="datetimeFigureOut">
              <a:rPr lang="ru-RU" smtClean="0"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E15D-C5C9-46D3-AA14-4502066D5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19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7714" y="174171"/>
            <a:ext cx="11713029" cy="6496595"/>
          </a:xfrm>
          <a:prstGeom prst="rect">
            <a:avLst/>
          </a:prstGeom>
          <a:noFill/>
          <a:ln w="28575">
            <a:solidFill>
              <a:srgbClr val="97F1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rgbClr val="97F1FB"/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СОРТИРОВКА ШЕЛЛА</a:t>
            </a:r>
            <a:endParaRPr lang="ru-RU" sz="3200" b="1" dirty="0">
              <a:solidFill>
                <a:srgbClr val="97F1FB"/>
              </a:solidFill>
              <a:latin typeface="Georgia" panose="02040502050405020303" pitchFamily="18" charset="0"/>
              <a:cs typeface="Helvetic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7505" y="2847975"/>
            <a:ext cx="521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основы алгоритмизации и программирования</a:t>
            </a:r>
            <a:endParaRPr lang="ru-RU" dirty="0">
              <a:solidFill>
                <a:schemeClr val="bg1">
                  <a:lumMod val="75000"/>
                </a:schemeClr>
              </a:solidFill>
              <a:latin typeface="Georgia" panose="02040502050405020303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4895851" y="533399"/>
              <a:ext cx="681989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3086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БЛОК-СХЕМА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34044" y="6255036"/>
            <a:ext cx="6658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Блок-схема алгоритма с использованием элемента «модификация»</a:t>
            </a:r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92" y="825786"/>
            <a:ext cx="2137622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374641" y="533399"/>
              <a:ext cx="234110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564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2037" y="1244948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7F1FB"/>
                </a:solidFill>
              </a:rPr>
              <a:t>1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Первый элемент «пуск» мы используем для обозначения начала работы алгоритма.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2037" y="2365949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7F1FB"/>
                </a:solidFill>
              </a:rPr>
              <a:t>2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Второй элемент «процесс» отвечает за объявление и инициализацию переменных, используемых в дальнейшем при работе алгоритма.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5675" y="3151224"/>
            <a:ext cx="5243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d, j;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ru-RU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 1, 4, 6, 7, 8, 3};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2037" y="4343723"/>
            <a:ext cx="859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7F1FB"/>
                </a:solidFill>
              </a:rPr>
              <a:t>3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Третий элемент блок-схемы «модификация» отвечает за начало цикла.</a:t>
            </a:r>
            <a:r>
              <a:rPr lang="en-US" dirty="0" smtClean="0">
                <a:solidFill>
                  <a:srgbClr val="F2F2F2"/>
                </a:solidFill>
              </a:rPr>
              <a:t> </a:t>
            </a:r>
            <a:r>
              <a:rPr lang="ru-RU" dirty="0" smtClean="0">
                <a:solidFill>
                  <a:srgbClr val="F2F2F2"/>
                </a:solidFill>
              </a:rPr>
              <a:t>Шагу присваивается начальное значение. В коде «модификация» реализуется через параметрический цикл </a:t>
            </a:r>
            <a:r>
              <a:rPr lang="en-US" dirty="0" smtClean="0">
                <a:solidFill>
                  <a:srgbClr val="F2F2F2"/>
                </a:solidFill>
              </a:rPr>
              <a:t>for.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5675" y="5467778"/>
            <a:ext cx="5695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(d = n / 2; d &gt; 0; d /= 2)</a:t>
            </a:r>
            <a:r>
              <a:rPr lang="ru-RU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5" t="6123" r="5511" b="82969"/>
          <a:stretch/>
        </p:blipFill>
        <p:spPr>
          <a:xfrm>
            <a:off x="1223962" y="3266061"/>
            <a:ext cx="1693409" cy="65801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2" t="14419" r="5494" b="74465"/>
          <a:stretch/>
        </p:blipFill>
        <p:spPr>
          <a:xfrm>
            <a:off x="1222429" y="5548635"/>
            <a:ext cx="1694942" cy="6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374641" y="533399"/>
              <a:ext cx="234110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564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2037" y="1244948"/>
            <a:ext cx="859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7F1FB"/>
                </a:solidFill>
              </a:rPr>
              <a:t>4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Четвёртый элемент, также </a:t>
            </a:r>
            <a:r>
              <a:rPr lang="ru-RU" dirty="0">
                <a:solidFill>
                  <a:srgbClr val="F2F2F2"/>
                </a:solidFill>
              </a:rPr>
              <a:t>«модификация</a:t>
            </a:r>
            <a:r>
              <a:rPr lang="ru-RU" dirty="0" smtClean="0">
                <a:solidFill>
                  <a:srgbClr val="F2F2F2"/>
                </a:solidFill>
              </a:rPr>
              <a:t>», </a:t>
            </a:r>
            <a:r>
              <a:rPr lang="ru-RU" dirty="0">
                <a:solidFill>
                  <a:srgbClr val="F2F2F2"/>
                </a:solidFill>
              </a:rPr>
              <a:t>отвечает за начало </a:t>
            </a:r>
            <a:r>
              <a:rPr lang="ru-RU" dirty="0" smtClean="0">
                <a:solidFill>
                  <a:srgbClr val="F2F2F2"/>
                </a:solidFill>
              </a:rPr>
              <a:t>цикла.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12139" y="1907501"/>
            <a:ext cx="56959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500" dirty="0" smtClean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2037" y="2803718"/>
            <a:ext cx="8769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7F1FB"/>
                </a:solidFill>
              </a:rPr>
              <a:t>5</a:t>
            </a:r>
            <a:r>
              <a:rPr lang="ru-RU" dirty="0" smtClean="0">
                <a:solidFill>
                  <a:srgbClr val="F2F2F2"/>
                </a:solidFill>
              </a:rPr>
              <a:t>  Пятый элемент «процесс». В нем мы запоминаем значение анализируемого элемента, используя для этого вспомогательную переменную х.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12138" y="3776410"/>
            <a:ext cx="5695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</a:t>
            </a:r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7" t="23103" r="4762" b="65904"/>
          <a:stretch/>
        </p:blipFill>
        <p:spPr>
          <a:xfrm>
            <a:off x="1257300" y="1907838"/>
            <a:ext cx="1793966" cy="66185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7" t="31629" r="4762" b="57378"/>
          <a:stretch/>
        </p:blipFill>
        <p:spPr>
          <a:xfrm>
            <a:off x="1257300" y="3776410"/>
            <a:ext cx="1793966" cy="661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62037" y="4574489"/>
            <a:ext cx="8769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7F1FB"/>
                </a:solidFill>
              </a:rPr>
              <a:t>6</a:t>
            </a:r>
            <a:r>
              <a:rPr lang="ru-RU" dirty="0" smtClean="0">
                <a:solidFill>
                  <a:srgbClr val="F2F2F2"/>
                </a:solidFill>
              </a:rPr>
              <a:t>  Шестой элемент очередная «модификация. Номеру текущего элемента присваивается значение номера анализируемого элемента. </a:t>
            </a:r>
            <a:endParaRPr lang="ru-RU" dirty="0">
              <a:solidFill>
                <a:srgbClr val="F2F2F2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7" t="40166" r="4762" b="48552"/>
          <a:stretch/>
        </p:blipFill>
        <p:spPr>
          <a:xfrm>
            <a:off x="1257300" y="5546101"/>
            <a:ext cx="1793966" cy="67926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12137" y="5545041"/>
            <a:ext cx="56959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j &gt;= d; j -= d) {</a:t>
            </a:r>
            <a:endParaRPr lang="ru-RU" sz="1500" dirty="0" smtClean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374641" y="533399"/>
              <a:ext cx="234110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564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61822" y="2721666"/>
            <a:ext cx="344601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&lt; a[j - d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]){</a:t>
            </a: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3" t="51393" r="3063" b="33344"/>
          <a:stretch/>
        </p:blipFill>
        <p:spPr>
          <a:xfrm>
            <a:off x="1314585" y="2721666"/>
            <a:ext cx="1820091" cy="9189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70746" y="1271395"/>
            <a:ext cx="85915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7F1FB"/>
                </a:solidFill>
              </a:rPr>
              <a:t>7</a:t>
            </a:r>
            <a:r>
              <a:rPr lang="ru-RU" dirty="0" smtClean="0">
                <a:solidFill>
                  <a:srgbClr val="F2F2F2"/>
                </a:solidFill>
              </a:rPr>
              <a:t>  Элемент </a:t>
            </a:r>
            <a:r>
              <a:rPr lang="ru-RU" dirty="0">
                <a:solidFill>
                  <a:srgbClr val="F2F2F2"/>
                </a:solidFill>
              </a:rPr>
              <a:t>блок-схемы «решение» отвечает за реализацию ветвления </a:t>
            </a:r>
            <a:r>
              <a:rPr lang="ru-RU" dirty="0" smtClean="0">
                <a:solidFill>
                  <a:srgbClr val="F2F2F2"/>
                </a:solidFill>
              </a:rPr>
              <a:t>алгоритма. </a:t>
            </a:r>
            <a:r>
              <a:rPr lang="ru-RU" dirty="0">
                <a:solidFill>
                  <a:srgbClr val="F2F2F2"/>
                </a:solidFill>
              </a:rPr>
              <a:t>Значения двух элементов массива сравниваются, и в зависимости от результата выполняются соответствующие действия.</a:t>
            </a:r>
          </a:p>
          <a:p>
            <a:r>
              <a:rPr lang="ru-RU" dirty="0" smtClean="0">
                <a:solidFill>
                  <a:srgbClr val="F2F2F2"/>
                </a:solidFill>
              </a:rPr>
              <a:t>В </a:t>
            </a:r>
            <a:r>
              <a:rPr lang="ru-RU" dirty="0">
                <a:solidFill>
                  <a:srgbClr val="F2F2F2"/>
                </a:solidFill>
              </a:rPr>
              <a:t>коде «решение» реализовано через неполный условный оператор </a:t>
            </a:r>
            <a:r>
              <a:rPr lang="en-US" dirty="0" smtClean="0">
                <a:solidFill>
                  <a:srgbClr val="F2F2F2"/>
                </a:solidFill>
              </a:rPr>
              <a:t>if</a:t>
            </a:r>
            <a:r>
              <a:rPr lang="ru-RU" dirty="0" smtClean="0">
                <a:solidFill>
                  <a:srgbClr val="F2F2F2"/>
                </a:solidFill>
              </a:rPr>
              <a:t>.</a:t>
            </a:r>
            <a:endParaRPr lang="ru-RU" dirty="0">
              <a:solidFill>
                <a:srgbClr val="F2F2F2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3" t="62756" r="3063" b="25095"/>
          <a:stretch/>
        </p:blipFill>
        <p:spPr>
          <a:xfrm>
            <a:off x="1314585" y="4609226"/>
            <a:ext cx="1820091" cy="7315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70746" y="3755610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7F1FB"/>
                </a:solidFill>
              </a:rPr>
              <a:t>8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>
                <a:solidFill>
                  <a:srgbClr val="F2F2F2"/>
                </a:solidFill>
              </a:rPr>
              <a:t>Элемент блок-схемы «процесс» отвечает за обмен значений элементов массива в случае истинности предшествующего </a:t>
            </a:r>
            <a:r>
              <a:rPr lang="ru-RU" dirty="0" smtClean="0">
                <a:solidFill>
                  <a:srgbClr val="F2F2F2"/>
                </a:solidFill>
              </a:rPr>
              <a:t>условия.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1821" y="4613355"/>
            <a:ext cx="3446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 = a[j – d];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374641" y="533399"/>
              <a:ext cx="234110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564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2037" y="1244948"/>
            <a:ext cx="859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7F1FB"/>
                </a:solidFill>
              </a:rPr>
              <a:t>9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В случае невыполнения предшествующего условия (или при завершении цикла) значение текущего элемента становится равно запомненному значению анализируемого элемента.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9591" y="2360093"/>
            <a:ext cx="5695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 = x;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7" t="77771" r="4762" b="12538"/>
          <a:stretch/>
        </p:blipFill>
        <p:spPr>
          <a:xfrm>
            <a:off x="1326968" y="2360093"/>
            <a:ext cx="1793966" cy="5834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2037" y="3126181"/>
            <a:ext cx="859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srgbClr val="97F1FB"/>
                </a:solidFill>
              </a:rPr>
              <a:t>10 </a:t>
            </a:r>
            <a:r>
              <a:rPr lang="ru-RU" dirty="0" smtClean="0"/>
              <a:t> </a:t>
            </a:r>
            <a:r>
              <a:rPr lang="ru-RU" dirty="0">
                <a:solidFill>
                  <a:srgbClr val="F2F2F2"/>
                </a:solidFill>
              </a:rPr>
              <a:t>Последний элемент блок-схемы «пуск» завершает </a:t>
            </a:r>
            <a:r>
              <a:rPr lang="ru-RU" dirty="0" smtClean="0">
                <a:solidFill>
                  <a:srgbClr val="F2F2F2"/>
                </a:solidFill>
              </a:rPr>
              <a:t>алгоритм</a:t>
            </a:r>
            <a:r>
              <a:rPr lang="en-US" dirty="0" smtClean="0">
                <a:solidFill>
                  <a:srgbClr val="F2F2F2"/>
                </a:solidFill>
              </a:rPr>
              <a:t>.</a:t>
            </a:r>
            <a:endParaRPr lang="ru-RU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1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V="1">
            <a:off x="447675" y="533399"/>
            <a:ext cx="1228725" cy="1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>
            <a:stCxn id="5" idx="3"/>
          </p:cNvCxnSpPr>
          <p:nvPr/>
        </p:nvCxnSpPr>
        <p:spPr>
          <a:xfrm>
            <a:off x="8323072" y="533399"/>
            <a:ext cx="3392678" cy="0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09750" y="241011"/>
            <a:ext cx="6513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ПРОГРАММНАЯ РЕАЛИЗАЦИЯ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677" y="1287919"/>
            <a:ext cx="6594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d, j;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 1, 4, 6, 7, 8, 3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dirty="0" smtClean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 = n / 2; d &gt; 0; d /= 2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dirty="0" smtClean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d; </a:t>
            </a:r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a[</a:t>
            </a:r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 = </a:t>
            </a:r>
            <a:r>
              <a:rPr lang="en-US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j &gt;= d; j 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&lt; a[j - d])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a[j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a[j - d];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</a:t>
            </a:r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x;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  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ru-RU" dirty="0" smtClean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ru-RU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7675" y="1287919"/>
            <a:ext cx="6594810" cy="5078313"/>
          </a:xfrm>
          <a:prstGeom prst="rect">
            <a:avLst/>
          </a:prstGeom>
          <a:noFill/>
          <a:ln>
            <a:solidFill>
              <a:srgbClr val="97F1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354566" y="1286969"/>
            <a:ext cx="436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Программная реализация сортировки Шелла через параметрический цикл</a:t>
            </a:r>
            <a:endParaRPr lang="ru-RU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4895851" y="533399"/>
              <a:ext cx="681989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3086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БЛОК-СХЕМА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50882" y="6356358"/>
            <a:ext cx="616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Блок-схема алгоритма с использованием элемента «решение»</a:t>
            </a:r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14" y="764047"/>
            <a:ext cx="1709066" cy="559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374641" y="533399"/>
              <a:ext cx="234110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564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62037" y="1244948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7F1FB"/>
                </a:solidFill>
              </a:rPr>
              <a:t>1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Первый элемент «пуск» мы используем для обозначения начала работы алгоритма.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2037" y="2365949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7F1FB"/>
                </a:solidFill>
              </a:rPr>
              <a:t>2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Второй элемент «процесс» отвечает за объявление и инициализацию переменных, используемых в дальнейшем при работе алгоритма.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1173" y="3169475"/>
            <a:ext cx="5243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d, j;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ru-RU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 1, 4, 6, 7, 8, 3};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2037" y="4343723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7F1FB"/>
                </a:solidFill>
              </a:rPr>
              <a:t>3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Третий элемент блок-схемы, также «процесс»</a:t>
            </a:r>
            <a:r>
              <a:rPr lang="en-US" dirty="0" smtClean="0">
                <a:solidFill>
                  <a:srgbClr val="F2F2F2"/>
                </a:solidFill>
              </a:rPr>
              <a:t>.</a:t>
            </a:r>
            <a:r>
              <a:rPr lang="ru-RU" dirty="0" smtClean="0">
                <a:solidFill>
                  <a:srgbClr val="F2F2F2"/>
                </a:solidFill>
              </a:rPr>
              <a:t> В нём переменной шага присваивается начальное значение.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91173" y="5147249"/>
            <a:ext cx="5695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n / 2;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7" t="3934" r="15908" b="89525"/>
          <a:stretch/>
        </p:blipFill>
        <p:spPr>
          <a:xfrm>
            <a:off x="1222429" y="3293862"/>
            <a:ext cx="1694942" cy="56950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7" t="8855" r="15908" b="85744"/>
          <a:stretch/>
        </p:blipFill>
        <p:spPr>
          <a:xfrm>
            <a:off x="1222429" y="5232647"/>
            <a:ext cx="1694942" cy="47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374641" y="533399"/>
              <a:ext cx="234110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564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40266" y="1284796"/>
            <a:ext cx="85915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97F1FB"/>
                </a:solidFill>
              </a:rPr>
              <a:t>4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Четвёртый элемент «решение» отвечает за начало цикла</a:t>
            </a:r>
            <a:r>
              <a:rPr lang="en-US" dirty="0" smtClean="0">
                <a:solidFill>
                  <a:srgbClr val="F2F2F2"/>
                </a:solidFill>
              </a:rPr>
              <a:t>.</a:t>
            </a:r>
            <a:r>
              <a:rPr lang="ru-RU" dirty="0">
                <a:solidFill>
                  <a:srgbClr val="F2F2F2"/>
                </a:solidFill>
              </a:rPr>
              <a:t> </a:t>
            </a:r>
            <a:r>
              <a:rPr lang="ru-RU" dirty="0" smtClean="0">
                <a:solidFill>
                  <a:srgbClr val="F2F2F2"/>
                </a:solidFill>
              </a:rPr>
              <a:t>Элемент </a:t>
            </a:r>
            <a:r>
              <a:rPr lang="ru-RU" dirty="0">
                <a:solidFill>
                  <a:srgbClr val="F2F2F2"/>
                </a:solidFill>
              </a:rPr>
              <a:t>реализован через цикл с предусловием </a:t>
            </a:r>
            <a:r>
              <a:rPr lang="en-US" dirty="0">
                <a:solidFill>
                  <a:srgbClr val="F2F2F2"/>
                </a:solidFill>
              </a:rPr>
              <a:t>while</a:t>
            </a:r>
            <a:r>
              <a:rPr lang="ru-RU" dirty="0">
                <a:solidFill>
                  <a:srgbClr val="F2F2F2"/>
                </a:solidFill>
              </a:rPr>
              <a:t>. Проверяется истинность условия </a:t>
            </a:r>
            <a:r>
              <a:rPr lang="en-US" dirty="0" smtClean="0">
                <a:solidFill>
                  <a:srgbClr val="F2F2F2"/>
                </a:solidFill>
              </a:rPr>
              <a:t>d &gt; 0</a:t>
            </a:r>
            <a:r>
              <a:rPr lang="ru-RU" dirty="0" smtClean="0">
                <a:solidFill>
                  <a:srgbClr val="F2F2F2"/>
                </a:solidFill>
              </a:rPr>
              <a:t>, </a:t>
            </a:r>
            <a:r>
              <a:rPr lang="ru-RU" dirty="0">
                <a:solidFill>
                  <a:srgbClr val="F2F2F2"/>
                </a:solidFill>
              </a:rPr>
              <a:t>и в зависимости от результата проверки выполняется один из возможных вариантов вычислительного процесса.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1244" y="2713303"/>
            <a:ext cx="28475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(d &gt; 0) {</a:t>
            </a: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0266" y="3904387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7F1FB"/>
                </a:solidFill>
              </a:rPr>
              <a:t>5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В случае истинности предшествующего условия в элементе «процесс» номер анализируемого элемента приравнивается значению шага.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71244" y="4772315"/>
            <a:ext cx="3369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7" t="13719" r="11552" b="75979"/>
          <a:stretch/>
        </p:blipFill>
        <p:spPr>
          <a:xfrm>
            <a:off x="1254579" y="2709700"/>
            <a:ext cx="1810838" cy="89698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4" t="20893" r="14661" b="71205"/>
          <a:stretch/>
        </p:blipFill>
        <p:spPr>
          <a:xfrm>
            <a:off x="1254579" y="4772315"/>
            <a:ext cx="1810838" cy="7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374641" y="533399"/>
              <a:ext cx="234110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564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83116" y="1341111"/>
            <a:ext cx="85915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srgbClr val="97F1FB"/>
                </a:solidFill>
              </a:rPr>
              <a:t>6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Шестой элемент «решение» отвечает за начало цикла. Проверяется истинность условия </a:t>
            </a:r>
            <a:r>
              <a:rPr lang="en-US" dirty="0" err="1">
                <a:solidFill>
                  <a:srgbClr val="F2F2F2"/>
                </a:solidFill>
              </a:rPr>
              <a:t>i</a:t>
            </a:r>
            <a:r>
              <a:rPr lang="en-US" dirty="0" smtClean="0">
                <a:solidFill>
                  <a:srgbClr val="F2F2F2"/>
                </a:solidFill>
              </a:rPr>
              <a:t> &lt; n</a:t>
            </a:r>
            <a:r>
              <a:rPr lang="ru-RU" dirty="0" smtClean="0">
                <a:solidFill>
                  <a:srgbClr val="F2F2F2"/>
                </a:solidFill>
              </a:rPr>
              <a:t>, и </a:t>
            </a:r>
            <a:r>
              <a:rPr lang="ru-RU" dirty="0">
                <a:solidFill>
                  <a:srgbClr val="F2F2F2"/>
                </a:solidFill>
              </a:rPr>
              <a:t>в зависимости от результата проверки выполняется один из возможных вариантов вычислительного процесса.</a:t>
            </a:r>
          </a:p>
          <a:p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3116" y="3541061"/>
            <a:ext cx="85915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7F1FB"/>
                </a:solidFill>
              </a:rPr>
              <a:t>7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В</a:t>
            </a:r>
            <a:r>
              <a:rPr lang="en-US" dirty="0" smtClean="0">
                <a:solidFill>
                  <a:srgbClr val="F2F2F2"/>
                </a:solidFill>
              </a:rPr>
              <a:t> </a:t>
            </a:r>
            <a:r>
              <a:rPr lang="ru-RU" dirty="0" smtClean="0">
                <a:solidFill>
                  <a:srgbClr val="F2F2F2"/>
                </a:solidFill>
              </a:rPr>
              <a:t>случае истинности предыдущего условия вычислительный процесс переходит к элементу «процесс». В нём </a:t>
            </a:r>
            <a:r>
              <a:rPr lang="ru-RU" dirty="0">
                <a:solidFill>
                  <a:srgbClr val="F2F2F2"/>
                </a:solidFill>
              </a:rPr>
              <a:t>мы запоминаем значение анализируемого элемента, используя для этого вспомогательную переменную х.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5056" y="4833723"/>
            <a:ext cx="514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</a:t>
            </a:r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4" t="28447" r="14661" b="62667"/>
          <a:stretch/>
        </p:blipFill>
        <p:spPr>
          <a:xfrm>
            <a:off x="1221241" y="2478107"/>
            <a:ext cx="1810838" cy="7924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95056" y="2478107"/>
            <a:ext cx="28475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4" t="34202" r="14661" b="57693"/>
          <a:stretch/>
        </p:blipFill>
        <p:spPr>
          <a:xfrm>
            <a:off x="1221241" y="4987643"/>
            <a:ext cx="1810838" cy="7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9750" y="241011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ПЛАН ЛЕКЦИИ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447675" y="533399"/>
            <a:ext cx="11268075" cy="1"/>
            <a:chOff x="447675" y="533399"/>
            <a:chExt cx="11268075" cy="1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5349802" y="533399"/>
              <a:ext cx="6365948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1243300" y="2853481"/>
            <a:ext cx="329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2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Идея алгоритма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243300" y="4289549"/>
            <a:ext cx="4916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4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Словесное представление алгоритма</a:t>
            </a:r>
            <a:r>
              <a:rPr lang="en-US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292422" y="3554849"/>
            <a:ext cx="2959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3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Визуализация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3300" y="1565004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 smtClean="0">
                <a:solidFill>
                  <a:srgbClr val="97F1FB"/>
                </a:solidFill>
                <a:latin typeface="Georgia" panose="02040502050405020303" pitchFamily="18" charset="0"/>
              </a:rPr>
              <a:t>Часть 1:</a:t>
            </a:r>
            <a:endParaRPr lang="ru-RU" sz="2800" u="sng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TextBox 17">
            <a:hlinkClick r:id="rId6" action="ppaction://hlinksldjump"/>
          </p:cNvPr>
          <p:cNvSpPr txBox="1"/>
          <p:nvPr/>
        </p:nvSpPr>
        <p:spPr>
          <a:xfrm>
            <a:off x="1243300" y="2168903"/>
            <a:ext cx="384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1. Понятие алгоритма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2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374641" y="533399"/>
              <a:ext cx="234110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564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83116" y="1341111"/>
            <a:ext cx="859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7F1FB"/>
                </a:solidFill>
              </a:rPr>
              <a:t>8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Следующий элемент «процесс». В нём номеру </a:t>
            </a:r>
            <a:r>
              <a:rPr lang="ru-RU" dirty="0">
                <a:solidFill>
                  <a:srgbClr val="F2F2F2"/>
                </a:solidFill>
              </a:rPr>
              <a:t>текущего элемента присваивается значение номера анализируемого элемента. </a:t>
            </a:r>
          </a:p>
          <a:p>
            <a:pPr lvl="0"/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3116" y="2724576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7F1FB"/>
                </a:solidFill>
              </a:rPr>
              <a:t>9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>
                <a:solidFill>
                  <a:srgbClr val="F2F2F2"/>
                </a:solidFill>
              </a:rPr>
              <a:t>Девятый </a:t>
            </a:r>
            <a:r>
              <a:rPr lang="ru-RU" dirty="0">
                <a:solidFill>
                  <a:srgbClr val="F2F2F2"/>
                </a:solidFill>
              </a:rPr>
              <a:t>элемент «решение» отвечает за начало цикла. Проверяется истинность условия </a:t>
            </a:r>
            <a:r>
              <a:rPr lang="en-US" dirty="0" smtClean="0">
                <a:solidFill>
                  <a:srgbClr val="F2F2F2"/>
                </a:solidFill>
              </a:rPr>
              <a:t>j &gt;= d.</a:t>
            </a:r>
            <a:endParaRPr lang="ru-RU" dirty="0">
              <a:solidFill>
                <a:srgbClr val="F2F2F2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4" t="40599" r="14661" b="54128"/>
          <a:stretch/>
        </p:blipFill>
        <p:spPr>
          <a:xfrm>
            <a:off x="1221241" y="2198603"/>
            <a:ext cx="1810838" cy="47026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95056" y="2198603"/>
            <a:ext cx="28475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4" t="46979" r="14661" b="44818"/>
          <a:stretch/>
        </p:blipFill>
        <p:spPr>
          <a:xfrm>
            <a:off x="1221241" y="3591894"/>
            <a:ext cx="1810838" cy="7315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995056" y="3538584"/>
            <a:ext cx="28475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(j &gt;= d) {</a:t>
            </a: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83116" y="4398758"/>
            <a:ext cx="85915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7F1FB"/>
                </a:solidFill>
              </a:rPr>
              <a:t>10 </a:t>
            </a:r>
            <a:r>
              <a:rPr lang="ru-RU" dirty="0" smtClean="0">
                <a:solidFill>
                  <a:srgbClr val="F2F2F2"/>
                </a:solidFill>
              </a:rPr>
              <a:t>Десятый элемент </a:t>
            </a:r>
            <a:r>
              <a:rPr lang="ru-RU" dirty="0">
                <a:solidFill>
                  <a:srgbClr val="F2F2F2"/>
                </a:solidFill>
              </a:rPr>
              <a:t>блок-схемы «решение» отвечает за реализацию ветвления алгоритма. Значения двух элементов массива сравниваются, и в зависимости от результата выполняются соответствующие действия.</a:t>
            </a:r>
          </a:p>
          <a:p>
            <a:r>
              <a:rPr lang="ru-RU" dirty="0">
                <a:solidFill>
                  <a:srgbClr val="F2F2F2"/>
                </a:solidFill>
              </a:rPr>
              <a:t>В коде «решение» реализовано через неполный условный оператор </a:t>
            </a:r>
            <a:r>
              <a:rPr lang="en-US" dirty="0">
                <a:solidFill>
                  <a:srgbClr val="F2F2F2"/>
                </a:solidFill>
              </a:rPr>
              <a:t>if</a:t>
            </a:r>
            <a:r>
              <a:rPr lang="ru-RU" dirty="0">
                <a:solidFill>
                  <a:srgbClr val="F2F2F2"/>
                </a:solidFill>
              </a:rPr>
              <a:t>.</a:t>
            </a: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4" t="52671" r="14661" b="36684"/>
          <a:stretch/>
        </p:blipFill>
        <p:spPr>
          <a:xfrm>
            <a:off x="1221241" y="5823425"/>
            <a:ext cx="1810838" cy="94923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95056" y="5823425"/>
            <a:ext cx="28475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&lt; a[j – d]) {</a:t>
            </a:r>
          </a:p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500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5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374641" y="533399"/>
              <a:ext cx="234110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564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83116" y="3272208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7F1FB"/>
                </a:solidFill>
              </a:rPr>
              <a:t>12 </a:t>
            </a:r>
            <a:r>
              <a:rPr lang="ru-RU" dirty="0" smtClean="0">
                <a:solidFill>
                  <a:srgbClr val="F2F2F2"/>
                </a:solidFill>
              </a:rPr>
              <a:t>В следующем элементе, также «процессе». Номеру текущего элемента присваивается новое значение.</a:t>
            </a:r>
            <a:endParaRPr lang="ru-RU" dirty="0">
              <a:solidFill>
                <a:srgbClr val="F2F2F2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4" t="60867" r="19189" b="31941"/>
          <a:stretch/>
        </p:blipFill>
        <p:spPr>
          <a:xfrm>
            <a:off x="1223622" y="2554611"/>
            <a:ext cx="1687422" cy="64143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6" t="66506" r="19596" b="27733"/>
          <a:stretch/>
        </p:blipFill>
        <p:spPr>
          <a:xfrm>
            <a:off x="1223622" y="4066618"/>
            <a:ext cx="1687422" cy="5500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83116" y="1341111"/>
            <a:ext cx="859155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7F1FB"/>
                </a:solidFill>
              </a:rPr>
              <a:t>11</a:t>
            </a:r>
            <a:r>
              <a:rPr lang="en-US" sz="3200" dirty="0">
                <a:solidFill>
                  <a:srgbClr val="97F1FB"/>
                </a:solidFill>
              </a:rPr>
              <a:t> </a:t>
            </a:r>
            <a:r>
              <a:rPr lang="ru-RU" sz="2400" dirty="0"/>
              <a:t> </a:t>
            </a:r>
            <a:r>
              <a:rPr lang="ru-RU" dirty="0">
                <a:solidFill>
                  <a:srgbClr val="F2F2F2"/>
                </a:solidFill>
              </a:rPr>
              <a:t>В</a:t>
            </a:r>
            <a:r>
              <a:rPr lang="en-US" dirty="0">
                <a:solidFill>
                  <a:srgbClr val="F2F2F2"/>
                </a:solidFill>
              </a:rPr>
              <a:t> </a:t>
            </a:r>
            <a:r>
              <a:rPr lang="ru-RU" dirty="0">
                <a:solidFill>
                  <a:srgbClr val="F2F2F2"/>
                </a:solidFill>
              </a:rPr>
              <a:t>случае истинности предыдущего условия вычислительный процесс переходит к элементу «процесс». В нём происходит обмен значений элементов.</a:t>
            </a:r>
          </a:p>
          <a:p>
            <a:pPr lvl="0"/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5055" y="2554611"/>
            <a:ext cx="28475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 = a[j – d];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95055" y="4066618"/>
            <a:ext cx="28324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j – d;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3116" y="4672408"/>
            <a:ext cx="859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7F1FB"/>
                </a:solidFill>
              </a:rPr>
              <a:t>13 </a:t>
            </a:r>
            <a:r>
              <a:rPr lang="ru-RU" dirty="0" smtClean="0">
                <a:solidFill>
                  <a:srgbClr val="F2F2F2"/>
                </a:solidFill>
              </a:rPr>
              <a:t>В случае невыполнения условия </a:t>
            </a:r>
            <a:r>
              <a:rPr lang="en-US" dirty="0" smtClean="0">
                <a:solidFill>
                  <a:srgbClr val="F2F2F2"/>
                </a:solidFill>
              </a:rPr>
              <a:t>j &gt;= d </a:t>
            </a:r>
            <a:r>
              <a:rPr lang="ru-RU" dirty="0" smtClean="0">
                <a:solidFill>
                  <a:srgbClr val="F2F2F2"/>
                </a:solidFill>
              </a:rPr>
              <a:t>вычислительный процесс переходит в этому элементу «процесс». В нём значение </a:t>
            </a:r>
            <a:r>
              <a:rPr lang="ru-RU" dirty="0">
                <a:solidFill>
                  <a:srgbClr val="F2F2F2"/>
                </a:solidFill>
              </a:rPr>
              <a:t>текущего элемента становится равно запомненному значению анализируемого элемента.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6" t="74372" r="19596" b="19334"/>
          <a:stretch/>
        </p:blipFill>
        <p:spPr>
          <a:xfrm>
            <a:off x="1223622" y="5748716"/>
            <a:ext cx="1687422" cy="60089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95054" y="5743817"/>
            <a:ext cx="28324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 = x;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2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374641" y="533399"/>
              <a:ext cx="234110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564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83116" y="2974610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7F1FB"/>
                </a:solidFill>
              </a:rPr>
              <a:t>1</a:t>
            </a:r>
            <a:r>
              <a:rPr lang="ru-RU" sz="2400" dirty="0" smtClean="0">
                <a:solidFill>
                  <a:srgbClr val="97F1FB"/>
                </a:solidFill>
              </a:rPr>
              <a:t>5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>
                <a:solidFill>
                  <a:srgbClr val="F2F2F2"/>
                </a:solidFill>
              </a:rPr>
              <a:t>В случае невыполнения условия </a:t>
            </a:r>
            <a:r>
              <a:rPr lang="en-US" dirty="0" err="1" smtClean="0">
                <a:solidFill>
                  <a:srgbClr val="F2F2F2"/>
                </a:solidFill>
              </a:rPr>
              <a:t>i</a:t>
            </a:r>
            <a:r>
              <a:rPr lang="en-US" dirty="0" smtClean="0">
                <a:solidFill>
                  <a:srgbClr val="F2F2F2"/>
                </a:solidFill>
              </a:rPr>
              <a:t> &lt; n</a:t>
            </a:r>
            <a:r>
              <a:rPr lang="ru-RU" dirty="0" smtClean="0">
                <a:solidFill>
                  <a:srgbClr val="F2F2F2"/>
                </a:solidFill>
              </a:rPr>
              <a:t>, </a:t>
            </a:r>
            <a:r>
              <a:rPr lang="ru-RU" dirty="0">
                <a:solidFill>
                  <a:srgbClr val="F2F2F2"/>
                </a:solidFill>
              </a:rPr>
              <a:t>вычислительный процесс переходит в этому элементу «процесс». В нём </a:t>
            </a:r>
            <a:r>
              <a:rPr lang="ru-RU" dirty="0" smtClean="0">
                <a:solidFill>
                  <a:srgbClr val="F2F2F2"/>
                </a:solidFill>
              </a:rPr>
              <a:t>вычисляется новое значение шага.</a:t>
            </a:r>
            <a:endParaRPr lang="ru-RU" dirty="0">
              <a:solidFill>
                <a:srgbClr val="F2F2F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4" t="79190" r="19189" b="15049"/>
          <a:stretch/>
        </p:blipFill>
        <p:spPr>
          <a:xfrm>
            <a:off x="1223622" y="2314128"/>
            <a:ext cx="1687422" cy="51380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6" t="86946" r="19596" b="7673"/>
          <a:stretch/>
        </p:blipFill>
        <p:spPr>
          <a:xfrm>
            <a:off x="1293291" y="3873487"/>
            <a:ext cx="1687422" cy="5138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3116" y="1341111"/>
            <a:ext cx="85915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7F1FB"/>
                </a:solidFill>
              </a:rPr>
              <a:t>1</a:t>
            </a:r>
            <a:r>
              <a:rPr lang="ru-RU" sz="2400" dirty="0" smtClean="0">
                <a:solidFill>
                  <a:srgbClr val="97F1FB"/>
                </a:solidFill>
              </a:rPr>
              <a:t>4</a:t>
            </a:r>
            <a:r>
              <a:rPr lang="en-US" sz="3200" dirty="0" smtClean="0">
                <a:solidFill>
                  <a:srgbClr val="97F1FB"/>
                </a:solidFill>
              </a:rPr>
              <a:t> </a:t>
            </a:r>
            <a:r>
              <a:rPr lang="ru-RU" sz="2400" dirty="0" smtClean="0"/>
              <a:t> </a:t>
            </a:r>
            <a:r>
              <a:rPr lang="ru-RU" dirty="0" smtClean="0">
                <a:solidFill>
                  <a:srgbClr val="F2F2F2"/>
                </a:solidFill>
              </a:rPr>
              <a:t>В</a:t>
            </a:r>
            <a:r>
              <a:rPr lang="en-US" dirty="0" smtClean="0">
                <a:solidFill>
                  <a:srgbClr val="F2F2F2"/>
                </a:solidFill>
              </a:rPr>
              <a:t> </a:t>
            </a:r>
            <a:r>
              <a:rPr lang="ru-RU" dirty="0" smtClean="0">
                <a:solidFill>
                  <a:srgbClr val="F2F2F2"/>
                </a:solidFill>
              </a:rPr>
              <a:t>следующем элементе выполняется увеличение номера анализируемого элемента на 1 для последующего прохождения тела цикла.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054" y="2245728"/>
            <a:ext cx="28475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62658" y="3873487"/>
            <a:ext cx="28324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/= 2;</a:t>
            </a:r>
            <a:endParaRPr lang="ru-RU" sz="1500" dirty="0">
              <a:solidFill>
                <a:srgbClr val="97F1F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3116" y="4672408"/>
            <a:ext cx="859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7F1FB"/>
                </a:solidFill>
              </a:rPr>
              <a:t>1</a:t>
            </a:r>
            <a:r>
              <a:rPr lang="ru-RU" sz="2400" dirty="0" smtClean="0">
                <a:solidFill>
                  <a:srgbClr val="97F1FB"/>
                </a:solidFill>
              </a:rPr>
              <a:t>6</a:t>
            </a:r>
            <a:r>
              <a:rPr lang="en-US" sz="2400" dirty="0" smtClean="0">
                <a:solidFill>
                  <a:srgbClr val="97F1FB"/>
                </a:solidFill>
              </a:rPr>
              <a:t> </a:t>
            </a:r>
            <a:r>
              <a:rPr lang="ru-RU" dirty="0" smtClean="0">
                <a:solidFill>
                  <a:srgbClr val="F2F2F2"/>
                </a:solidFill>
              </a:rPr>
              <a:t>В случае невыполнения условия </a:t>
            </a:r>
            <a:r>
              <a:rPr lang="en-US" dirty="0" smtClean="0">
                <a:solidFill>
                  <a:srgbClr val="F2F2F2"/>
                </a:solidFill>
              </a:rPr>
              <a:t>d &gt; 0, </a:t>
            </a:r>
            <a:r>
              <a:rPr lang="ru-RU" dirty="0" smtClean="0">
                <a:solidFill>
                  <a:srgbClr val="F2F2F2"/>
                </a:solidFill>
              </a:rPr>
              <a:t>происходит завершение алгоритма, что и отражает последний элемент блок-схемы «пуск».</a:t>
            </a:r>
            <a:endParaRPr lang="ru-RU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2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8323072" y="533399"/>
              <a:ext cx="3392678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6513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ПРОГРАММНАЯ РЕАЛИЗАЦИЯ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15712" y="1177202"/>
            <a:ext cx="5596404" cy="5647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4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 </a:t>
            </a:r>
            <a:r>
              <a:rPr lang="en-US" sz="14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j;</a:t>
            </a:r>
            <a:endParaRPr lang="ru-RU" sz="14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 = { 1, 4, 6, 7, 8, 3 };</a:t>
            </a:r>
            <a:endParaRPr lang="ru-RU" sz="1400" dirty="0" smtClean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400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14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400" dirty="0" smtClean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 / 2;</a:t>
            </a:r>
            <a:endParaRPr lang="ru-RU" sz="14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 &gt; 0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4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d;</a:t>
            </a:r>
            <a:endParaRPr lang="ru-RU" sz="14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  <a:r>
              <a:rPr lang="ru-RU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4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a[</a:t>
            </a:r>
            <a:r>
              <a:rPr lang="en-US" sz="14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ru-RU" sz="14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4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 &gt;= d) {</a:t>
            </a:r>
            <a:endParaRPr lang="ru-RU" sz="14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&lt; a[j - d]) {</a:t>
            </a:r>
            <a:endParaRPr lang="ru-RU" sz="14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</a:t>
            </a:r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a[j - d];</a:t>
            </a:r>
            <a:endParaRPr lang="ru-RU" sz="14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j - d;</a:t>
            </a:r>
            <a:endParaRPr lang="ru-RU" sz="14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endParaRPr lang="ru-RU" sz="14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</a:t>
            </a:r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x;</a:t>
            </a:r>
            <a:endParaRPr lang="ru-RU" sz="14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ru-RU" sz="14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d / 2;</a:t>
            </a:r>
            <a:endParaRPr lang="ru-RU" sz="14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ru-RU" sz="14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2F2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F2F2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47675" y="1177202"/>
            <a:ext cx="6053971" cy="5502272"/>
          </a:xfrm>
          <a:prstGeom prst="rect">
            <a:avLst/>
          </a:prstGeom>
          <a:noFill/>
          <a:ln>
            <a:solidFill>
              <a:srgbClr val="97F1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354566" y="1177202"/>
            <a:ext cx="436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Программная реализация сортировки Шелла через цикл с предусловием</a:t>
            </a:r>
            <a:endParaRPr lang="ru-RU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9750" y="241011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ПЛАН ЛЕКЦИИ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447675" y="533399"/>
            <a:ext cx="11268075" cy="1"/>
            <a:chOff x="447675" y="533399"/>
            <a:chExt cx="11268075" cy="1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/>
            <p:cNvCxnSpPr/>
            <p:nvPr/>
          </p:nvCxnSpPr>
          <p:spPr>
            <a:xfrm>
              <a:off x="5349802" y="533399"/>
              <a:ext cx="6365948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1199669" y="2129442"/>
            <a:ext cx="944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5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Реализация алгоритма через </a:t>
            </a:r>
            <a:r>
              <a:rPr lang="ru-RU" sz="28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параметрический цикл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: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324676" y="4404059"/>
            <a:ext cx="615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5.3 Программная реализация на языке программирования </a:t>
            </a:r>
            <a:r>
              <a:rPr lang="en-US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C</a:t>
            </a:r>
            <a:endParaRPr lang="ru-RU" sz="2400" dirty="0" smtClean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669" y="1519990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 smtClean="0">
                <a:solidFill>
                  <a:srgbClr val="97F1FB"/>
                </a:solidFill>
                <a:latin typeface="Georgia" panose="02040502050405020303" pitchFamily="18" charset="0"/>
              </a:rPr>
              <a:t>Часть 2:</a:t>
            </a:r>
            <a:endParaRPr lang="ru-RU" sz="2800" u="sng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1324676" y="3430076"/>
            <a:ext cx="549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5.2 Подробный разбор элементов блок-схемы</a:t>
            </a:r>
            <a:endParaRPr lang="ru-RU" sz="24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TextBox 9">
            <a:hlinkClick r:id="rId2" action="ppaction://hlinksldjump"/>
          </p:cNvPr>
          <p:cNvSpPr txBox="1"/>
          <p:nvPr/>
        </p:nvSpPr>
        <p:spPr>
          <a:xfrm>
            <a:off x="1372301" y="2825425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5.1 Блок-схема</a:t>
            </a:r>
            <a:endParaRPr lang="ru-RU" sz="24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9750" y="241011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ПЛАН ЛЕКЦИИ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447675" y="533399"/>
            <a:ext cx="11268075" cy="1"/>
            <a:chOff x="447675" y="533399"/>
            <a:chExt cx="11268075" cy="1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/>
            <p:cNvCxnSpPr/>
            <p:nvPr/>
          </p:nvCxnSpPr>
          <p:spPr>
            <a:xfrm>
              <a:off x="5349802" y="533399"/>
              <a:ext cx="6365948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1199669" y="2129442"/>
            <a:ext cx="9179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6. Реализация алгоритма через </a:t>
            </a:r>
            <a:r>
              <a:rPr lang="ru-RU" sz="28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цикл с предусловием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: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324676" y="4404059"/>
            <a:ext cx="615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2F2F2"/>
                </a:solidFill>
                <a:latin typeface="Georgia" panose="02040502050405020303" pitchFamily="18" charset="0"/>
              </a:rPr>
              <a:t>6</a:t>
            </a:r>
            <a:r>
              <a:rPr lang="ru-RU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.3 Программная реализация на языке программирования </a:t>
            </a:r>
            <a:r>
              <a:rPr lang="en-US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C</a:t>
            </a:r>
            <a:endParaRPr lang="ru-RU" sz="2400" dirty="0" smtClean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669" y="1519990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 smtClean="0">
                <a:solidFill>
                  <a:srgbClr val="97F1FB"/>
                </a:solidFill>
                <a:latin typeface="Georgia" panose="02040502050405020303" pitchFamily="18" charset="0"/>
              </a:rPr>
              <a:t>Часть 2:</a:t>
            </a:r>
            <a:endParaRPr lang="ru-RU" sz="2800" u="sng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1324676" y="3430076"/>
            <a:ext cx="5491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2F2F2"/>
                </a:solidFill>
                <a:latin typeface="Georgia" panose="02040502050405020303" pitchFamily="18" charset="0"/>
              </a:rPr>
              <a:t>6</a:t>
            </a:r>
            <a:r>
              <a:rPr lang="ru-RU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.2 Подробный разбор элементов блок-схемы</a:t>
            </a:r>
            <a:endParaRPr lang="ru-RU" sz="24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TextBox 9">
            <a:hlinkClick r:id="rId2" action="ppaction://hlinksldjump"/>
          </p:cNvPr>
          <p:cNvSpPr txBox="1"/>
          <p:nvPr/>
        </p:nvSpPr>
        <p:spPr>
          <a:xfrm>
            <a:off x="1372301" y="2825425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2F2F2"/>
                </a:solidFill>
                <a:latin typeface="Georgia" panose="02040502050405020303" pitchFamily="18" charset="0"/>
              </a:rPr>
              <a:t>6</a:t>
            </a:r>
            <a:r>
              <a:rPr lang="ru-RU" sz="24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.1 Блок-схема</a:t>
            </a:r>
            <a:endParaRPr lang="ru-RU" sz="24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9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6837088" y="533399"/>
              <a:ext cx="487866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5027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ПОНЯТИЕ АЛГОРИТМА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62037" y="1428095"/>
            <a:ext cx="10077449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b="1" dirty="0">
                <a:solidFill>
                  <a:srgbClr val="99E9F9"/>
                </a:solidFill>
              </a:rPr>
              <a:t>Сортировка Шелла</a:t>
            </a:r>
            <a:r>
              <a:rPr lang="ru-RU" dirty="0">
                <a:solidFill>
                  <a:srgbClr val="F2F2F2"/>
                </a:solidFill>
              </a:rPr>
              <a:t> </a:t>
            </a:r>
            <a:r>
              <a:rPr lang="ru-RU" dirty="0" smtClean="0">
                <a:solidFill>
                  <a:srgbClr val="F2F2F2"/>
                </a:solidFill>
              </a:rPr>
              <a:t>(англ.</a:t>
            </a:r>
            <a:r>
              <a:rPr lang="ru-RU" dirty="0">
                <a:solidFill>
                  <a:srgbClr val="F2F2F2"/>
                </a:solidFill>
              </a:rPr>
              <a:t> </a:t>
            </a:r>
            <a:r>
              <a:rPr lang="ru-RU" i="1" dirty="0" err="1">
                <a:solidFill>
                  <a:srgbClr val="F2F2F2"/>
                </a:solidFill>
              </a:rPr>
              <a:t>Shell</a:t>
            </a:r>
            <a:r>
              <a:rPr lang="ru-RU" i="1" dirty="0">
                <a:solidFill>
                  <a:srgbClr val="F2F2F2"/>
                </a:solidFill>
              </a:rPr>
              <a:t> </a:t>
            </a:r>
            <a:r>
              <a:rPr lang="ru-RU" i="1" dirty="0" err="1">
                <a:solidFill>
                  <a:srgbClr val="F2F2F2"/>
                </a:solidFill>
              </a:rPr>
              <a:t>sort</a:t>
            </a:r>
            <a:r>
              <a:rPr lang="ru-RU" dirty="0">
                <a:solidFill>
                  <a:srgbClr val="F2F2F2"/>
                </a:solidFill>
              </a:rPr>
              <a:t>) — </a:t>
            </a:r>
            <a:r>
              <a:rPr lang="ru-RU" dirty="0" smtClean="0">
                <a:solidFill>
                  <a:srgbClr val="F2F2F2"/>
                </a:solidFill>
              </a:rPr>
              <a:t>алгоритм сортировки, </a:t>
            </a:r>
            <a:r>
              <a:rPr lang="ru-RU" dirty="0">
                <a:solidFill>
                  <a:srgbClr val="F2F2F2"/>
                </a:solidFill>
              </a:rPr>
              <a:t>являющийся усовершенствованным вариантом </a:t>
            </a:r>
            <a:r>
              <a:rPr lang="ru-RU" dirty="0" smtClean="0">
                <a:solidFill>
                  <a:srgbClr val="F2F2F2"/>
                </a:solidFill>
              </a:rPr>
              <a:t>сортировки вставками. </a:t>
            </a:r>
            <a:r>
              <a:rPr lang="ru-RU" dirty="0">
                <a:solidFill>
                  <a:srgbClr val="F2F2F2"/>
                </a:solidFill>
              </a:rPr>
              <a:t>Идея метода Шелла состоит в сравнении элементов, стоящих не только рядом, но и на определённом расстоянии друг от друга. Иными словами — это сортировка вставками с предварительными «грубыми» проходами. Аналогичный метод усовершенствования </a:t>
            </a:r>
            <a:r>
              <a:rPr lang="ru-RU" dirty="0" smtClean="0">
                <a:solidFill>
                  <a:srgbClr val="F2F2F2"/>
                </a:solidFill>
              </a:rPr>
              <a:t>пузырьковой сортировки</a:t>
            </a:r>
            <a:r>
              <a:rPr lang="ru-RU" dirty="0">
                <a:solidFill>
                  <a:srgbClr val="F2F2F2"/>
                </a:solidFill>
              </a:rPr>
              <a:t> называется </a:t>
            </a:r>
            <a:r>
              <a:rPr lang="ru-RU" dirty="0" smtClean="0">
                <a:solidFill>
                  <a:srgbClr val="F2F2F2"/>
                </a:solidFill>
              </a:rPr>
              <a:t>сортировка расчёской.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54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/>
            <p:nvPr/>
          </p:nvCxnSpPr>
          <p:spPr>
            <a:xfrm>
              <a:off x="5981700" y="533399"/>
              <a:ext cx="5734050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40975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ИДЕЯ АЛГОРИТМА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62037" y="1428095"/>
            <a:ext cx="1007744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F2F2F2"/>
                </a:solidFill>
              </a:rPr>
              <a:t>Алгоритм </a:t>
            </a:r>
            <a:r>
              <a:rPr lang="ru-RU" dirty="0">
                <a:solidFill>
                  <a:srgbClr val="F2F2F2"/>
                </a:solidFill>
              </a:rPr>
              <a:t>сортирует  элементы отстоящие друг от друга на некотором расстоянии. Затем сортировка повторяется при меньших значениях шага, и в конце процесс сортировки Шелла завершается при шаге, равном 1 (а именно обычной сортировкой вставками). Шелл предложил такую последовательность размера шага: N/2, N/4, N/8 …, где N – количество элементов в сортируемом массиве.</a:t>
            </a:r>
            <a:endParaRPr lang="ru-RU" dirty="0">
              <a:solidFill>
                <a:srgbClr val="F2F2F2"/>
              </a:solidFill>
            </a:endParaRPr>
          </a:p>
          <a:p>
            <a:r>
              <a:rPr lang="ru-RU" dirty="0"/>
              <a:t/>
            </a:r>
            <a:br>
              <a:rPr lang="ru-RU" dirty="0"/>
            </a:b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1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383070" y="2247432"/>
            <a:ext cx="10526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 smtClean="0">
                <a:solidFill>
                  <a:srgbClr val="F57373"/>
                </a:solidFill>
              </a:rPr>
              <a:t>1</a:t>
            </a:r>
            <a:endParaRPr lang="ru-RU" sz="11500" dirty="0">
              <a:solidFill>
                <a:srgbClr val="F5737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92011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endParaRPr lang="ru-RU" sz="9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7676" y="253783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rgbClr val="557ED9"/>
                </a:solidFill>
              </a:rPr>
              <a:t>6</a:t>
            </a:r>
            <a:endParaRPr lang="ru-RU" sz="9600" dirty="0">
              <a:solidFill>
                <a:srgbClr val="557ED9"/>
              </a:solidFill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1186417" y="2679400"/>
            <a:ext cx="9913973" cy="1302485"/>
            <a:chOff x="793013" y="3157865"/>
            <a:chExt cx="9913973" cy="1302485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793013" y="3157869"/>
              <a:ext cx="9913973" cy="1286539"/>
            </a:xfrm>
            <a:prstGeom prst="rect">
              <a:avLst/>
            </a:prstGeom>
            <a:noFill/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600" dirty="0"/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>
              <a:off x="2254103" y="3157867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697948" y="3173811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068187" y="3173811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6475227" y="3157866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7864139" y="3157865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9289311" y="3157865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9865240" y="2245451"/>
            <a:ext cx="10526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ru-RU" sz="115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3934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3</a:t>
            </a:r>
            <a:endParaRPr lang="ru-RU" sz="9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36895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rgbClr val="99E9F9"/>
                </a:solidFill>
              </a:rPr>
              <a:t>5</a:t>
            </a:r>
            <a:endParaRPr lang="ru-RU" sz="9600" dirty="0">
              <a:solidFill>
                <a:srgbClr val="99E9F9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69105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rgbClr val="AA72D4"/>
                </a:solidFill>
              </a:rPr>
              <a:t>7</a:t>
            </a:r>
            <a:endParaRPr lang="ru-RU" sz="11500" dirty="0">
              <a:solidFill>
                <a:srgbClr val="AA72D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693" y="880110"/>
            <a:ext cx="43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Значение шага максимально и равно 3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46532" y="880110"/>
            <a:ext cx="724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Сравниваются элементы массива отстающие друг от друга на шаг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92376" y="880110"/>
            <a:ext cx="515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И меняются местами, если порядок неверный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89555" y="880110"/>
            <a:ext cx="455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Новое значение шага. Теперь он равен 1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2544" y="5653738"/>
            <a:ext cx="264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Массив отсортирован!</a:t>
            </a:r>
            <a:endParaRPr lang="ru-RU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6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37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-7.40741E-7 L 0.09402 -0.18148 C 0.11355 -0.22292 0.14284 -0.24537 0.1737 -0.24537 C 0.20873 -0.24537 0.23685 -0.22292 0.25639 -0.18148 L 0.35053 -7.40741E-7 " pathEditMode="relative" rAng="0" ptsTypes="AAAAA">
                                      <p:cBhvr>
                                        <p:cTn id="40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26" y="-1226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7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7.40741E-7 L -0.09414 0.20046 C -0.11381 0.2456 -0.14323 0.27014 -0.17409 0.27014 C -0.20912 0.27014 -0.23724 0.2456 -0.25691 0.20046 L -0.35092 -7.40741E-7 " pathEditMode="relative" rAng="0" ptsTypes="AAAAA">
                                      <p:cBhvr>
                                        <p:cTn id="42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52" y="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500"/>
                            </p:stCondLst>
                            <p:childTnLst>
                              <p:par>
                                <p:cTn id="48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0"/>
                            </p:stCondLst>
                            <p:childTnLst>
                              <p:par>
                                <p:cTn id="5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0"/>
                            </p:stCondLst>
                            <p:childTnLst>
                              <p:par>
                                <p:cTn id="5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-4.07407E-6 L 0.09479 -0.16435 C 0.11419 -0.20138 0.14336 -0.22129 0.17396 -0.22129 C 0.20872 -0.22129 0.23659 -0.20138 0.25599 -0.16435 L 0.34922 -4.07407E-6 " pathEditMode="relative" rAng="0" ptsTypes="AAAAA">
                                      <p:cBhvr>
                                        <p:cTn id="57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-11065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4.07407E-6 L -0.09232 0.2051 C -0.11159 0.25139 -0.14063 0.27662 -0.17097 0.27662 C -0.2056 0.27662 -0.23334 0.25139 -0.25261 0.2051 L -0.34532 -4.07407E-6 " pathEditMode="relative" rAng="0" ptsTypes="AAAAA">
                                      <p:cBhvr>
                                        <p:cTn id="59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92" y="1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500"/>
                            </p:stCondLst>
                            <p:childTnLst>
                              <p:par>
                                <p:cTn id="61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0"/>
                            </p:stCondLst>
                            <p:childTnLst>
                              <p:par>
                                <p:cTn id="69" presetID="26" presetClass="emph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500"/>
                            </p:stCondLst>
                            <p:childTnLst>
                              <p:par>
                                <p:cTn id="7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000"/>
                            </p:stCondLst>
                            <p:childTnLst>
                              <p:par>
                                <p:cTn id="77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053 -7.40741E-7 L 0.44467 -0.18843 C 0.46446 -0.23148 0.49402 -0.25463 0.52487 -0.25463 C 0.56029 -0.25463 0.58855 -0.23148 0.60834 -0.18843 L 0.70313 -7.40741E-7 " pathEditMode="relative" rAng="0" ptsTypes="AAAAA">
                                      <p:cBhvr>
                                        <p:cTn id="78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30" y="-1273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-0.09297 0.18473 C -0.11224 0.22639 -0.14127 0.24885 -0.17174 0.24885 C -0.20638 0.24885 -0.23424 0.22639 -0.25351 0.18473 L -0.34635 -2.96296E-6 " pathEditMode="relative" rAng="0" ptsTypes="AAAAA">
                                      <p:cBhvr>
                                        <p:cTn id="80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18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2000"/>
                            </p:stCondLst>
                            <p:childTnLst>
                              <p:par>
                                <p:cTn id="82" presetID="26" presetClass="emph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3000"/>
                            </p:stCondLst>
                            <p:childTnLst>
                              <p:par>
                                <p:cTn id="86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3500"/>
                            </p:stCondLst>
                            <p:childTnLst>
                              <p:par>
                                <p:cTn id="90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091 -2.96296E-6 L -0.25755 -0.16018 C -0.23802 -0.19629 -0.20885 -0.21551 -0.17812 -0.21551 C -0.14335 -0.21551 -0.11549 -0.19629 -0.09596 -0.16018 L -0.00221 -2.96296E-6 " pathEditMode="relative" rAng="0" ptsTypes="AAAAA">
                                      <p:cBhvr>
                                        <p:cTn id="91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35" y="-10787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075 -0.00764 L -0.43567 0.1713 C -0.45533 0.21181 -0.48502 0.23403 -0.51614 0.23403 C -0.55143 0.23403 -0.57981 0.21181 -0.59948 0.1713 L -0.69414 -0.00764 " pathEditMode="relative" rAng="0" ptsTypes="AAAAA">
                                      <p:cBhvr>
                                        <p:cTn id="93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69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65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1" presetID="26" presetClass="emph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9500"/>
                            </p:stCondLst>
                            <p:childTnLst>
                              <p:par>
                                <p:cTn id="109" presetID="26" presetClass="emph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500"/>
                            </p:stCondLst>
                            <p:childTnLst>
                              <p:par>
                                <p:cTn id="1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1500"/>
                            </p:stCondLst>
                            <p:childTnLst>
                              <p:par>
                                <p:cTn id="121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-0.03269 0.18657 C -0.03959 0.22847 -0.04974 0.25139 -0.06055 0.25139 C -0.07266 0.25139 -0.08243 0.22847 -0.08933 0.18657 L -0.12175 2.22222E-6 " pathEditMode="relative" rAng="0" ptsTypes="AAAAA">
                                      <p:cBhvr>
                                        <p:cTn id="122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12569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37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532 -4.07407E-6 L -0.31315 -0.15902 C -0.30651 -0.1949 -0.29649 -0.21412 -0.28594 -0.21412 C -0.27383 -0.21412 -0.26433 -0.1949 -0.25756 -0.15902 L -0.22526 -4.07407E-6 " pathEditMode="relative" rAng="0" ptsTypes="AAAAA">
                                      <p:cBhvr>
                                        <p:cTn id="124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3" y="-1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4500"/>
                            </p:stCondLst>
                            <p:childTnLst>
                              <p:par>
                                <p:cTn id="126" presetID="26" presetClass="emph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5500"/>
                            </p:stCondLst>
                            <p:childTnLst>
                              <p:par>
                                <p:cTn id="130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4" presetID="37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945 -0.00764 L -0.65911 -0.16111 C -0.65273 -0.19838 -0.64297 -0.2162 -0.63281 -0.2162 C -0.62148 -0.2162 -0.61198 -0.19838 -0.60573 -0.16111 L -0.57461 -0.00764 " pathEditMode="relative" rAng="0" ptsTypes="AAAAA">
                                      <p:cBhvr>
                                        <p:cTn id="135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-1044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37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88 -0.00811 L -0.15598 0.18333 C -0.16367 0.22639 -0.17539 0.25 -0.1875 0.25 C -0.20143 0.25 -0.21263 0.22639 -0.22031 0.18333 L -0.25742 -0.00811 " pathEditMode="relative" rAng="0" ptsTypes="AAAAA">
                                      <p:cBhvr>
                                        <p:cTn id="137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27" y="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9000"/>
                            </p:stCondLst>
                            <p:childTnLst>
                              <p:par>
                                <p:cTn id="139" presetID="26" presetClass="emph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3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0500"/>
                            </p:stCondLst>
                            <p:childTnLst>
                              <p:par>
                                <p:cTn id="147" presetID="26" presetClass="emph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1500"/>
                            </p:stCondLst>
                            <p:childTnLst>
                              <p:par>
                                <p:cTn id="15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2000"/>
                            </p:stCondLst>
                            <p:childTnLst>
                              <p:par>
                                <p:cTn id="155" presetID="37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0.03099 -0.16227 C 0.0375 -0.19884 0.04714 -0.21852 0.05742 -0.21852 C 0.06901 -0.21852 0.07826 -0.19884 0.08477 -0.16227 L 0.11589 -1.48148E-6 " pathEditMode="relative" rAng="0" ptsTypes="AAAAA">
                                      <p:cBhvr>
                                        <p:cTn id="15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4" y="-10926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22 -4.07407E-6 L 0.31732 0.20949 C 0.31068 0.25672 0.30078 0.28218 0.29036 0.28218 C 0.27864 0.28218 0.26914 0.25672 0.2625 0.20949 L 0.23086 -4.07407E-6 " pathEditMode="relative" rAng="0" ptsTypes="AAAAA">
                                      <p:cBhvr>
                                        <p:cTn id="158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1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5000"/>
                            </p:stCondLst>
                            <p:childTnLst>
                              <p:par>
                                <p:cTn id="160" presetID="26" presetClass="emph" presetSubtype="0" fill="hold" grpId="6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6000"/>
                            </p:stCondLst>
                            <p:childTnLst>
                              <p:par>
                                <p:cTn id="164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6500"/>
                            </p:stCondLst>
                            <p:childTnLst>
                              <p:par>
                                <p:cTn id="168" presetID="26" presetClass="emph" presetSubtype="0" fill="hold" grpId="7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7500"/>
                            </p:stCondLst>
                            <p:childTnLst>
                              <p:par>
                                <p:cTn id="17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48000"/>
                            </p:stCondLst>
                            <p:childTnLst>
                              <p:par>
                                <p:cTn id="176" presetID="26" presetClass="emph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49000"/>
                            </p:stCondLst>
                            <p:childTnLst>
                              <p:par>
                                <p:cTn id="180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9500"/>
                            </p:stCondLst>
                            <p:childTnLst>
                              <p:par>
                                <p:cTn id="184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03099 -0.18055 C 0.03737 -0.22129 0.04713 -0.24305 0.05729 -0.24305 C 0.06888 -0.24305 0.07825 -0.22129 0.08463 -0.18055 L 0.11575 -2.96296E-6 " pathEditMode="relative" rAng="0" ptsTypes="AAAAA">
                                      <p:cBhvr>
                                        <p:cTn id="185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-12153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37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313 -7.40741E-7 L 0.67071 0.18333 C 0.66394 0.225 0.65391 0.24745 0.64336 0.24745 C 0.63126 0.24745 0.62162 0.225 0.61485 0.18333 L 0.58269 -7.40741E-7 " pathEditMode="relative" rAng="0" ptsTypes="AAAAA">
                                      <p:cBhvr>
                                        <p:cTn id="187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9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2500"/>
                            </p:stCondLst>
                            <p:childTnLst>
                              <p:par>
                                <p:cTn id="189" presetID="26" presetClass="emph" presetSubtype="0" fill="hold" grpId="8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3500"/>
                            </p:stCondLst>
                            <p:childTnLst>
                              <p:par>
                                <p:cTn id="193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4000"/>
                            </p:stCondLst>
                            <p:childTnLst>
                              <p:par>
                                <p:cTn id="1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2" grpId="2"/>
      <p:bldP spid="22" grpId="3"/>
      <p:bldP spid="22" grpId="4"/>
      <p:bldP spid="27" grpId="0"/>
      <p:bldP spid="27" grpId="1"/>
      <p:bldP spid="27" grpId="2"/>
      <p:bldP spid="27" grpId="3"/>
      <p:bldP spid="27" grpId="4"/>
      <p:bldP spid="26" grpId="0"/>
      <p:bldP spid="26" grpId="1"/>
      <p:bldP spid="26" grpId="2"/>
      <p:bldP spid="26" grpId="3"/>
      <p:bldP spid="26" grpId="4"/>
      <p:bldP spid="26" grpId="5"/>
      <p:bldP spid="26" grpId="6"/>
      <p:bldP spid="23" grpId="0"/>
      <p:bldP spid="23" grpId="1"/>
      <p:bldP spid="23" grpId="2"/>
      <p:bldP spid="23" grpId="3"/>
      <p:bldP spid="23" grpId="4"/>
      <p:bldP spid="23" grpId="5"/>
      <p:bldP spid="23" grpId="6"/>
      <p:bldP spid="24" grpId="0"/>
      <p:bldP spid="24" grpId="1"/>
      <p:bldP spid="24" grpId="2"/>
      <p:bldP spid="24" grpId="3"/>
      <p:bldP spid="24" grpId="4"/>
      <p:bldP spid="24" grpId="5"/>
      <p:bldP spid="24" grpId="6"/>
      <p:bldP spid="25" grpId="0"/>
      <p:bldP spid="25" grpId="1"/>
      <p:bldP spid="25" grpId="2"/>
      <p:bldP spid="25" grpId="3"/>
      <p:bldP spid="25" grpId="4"/>
      <p:bldP spid="25" grpId="5"/>
      <p:bldP spid="25" grpId="6"/>
      <p:bldP spid="25" grpId="7"/>
      <p:bldP spid="25" grpId="8"/>
      <p:bldP spid="28" grpId="0"/>
      <p:bldP spid="28" grpId="1"/>
      <p:bldP spid="28" grpId="2"/>
      <p:bldP spid="28" grpId="3"/>
      <p:bldP spid="2" grpId="0"/>
      <p:bldP spid="2" grpId="1"/>
      <p:bldP spid="20" grpId="0"/>
      <p:bldP spid="20" grpId="1"/>
      <p:bldP spid="29" grpId="0"/>
      <p:bldP spid="29" grpId="1"/>
      <p:bldP spid="30" grpId="0"/>
      <p:bldP spid="30" grpId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/>
            <p:nvPr/>
          </p:nvCxnSpPr>
          <p:spPr>
            <a:xfrm>
              <a:off x="8486775" y="533399"/>
              <a:ext cx="3228975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65950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СЛОВЕСНОЕ ПРЕДСТАВЛЕНИЕ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25013" y="883061"/>
            <a:ext cx="313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2F2F2"/>
                </a:solidFill>
                <a:latin typeface="Georgia" panose="02040502050405020303" pitchFamily="18" charset="0"/>
              </a:rPr>
              <a:t>n</a:t>
            </a:r>
            <a:r>
              <a:rPr lang="ru-RU" dirty="0" smtClean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</a:rPr>
              <a:t>– длина массива, </a:t>
            </a:r>
            <a:r>
              <a:rPr lang="en-US" dirty="0" smtClean="0">
                <a:solidFill>
                  <a:srgbClr val="F2F2F2"/>
                </a:solidFill>
              </a:rPr>
              <a:t>d</a:t>
            </a:r>
            <a:r>
              <a:rPr lang="ru-RU" dirty="0" smtClean="0">
                <a:solidFill>
                  <a:srgbClr val="F2F2F2"/>
                </a:solidFill>
              </a:rPr>
              <a:t> </a:t>
            </a:r>
            <a:r>
              <a:rPr lang="ru-RU" dirty="0">
                <a:solidFill>
                  <a:srgbClr val="F2F2F2"/>
                </a:solidFill>
              </a:rPr>
              <a:t>– </a:t>
            </a:r>
            <a:r>
              <a:rPr lang="ru-RU" dirty="0" smtClean="0">
                <a:solidFill>
                  <a:srgbClr val="F2F2F2"/>
                </a:solidFill>
              </a:rPr>
              <a:t>шаг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271839" y="1440811"/>
            <a:ext cx="564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</a:rPr>
              <a:t>Рассчитываем начальное значение шага: </a:t>
            </a:r>
            <a:r>
              <a:rPr lang="en-US" dirty="0" smtClean="0">
                <a:solidFill>
                  <a:srgbClr val="F2F2F2"/>
                </a:solidFill>
              </a:rPr>
              <a:t>d = n / 2</a:t>
            </a:r>
            <a:endParaRPr lang="ru-RU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2338" y="1934252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2F2F2"/>
                </a:solidFill>
              </a:rPr>
              <a:t>Если d &gt; </a:t>
            </a:r>
            <a:r>
              <a:rPr lang="ru-RU" dirty="0" smtClean="0">
                <a:solidFill>
                  <a:srgbClr val="F2F2F2"/>
                </a:solidFill>
              </a:rPr>
              <a:t>0, то п.3, иначе п. 14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2338" y="2479269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2F2F2"/>
                </a:solidFill>
              </a:rPr>
              <a:t>Номер анализ. </a:t>
            </a:r>
            <a:r>
              <a:rPr lang="ru-RU" dirty="0" smtClean="0">
                <a:solidFill>
                  <a:srgbClr val="F2F2F2"/>
                </a:solidFill>
              </a:rPr>
              <a:t>эл-та </a:t>
            </a:r>
            <a:r>
              <a:rPr lang="ru-RU" dirty="0">
                <a:solidFill>
                  <a:srgbClr val="F2F2F2"/>
                </a:solidFill>
              </a:rPr>
              <a:t>= </a:t>
            </a:r>
            <a:r>
              <a:rPr lang="en-US" dirty="0">
                <a:solidFill>
                  <a:srgbClr val="F2F2F2"/>
                </a:solidFill>
              </a:rPr>
              <a:t>d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12338" y="3037019"/>
            <a:ext cx="5875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2F2F2"/>
                </a:solidFill>
              </a:rPr>
              <a:t>Если номер анализ. </a:t>
            </a:r>
            <a:r>
              <a:rPr lang="ru-RU" dirty="0" smtClean="0">
                <a:solidFill>
                  <a:srgbClr val="F2F2F2"/>
                </a:solidFill>
              </a:rPr>
              <a:t>элемента </a:t>
            </a:r>
            <a:r>
              <a:rPr lang="ru-RU" dirty="0">
                <a:solidFill>
                  <a:srgbClr val="F2F2F2"/>
                </a:solidFill>
              </a:rPr>
              <a:t>&lt; n, </a:t>
            </a:r>
            <a:r>
              <a:rPr lang="ru-RU" dirty="0" smtClean="0">
                <a:solidFill>
                  <a:srgbClr val="F2F2F2"/>
                </a:solidFill>
              </a:rPr>
              <a:t>то п.5, </a:t>
            </a:r>
            <a:r>
              <a:rPr lang="ru-RU" dirty="0">
                <a:solidFill>
                  <a:srgbClr val="F2F2F2"/>
                </a:solidFill>
              </a:rPr>
              <a:t>иначе </a:t>
            </a:r>
            <a:r>
              <a:rPr lang="ru-RU" dirty="0" smtClean="0">
                <a:solidFill>
                  <a:srgbClr val="F2F2F2"/>
                </a:solidFill>
              </a:rPr>
              <a:t> п.13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2338" y="3598084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2F2F2"/>
                </a:solidFill>
              </a:rPr>
              <a:t>Запоминаем значение анализ. </a:t>
            </a:r>
            <a:r>
              <a:rPr lang="ru-RU" dirty="0" smtClean="0">
                <a:solidFill>
                  <a:srgbClr val="F2F2F2"/>
                </a:solidFill>
              </a:rPr>
              <a:t>элемента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26740" y="4133587"/>
            <a:ext cx="608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2F2F2"/>
                </a:solidFill>
              </a:rPr>
              <a:t>Номер текущего элемента = номеру анализ. </a:t>
            </a:r>
            <a:r>
              <a:rPr lang="ru-RU" dirty="0" smtClean="0">
                <a:solidFill>
                  <a:srgbClr val="F2F2F2"/>
                </a:solidFill>
              </a:rPr>
              <a:t>элемента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26740" y="4734732"/>
            <a:ext cx="646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2F2F2"/>
                </a:solidFill>
              </a:rPr>
              <a:t>Если номер текущего элемента &gt;= </a:t>
            </a:r>
            <a:r>
              <a:rPr lang="ru-RU" dirty="0" smtClean="0">
                <a:solidFill>
                  <a:srgbClr val="F2F2F2"/>
                </a:solidFill>
              </a:rPr>
              <a:t>d, то п.8, иначе п.11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84755" y="5238176"/>
            <a:ext cx="10907245" cy="72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>
                <a:solidFill>
                  <a:srgbClr val="F2F2F2"/>
                </a:solidFill>
              </a:rPr>
              <a:t>Если значение </a:t>
            </a:r>
            <a:r>
              <a:rPr lang="ru-RU" dirty="0" smtClean="0">
                <a:solidFill>
                  <a:srgbClr val="F2F2F2"/>
                </a:solidFill>
              </a:rPr>
              <a:t>текущего </a:t>
            </a:r>
            <a:r>
              <a:rPr lang="ru-RU" dirty="0">
                <a:solidFill>
                  <a:srgbClr val="F2F2F2"/>
                </a:solidFill>
              </a:rPr>
              <a:t>элемента &lt; значение элемента с номером </a:t>
            </a:r>
            <a:r>
              <a:rPr lang="ru-RU" dirty="0" smtClean="0">
                <a:solidFill>
                  <a:srgbClr val="F2F2F2"/>
                </a:solidFill>
              </a:rPr>
              <a:t>(текущего </a:t>
            </a:r>
            <a:r>
              <a:rPr lang="ru-RU" dirty="0">
                <a:solidFill>
                  <a:srgbClr val="F2F2F2"/>
                </a:solidFill>
              </a:rPr>
              <a:t>элемента </a:t>
            </a:r>
            <a:r>
              <a:rPr lang="ru-RU" dirty="0" smtClean="0">
                <a:solidFill>
                  <a:srgbClr val="F2F2F2"/>
                </a:solidFill>
              </a:rPr>
              <a:t>– d), то п.9, </a:t>
            </a:r>
            <a:r>
              <a:rPr lang="ru-RU" dirty="0">
                <a:solidFill>
                  <a:srgbClr val="F2F2F2"/>
                </a:solidFill>
              </a:rPr>
              <a:t>иначе </a:t>
            </a:r>
            <a:r>
              <a:rPr lang="ru-RU" dirty="0" smtClean="0">
                <a:solidFill>
                  <a:srgbClr val="F2F2F2"/>
                </a:solidFill>
              </a:rPr>
              <a:t>п.11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95652" y="6027864"/>
            <a:ext cx="562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2F2F2"/>
                </a:solidFill>
              </a:rPr>
              <a:t>Значение </a:t>
            </a:r>
            <a:r>
              <a:rPr lang="ru-RU" dirty="0" err="1">
                <a:solidFill>
                  <a:srgbClr val="F2F2F2"/>
                </a:solidFill>
              </a:rPr>
              <a:t>т.э</a:t>
            </a:r>
            <a:r>
              <a:rPr lang="ru-RU" dirty="0">
                <a:solidFill>
                  <a:srgbClr val="F2F2F2"/>
                </a:solidFill>
              </a:rPr>
              <a:t>. = значение эл-та с номером </a:t>
            </a:r>
            <a:r>
              <a:rPr lang="ru-RU" dirty="0" smtClean="0">
                <a:solidFill>
                  <a:srgbClr val="F2F2F2"/>
                </a:solidFill>
              </a:rPr>
              <a:t>(</a:t>
            </a:r>
            <a:r>
              <a:rPr lang="ru-RU" dirty="0" err="1" smtClean="0">
                <a:solidFill>
                  <a:srgbClr val="F2F2F2"/>
                </a:solidFill>
              </a:rPr>
              <a:t>т.э</a:t>
            </a:r>
            <a:r>
              <a:rPr lang="ru-RU" dirty="0" smtClean="0">
                <a:solidFill>
                  <a:srgbClr val="F2F2F2"/>
                </a:solidFill>
              </a:rPr>
              <a:t> – d)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7936" y="1355754"/>
            <a:ext cx="31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7F1FB"/>
                </a:solidFill>
              </a:rPr>
              <a:t>1</a:t>
            </a:r>
            <a:endParaRPr lang="ru-RU" sz="2400" dirty="0">
              <a:solidFill>
                <a:srgbClr val="97F1FB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4123" y="1863524"/>
            <a:ext cx="31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7F1FB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67039" y="2433938"/>
            <a:ext cx="317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97F1FB"/>
                </a:solidFill>
              </a:rP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67039" y="2975853"/>
            <a:ext cx="317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97F1FB"/>
                </a:solidFill>
              </a:rPr>
              <a:t>4</a:t>
            </a:r>
            <a:endParaRPr lang="ru-RU" sz="2000" dirty="0">
              <a:solidFill>
                <a:srgbClr val="97F1FB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54123" y="3541744"/>
            <a:ext cx="317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97F1FB"/>
                </a:solidFill>
              </a:rPr>
              <a:t>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56649" y="4123753"/>
            <a:ext cx="317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97F1FB"/>
                </a:solidFill>
              </a:rPr>
              <a:t>6</a:t>
            </a:r>
            <a:endParaRPr lang="ru-RU" sz="2000" dirty="0">
              <a:solidFill>
                <a:srgbClr val="97F1FB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7039" y="4674972"/>
            <a:ext cx="317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97F1FB"/>
                </a:solidFill>
              </a:rPr>
              <a:t>7</a:t>
            </a:r>
            <a:endParaRPr lang="ru-RU" sz="2000" dirty="0">
              <a:solidFill>
                <a:srgbClr val="97F1FB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54123" y="5238176"/>
            <a:ext cx="317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97F1FB"/>
                </a:solidFill>
              </a:rPr>
              <a:t>8</a:t>
            </a:r>
            <a:endParaRPr lang="ru-RU" sz="2000" dirty="0">
              <a:solidFill>
                <a:srgbClr val="97F1FB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0954" y="5937595"/>
            <a:ext cx="317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97F1FB"/>
                </a:solidFill>
              </a:rPr>
              <a:t>9</a:t>
            </a:r>
            <a:endParaRPr lang="ru-RU" sz="2000" dirty="0">
              <a:solidFill>
                <a:srgbClr val="97F1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/>
            <p:nvPr/>
          </p:nvCxnSpPr>
          <p:spPr>
            <a:xfrm>
              <a:off x="8486775" y="533399"/>
              <a:ext cx="3228975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65950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СЛОВЕСНОЕ ПРЕДСТАВЛЕНИЕ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27136" y="1917181"/>
            <a:ext cx="480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2F2F2"/>
                </a:solidFill>
              </a:rPr>
              <a:t>Значение </a:t>
            </a:r>
            <a:r>
              <a:rPr lang="ru-RU" dirty="0" err="1">
                <a:solidFill>
                  <a:srgbClr val="F2F2F2"/>
                </a:solidFill>
              </a:rPr>
              <a:t>т.э</a:t>
            </a:r>
            <a:r>
              <a:rPr lang="ru-RU" dirty="0">
                <a:solidFill>
                  <a:srgbClr val="F2F2F2"/>
                </a:solidFill>
              </a:rPr>
              <a:t> = значение анализ. э</a:t>
            </a:r>
            <a:r>
              <a:rPr lang="ru-RU" dirty="0" smtClean="0">
                <a:solidFill>
                  <a:srgbClr val="F2F2F2"/>
                </a:solidFill>
              </a:rPr>
              <a:t>лемента</a:t>
            </a:r>
            <a:endParaRPr lang="ru-RU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8033" y="245015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2F2F2"/>
                </a:solidFill>
              </a:rPr>
              <a:t>i</a:t>
            </a:r>
            <a:r>
              <a:rPr lang="en-US" dirty="0" smtClean="0">
                <a:solidFill>
                  <a:srgbClr val="F2F2F2"/>
                </a:solidFill>
              </a:rPr>
              <a:t>++</a:t>
            </a:r>
            <a:r>
              <a:rPr lang="ru-RU" dirty="0">
                <a:solidFill>
                  <a:srgbClr val="F2F2F2"/>
                </a:solidFill>
              </a:rPr>
              <a:t>,</a:t>
            </a:r>
            <a:r>
              <a:rPr lang="ru-RU" dirty="0" smtClean="0">
                <a:solidFill>
                  <a:srgbClr val="F2F2F2"/>
                </a:solidFill>
              </a:rPr>
              <a:t> п. 4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7136" y="295285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</a:rPr>
              <a:t>d /= 2</a:t>
            </a:r>
            <a:r>
              <a:rPr lang="ru-RU" dirty="0">
                <a:solidFill>
                  <a:srgbClr val="F2F2F2"/>
                </a:solidFill>
              </a:rPr>
              <a:t>,</a:t>
            </a:r>
            <a:r>
              <a:rPr lang="ru-RU" dirty="0" smtClean="0">
                <a:solidFill>
                  <a:srgbClr val="F2F2F2"/>
                </a:solidFill>
              </a:rPr>
              <a:t> п. 2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2964" y="3511338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2F2F2"/>
                </a:solidFill>
              </a:rPr>
              <a:t>Конец алгоритма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25012" y="1859653"/>
            <a:ext cx="50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7F1FB"/>
                </a:solidFill>
              </a:rPr>
              <a:t>11</a:t>
            </a:r>
            <a:endParaRPr lang="ru-RU" sz="2400" dirty="0">
              <a:solidFill>
                <a:srgbClr val="97F1FB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25012" y="2392628"/>
            <a:ext cx="52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97F1FB"/>
                </a:solidFill>
              </a:rPr>
              <a:t>12</a:t>
            </a:r>
            <a:endParaRPr lang="ru-RU" sz="2400" dirty="0">
              <a:solidFill>
                <a:srgbClr val="97F1FB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5012" y="2908994"/>
            <a:ext cx="51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97F1FB"/>
                </a:solidFill>
              </a:rPr>
              <a:t>13</a:t>
            </a:r>
            <a:endParaRPr lang="ru-RU" sz="2000" dirty="0">
              <a:solidFill>
                <a:srgbClr val="97F1FB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14116" y="3459793"/>
            <a:ext cx="513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97F1FB"/>
                </a:solidFill>
              </a:rPr>
              <a:t>14</a:t>
            </a:r>
            <a:endParaRPr lang="ru-RU" sz="2000" dirty="0">
              <a:solidFill>
                <a:srgbClr val="97F1FB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5506" y="1387018"/>
            <a:ext cx="53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97F1FB"/>
                </a:solidFill>
              </a:rPr>
              <a:t>10</a:t>
            </a:r>
            <a:endParaRPr lang="ru-RU" sz="2000" dirty="0">
              <a:solidFill>
                <a:srgbClr val="97F1FB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2964" y="1391759"/>
            <a:ext cx="510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2F2F2"/>
                </a:solidFill>
              </a:rPr>
              <a:t>Номер </a:t>
            </a:r>
            <a:r>
              <a:rPr lang="ru-RU" dirty="0" err="1">
                <a:solidFill>
                  <a:srgbClr val="F2F2F2"/>
                </a:solidFill>
              </a:rPr>
              <a:t>т.э</a:t>
            </a:r>
            <a:r>
              <a:rPr lang="ru-RU" dirty="0">
                <a:solidFill>
                  <a:srgbClr val="F2F2F2"/>
                </a:solidFill>
              </a:rPr>
              <a:t> = номер </a:t>
            </a:r>
            <a:r>
              <a:rPr lang="ru-RU" dirty="0" smtClean="0">
                <a:solidFill>
                  <a:srgbClr val="F2F2F2"/>
                </a:solidFill>
              </a:rPr>
              <a:t>(</a:t>
            </a:r>
            <a:r>
              <a:rPr lang="ru-RU" dirty="0" err="1" smtClean="0">
                <a:solidFill>
                  <a:srgbClr val="F2F2F2"/>
                </a:solidFill>
              </a:rPr>
              <a:t>т.э</a:t>
            </a:r>
            <a:r>
              <a:rPr lang="ru-RU" dirty="0" smtClean="0">
                <a:solidFill>
                  <a:srgbClr val="F2F2F2"/>
                </a:solidFill>
              </a:rPr>
              <a:t> – d), п. 7</a:t>
            </a:r>
            <a:endParaRPr lang="ru-RU" dirty="0">
              <a:solidFill>
                <a:srgbClr val="F2F2F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25013" y="883061"/>
            <a:ext cx="313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2F2F2"/>
                </a:solidFill>
                <a:latin typeface="Georgia" panose="02040502050405020303" pitchFamily="18" charset="0"/>
              </a:rPr>
              <a:t>n</a:t>
            </a:r>
            <a:r>
              <a:rPr lang="ru-RU" dirty="0" smtClean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F2F2F2"/>
                </a:solidFill>
                <a:latin typeface="Georgia" panose="02040502050405020303" pitchFamily="18" charset="0"/>
              </a:rPr>
              <a:t>– длина массива, </a:t>
            </a:r>
            <a:r>
              <a:rPr lang="en-US" dirty="0" smtClean="0">
                <a:solidFill>
                  <a:srgbClr val="F2F2F2"/>
                </a:solidFill>
              </a:rPr>
              <a:t>d</a:t>
            </a:r>
            <a:r>
              <a:rPr lang="ru-RU" dirty="0" smtClean="0">
                <a:solidFill>
                  <a:srgbClr val="F2F2F2"/>
                </a:solidFill>
              </a:rPr>
              <a:t> </a:t>
            </a:r>
            <a:r>
              <a:rPr lang="ru-RU" dirty="0">
                <a:solidFill>
                  <a:srgbClr val="F2F2F2"/>
                </a:solidFill>
              </a:rPr>
              <a:t>– </a:t>
            </a:r>
            <a:r>
              <a:rPr lang="ru-RU" dirty="0" smtClean="0">
                <a:solidFill>
                  <a:srgbClr val="F2F2F2"/>
                </a:solidFill>
              </a:rPr>
              <a:t>шаг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37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1332</Words>
  <Application>Microsoft Office PowerPoint</Application>
  <PresentationFormat>Широкоэкранный</PresentationFormat>
  <Paragraphs>203</Paragraphs>
  <Slides>23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Georgia</vt:lpstr>
      <vt:lpstr>Helvetica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 x</dc:title>
  <dc:creator>Sardina admina</dc:creator>
  <cp:lastModifiedBy>Sardina admina</cp:lastModifiedBy>
  <cp:revision>101</cp:revision>
  <dcterms:created xsi:type="dcterms:W3CDTF">2020-03-15T10:58:50Z</dcterms:created>
  <dcterms:modified xsi:type="dcterms:W3CDTF">2020-04-06T22:01:52Z</dcterms:modified>
</cp:coreProperties>
</file>