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4" r:id="rId6"/>
    <p:sldId id="260" r:id="rId7"/>
    <p:sldId id="261" r:id="rId8"/>
    <p:sldId id="269" r:id="rId9"/>
    <p:sldId id="271" r:id="rId10"/>
    <p:sldId id="272" r:id="rId11"/>
    <p:sldId id="273" r:id="rId12"/>
    <p:sldId id="282" r:id="rId13"/>
    <p:sldId id="262" r:id="rId14"/>
    <p:sldId id="283" r:id="rId15"/>
    <p:sldId id="28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04040"/>
    <a:srgbClr val="99E9F9"/>
    <a:srgbClr val="424242"/>
    <a:srgbClr val="97F1FB"/>
    <a:srgbClr val="557ED9"/>
    <a:srgbClr val="AA72D4"/>
    <a:srgbClr val="F57373"/>
    <a:srgbClr val="FF8989"/>
    <a:srgbClr val="FFA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8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1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7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29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21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5854-775E-4BC6-86FB-136BE070D9A5}" type="datetimeFigureOut">
              <a:rPr lang="ru-RU" smtClean="0"/>
              <a:pPr/>
              <a:t>26.03.2020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E15D-C5C9-46D3-AA14-4502066D5B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714" y="174171"/>
            <a:ext cx="11713029" cy="6496595"/>
          </a:xfrm>
          <a:prstGeom prst="rect">
            <a:avLst/>
          </a:prstGeom>
          <a:noFill/>
          <a:ln w="28575">
            <a:solidFill>
              <a:srgbClr val="97F1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97F1FB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СОРТИРОВКА «ВЫБОРОМ»</a:t>
            </a:r>
            <a:endParaRPr lang="ru-RU" sz="3200" b="1" dirty="0">
              <a:solidFill>
                <a:srgbClr val="97F1FB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7505" y="2847975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2F2F2"/>
                </a:solidFill>
                <a:latin typeface="Georgia" panose="02040502050405020303" pitchFamily="18" charset="0"/>
                <a:cs typeface="Helvetica" panose="020B0604020202020204" pitchFamily="34" charset="0"/>
              </a:rPr>
              <a:t>основы алгоритмизации и программирования</a:t>
            </a:r>
            <a:endParaRPr lang="ru-RU" dirty="0">
              <a:solidFill>
                <a:srgbClr val="F2F2F2"/>
              </a:solidFill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923716" y="1999373"/>
            <a:ext cx="10453111" cy="3151073"/>
            <a:chOff x="736514" y="1365824"/>
            <a:chExt cx="10453111" cy="3151073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736514" y="1365824"/>
              <a:ext cx="10453111" cy="3151073"/>
              <a:chOff x="504825" y="1218227"/>
              <a:chExt cx="10453111" cy="3151073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504825" y="1218227"/>
                <a:ext cx="9858375" cy="1246497"/>
                <a:chOff x="447675" y="825785"/>
                <a:chExt cx="9858375" cy="124649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47675" y="825785"/>
                  <a:ext cx="3177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97F1FB"/>
                      </a:solidFill>
                    </a:rPr>
                    <a:t>4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765391" y="871953"/>
                  <a:ext cx="954065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ru-RU" sz="2400" dirty="0">
                      <a:solidFill>
                        <a:srgbClr val="F2F2F2"/>
                      </a:solidFill>
                    </a:rPr>
                    <a:t>Следующим мы используем такой элемент блок-схемы как </a:t>
                  </a:r>
                  <a:r>
                    <a:rPr lang="ru-RU" sz="2400" dirty="0" smtClean="0">
                      <a:solidFill>
                        <a:srgbClr val="F2F2F2"/>
                      </a:solidFill>
                    </a:rPr>
                    <a:t>«цикл» </a:t>
                  </a:r>
                  <a:r>
                    <a:rPr lang="ru-RU" sz="2400" dirty="0">
                      <a:solidFill>
                        <a:srgbClr val="F2F2F2"/>
                      </a:solidFill>
                    </a:rPr>
                    <a:t>для того, чтобы </a:t>
                  </a:r>
                  <a:r>
                    <a:rPr lang="ru-RU" sz="2400" dirty="0" smtClean="0">
                      <a:solidFill>
                        <a:srgbClr val="F2F2F2"/>
                      </a:solidFill>
                    </a:rPr>
                    <a:t>произвести несколько раз одно и то же действие с выполнением некоторого условия. </a:t>
                  </a:r>
                  <a:endParaRPr lang="ru-RU" sz="2400" dirty="0">
                    <a:solidFill>
                      <a:srgbClr val="F2F2F2"/>
                    </a:solidFill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3941478" y="3969190"/>
                <a:ext cx="7016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>
                  <a:solidFill>
                    <a:srgbClr val="99E9F9"/>
                  </a:solidFill>
                </a:endParaRPr>
              </a:p>
            </p:txBody>
          </p:sp>
        </p:grp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/>
            <a:srcRect l="11999" t="36652" r="16058" b="45751"/>
            <a:stretch>
              <a:fillRect/>
            </a:stretch>
          </p:blipFill>
          <p:spPr bwMode="auto">
            <a:xfrm>
              <a:off x="871167" y="2954688"/>
              <a:ext cx="3302000" cy="10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Прямоугольник 16"/>
            <p:cNvSpPr/>
            <p:nvPr/>
          </p:nvSpPr>
          <p:spPr>
            <a:xfrm>
              <a:off x="4633315" y="2856722"/>
              <a:ext cx="464742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2000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j=i+1</a:t>
              </a:r>
              <a:r>
                <a:rPr lang="en-US" sz="2000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, min=</a:t>
              </a:r>
              <a:r>
                <a:rPr lang="en-US" sz="2000" dirty="0" err="1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000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2000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j&lt;N; </a:t>
              </a:r>
              <a:r>
                <a:rPr lang="en-US" sz="2000" dirty="0" err="1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j++</a:t>
              </a:r>
              <a:r>
                <a:rPr lang="en-US" sz="2000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r>
                <a:rPr lang="en-US" sz="2000" dirty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2000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000" dirty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0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736514" y="1118174"/>
            <a:ext cx="9858375" cy="3611337"/>
            <a:chOff x="736514" y="1118174"/>
            <a:chExt cx="9858375" cy="3611337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/>
            <a:srcRect t="51316" b="25222"/>
            <a:stretch>
              <a:fillRect/>
            </a:stretch>
          </p:blipFill>
          <p:spPr bwMode="auto">
            <a:xfrm>
              <a:off x="736514" y="3374845"/>
              <a:ext cx="4589733" cy="135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3" name="Группа 22"/>
            <p:cNvGrpSpPr/>
            <p:nvPr/>
          </p:nvGrpSpPr>
          <p:grpSpPr>
            <a:xfrm>
              <a:off x="736514" y="1118174"/>
              <a:ext cx="9858375" cy="3421950"/>
              <a:chOff x="504825" y="1218227"/>
              <a:chExt cx="9858375" cy="3421950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504825" y="1218227"/>
                <a:ext cx="9858375" cy="1985160"/>
                <a:chOff x="447675" y="825785"/>
                <a:chExt cx="9858375" cy="1985160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447675" y="825785"/>
                  <a:ext cx="3177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97F1FB"/>
                      </a:solidFill>
                    </a:rPr>
                    <a:t>5</a:t>
                  </a:r>
                  <a:endParaRPr lang="ru-RU" sz="2400" dirty="0">
                    <a:solidFill>
                      <a:srgbClr val="97F1FB"/>
                    </a:solidFill>
                  </a:endParaRP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765391" y="871953"/>
                  <a:ext cx="9540659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ru-RU" sz="2400" dirty="0">
                      <a:solidFill>
                        <a:srgbClr val="F2F2F2"/>
                      </a:solidFill>
                    </a:rPr>
                    <a:t>Далее мы еще раз используем  элемент </a:t>
                  </a:r>
                  <a:r>
                    <a:rPr lang="ru-RU" sz="2400" dirty="0" smtClean="0">
                      <a:solidFill>
                        <a:srgbClr val="F2F2F2"/>
                      </a:solidFill>
                    </a:rPr>
                    <a:t>«условие» </a:t>
                  </a:r>
                  <a:r>
                    <a:rPr lang="ru-RU" sz="2400" dirty="0">
                      <a:solidFill>
                        <a:srgbClr val="F2F2F2"/>
                      </a:solidFill>
                    </a:rPr>
                    <a:t>для проверки </a:t>
                  </a:r>
                  <a:r>
                    <a:rPr lang="ru-RU" sz="2400" dirty="0" smtClean="0">
                      <a:solidFill>
                        <a:srgbClr val="F2F2F2"/>
                      </a:solidFill>
                    </a:rPr>
                    <a:t>условия и нахождения локального минимума. От «условия» отходит две ветви: по первой мы идем в случае, если результат проверки условия положительный(запоминаем номер элемента локального минимума), по второй – если отрицательный .</a:t>
                  </a:r>
                  <a:endParaRPr lang="ru-RU" sz="2400" dirty="0">
                    <a:solidFill>
                      <a:srgbClr val="F2F2F2"/>
                    </a:solidFill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4052405" y="4270845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4" name="Прямоугольник 13"/>
            <p:cNvSpPr/>
            <p:nvPr/>
          </p:nvSpPr>
          <p:spPr>
            <a:xfrm>
              <a:off x="5326247" y="3709127"/>
              <a:ext cx="335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dirty="0" err="1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[j]&lt;</a:t>
              </a:r>
              <a:r>
                <a:rPr lang="en-US" dirty="0" err="1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[min]) </a:t>
              </a:r>
            </a:p>
            <a:p>
              <a:r>
                <a:rPr lang="en-US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    min=j</a:t>
              </a:r>
              <a:r>
                <a:rPr lang="en-US" dirty="0" smtClean="0">
                  <a:solidFill>
                    <a:srgbClr val="99E9F9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dirty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736514" y="5151405"/>
            <a:ext cx="9947146" cy="852994"/>
            <a:chOff x="447674" y="825785"/>
            <a:chExt cx="9947146" cy="852994"/>
          </a:xfrm>
        </p:grpSpPr>
        <p:sp>
          <p:nvSpPr>
            <p:cNvPr id="16" name="TextBox 15"/>
            <p:cNvSpPr txBox="1"/>
            <p:nvPr/>
          </p:nvSpPr>
          <p:spPr>
            <a:xfrm>
              <a:off x="447674" y="825785"/>
              <a:ext cx="601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97F1FB"/>
                  </a:solidFill>
                </a:rPr>
                <a:t>6</a:t>
              </a:r>
              <a:endParaRPr lang="ru-RU" sz="2400" dirty="0">
                <a:solidFill>
                  <a:srgbClr val="97F1FB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4161" y="847782"/>
              <a:ext cx="95406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sz="2400" dirty="0">
                  <a:solidFill>
                    <a:srgbClr val="F2F2F2"/>
                  </a:solidFill>
                </a:rPr>
                <a:t>Последний элемент («пуск») мы применяем для обозначения конца работы алгоритма.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5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8685350" y="533399"/>
            <a:ext cx="3030400" cy="1588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6875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r>
              <a:rPr lang="en-US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 C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773" y="1096771"/>
            <a:ext cx="7237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j, min,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 = 7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= {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6, 4, 1, 5, 3, 7, 2};</a:t>
            </a:r>
          </a:p>
          <a:p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N - 1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 &lt; N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[j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[min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 = j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[min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[min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9214341" y="533399"/>
            <a:ext cx="2501409" cy="1588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7404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r>
              <a:rPr lang="en-US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 C++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88459" y="671691"/>
            <a:ext cx="868008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 = 7,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j,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min;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[6, 4, 1, 5, 3, 7, 2];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N - 1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 &lt;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[j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]&lt;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[min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])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 = j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[min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[min]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9214341" y="533399"/>
            <a:ext cx="2501409" cy="1588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7404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r>
              <a:rPr lang="en-US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 C#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014" y="1473586"/>
            <a:ext cx="6184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Main(string[]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a = {</a:t>
            </a:r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6, 4, 1, 5, 3, 7, 2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j, min, temp;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- 1;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min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устанавливаем начальное значение минимального </a:t>
            </a:r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индекса</a:t>
            </a:r>
            <a:endParaRPr lang="en-US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endParaRPr lang="ru-RU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находим минимальный индекс элемента</a:t>
            </a:r>
          </a:p>
          <a:p>
            <a:pPr fontAlgn="base"/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(j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+ 1; j &lt;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  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  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(a[j] &lt; a[min])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      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min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j;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  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57999" y="1765972"/>
            <a:ext cx="50727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продолжение кода</a:t>
            </a:r>
            <a:endParaRPr lang="en-US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меняем значения местами </a:t>
            </a:r>
          </a:p>
          <a:p>
            <a:pPr fontAlgn="base"/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 = a[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     a[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= a[min];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   </a:t>
            </a:r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a[min] = temp;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    }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    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    }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}</a:t>
            </a:r>
          </a:p>
          <a:p>
            <a:pPr fontAlgn="base"/>
            <a:r>
              <a:rPr lang="ru-RU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447675" y="533399"/>
            <a:ext cx="1228725" cy="1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5" idx="3"/>
          </p:cNvCxnSpPr>
          <p:nvPr/>
        </p:nvCxnSpPr>
        <p:spPr>
          <a:xfrm>
            <a:off x="9461204" y="533399"/>
            <a:ext cx="2254546" cy="1588"/>
          </a:xfrm>
          <a:prstGeom prst="line">
            <a:avLst/>
          </a:prstGeom>
          <a:ln w="19050">
            <a:solidFill>
              <a:srgbClr val="9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09750" y="241011"/>
            <a:ext cx="765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ПРОГРАММНАЯ РЕАЛИЗАЦИЯ</a:t>
            </a:r>
            <a:r>
              <a:rPr lang="en-US" sz="3200" dirty="0" smtClean="0">
                <a:solidFill>
                  <a:srgbClr val="97F1FB"/>
                </a:solidFill>
                <a:latin typeface="Georgia" panose="02040502050405020303" pitchFamily="18" charset="0"/>
              </a:rPr>
              <a:t> JAVA</a:t>
            </a:r>
            <a:endParaRPr lang="ru-RU" sz="3200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431" y="1374356"/>
            <a:ext cx="92233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 static void sort(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for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min = 0; min &lt;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- 1; min++)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min;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for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j = min + 1; j &lt;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if (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[j] &lt;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]) {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j;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}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}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[min];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[min]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];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} 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ru-RU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sp>
          <p:nvSpPr>
            <p:cNvPr id="3" name="TextBox 2"/>
            <p:cNvSpPr txBox="1"/>
            <p:nvPr/>
          </p:nvSpPr>
          <p:spPr>
            <a:xfrm>
              <a:off x="1809750" y="241011"/>
              <a:ext cx="34067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ПЛАН ЛЕКЦИИ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447675" y="533399"/>
              <a:ext cx="11268075" cy="1"/>
              <a:chOff x="447675" y="533399"/>
              <a:chExt cx="11268075" cy="1"/>
            </a:xfrm>
          </p:grpSpPr>
          <p:cxnSp>
            <p:nvCxnSpPr>
              <p:cNvPr id="5" name="Прямая соединительная линия 4"/>
              <p:cNvCxnSpPr/>
              <p:nvPr/>
            </p:nvCxnSpPr>
            <p:spPr>
              <a:xfrm flipV="1">
                <a:off x="447675" y="533399"/>
                <a:ext cx="1228725" cy="1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Прямая соединительная линия 5"/>
              <p:cNvCxnSpPr/>
              <p:nvPr/>
            </p:nvCxnSpPr>
            <p:spPr>
              <a:xfrm>
                <a:off x="5349802" y="533399"/>
                <a:ext cx="6365948" cy="0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hlinkClick r:id="" action="ppaction://hlinkshowjump?jump=nextslide"/>
          </p:cNvPr>
          <p:cNvSpPr txBox="1"/>
          <p:nvPr/>
        </p:nvSpPr>
        <p:spPr>
          <a:xfrm>
            <a:off x="942576" y="241651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2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Идея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942576" y="3834703"/>
            <a:ext cx="4884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4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Словесное представление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7187065" y="1727024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2F2F2"/>
                </a:solidFill>
                <a:latin typeface="Georgia" panose="02040502050405020303" pitchFamily="18" charset="0"/>
              </a:rPr>
              <a:t>5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Блок-схем</a:t>
            </a:r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а</a:t>
            </a:r>
          </a:p>
        </p:txBody>
      </p:sp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965981" y="1776890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1. Понятие алгоритма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16">
            <a:hlinkClick r:id="rId5" action="ppaction://hlinksldjump"/>
          </p:cNvPr>
          <p:cNvSpPr txBox="1"/>
          <p:nvPr/>
        </p:nvSpPr>
        <p:spPr>
          <a:xfrm>
            <a:off x="7187065" y="2363272"/>
            <a:ext cx="4470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2F2F2"/>
                </a:solidFill>
                <a:latin typeface="Georgia" panose="02040502050405020303" pitchFamily="18" charset="0"/>
              </a:rPr>
              <a:t>6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Подробный разбор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элементов блок-схемы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5044" y="120380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1: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7065" y="1203804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solidFill>
                  <a:srgbClr val="97F1FB"/>
                </a:solidFill>
                <a:latin typeface="Georgia" panose="02040502050405020303" pitchFamily="18" charset="0"/>
              </a:rPr>
              <a:t>Часть 2:</a:t>
            </a:r>
            <a:endParaRPr lang="ru-RU" sz="2800" u="sng" dirty="0">
              <a:solidFill>
                <a:srgbClr val="97F1FB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942576" y="3116252"/>
            <a:ext cx="295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3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Визуализация</a:t>
            </a:r>
            <a:endParaRPr lang="ru-RU" sz="2800" dirty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7187065" y="3403815"/>
            <a:ext cx="44705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2F2F2"/>
                </a:solidFill>
                <a:latin typeface="Georgia" panose="02040502050405020303" pitchFamily="18" charset="0"/>
              </a:rPr>
              <a:t>7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. Программная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реализация на языках</a:t>
            </a:r>
          </a:p>
          <a:p>
            <a:r>
              <a:rPr lang="ru-RU" sz="2800" dirty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программирования С,</a:t>
            </a:r>
            <a:r>
              <a:rPr lang="en-US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           </a:t>
            </a:r>
            <a:r>
              <a:rPr lang="ru-RU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                             </a:t>
            </a:r>
            <a:r>
              <a:rPr lang="en-US" sz="2800" dirty="0" err="1" smtClean="0">
                <a:solidFill>
                  <a:srgbClr val="404040"/>
                </a:solidFill>
                <a:latin typeface="Georgia" panose="02040502050405020303" pitchFamily="18" charset="0"/>
              </a:rPr>
              <a:t>Cc</a:t>
            </a:r>
            <a:r>
              <a:rPr lang="en-US" sz="2800" dirty="0" err="1" smtClean="0">
                <a:solidFill>
                  <a:srgbClr val="F2F2F2"/>
                </a:solidFill>
                <a:latin typeface="Georgia" panose="02040502050405020303" pitchFamily="18" charset="0"/>
              </a:rPr>
              <a:t>C</a:t>
            </a:r>
            <a:r>
              <a:rPr lang="en-US" sz="28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++; C#; Java</a:t>
            </a:r>
            <a:endParaRPr lang="ru-RU" sz="2800" dirty="0" smtClean="0">
              <a:solidFill>
                <a:srgbClr val="F2F2F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sp>
          <p:nvSpPr>
            <p:cNvPr id="6" name="TextBox 5"/>
            <p:cNvSpPr txBox="1"/>
            <p:nvPr/>
          </p:nvSpPr>
          <p:spPr>
            <a:xfrm>
              <a:off x="1809750" y="241011"/>
              <a:ext cx="5027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ПОНЯТИЕ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447675" y="533399"/>
              <a:ext cx="11268075" cy="1"/>
              <a:chOff x="447675" y="533399"/>
              <a:chExt cx="11268075" cy="1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 flipV="1">
                <a:off x="447675" y="533399"/>
                <a:ext cx="1228725" cy="1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>
                <a:stCxn id="6" idx="3"/>
              </p:cNvCxnSpPr>
              <p:nvPr/>
            </p:nvCxnSpPr>
            <p:spPr>
              <a:xfrm>
                <a:off x="6837088" y="533399"/>
                <a:ext cx="4878662" cy="0"/>
              </a:xfrm>
              <a:prstGeom prst="line">
                <a:avLst/>
              </a:prstGeom>
              <a:ln w="19050">
                <a:solidFill>
                  <a:srgbClr val="97F1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/>
          <p:cNvSpPr txBox="1"/>
          <p:nvPr/>
        </p:nvSpPr>
        <p:spPr>
          <a:xfrm>
            <a:off x="949742" y="1459831"/>
            <a:ext cx="104080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97F1FB"/>
                </a:solidFill>
              </a:rPr>
              <a:t>Сортировка выбором </a:t>
            </a:r>
            <a:r>
              <a:rPr lang="ru-RU" sz="2400" dirty="0" smtClean="0">
                <a:solidFill>
                  <a:srgbClr val="F2F2F2"/>
                </a:solidFill>
              </a:rPr>
              <a:t>(</a:t>
            </a:r>
            <a:r>
              <a:rPr lang="ru-RU" sz="2400" i="1" dirty="0" err="1" smtClean="0">
                <a:solidFill>
                  <a:srgbClr val="F2F2F2"/>
                </a:solidFill>
              </a:rPr>
              <a:t>Selection</a:t>
            </a:r>
            <a:r>
              <a:rPr lang="ru-RU" sz="2400" i="1" dirty="0" smtClean="0">
                <a:solidFill>
                  <a:srgbClr val="F2F2F2"/>
                </a:solidFill>
              </a:rPr>
              <a:t> </a:t>
            </a:r>
            <a:r>
              <a:rPr lang="ru-RU" sz="2400" i="1" dirty="0" err="1" smtClean="0">
                <a:solidFill>
                  <a:srgbClr val="F2F2F2"/>
                </a:solidFill>
              </a:rPr>
              <a:t>sort</a:t>
            </a:r>
            <a:r>
              <a:rPr lang="ru-RU" sz="2400" dirty="0" smtClean="0">
                <a:solidFill>
                  <a:srgbClr val="F2F2F2"/>
                </a:solidFill>
              </a:rPr>
              <a:t>) — алгоритм сортировки. Может быть как устойчивый, так и неустойчивый. На массиве из </a:t>
            </a:r>
            <a:r>
              <a:rPr lang="ru-RU" sz="2400" i="1" dirty="0" err="1" smtClean="0">
                <a:solidFill>
                  <a:srgbClr val="F2F2F2"/>
                </a:solidFill>
              </a:rPr>
              <a:t>n</a:t>
            </a:r>
            <a:r>
              <a:rPr lang="ru-RU" sz="2400" dirty="0" smtClean="0">
                <a:solidFill>
                  <a:srgbClr val="F2F2F2"/>
                </a:solidFill>
              </a:rPr>
              <a:t> элементов имеет время выполнения в худшем, среднем и лучшем случае Θ(</a:t>
            </a:r>
            <a:r>
              <a:rPr lang="ru-RU" sz="2400" i="1" dirty="0" smtClean="0">
                <a:solidFill>
                  <a:srgbClr val="F2F2F2"/>
                </a:solidFill>
              </a:rPr>
              <a:t>n</a:t>
            </a:r>
            <a:r>
              <a:rPr lang="ru-RU" sz="2400" baseline="30000" dirty="0" smtClean="0">
                <a:solidFill>
                  <a:srgbClr val="F2F2F2"/>
                </a:solidFill>
              </a:rPr>
              <a:t>2</a:t>
            </a:r>
            <a:r>
              <a:rPr lang="ru-RU" sz="2400" dirty="0" smtClean="0">
                <a:solidFill>
                  <a:srgbClr val="F2F2F2"/>
                </a:solidFill>
              </a:rPr>
              <a:t>), предполагая что сравнения делаются за постоянное время</a:t>
            </a:r>
          </a:p>
          <a:p>
            <a:r>
              <a:rPr lang="ru-RU" sz="2400" dirty="0" smtClean="0">
                <a:solidFill>
                  <a:srgbClr val="F2F2F2"/>
                </a:solidFill>
              </a:rPr>
              <a:t>Это возможно, самый простой в реализации алгоритм сортировки. Как и в большинстве других подобных алгоритмов, в его основе лежит операция сравнения. Сравнивая каждый элемент с каждым, и в случае необходимости производя обмен, метод приводит последовательность к необходимому упорядоченному виду</a:t>
            </a:r>
            <a:r>
              <a:rPr lang="ru-RU" sz="2400" dirty="0" smtClean="0">
                <a:solidFill>
                  <a:srgbClr val="F2F2F2"/>
                </a:solidFill>
              </a:rPr>
              <a:t>.</a:t>
            </a:r>
            <a:endParaRPr lang="ru-RU" sz="2400" dirty="0" smtClean="0">
              <a:solidFill>
                <a:srgbClr val="97F1FB"/>
              </a:solidFill>
            </a:endParaRPr>
          </a:p>
          <a:p>
            <a:endParaRPr lang="ru-RU" sz="2400" dirty="0">
              <a:solidFill>
                <a:srgbClr val="97F1FB"/>
              </a:solidFill>
            </a:endParaRPr>
          </a:p>
          <a:p>
            <a:endParaRPr lang="ru-RU" sz="2400" dirty="0">
              <a:solidFill>
                <a:srgbClr val="F2F2F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5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5981700" y="533399"/>
              <a:ext cx="5734050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40975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ИДЕЯ АЛГОРИТМА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5922" y="1050438"/>
            <a:ext cx="102311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b="1" dirty="0" smtClean="0">
                <a:solidFill>
                  <a:srgbClr val="F2F2F2"/>
                </a:solidFill>
              </a:rPr>
              <a:t>Идея алгоритма очень проста. Пусть имеется массив A размером N, тогда сортировка выбором сводится к следующему:</a:t>
            </a:r>
            <a:endParaRPr lang="ru-RU" sz="2400" dirty="0" smtClean="0">
              <a:solidFill>
                <a:srgbClr val="F2F2F2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2F2F2"/>
                </a:solidFill>
              </a:rPr>
              <a:t> берем первый элемент последовательности A[</a:t>
            </a:r>
            <a:r>
              <a:rPr lang="ru-RU" sz="2400" dirty="0" err="1" smtClean="0">
                <a:solidFill>
                  <a:srgbClr val="F2F2F2"/>
                </a:solidFill>
              </a:rPr>
              <a:t>i</a:t>
            </a:r>
            <a:r>
              <a:rPr lang="ru-RU" sz="2400" dirty="0" smtClean="0">
                <a:solidFill>
                  <a:srgbClr val="F2F2F2"/>
                </a:solidFill>
              </a:rPr>
              <a:t>], здесь </a:t>
            </a:r>
            <a:r>
              <a:rPr lang="ru-RU" sz="2400" dirty="0" err="1" smtClean="0">
                <a:solidFill>
                  <a:srgbClr val="F2F2F2"/>
                </a:solidFill>
              </a:rPr>
              <a:t>i</a:t>
            </a:r>
            <a:r>
              <a:rPr lang="ru-RU" sz="2400" dirty="0" smtClean="0">
                <a:solidFill>
                  <a:srgbClr val="F2F2F2"/>
                </a:solidFill>
              </a:rPr>
              <a:t> – номер элемента, для первого </a:t>
            </a:r>
            <a:r>
              <a:rPr lang="ru-RU" sz="2400" dirty="0" err="1" smtClean="0">
                <a:solidFill>
                  <a:srgbClr val="F2F2F2"/>
                </a:solidFill>
              </a:rPr>
              <a:t>i</a:t>
            </a:r>
            <a:r>
              <a:rPr lang="ru-RU" sz="2400" dirty="0" smtClean="0">
                <a:solidFill>
                  <a:srgbClr val="F2F2F2"/>
                </a:solidFill>
              </a:rPr>
              <a:t> равен 1;</a:t>
            </a:r>
          </a:p>
          <a:p>
            <a:pPr fontAlgn="base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2F2F2"/>
                </a:solidFill>
              </a:rPr>
              <a:t> находим минимальный (максимальный) элемент последовательности и запоминаем его номер; </a:t>
            </a:r>
            <a:endParaRPr lang="en-US" sz="2400" dirty="0" smtClean="0">
              <a:solidFill>
                <a:srgbClr val="F2F2F2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400" dirty="0">
                <a:solidFill>
                  <a:srgbClr val="F2F2F2"/>
                </a:solidFill>
              </a:rPr>
              <a:t> </a:t>
            </a:r>
            <a:r>
              <a:rPr lang="ru-RU" sz="2400" dirty="0" smtClean="0">
                <a:solidFill>
                  <a:srgbClr val="F2F2F2"/>
                </a:solidFill>
              </a:rPr>
              <a:t>если </a:t>
            </a:r>
            <a:r>
              <a:rPr lang="ru-RU" sz="2400" dirty="0" smtClean="0">
                <a:solidFill>
                  <a:srgbClr val="F2F2F2"/>
                </a:solidFill>
              </a:rPr>
              <a:t>номер первого элемента и номер найденного элемента не совпадают, тогда два этих элемента обмениваются значениями, иначе никаких манипуляций не происходит;</a:t>
            </a:r>
          </a:p>
          <a:p>
            <a:pPr fontAlgn="base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2F2F2"/>
                </a:solidFill>
              </a:rPr>
              <a:t> увеличиваем </a:t>
            </a:r>
            <a:r>
              <a:rPr lang="ru-RU" sz="2400" dirty="0" err="1" smtClean="0">
                <a:solidFill>
                  <a:srgbClr val="F2F2F2"/>
                </a:solidFill>
              </a:rPr>
              <a:t>i</a:t>
            </a:r>
            <a:r>
              <a:rPr lang="ru-RU" sz="2400" dirty="0" smtClean="0">
                <a:solidFill>
                  <a:srgbClr val="F2F2F2"/>
                </a:solidFill>
              </a:rPr>
              <a:t> на 1 и продолжаем сортировку оставшейся части массива.</a:t>
            </a:r>
          </a:p>
          <a:p>
            <a:pPr fontAlgn="base"/>
            <a:r>
              <a:rPr lang="ru-RU" sz="2400" dirty="0" smtClean="0">
                <a:solidFill>
                  <a:srgbClr val="F2F2F2"/>
                </a:solidFill>
              </a:rPr>
              <a:t>С каждым последующим шагом размер </a:t>
            </a:r>
            <a:r>
              <a:rPr lang="ru-RU" sz="2400" dirty="0" err="1" smtClean="0">
                <a:solidFill>
                  <a:srgbClr val="F2F2F2"/>
                </a:solidFill>
              </a:rPr>
              <a:t>подмассива</a:t>
            </a:r>
            <a:r>
              <a:rPr lang="ru-RU" sz="2400" dirty="0" smtClean="0">
                <a:solidFill>
                  <a:srgbClr val="F2F2F2"/>
                </a:solidFill>
              </a:rPr>
              <a:t>, с которым работает алгоритм, уменьшается.</a:t>
            </a:r>
          </a:p>
        </p:txBody>
      </p:sp>
    </p:spTree>
    <p:extLst>
      <p:ext uri="{BB962C8B-B14F-4D97-AF65-F5344CB8AC3E}">
        <p14:creationId xmlns:p14="http://schemas.microsoft.com/office/powerpoint/2010/main" val="2397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571750" y="660400"/>
            <a:ext cx="7048500" cy="461665"/>
          </a:xfrm>
          <a:prstGeom prst="rect">
            <a:avLst/>
          </a:prstGeom>
          <a:noFill/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2F2F2"/>
                </a:solidFill>
              </a:rPr>
              <a:t>Находим локальный минимум  </a:t>
            </a:r>
            <a:r>
              <a:rPr lang="ru-RU" sz="2400" dirty="0" err="1" smtClean="0">
                <a:solidFill>
                  <a:srgbClr val="F2F2F2"/>
                </a:solidFill>
              </a:rPr>
              <a:t>подмассива</a:t>
            </a:r>
            <a:endParaRPr lang="ru-RU" sz="2400" dirty="0">
              <a:solidFill>
                <a:srgbClr val="F2F2F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3070" y="2247432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rgbClr val="F57373"/>
                </a:solidFill>
              </a:rPr>
              <a:t>1</a:t>
            </a:r>
            <a:endParaRPr lang="ru-RU" sz="11500" dirty="0">
              <a:solidFill>
                <a:srgbClr val="F5737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2011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endParaRPr lang="ru-RU" sz="9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7676" y="253783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557ED9"/>
                </a:solidFill>
              </a:rPr>
              <a:t>6</a:t>
            </a:r>
            <a:endParaRPr lang="ru-RU" sz="9600" dirty="0">
              <a:solidFill>
                <a:srgbClr val="557ED9"/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186417" y="2679400"/>
            <a:ext cx="9913973" cy="1302485"/>
            <a:chOff x="793013" y="3157865"/>
            <a:chExt cx="9913973" cy="1302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93013" y="3157869"/>
              <a:ext cx="9913973" cy="1286539"/>
            </a:xfrm>
            <a:prstGeom prst="rect">
              <a:avLst/>
            </a:prstGeom>
            <a:noFill/>
            <a:ln w="28575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9600" dirty="0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54103" y="3157867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697948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68187" y="3173811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475227" y="3157866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7864139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9289311" y="3157865"/>
              <a:ext cx="0" cy="1286539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9865240" y="2245451"/>
            <a:ext cx="10526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ru-RU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934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endParaRPr lang="ru-RU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689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99E9F9"/>
                </a:solidFill>
              </a:rPr>
              <a:t>5</a:t>
            </a:r>
            <a:endParaRPr lang="ru-RU" sz="9600" dirty="0">
              <a:solidFill>
                <a:srgbClr val="99E9F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69105" y="2337799"/>
            <a:ext cx="1052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AA72D4"/>
                </a:solidFill>
              </a:rPr>
              <a:t>7</a:t>
            </a:r>
            <a:endParaRPr lang="ru-RU" sz="11500" dirty="0">
              <a:solidFill>
                <a:srgbClr val="AA72D4"/>
              </a:solidFill>
            </a:endParaRPr>
          </a:p>
        </p:txBody>
      </p:sp>
      <p:sp>
        <p:nvSpPr>
          <p:cNvPr id="2" name="Равнобедренный треугольник 1"/>
          <p:cNvSpPr/>
          <p:nvPr/>
        </p:nvSpPr>
        <p:spPr>
          <a:xfrm rot="10800000">
            <a:off x="1707146" y="2114188"/>
            <a:ext cx="348343" cy="292388"/>
          </a:xfrm>
          <a:prstGeom prst="triangl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251200" y="660400"/>
            <a:ext cx="5689600" cy="461665"/>
          </a:xfrm>
          <a:prstGeom prst="rect">
            <a:avLst/>
          </a:prstGeom>
          <a:noFill/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2F2F2"/>
                </a:solidFill>
              </a:rPr>
              <a:t>Находим первый элемент </a:t>
            </a:r>
            <a:r>
              <a:rPr lang="ru-RU" sz="2400" dirty="0" err="1" smtClean="0">
                <a:solidFill>
                  <a:srgbClr val="F2F2F2"/>
                </a:solidFill>
              </a:rPr>
              <a:t>подмассива</a:t>
            </a:r>
            <a:endParaRPr lang="ru-RU" sz="2400" dirty="0">
              <a:solidFill>
                <a:srgbClr val="F2F2F2"/>
              </a:solidFill>
            </a:endParaRPr>
          </a:p>
        </p:txBody>
      </p:sp>
      <p:sp>
        <p:nvSpPr>
          <p:cNvPr id="32" name="Равнобедренный треугольник 31"/>
          <p:cNvSpPr/>
          <p:nvPr/>
        </p:nvSpPr>
        <p:spPr>
          <a:xfrm>
            <a:off x="1707146" y="4158888"/>
            <a:ext cx="348343" cy="292388"/>
          </a:xfrm>
          <a:prstGeom prst="triangl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2571750" y="5492571"/>
            <a:ext cx="7048500" cy="1200329"/>
          </a:xfrm>
          <a:prstGeom prst="rect">
            <a:avLst/>
          </a:prstGeom>
          <a:noFill/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2F2F2"/>
                </a:solidFill>
              </a:rPr>
              <a:t>Сравниваем каждый следующий элемент с сохраненным (т.е. с последним наименьшим в </a:t>
            </a:r>
            <a:r>
              <a:rPr lang="ru-RU" sz="2400" dirty="0" err="1" smtClean="0">
                <a:solidFill>
                  <a:srgbClr val="F2F2F2"/>
                </a:solidFill>
              </a:rPr>
              <a:t>подмассиве</a:t>
            </a:r>
            <a:r>
              <a:rPr lang="ru-RU" sz="2400" dirty="0" smtClean="0">
                <a:solidFill>
                  <a:srgbClr val="F2F2F2"/>
                </a:solidFill>
              </a:rPr>
              <a:t>, и запоминаем наименьший)</a:t>
            </a:r>
            <a:endParaRPr lang="ru-RU" sz="2400" dirty="0">
              <a:solidFill>
                <a:srgbClr val="F2F2F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34215" y="4541452"/>
            <a:ext cx="7048500" cy="830997"/>
          </a:xfrm>
          <a:prstGeom prst="rect">
            <a:avLst/>
          </a:prstGeom>
          <a:noFill/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2F2F2"/>
                </a:solidFill>
              </a:rPr>
              <a:t>Меняем местами первый элемент в </a:t>
            </a:r>
            <a:r>
              <a:rPr lang="ru-RU" sz="2400" dirty="0" err="1" smtClean="0">
                <a:solidFill>
                  <a:srgbClr val="F2F2F2"/>
                </a:solidFill>
              </a:rPr>
              <a:t>подмассиве</a:t>
            </a:r>
            <a:r>
              <a:rPr lang="ru-RU" sz="2400" dirty="0" smtClean="0">
                <a:solidFill>
                  <a:srgbClr val="F2F2F2"/>
                </a:solidFill>
              </a:rPr>
              <a:t> и найденный минимум</a:t>
            </a:r>
            <a:endParaRPr lang="ru-RU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12396 3.7037E-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96 3.7037E-7 L 0.24479 3.7037E-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79 3.7037E-7 L 0.34791 3.7037E-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1 3.7037E-7 L 0.46771 -0.00093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71 -0.00093 L 0.58541 -0.00093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541 -0.00093 L 0.68854 -0.00093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6172 -0.06551 C 0.07448 -0.08032 0.09388 -0.08842 0.11406 -0.08842 C 0.13711 -0.08842 0.1556 -0.08032 0.16836 -0.06551 L 0.23021 -1.85185E-6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-4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12 4.07407E-6 L -0.16705 0.07106 C -0.15429 0.08703 -0.13515 0.09606 -0.1151 0.09606 C -0.09232 0.09606 -0.07396 0.08703 -0.0612 0.07106 L -2.5E-6 4.07407E-6 " pathEditMode="relative" rAng="0" ptsTypes="FffFF">
                                      <p:cBhvr>
                                        <p:cTn id="86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4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000"/>
                            </p:stCondLst>
                            <p:childTnLst>
                              <p:par>
                                <p:cTn id="90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854 -0.00093 L 0.12291 -0.0009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125 2.22222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4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7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96 3.7037E-7 L 0.69062 3.7037E-7 " pathEditMode="relative" rAng="0" ptsTypes="AA">
                                      <p:cBhvr>
                                        <p:cTn id="10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8" presetID="44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5273 -0.07106 C 0.1845 -0.08703 0.23229 -0.09606 0.28242 -0.09606 C 0.33945 -0.09606 0.38515 -0.08703 0.41693 -0.07106 L 0.56979 -4.07407E-6 " pathEditMode="relative" rAng="0" ptsTypes="FffFF">
                                      <p:cBhvr>
                                        <p:cTn id="11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-48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083 -2.96296E-6 L -0.41783 0.07107 C -0.38593 0.08704 -0.33815 0.09607 -0.28789 0.09607 C -0.23073 0.09607 -0.18502 0.08704 -0.15312 0.07107 L -3.54167E-6 -2.96296E-6 " pathEditMode="relative" rAng="0" ptsTypes="FffFF">
                                      <p:cBhvr>
                                        <p:cTn id="121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4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000"/>
                            </p:stCondLst>
                            <p:childTnLst>
                              <p:par>
                                <p:cTn id="125" presetID="35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854 -0.00093 L 0.24062 -0.0009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2.22222E-6 L 0.24271 2.22222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9000"/>
                            </p:stCondLst>
                            <p:childTnLst>
                              <p:par>
                                <p:cTn id="130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33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79 3.7037E-7 L 0.34687 3.7037E-7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3000"/>
                            </p:stCondLst>
                            <p:childTnLst>
                              <p:par>
                                <p:cTn id="13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000"/>
                            </p:stCondLst>
                            <p:childTnLst>
                              <p:par>
                                <p:cTn id="14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1 3.7037E-7 L 0.46979 3.7037E-7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8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71 -0.00093 L 0.69062 -0.00093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1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4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21 -7.40741E-7 L 0.29493 -0.07106 C 0.30847 -0.08704 0.32865 -0.09606 0.35001 -0.09606 C 0.37409 -0.09606 0.39349 -0.08704 0.40704 -0.07106 L 0.47188 -7.40741E-7 " pathEditMode="relative" rAng="0" ptsTypes="FffFF">
                                      <p:cBhvr>
                                        <p:cTn id="1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-48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7" presetClass="path" presetSubtype="0" ac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45 0.02917 L -0.17239 0.10024 C -0.15846 0.11621 -0.1375 0.12524 -0.11549 0.12524 C -0.09049 0.12524 -0.07044 0.11621 -0.05651 0.10024 L 0.01055 0.02917 " pathEditMode="relative" rAng="0" ptsTypes="FffFF">
                                      <p:cBhvr>
                                        <p:cTn id="156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1000"/>
                            </p:stCondLst>
                            <p:childTnLst>
                              <p:par>
                                <p:cTn id="158" presetID="64" presetClass="path" presetSubtype="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46 0.02917 L -0.23946 0.0125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000"/>
                            </p:stCondLst>
                            <p:childTnLst>
                              <p:par>
                                <p:cTn id="16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2.22222E-6 L 0.35625 2.22222E-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854 -0.00093 L 0.34896 -0.0009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6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6000"/>
                            </p:stCondLst>
                            <p:childTnLst>
                              <p:par>
                                <p:cTn id="169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1 3.7037E-7 L 0.69062 3.7037E-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8000"/>
                            </p:stCondLst>
                            <p:childTnLst>
                              <p:par>
                                <p:cTn id="172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3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5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7" presetID="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4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08985 -0.07106 C 0.1086 -0.08703 0.13672 -0.09606 0.16628 -0.09606 C 0.19974 -0.09606 0.22669 -0.08703 0.24544 -0.07106 L 0.33542 -4.07407E-6 " pathEditMode="relative" rAng="0" ptsTypes="FffFF">
                                      <p:cBhvr>
                                        <p:cTn id="18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" y="-48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7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04 0.0088 L 0.32057 0.07987 C 0.33958 0.09584 0.36823 0.10487 0.39831 0.10487 C 0.43255 0.10487 0.45989 0.09584 0.4789 0.07987 L 0.5707 0.0088 " pathEditMode="relative" rAng="0" ptsTypes="FffFF">
                                      <p:cBhvr>
                                        <p:cTn id="182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2000"/>
                            </p:stCondLst>
                            <p:childTnLst>
                              <p:par>
                                <p:cTn id="184" presetID="35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854 -0.00093 L 0.46666 -0.00093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25 2.22222E-6 L 0.46979 2.22222E-6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9" presetID="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0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6000"/>
                            </p:stCondLst>
                            <p:childTnLst>
                              <p:par>
                                <p:cTn id="192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771 -0.00093 L 0.68854 -0.0009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5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0000"/>
                            </p:stCondLst>
                            <p:childTnLst>
                              <p:par>
                                <p:cTn id="200" presetID="44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8 -3.33333E-6 L 0.52878 -0.07106 C 0.54063 -0.08703 0.55847 -0.09606 0.57722 -0.09606 C 0.59844 -0.09606 0.6155 -0.08703 0.62735 -0.07106 L 0.68438 -3.33333E-6 " pathEditMode="relative" rAng="0" ptsTypes="FffFF">
                                      <p:cBhvr>
                                        <p:cTn id="20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48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37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 0.00695 L 0.16576 0.07801 C 0.17891 0.09399 0.19857 0.10301 0.21914 0.10301 C 0.24258 0.10301 0.26133 0.09399 0.27448 0.07801 L 0.33737 0.00695 " pathEditMode="relative" rAng="0" ptsTypes="FffFF">
                                      <p:cBhvr>
                                        <p:cTn id="203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48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5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2000"/>
                            </p:stCondLst>
                            <p:childTnLst>
                              <p:par>
                                <p:cTn id="207" presetID="35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854 -0.00093 L 0.58437 -0.00093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79 2.22222E-6 L 0.58125 2.22222E-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4000"/>
                            </p:stCondLst>
                            <p:childTnLst>
                              <p:par>
                                <p:cTn id="212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3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6000"/>
                            </p:stCondLst>
                            <p:childTnLst>
                              <p:par>
                                <p:cTn id="215" presetID="63" presetClass="path" presetSubtype="0" accel="50000" decel="50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541 -0.00093 L 0.6875 -0.00093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0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8000"/>
                            </p:stCondLst>
                            <p:childTnLst>
                              <p:par>
                                <p:cTn id="222" presetID="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3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0000"/>
                            </p:stCondLst>
                            <p:childTnLst>
                              <p:par>
                                <p:cTn id="225" presetID="4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2644 -0.07106 C 0.03203 -0.08703 0.04024 -0.09606 0.04896 -0.09606 C 0.05886 -0.09606 0.0668 -0.08703 0.0724 -0.07106 L 0.09896 -4.07407E-6 " pathEditMode="relative" rAng="0" ptsTypes="FffFF">
                                      <p:cBhvr>
                                        <p:cTn id="2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-48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37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813 -0.00555 L 0.60886 0.06551 C 0.61524 0.08148 0.62474 0.09051 0.6349 0.09051 C 0.64636 0.09051 0.65547 0.08148 0.66185 0.06551 L 0.69271 -0.00555 " pathEditMode="relative" rAng="0" ptsTypes="FffFF">
                                      <p:cBhvr>
                                        <p:cTn id="228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2000"/>
                            </p:stCondLst>
                            <p:childTnLst>
                              <p:par>
                                <p:cTn id="230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25 2.22222E-6 L 0.69479 2.22222E-6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2" grpId="0"/>
      <p:bldP spid="22" grpId="1"/>
      <p:bldP spid="22" grpId="2"/>
      <p:bldP spid="27" grpId="0"/>
      <p:bldP spid="27" grpId="1"/>
      <p:bldP spid="27" grpId="2"/>
      <p:bldP spid="27" grpId="3"/>
      <p:bldP spid="27" grpId="4"/>
      <p:bldP spid="27" grpId="5"/>
      <p:bldP spid="27" grpId="6"/>
      <p:bldP spid="27" grpId="7"/>
      <p:bldP spid="26" grpId="0"/>
      <p:bldP spid="26" grpId="1"/>
      <p:bldP spid="26" grpId="2"/>
      <p:bldP spid="26" grpId="3"/>
      <p:bldP spid="26" grpId="4"/>
      <p:bldP spid="26" grpId="5"/>
      <p:bldP spid="26" grpId="6"/>
      <p:bldP spid="26" grpId="7"/>
      <p:bldP spid="26" grpId="8"/>
      <p:bldP spid="26" grpId="9"/>
      <p:bldP spid="26" grpId="10"/>
      <p:bldP spid="26" grpId="11"/>
      <p:bldP spid="23" grpId="0"/>
      <p:bldP spid="23" grpId="1"/>
      <p:bldP spid="23" grpId="2"/>
      <p:bldP spid="24" grpId="0"/>
      <p:bldP spid="24" grpId="1"/>
      <p:bldP spid="24" grpId="2"/>
      <p:bldP spid="24" grpId="3"/>
      <p:bldP spid="24" grpId="4"/>
      <p:bldP spid="24" grpId="5"/>
      <p:bldP spid="25" grpId="0"/>
      <p:bldP spid="25" grpId="1"/>
      <p:bldP spid="25" grpId="2"/>
      <p:bldP spid="25" grpId="3"/>
      <p:bldP spid="25" grpId="4"/>
      <p:bldP spid="25" grpId="5"/>
      <p:bldP spid="25" grpId="6"/>
      <p:bldP spid="25" grpId="7"/>
      <p:bldP spid="28" grpId="0"/>
      <p:bldP spid="28" grpId="2"/>
      <p:bldP spid="28" grpId="3"/>
      <p:bldP spid="2" grpId="0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7" animBg="1"/>
      <p:bldP spid="2" grpId="18" animBg="1"/>
      <p:bldP spid="2" grpId="19" animBg="1"/>
      <p:bldP spid="2" grpId="20" animBg="1"/>
      <p:bldP spid="29" grpId="0"/>
      <p:bldP spid="29" grpId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3" grpId="0"/>
      <p:bldP spid="33" grpId="1"/>
      <p:bldP spid="37" grpId="0"/>
      <p:bldP spid="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/>
            <p:nvPr/>
          </p:nvCxnSpPr>
          <p:spPr>
            <a:xfrm>
              <a:off x="8486775" y="533399"/>
              <a:ext cx="3228975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65950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СЛОВЕСНОЕ ПРЕДСТАВЛЕНИЕ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3858" y="767178"/>
            <a:ext cx="1129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2F2F2"/>
                </a:solidFill>
                <a:latin typeface="Georgia" panose="02040502050405020303" pitchFamily="18" charset="0"/>
              </a:rPr>
              <a:t>array</a:t>
            </a:r>
            <a:r>
              <a:rPr lang="ru-RU" sz="2000" dirty="0">
                <a:solidFill>
                  <a:srgbClr val="F2F2F2"/>
                </a:solidFill>
                <a:latin typeface="Georgia" panose="02040502050405020303" pitchFamily="18" charset="0"/>
              </a:rPr>
              <a:t> – массив, </a:t>
            </a:r>
            <a:r>
              <a:rPr lang="en-US" sz="20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N- </a:t>
            </a:r>
            <a:r>
              <a:rPr lang="ru-RU" sz="20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длина массива, </a:t>
            </a:r>
            <a:r>
              <a:rPr lang="en-US" sz="2000" dirty="0" err="1" smtClean="0">
                <a:solidFill>
                  <a:srgbClr val="F2F2F2"/>
                </a:solidFill>
                <a:latin typeface="Georgia" panose="02040502050405020303" pitchFamily="18" charset="0"/>
              </a:rPr>
              <a:t>i,j</a:t>
            </a:r>
            <a:r>
              <a:rPr lang="ru-RU" sz="20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- индексы массивов, </a:t>
            </a:r>
            <a:r>
              <a:rPr lang="en-US" sz="20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min </a:t>
            </a:r>
            <a:r>
              <a:rPr lang="ru-RU" sz="2000" dirty="0" smtClean="0">
                <a:solidFill>
                  <a:srgbClr val="F2F2F2"/>
                </a:solidFill>
                <a:latin typeface="Georgia" panose="02040502050405020303" pitchFamily="18" charset="0"/>
              </a:rPr>
              <a:t>– индекс локального минимума</a:t>
            </a:r>
            <a:endParaRPr lang="ru-RU" sz="20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400045" y="1197387"/>
            <a:ext cx="5676783" cy="461665"/>
            <a:chOff x="967039" y="1452443"/>
            <a:chExt cx="5676783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1271839" y="1538661"/>
              <a:ext cx="5371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dirty="0" smtClean="0">
                  <a:solidFill>
                    <a:srgbClr val="F2F2F2"/>
                  </a:solidFill>
                </a:rPr>
                <a:t>Сортировка начинается с первого элемента </a:t>
              </a:r>
              <a:r>
                <a:rPr lang="en-US" dirty="0" err="1" smtClean="0">
                  <a:solidFill>
                    <a:srgbClr val="F2F2F2"/>
                  </a:solidFill>
                </a:rPr>
                <a:t>i</a:t>
              </a:r>
              <a:r>
                <a:rPr lang="en-US" dirty="0" smtClean="0">
                  <a:solidFill>
                    <a:srgbClr val="F2F2F2"/>
                  </a:solidFill>
                </a:rPr>
                <a:t>=0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67039" y="1452443"/>
              <a:ext cx="31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solidFill>
                    <a:srgbClr val="97F1FB"/>
                  </a:solidFill>
                </a:rPr>
                <a:t>1</a:t>
              </a:r>
              <a:endParaRPr lang="ru-RU" sz="24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375453" y="1674397"/>
            <a:ext cx="4743738" cy="461665"/>
            <a:chOff x="954123" y="1863524"/>
            <a:chExt cx="4743738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1212338" y="1934252"/>
              <a:ext cx="448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Если </a:t>
              </a:r>
              <a:r>
                <a:rPr lang="ru-RU" dirty="0" err="1" smtClean="0">
                  <a:solidFill>
                    <a:schemeClr val="bg1"/>
                  </a:solidFill>
                </a:rPr>
                <a:t>i</a:t>
              </a:r>
              <a:r>
                <a:rPr lang="ru-RU" dirty="0" smtClean="0">
                  <a:solidFill>
                    <a:schemeClr val="bg1"/>
                  </a:solidFill>
                </a:rPr>
                <a:t> &lt; N - 1, то </a:t>
              </a:r>
              <a:r>
                <a:rPr lang="ru-RU" b="1" dirty="0" smtClean="0">
                  <a:solidFill>
                    <a:schemeClr val="bg1"/>
                  </a:solidFill>
                </a:rPr>
                <a:t>п. 3</a:t>
              </a:r>
              <a:r>
                <a:rPr lang="ru-RU" dirty="0" smtClean="0">
                  <a:solidFill>
                    <a:schemeClr val="bg1"/>
                  </a:solidFill>
                </a:rPr>
                <a:t>, иначе </a:t>
              </a:r>
              <a:r>
                <a:rPr lang="ru-RU" dirty="0" smtClean="0">
                  <a:solidFill>
                    <a:srgbClr val="F2F2F2"/>
                  </a:solidFill>
                </a:rPr>
                <a:t>к пункту</a:t>
              </a:r>
              <a:r>
                <a:rPr lang="ru-RU" b="1" dirty="0" smtClean="0">
                  <a:solidFill>
                    <a:schemeClr val="bg1"/>
                  </a:solidFill>
                </a:rPr>
                <a:t> 12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4123" y="1863524"/>
              <a:ext cx="31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97F1FB"/>
                  </a:solidFill>
                </a:rPr>
                <a:t>2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75453" y="2166161"/>
            <a:ext cx="2040983" cy="414663"/>
            <a:chOff x="967039" y="2433938"/>
            <a:chExt cx="2040983" cy="414663"/>
          </a:xfrm>
        </p:grpSpPr>
        <p:sp>
          <p:nvSpPr>
            <p:cNvPr id="18" name="TextBox 17"/>
            <p:cNvSpPr txBox="1"/>
            <p:nvPr/>
          </p:nvSpPr>
          <p:spPr>
            <a:xfrm>
              <a:off x="1212338" y="2479269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>
                  <a:solidFill>
                    <a:schemeClr val="bg1"/>
                  </a:solidFill>
                </a:rPr>
                <a:t>min</a:t>
              </a:r>
              <a:r>
                <a:rPr lang="ru-RU" dirty="0" smtClean="0">
                  <a:solidFill>
                    <a:schemeClr val="bg1"/>
                  </a:solidFill>
                </a:rPr>
                <a:t> = </a:t>
              </a:r>
              <a:r>
                <a:rPr lang="ru-RU" dirty="0" err="1" smtClean="0">
                  <a:solidFill>
                    <a:schemeClr val="bg1"/>
                  </a:solidFill>
                </a:rPr>
                <a:t>i</a:t>
              </a:r>
              <a:r>
                <a:rPr lang="ru-RU" dirty="0" smtClean="0">
                  <a:solidFill>
                    <a:schemeClr val="bg1"/>
                  </a:solidFill>
                </a:rPr>
                <a:t>, </a:t>
              </a:r>
              <a:r>
                <a:rPr lang="ru-RU" dirty="0" err="1" smtClean="0">
                  <a:solidFill>
                    <a:schemeClr val="bg1"/>
                  </a:solidFill>
                </a:rPr>
                <a:t>j</a:t>
              </a:r>
              <a:r>
                <a:rPr lang="ru-RU" dirty="0" smtClean="0">
                  <a:solidFill>
                    <a:schemeClr val="bg1"/>
                  </a:solidFill>
                </a:rPr>
                <a:t> = </a:t>
              </a:r>
              <a:r>
                <a:rPr lang="ru-RU" dirty="0" err="1" smtClean="0">
                  <a:solidFill>
                    <a:schemeClr val="bg1"/>
                  </a:solidFill>
                </a:rPr>
                <a:t>i</a:t>
              </a:r>
              <a:r>
                <a:rPr lang="ru-RU" dirty="0" smtClean="0">
                  <a:solidFill>
                    <a:schemeClr val="bg1"/>
                  </a:solidFill>
                </a:rPr>
                <a:t> + 1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39" y="2433938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3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75453" y="2630970"/>
            <a:ext cx="4830208" cy="430498"/>
            <a:chOff x="967039" y="2975853"/>
            <a:chExt cx="4830208" cy="430498"/>
          </a:xfrm>
        </p:grpSpPr>
        <p:sp>
          <p:nvSpPr>
            <p:cNvPr id="22" name="TextBox 21"/>
            <p:cNvSpPr txBox="1"/>
            <p:nvPr/>
          </p:nvSpPr>
          <p:spPr>
            <a:xfrm>
              <a:off x="1212338" y="3037019"/>
              <a:ext cx="4584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dirty="0" smtClean="0">
                  <a:solidFill>
                    <a:schemeClr val="bg1"/>
                  </a:solidFill>
                </a:rPr>
                <a:t>Если </a:t>
              </a:r>
              <a:r>
                <a:rPr lang="ru-RU" dirty="0" err="1" smtClean="0">
                  <a:solidFill>
                    <a:schemeClr val="bg1"/>
                  </a:solidFill>
                </a:rPr>
                <a:t>j</a:t>
              </a:r>
              <a:r>
                <a:rPr lang="ru-RU" dirty="0" smtClean="0">
                  <a:solidFill>
                    <a:schemeClr val="bg1"/>
                  </a:solidFill>
                </a:rPr>
                <a:t> &lt; N, то </a:t>
              </a:r>
              <a:r>
                <a:rPr lang="ru-RU" dirty="0" smtClean="0">
                  <a:solidFill>
                    <a:srgbClr val="F2F2F2"/>
                  </a:solidFill>
                </a:rPr>
                <a:t>к пункту</a:t>
              </a:r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ru-RU" dirty="0" smtClean="0">
                  <a:solidFill>
                    <a:schemeClr val="bg1"/>
                  </a:solidFill>
                </a:rPr>
                <a:t>, иначе </a:t>
              </a:r>
              <a:r>
                <a:rPr lang="ru-RU" dirty="0" smtClean="0">
                  <a:solidFill>
                    <a:srgbClr val="F2F2F2"/>
                  </a:solidFill>
                </a:rPr>
                <a:t>к пункту</a:t>
              </a:r>
              <a:r>
                <a:rPr lang="ru-RU" b="1" dirty="0" smtClean="0">
                  <a:solidFill>
                    <a:schemeClr val="bg1"/>
                  </a:solidFill>
                </a:rPr>
                <a:t> 9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67039" y="2975853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4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75453" y="3057417"/>
            <a:ext cx="9858920" cy="425672"/>
            <a:chOff x="954123" y="3541744"/>
            <a:chExt cx="9858920" cy="425672"/>
          </a:xfrm>
        </p:grpSpPr>
        <p:sp>
          <p:nvSpPr>
            <p:cNvPr id="25" name="TextBox 24"/>
            <p:cNvSpPr txBox="1"/>
            <p:nvPr/>
          </p:nvSpPr>
          <p:spPr>
            <a:xfrm>
              <a:off x="1212338" y="3598084"/>
              <a:ext cx="96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dirty="0" smtClean="0">
                  <a:solidFill>
                    <a:schemeClr val="bg1"/>
                  </a:solidFill>
                </a:rPr>
                <a:t>Ищем локальный минимум. Если </a:t>
              </a:r>
              <a:r>
                <a:rPr lang="ru-RU" dirty="0" err="1" smtClean="0">
                  <a:solidFill>
                    <a:schemeClr val="bg1"/>
                  </a:solidFill>
                </a:rPr>
                <a:t>arr</a:t>
              </a:r>
              <a:r>
                <a:rPr lang="en-US" dirty="0" smtClean="0">
                  <a:solidFill>
                    <a:schemeClr val="bg1"/>
                  </a:solidFill>
                </a:rPr>
                <a:t>ay</a:t>
              </a:r>
              <a:r>
                <a:rPr lang="ru-RU" dirty="0" smtClean="0">
                  <a:solidFill>
                    <a:schemeClr val="bg1"/>
                  </a:solidFill>
                </a:rPr>
                <a:t>[</a:t>
              </a:r>
              <a:r>
                <a:rPr lang="ru-RU" dirty="0" err="1" smtClean="0">
                  <a:solidFill>
                    <a:schemeClr val="bg1"/>
                  </a:solidFill>
                </a:rPr>
                <a:t>j</a:t>
              </a:r>
              <a:r>
                <a:rPr lang="ru-RU" dirty="0" smtClean="0">
                  <a:solidFill>
                    <a:schemeClr val="bg1"/>
                  </a:solidFill>
                </a:rPr>
                <a:t>] &lt; </a:t>
              </a:r>
              <a:r>
                <a:rPr lang="ru-RU" dirty="0" err="1" smtClean="0">
                  <a:solidFill>
                    <a:schemeClr val="bg1"/>
                  </a:solidFill>
                </a:rPr>
                <a:t>arr</a:t>
              </a:r>
              <a:r>
                <a:rPr lang="en-US" dirty="0" smtClean="0">
                  <a:solidFill>
                    <a:schemeClr val="bg1"/>
                  </a:solidFill>
                </a:rPr>
                <a:t>ay</a:t>
              </a:r>
              <a:r>
                <a:rPr lang="ru-RU" dirty="0" smtClean="0">
                  <a:solidFill>
                    <a:schemeClr val="bg1"/>
                  </a:solidFill>
                </a:rPr>
                <a:t>[</a:t>
              </a:r>
              <a:r>
                <a:rPr lang="ru-RU" dirty="0" err="1" smtClean="0">
                  <a:solidFill>
                    <a:schemeClr val="bg1"/>
                  </a:solidFill>
                </a:rPr>
                <a:t>min</a:t>
              </a:r>
              <a:r>
                <a:rPr lang="ru-RU" dirty="0" smtClean="0">
                  <a:solidFill>
                    <a:schemeClr val="bg1"/>
                  </a:solidFill>
                </a:rPr>
                <a:t>], то </a:t>
              </a:r>
              <a:r>
                <a:rPr lang="ru-RU" dirty="0" smtClean="0">
                  <a:solidFill>
                    <a:srgbClr val="F2F2F2"/>
                  </a:solidFill>
                </a:rPr>
                <a:t>к пункту</a:t>
              </a:r>
              <a:r>
                <a:rPr lang="ru-RU" b="1" dirty="0" smtClean="0">
                  <a:solidFill>
                    <a:schemeClr val="bg1"/>
                  </a:solidFill>
                </a:rPr>
                <a:t> 6</a:t>
              </a:r>
              <a:r>
                <a:rPr lang="ru-RU" dirty="0" smtClean="0">
                  <a:solidFill>
                    <a:schemeClr val="bg1"/>
                  </a:solidFill>
                </a:rPr>
                <a:t>, иначе </a:t>
              </a:r>
              <a:r>
                <a:rPr lang="ru-RU" dirty="0" smtClean="0">
                  <a:solidFill>
                    <a:srgbClr val="F2F2F2"/>
                  </a:solidFill>
                </a:rPr>
                <a:t>к пункту</a:t>
              </a:r>
              <a:r>
                <a:rPr lang="ru-RU" b="1" dirty="0" smtClean="0">
                  <a:solidFill>
                    <a:schemeClr val="bg1"/>
                  </a:solidFill>
                </a:rPr>
                <a:t>  7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4123" y="3541744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97F1FB"/>
                  </a:solidFill>
                </a:rPr>
                <a:t>5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60701" y="3523644"/>
            <a:ext cx="7530126" cy="400110"/>
            <a:chOff x="956649" y="4123753"/>
            <a:chExt cx="7530126" cy="400110"/>
          </a:xfrm>
        </p:grpSpPr>
        <p:sp>
          <p:nvSpPr>
            <p:cNvPr id="28" name="TextBox 27"/>
            <p:cNvSpPr txBox="1"/>
            <p:nvPr/>
          </p:nvSpPr>
          <p:spPr>
            <a:xfrm>
              <a:off x="1226740" y="4133587"/>
              <a:ext cx="7260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>
                  <a:solidFill>
                    <a:schemeClr val="bg1"/>
                  </a:solidFill>
                </a:rPr>
                <a:t>Запоминаем новый индекс (</a:t>
              </a:r>
              <a:r>
                <a:rPr lang="ru-RU" dirty="0" err="1" smtClean="0">
                  <a:solidFill>
                    <a:schemeClr val="bg1"/>
                  </a:solidFill>
                </a:rPr>
                <a:t>min</a:t>
              </a:r>
              <a:r>
                <a:rPr lang="ru-RU" dirty="0" smtClean="0">
                  <a:solidFill>
                    <a:schemeClr val="bg1"/>
                  </a:solidFill>
                </a:rPr>
                <a:t> = </a:t>
              </a:r>
              <a:r>
                <a:rPr lang="ru-RU" dirty="0" err="1" smtClean="0">
                  <a:solidFill>
                    <a:schemeClr val="bg1"/>
                  </a:solidFill>
                </a:rPr>
                <a:t>j</a:t>
              </a:r>
              <a:r>
                <a:rPr lang="ru-RU" dirty="0" smtClean="0">
                  <a:solidFill>
                    <a:schemeClr val="bg1"/>
                  </a:solidFill>
                </a:rPr>
                <a:t>)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6649" y="4123753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6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360701" y="3920722"/>
            <a:ext cx="8055932" cy="430079"/>
            <a:chOff x="967039" y="4674972"/>
            <a:chExt cx="8055932" cy="430079"/>
          </a:xfrm>
        </p:grpSpPr>
        <p:sp>
          <p:nvSpPr>
            <p:cNvPr id="35" name="TextBox 34"/>
            <p:cNvSpPr txBox="1"/>
            <p:nvPr/>
          </p:nvSpPr>
          <p:spPr>
            <a:xfrm>
              <a:off x="1245411" y="4735719"/>
              <a:ext cx="7777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err="1" smtClean="0">
                  <a:solidFill>
                    <a:schemeClr val="bg1"/>
                  </a:solidFill>
                </a:rPr>
                <a:t>j++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7039" y="4674972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7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360701" y="4402641"/>
            <a:ext cx="5440543" cy="400110"/>
            <a:chOff x="954123" y="5238176"/>
            <a:chExt cx="5440543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1284755" y="5268954"/>
              <a:ext cx="5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>
                  <a:solidFill>
                    <a:srgbClr val="F2F2F2"/>
                  </a:solidFill>
                </a:rPr>
                <a:t>К </a:t>
              </a:r>
              <a:r>
                <a:rPr lang="ru-RU" dirty="0">
                  <a:solidFill>
                    <a:srgbClr val="F2F2F2"/>
                  </a:solidFill>
                </a:rPr>
                <a:t>пункту </a:t>
              </a:r>
              <a:r>
                <a:rPr lang="ru-RU" dirty="0" smtClean="0">
                  <a:solidFill>
                    <a:srgbClr val="F2F2F2"/>
                  </a:solidFill>
                </a:rPr>
                <a:t>4.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4123" y="5238176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8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375453" y="4905511"/>
            <a:ext cx="7795961" cy="400110"/>
            <a:chOff x="967039" y="5686787"/>
            <a:chExt cx="7795961" cy="400110"/>
          </a:xfrm>
        </p:grpSpPr>
        <p:sp>
          <p:nvSpPr>
            <p:cNvPr id="41" name="TextBox 40"/>
            <p:cNvSpPr txBox="1"/>
            <p:nvPr/>
          </p:nvSpPr>
          <p:spPr>
            <a:xfrm>
              <a:off x="1284755" y="5708247"/>
              <a:ext cx="747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smtClean="0">
                  <a:solidFill>
                    <a:schemeClr val="bg1"/>
                  </a:solidFill>
                </a:rPr>
                <a:t>Обмен значениями </a:t>
              </a:r>
              <a:r>
                <a:rPr lang="ru-RU" dirty="0" err="1" smtClean="0">
                  <a:solidFill>
                    <a:schemeClr val="bg1"/>
                  </a:solidFill>
                </a:rPr>
                <a:t>arr</a:t>
              </a:r>
              <a:r>
                <a:rPr lang="en-US" dirty="0" smtClean="0">
                  <a:solidFill>
                    <a:schemeClr val="bg1"/>
                  </a:solidFill>
                </a:rPr>
                <a:t>ay</a:t>
              </a:r>
              <a:r>
                <a:rPr lang="ru-RU" dirty="0" smtClean="0">
                  <a:solidFill>
                    <a:schemeClr val="bg1"/>
                  </a:solidFill>
                </a:rPr>
                <a:t>[</a:t>
              </a:r>
              <a:r>
                <a:rPr lang="ru-RU" dirty="0" err="1" smtClean="0">
                  <a:solidFill>
                    <a:schemeClr val="bg1"/>
                  </a:solidFill>
                </a:rPr>
                <a:t>i</a:t>
              </a:r>
              <a:r>
                <a:rPr lang="ru-RU" dirty="0" smtClean="0">
                  <a:solidFill>
                    <a:schemeClr val="bg1"/>
                  </a:solidFill>
                </a:rPr>
                <a:t>] и </a:t>
              </a:r>
              <a:r>
                <a:rPr lang="ru-RU" dirty="0" err="1" smtClean="0">
                  <a:solidFill>
                    <a:schemeClr val="bg1"/>
                  </a:solidFill>
                </a:rPr>
                <a:t>arr</a:t>
              </a:r>
              <a:r>
                <a:rPr lang="en-US" dirty="0" smtClean="0">
                  <a:solidFill>
                    <a:schemeClr val="bg1"/>
                  </a:solidFill>
                </a:rPr>
                <a:t>ay</a:t>
              </a:r>
              <a:r>
                <a:rPr lang="ru-RU" dirty="0" smtClean="0">
                  <a:solidFill>
                    <a:schemeClr val="bg1"/>
                  </a:solidFill>
                </a:rPr>
                <a:t>[</a:t>
              </a:r>
              <a:r>
                <a:rPr lang="ru-RU" dirty="0" err="1" smtClean="0">
                  <a:solidFill>
                    <a:schemeClr val="bg1"/>
                  </a:solidFill>
                </a:rPr>
                <a:t>min</a:t>
              </a:r>
              <a:r>
                <a:rPr lang="en-US" dirty="0" smtClean="0">
                  <a:solidFill>
                    <a:schemeClr val="bg1"/>
                  </a:solidFill>
                </a:rPr>
                <a:t>]</a:t>
              </a:r>
              <a:r>
                <a:rPr lang="ru-RU" dirty="0" smtClean="0">
                  <a:solidFill>
                    <a:srgbClr val="F2F2F2"/>
                  </a:solidFill>
                </a:rPr>
                <a:t>.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67039" y="5686787"/>
              <a:ext cx="317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9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60701" y="5335808"/>
            <a:ext cx="8558177" cy="400110"/>
            <a:chOff x="954123" y="5386232"/>
            <a:chExt cx="8558177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1311286" y="5417010"/>
              <a:ext cx="8201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ru-RU" dirty="0" err="1" smtClean="0">
                  <a:solidFill>
                    <a:schemeClr val="bg1"/>
                  </a:solidFill>
                </a:rPr>
                <a:t>i++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4123" y="5386232"/>
              <a:ext cx="535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97F1FB"/>
                  </a:solidFill>
                </a:rPr>
                <a:t>10</a:t>
              </a:r>
              <a:endParaRPr lang="ru-RU" sz="20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37" name="Группа 1"/>
          <p:cNvGrpSpPr/>
          <p:nvPr/>
        </p:nvGrpSpPr>
        <p:grpSpPr>
          <a:xfrm>
            <a:off x="331384" y="5669257"/>
            <a:ext cx="1748491" cy="461665"/>
            <a:chOff x="871794" y="1452443"/>
            <a:chExt cx="1748491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1271839" y="1538661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ru-RU" dirty="0" smtClean="0">
                  <a:solidFill>
                    <a:srgbClr val="F2F2F2"/>
                  </a:solidFill>
                </a:rPr>
                <a:t>К пункту</a:t>
              </a:r>
              <a:r>
                <a:rPr lang="ru-RU" b="1" dirty="0" smtClean="0">
                  <a:solidFill>
                    <a:schemeClr val="bg1"/>
                  </a:solidFill>
                </a:rPr>
                <a:t> 2</a:t>
              </a:r>
              <a:endParaRPr lang="ru-RU" dirty="0">
                <a:solidFill>
                  <a:srgbClr val="F2F2F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1794" y="1452443"/>
              <a:ext cx="469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solidFill>
                    <a:srgbClr val="97F1FB"/>
                  </a:solidFill>
                </a:rPr>
                <a:t>1</a:t>
              </a:r>
              <a:r>
                <a:rPr lang="en-US" sz="2400" dirty="0" smtClean="0">
                  <a:solidFill>
                    <a:srgbClr val="97F1FB"/>
                  </a:solidFill>
                </a:rPr>
                <a:t>1</a:t>
              </a:r>
              <a:endParaRPr lang="ru-RU" sz="2400" dirty="0">
                <a:solidFill>
                  <a:srgbClr val="97F1FB"/>
                </a:solidFill>
              </a:endParaRPr>
            </a:p>
          </p:txBody>
        </p:sp>
      </p:grpSp>
      <p:grpSp>
        <p:nvGrpSpPr>
          <p:cNvPr id="42" name="Группа 5"/>
          <p:cNvGrpSpPr/>
          <p:nvPr/>
        </p:nvGrpSpPr>
        <p:grpSpPr>
          <a:xfrm>
            <a:off x="276967" y="6100953"/>
            <a:ext cx="2483253" cy="478160"/>
            <a:chOff x="845370" y="1825424"/>
            <a:chExt cx="2483253" cy="478160"/>
          </a:xfrm>
        </p:grpSpPr>
        <p:sp>
          <p:nvSpPr>
            <p:cNvPr id="53" name="TextBox 52"/>
            <p:cNvSpPr txBox="1"/>
            <p:nvPr/>
          </p:nvSpPr>
          <p:spPr>
            <a:xfrm>
              <a:off x="1212338" y="1934252"/>
              <a:ext cx="2116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ru-RU" dirty="0" smtClean="0">
                  <a:solidFill>
                    <a:schemeClr val="bg1"/>
                  </a:solidFill>
                </a:rPr>
                <a:t>Конец алгоритма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5370" y="1825424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97F1FB"/>
                  </a:solidFill>
                </a:rPr>
                <a:t>1</a:t>
              </a:r>
              <a:r>
                <a:rPr lang="ru-RU" sz="2400" dirty="0" smtClean="0">
                  <a:solidFill>
                    <a:srgbClr val="97F1FB"/>
                  </a:solidFill>
                </a:rPr>
                <a:t>2</a:t>
              </a:r>
              <a:endParaRPr lang="ru-RU" sz="2400" dirty="0">
                <a:solidFill>
                  <a:srgbClr val="97F1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3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4895851" y="533399"/>
              <a:ext cx="6819899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БЛОК-СХЕМА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801134" y="830158"/>
            <a:ext cx="4589733" cy="5773842"/>
            <a:chOff x="3801134" y="830158"/>
            <a:chExt cx="4589733" cy="577384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01134" y="830158"/>
              <a:ext cx="4589733" cy="5773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45872" y="1769679"/>
              <a:ext cx="106363" cy="160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86488" y="1880394"/>
              <a:ext cx="46037" cy="5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98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724959" y="1523027"/>
            <a:ext cx="10755841" cy="877164"/>
            <a:chOff x="447675" y="825785"/>
            <a:chExt cx="12908022" cy="877164"/>
          </a:xfrm>
        </p:grpSpPr>
        <p:sp>
          <p:nvSpPr>
            <p:cNvPr id="7" name="TextBox 6"/>
            <p:cNvSpPr txBox="1"/>
            <p:nvPr/>
          </p:nvSpPr>
          <p:spPr>
            <a:xfrm>
              <a:off x="447675" y="825785"/>
              <a:ext cx="31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solidFill>
                    <a:srgbClr val="97F1FB"/>
                  </a:solidFill>
                </a:rPr>
                <a:t>1</a:t>
              </a:r>
              <a:endParaRPr lang="ru-RU" sz="2800" dirty="0">
                <a:solidFill>
                  <a:srgbClr val="97F1FB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5392" y="871952"/>
              <a:ext cx="12590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solidFill>
                    <a:srgbClr val="F2F2F2"/>
                  </a:solidFill>
                </a:rPr>
                <a:t>Первый элемент («пуск») мы используем для обозначения начала работы алгоритма</a:t>
              </a:r>
              <a:r>
                <a:rPr lang="ru-RU" sz="2400" dirty="0" smtClean="0">
                  <a:solidFill>
                    <a:srgbClr val="F2F2F2"/>
                  </a:solidFill>
                </a:rPr>
                <a:t>.</a:t>
              </a:r>
              <a:endParaRPr lang="ru-RU" sz="2400" dirty="0">
                <a:solidFill>
                  <a:srgbClr val="F2F2F2"/>
                </a:solidFill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91092" y="3242709"/>
            <a:ext cx="10089177" cy="1958204"/>
            <a:chOff x="504825" y="1522118"/>
            <a:chExt cx="10089177" cy="1958204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504825" y="1522118"/>
              <a:ext cx="9815829" cy="1246495"/>
              <a:chOff x="447675" y="825785"/>
              <a:chExt cx="9815829" cy="124649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47675" y="825785"/>
                <a:ext cx="3177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97F1FB"/>
                    </a:solidFill>
                  </a:rPr>
                  <a:t>2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5391" y="871951"/>
                <a:ext cx="94981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400" dirty="0">
                    <a:solidFill>
                      <a:srgbClr val="F2F2F2"/>
                    </a:solidFill>
                  </a:rPr>
                  <a:t>Во втором элементе, называемом «процесс», мы задаем переменные, которые в дальнейшем будем применять для работы алгоритма.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868810" y="3080212"/>
              <a:ext cx="772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dirty="0" err="1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nt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 min, </a:t>
              </a:r>
              <a:r>
                <a:rPr lang="en-US" sz="2000" dirty="0" err="1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ru-RU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</a:t>
              </a:r>
              <a:r>
                <a:rPr lang="ru-RU" sz="20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{ 5</a:t>
              </a:r>
              <a:r>
                <a:rPr lang="ru-RU" sz="2000" dirty="0" smtClean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7, 8, 4, 9 </a:t>
              </a:r>
              <a:r>
                <a:rPr lang="ru-RU" sz="2000" dirty="0">
                  <a:solidFill>
                    <a:srgbClr val="97F1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857330" y="4713139"/>
            <a:ext cx="2184400" cy="728134"/>
            <a:chOff x="863600" y="4521199"/>
            <a:chExt cx="2184400" cy="728134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2"/>
            <a:srcRect l="24912" t="10551" r="27495" b="76838"/>
            <a:stretch>
              <a:fillRect/>
            </a:stretch>
          </p:blipFill>
          <p:spPr bwMode="auto">
            <a:xfrm>
              <a:off x="863600" y="4521199"/>
              <a:ext cx="2184400" cy="728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77507" y="4848636"/>
              <a:ext cx="106363" cy="160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18123" y="4959351"/>
              <a:ext cx="46037" cy="5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217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47675" y="241011"/>
            <a:ext cx="11268075" cy="584775"/>
            <a:chOff x="447675" y="241011"/>
            <a:chExt cx="11268075" cy="584775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447675" y="533399"/>
              <a:ext cx="1228725" cy="1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/>
            <p:cNvCxnSpPr>
              <a:stCxn id="5" idx="3"/>
            </p:cNvCxnSpPr>
            <p:nvPr/>
          </p:nvCxnSpPr>
          <p:spPr>
            <a:xfrm>
              <a:off x="9474028" y="533399"/>
              <a:ext cx="2241722" cy="0"/>
            </a:xfrm>
            <a:prstGeom prst="line">
              <a:avLst/>
            </a:prstGeom>
            <a:ln w="19050">
              <a:solidFill>
                <a:srgbClr val="97F1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09750" y="241011"/>
              <a:ext cx="766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>
                  <a:solidFill>
                    <a:srgbClr val="97F1FB"/>
                  </a:solidFill>
                  <a:latin typeface="Georgia" panose="02040502050405020303" pitchFamily="18" charset="0"/>
                </a:rPr>
                <a:t>РАЗБОР ЭЛЕМЕНТОВ БЛОК-СХЕМЫ </a:t>
              </a:r>
              <a:endParaRPr lang="ru-RU" sz="3200" dirty="0">
                <a:solidFill>
                  <a:srgbClr val="97F1FB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13422" y="918312"/>
            <a:ext cx="10781409" cy="3193149"/>
            <a:chOff x="504825" y="1218227"/>
            <a:chExt cx="10781409" cy="3193149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504825" y="1218227"/>
              <a:ext cx="10781409" cy="2723824"/>
              <a:chOff x="447675" y="825785"/>
              <a:chExt cx="10781409" cy="272382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47675" y="825785"/>
                <a:ext cx="317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97F1FB"/>
                    </a:solidFill>
                  </a:rPr>
                  <a:t>3</a:t>
                </a:r>
                <a:endParaRPr lang="ru-RU" sz="2400" dirty="0">
                  <a:solidFill>
                    <a:srgbClr val="97F1FB"/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765391" y="871953"/>
                <a:ext cx="1046369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ru-RU" sz="2400" dirty="0" smtClean="0">
                    <a:solidFill>
                      <a:srgbClr val="F2F2F2"/>
                    </a:solidFill>
                  </a:rPr>
                  <a:t>Третьим </a:t>
                </a:r>
                <a:r>
                  <a:rPr lang="ru-RU" sz="2400" dirty="0">
                    <a:solidFill>
                      <a:srgbClr val="F2F2F2"/>
                    </a:solidFill>
                  </a:rPr>
                  <a:t>по очереди мы </a:t>
                </a:r>
                <a:r>
                  <a:rPr lang="ru-RU" sz="2400" dirty="0" smtClean="0">
                    <a:solidFill>
                      <a:srgbClr val="F2F2F2"/>
                    </a:solidFill>
                  </a:rPr>
                  <a:t>применяем </a:t>
                </a:r>
                <a:r>
                  <a:rPr lang="ru-RU" sz="2400" dirty="0">
                    <a:solidFill>
                      <a:srgbClr val="F2F2F2"/>
                    </a:solidFill>
                  </a:rPr>
                  <a:t>элемент </a:t>
                </a:r>
                <a:r>
                  <a:rPr lang="ru-RU" sz="2400" dirty="0" smtClean="0">
                    <a:solidFill>
                      <a:srgbClr val="F2F2F2"/>
                    </a:solidFill>
                  </a:rPr>
                  <a:t>«цикл» </a:t>
                </a:r>
                <a:r>
                  <a:rPr lang="ru-RU" sz="2400" dirty="0">
                    <a:solidFill>
                      <a:srgbClr val="F2F2F2"/>
                    </a:solidFill>
                  </a:rPr>
                  <a:t>для </a:t>
                </a:r>
                <a:r>
                  <a:rPr lang="ru-RU" sz="2400" dirty="0" smtClean="0">
                    <a:solidFill>
                      <a:srgbClr val="F2F2F2"/>
                    </a:solidFill>
                  </a:rPr>
                  <a:t>проведения нескольких одинаковых действий и проверки условия: от первого элемента массива до последнего проводится проверка внутри цикла. </a:t>
                </a:r>
                <a:r>
                  <a:rPr lang="ru-RU" sz="2400" dirty="0">
                    <a:solidFill>
                      <a:srgbClr val="F2F2F2"/>
                    </a:solidFill>
                  </a:rPr>
                  <a:t>От </a:t>
                </a:r>
                <a:r>
                  <a:rPr lang="ru-RU" sz="2400" dirty="0" smtClean="0">
                    <a:solidFill>
                      <a:srgbClr val="F2F2F2"/>
                    </a:solidFill>
                  </a:rPr>
                  <a:t>«цикла» </a:t>
                </a:r>
                <a:r>
                  <a:rPr lang="ru-RU" sz="2400" dirty="0">
                    <a:solidFill>
                      <a:srgbClr val="F2F2F2"/>
                    </a:solidFill>
                  </a:rPr>
                  <a:t>отходит две ветви: по первой мы идем в случае, если результат проверки условия положительный </a:t>
                </a:r>
                <a:r>
                  <a:rPr lang="ru-RU" sz="2400" dirty="0" smtClean="0">
                    <a:solidFill>
                      <a:srgbClr val="F2F2F2"/>
                    </a:solidFill>
                  </a:rPr>
                  <a:t>(заход в цикл и «проход» по всему массиву и процесс сортировки), </a:t>
                </a:r>
                <a:r>
                  <a:rPr lang="ru-RU" sz="2400" dirty="0">
                    <a:solidFill>
                      <a:srgbClr val="F2F2F2"/>
                    </a:solidFill>
                  </a:rPr>
                  <a:t>по второй – если отрицательный </a:t>
                </a:r>
                <a:r>
                  <a:rPr lang="ru-RU" sz="2400" dirty="0" smtClean="0">
                    <a:solidFill>
                      <a:srgbClr val="F2F2F2"/>
                    </a:solidFill>
                  </a:rPr>
                  <a:t>(элементы массива закончились).</a:t>
                </a:r>
                <a:endParaRPr lang="ru-RU" sz="2400" dirty="0">
                  <a:solidFill>
                    <a:srgbClr val="F2F2F2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542612" y="40420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97F1FB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17281" y="3926795"/>
            <a:ext cx="7016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&lt;N-1; 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++) 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en-US" sz="2000" dirty="0" smtClean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[min];</a:t>
            </a:r>
          </a:p>
          <a:p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[min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000" dirty="0" err="1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99E9F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srgbClr val="99E9F9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931138" y="3742129"/>
            <a:ext cx="3467370" cy="2479830"/>
            <a:chOff x="291830" y="3911602"/>
            <a:chExt cx="3467370" cy="247983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/>
            <a:srcRect l="8506" t="21108" r="16795" b="61002"/>
            <a:stretch>
              <a:fillRect/>
            </a:stretch>
          </p:blipFill>
          <p:spPr bwMode="auto">
            <a:xfrm>
              <a:off x="330740" y="3911602"/>
              <a:ext cx="3428460" cy="1032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/>
            <a:srcRect l="7410" t="73605" r="33245" b="7039"/>
            <a:stretch>
              <a:fillRect/>
            </a:stretch>
          </p:blipFill>
          <p:spPr bwMode="auto">
            <a:xfrm>
              <a:off x="291830" y="5273832"/>
              <a:ext cx="2723744" cy="111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759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868</Words>
  <Application>Microsoft Office PowerPoint</Application>
  <PresentationFormat>Широкоэкранный</PresentationFormat>
  <Paragraphs>167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Georgia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x</dc:title>
  <dc:creator>Sardina admina</dc:creator>
  <cp:lastModifiedBy>Ksenia</cp:lastModifiedBy>
  <cp:revision>75</cp:revision>
  <dcterms:created xsi:type="dcterms:W3CDTF">2020-03-15T10:58:50Z</dcterms:created>
  <dcterms:modified xsi:type="dcterms:W3CDTF">2020-03-26T04:54:54Z</dcterms:modified>
</cp:coreProperties>
</file>