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7" r:id="rId2"/>
    <p:sldId id="274" r:id="rId3"/>
    <p:sldId id="275" r:id="rId4"/>
    <p:sldId id="276" r:id="rId5"/>
    <p:sldId id="266" r:id="rId6"/>
    <p:sldId id="259" r:id="rId7"/>
    <p:sldId id="264" r:id="rId8"/>
    <p:sldId id="260" r:id="rId9"/>
    <p:sldId id="261" r:id="rId10"/>
    <p:sldId id="267" r:id="rId11"/>
    <p:sldId id="268" r:id="rId12"/>
    <p:sldId id="269" r:id="rId13"/>
    <p:sldId id="262" r:id="rId14"/>
    <p:sldId id="265" r:id="rId15"/>
    <p:sldId id="270" r:id="rId16"/>
    <p:sldId id="271" r:id="rId17"/>
    <p:sldId id="272" r:id="rId18"/>
    <p:sldId id="273" r:id="rId19"/>
    <p:sldId id="263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rdina admina" initials="Sa" lastIdx="0" clrIdx="0">
    <p:extLst>
      <p:ext uri="{19B8F6BF-5375-455C-9EA6-DF929625EA0E}">
        <p15:presenceInfo xmlns:p15="http://schemas.microsoft.com/office/powerpoint/2012/main" userId="Sardina admin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97F1FB"/>
    <a:srgbClr val="404040"/>
    <a:srgbClr val="424242"/>
    <a:srgbClr val="99E9F9"/>
    <a:srgbClr val="557ED9"/>
    <a:srgbClr val="AA72D4"/>
    <a:srgbClr val="F57373"/>
    <a:srgbClr val="FF8989"/>
    <a:srgbClr val="FFAB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3" autoAdjust="0"/>
    <p:restoredTop sz="94660"/>
  </p:normalViewPr>
  <p:slideViewPr>
    <p:cSldViewPr snapToGrid="0">
      <p:cViewPr varScale="1">
        <p:scale>
          <a:sx n="93" d="100"/>
          <a:sy n="93" d="100"/>
        </p:scale>
        <p:origin x="108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7D2A77-133A-4354-AA60-A4B90D006708}" type="datetimeFigureOut">
              <a:rPr lang="ru-RU" smtClean="0"/>
              <a:t>26.03.2020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26DFAA-9648-4DC6-BBD9-6B12AD4C91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5384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6DFAA-9648-4DC6-BBD9-6B12AD4C9177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955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B5854-775E-4BC6-86FB-136BE070D9A5}" type="datetimeFigureOut">
              <a:rPr lang="ru-RU" smtClean="0"/>
              <a:t>26.03.2020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E15D-C5C9-46D3-AA14-4502066D5B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35898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B5854-775E-4BC6-86FB-136BE070D9A5}" type="datetimeFigureOut">
              <a:rPr lang="ru-RU" smtClean="0"/>
              <a:t>26.03.2020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E15D-C5C9-46D3-AA14-4502066D5B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8159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B5854-775E-4BC6-86FB-136BE070D9A5}" type="datetimeFigureOut">
              <a:rPr lang="ru-RU" smtClean="0"/>
              <a:t>26.03.2020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E15D-C5C9-46D3-AA14-4502066D5B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7794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B5854-775E-4BC6-86FB-136BE070D9A5}" type="datetimeFigureOut">
              <a:rPr lang="ru-RU" smtClean="0"/>
              <a:t>26.03.2020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E15D-C5C9-46D3-AA14-4502066D5B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06197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B5854-775E-4BC6-86FB-136BE070D9A5}" type="datetimeFigureOut">
              <a:rPr lang="ru-RU" smtClean="0"/>
              <a:t>26.03.2020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E15D-C5C9-46D3-AA14-4502066D5B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96715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B5854-775E-4BC6-86FB-136BE070D9A5}" type="datetimeFigureOut">
              <a:rPr lang="ru-RU" smtClean="0"/>
              <a:t>26.03.2020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E15D-C5C9-46D3-AA14-4502066D5B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943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B5854-775E-4BC6-86FB-136BE070D9A5}" type="datetimeFigureOut">
              <a:rPr lang="ru-RU" smtClean="0"/>
              <a:t>26.03.2020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E15D-C5C9-46D3-AA14-4502066D5B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2294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B5854-775E-4BC6-86FB-136BE070D9A5}" type="datetimeFigureOut">
              <a:rPr lang="ru-RU" smtClean="0"/>
              <a:t>26.03.2020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E15D-C5C9-46D3-AA14-4502066D5B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02159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B5854-775E-4BC6-86FB-136BE070D9A5}" type="datetimeFigureOut">
              <a:rPr lang="ru-RU" smtClean="0"/>
              <a:t>26.03.2020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E15D-C5C9-46D3-AA14-4502066D5B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00829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B5854-775E-4BC6-86FB-136BE070D9A5}" type="datetimeFigureOut">
              <a:rPr lang="ru-RU" smtClean="0"/>
              <a:t>26.03.2020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E15D-C5C9-46D3-AA14-4502066D5B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0902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B5854-775E-4BC6-86FB-136BE070D9A5}" type="datetimeFigureOut">
              <a:rPr lang="ru-RU" smtClean="0"/>
              <a:t>26.03.2020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E15D-C5C9-46D3-AA14-4502066D5B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4699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B5854-775E-4BC6-86FB-136BE070D9A5}" type="datetimeFigureOut">
              <a:rPr lang="ru-RU" smtClean="0"/>
              <a:t>26.03.2020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9E15D-C5C9-46D3-AA14-4502066D5B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5199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slide" Target="slide5.xml"/><Relationship Id="rId5" Type="http://schemas.openxmlformats.org/officeDocument/2006/relationships/slide" Target="slide7.xml"/><Relationship Id="rId4" Type="http://schemas.openxmlformats.org/officeDocument/2006/relationships/slide" Target="slide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9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slide" Target="slide14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17714" y="174171"/>
            <a:ext cx="11713029" cy="6496595"/>
          </a:xfrm>
          <a:prstGeom prst="rect">
            <a:avLst/>
          </a:prstGeom>
          <a:noFill/>
          <a:ln w="28575">
            <a:solidFill>
              <a:srgbClr val="97F1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 smtClean="0">
                <a:solidFill>
                  <a:srgbClr val="97F1FB"/>
                </a:solidFill>
                <a:latin typeface="Georgia" panose="02040502050405020303" pitchFamily="18" charset="0"/>
                <a:cs typeface="Helvetica" panose="020B0604020202020204" pitchFamily="34" charset="0"/>
              </a:rPr>
              <a:t>СОРТИРОВКА «РАСЧЁСКА»</a:t>
            </a:r>
            <a:endParaRPr lang="ru-RU" sz="3200" b="1" dirty="0">
              <a:solidFill>
                <a:srgbClr val="97F1FB"/>
              </a:solidFill>
              <a:latin typeface="Georgia" panose="02040502050405020303" pitchFamily="18" charset="0"/>
              <a:cs typeface="Helvetica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27505" y="2847975"/>
            <a:ext cx="5216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>
                    <a:lumMod val="75000"/>
                  </a:schemeClr>
                </a:solidFill>
                <a:latin typeface="Georgia" panose="02040502050405020303" pitchFamily="18" charset="0"/>
                <a:cs typeface="Helvetica" panose="020B0604020202020204" pitchFamily="34" charset="0"/>
              </a:rPr>
              <a:t>основы алгоритмизации и программирования</a:t>
            </a:r>
            <a:endParaRPr lang="ru-RU" dirty="0">
              <a:solidFill>
                <a:schemeClr val="bg1">
                  <a:lumMod val="75000"/>
                </a:schemeClr>
              </a:solidFill>
              <a:latin typeface="Georgia" panose="02040502050405020303" pitchFamily="18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3850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447675" y="241011"/>
            <a:ext cx="11268075" cy="584775"/>
            <a:chOff x="447675" y="241011"/>
            <a:chExt cx="11268075" cy="584775"/>
          </a:xfrm>
        </p:grpSpPr>
        <p:cxnSp>
          <p:nvCxnSpPr>
            <p:cNvPr id="3" name="Прямая соединительная линия 2"/>
            <p:cNvCxnSpPr/>
            <p:nvPr/>
          </p:nvCxnSpPr>
          <p:spPr>
            <a:xfrm flipV="1">
              <a:off x="447675" y="533399"/>
              <a:ext cx="1228725" cy="1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Прямая соединительная линия 3"/>
            <p:cNvCxnSpPr>
              <a:stCxn id="5" idx="3"/>
            </p:cNvCxnSpPr>
            <p:nvPr/>
          </p:nvCxnSpPr>
          <p:spPr>
            <a:xfrm>
              <a:off x="9374641" y="533399"/>
              <a:ext cx="2341109" cy="0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1809750" y="241011"/>
              <a:ext cx="75648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 smtClean="0">
                  <a:solidFill>
                    <a:srgbClr val="97F1FB"/>
                  </a:solidFill>
                  <a:latin typeface="Georgia" panose="02040502050405020303" pitchFamily="18" charset="0"/>
                </a:rPr>
                <a:t>РАЗБОР ЭЛЕМЕНТОВ БЛОК-СХЕМЫ</a:t>
              </a:r>
              <a:endParaRPr lang="ru-RU" sz="3200" dirty="0">
                <a:solidFill>
                  <a:srgbClr val="97F1FB"/>
                </a:solidFill>
                <a:latin typeface="Georgia" panose="02040502050405020303" pitchFamily="18" charset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062037" y="1244948"/>
            <a:ext cx="85915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rgbClr val="97F1FB"/>
                </a:solidFill>
              </a:rPr>
              <a:t>1</a:t>
            </a:r>
            <a:r>
              <a:rPr lang="en-US" sz="2400" dirty="0" smtClean="0">
                <a:solidFill>
                  <a:srgbClr val="97F1FB"/>
                </a:solidFill>
              </a:rPr>
              <a:t> </a:t>
            </a:r>
            <a:r>
              <a:rPr lang="ru-RU" dirty="0" smtClean="0"/>
              <a:t> </a:t>
            </a:r>
            <a:r>
              <a:rPr lang="ru-RU" dirty="0" smtClean="0">
                <a:solidFill>
                  <a:srgbClr val="F2F2F2"/>
                </a:solidFill>
              </a:rPr>
              <a:t>Первый элемент «пуск» мы используем для обозначения начала работы алгоритма.</a:t>
            </a:r>
            <a:endParaRPr lang="ru-RU" dirty="0">
              <a:solidFill>
                <a:srgbClr val="F2F2F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62037" y="2365949"/>
            <a:ext cx="85915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rgbClr val="97F1FB"/>
                </a:solidFill>
              </a:rPr>
              <a:t>2</a:t>
            </a:r>
            <a:r>
              <a:rPr lang="en-US" sz="2400" dirty="0" smtClean="0">
                <a:solidFill>
                  <a:srgbClr val="97F1FB"/>
                </a:solidFill>
              </a:rPr>
              <a:t> </a:t>
            </a:r>
            <a:r>
              <a:rPr lang="ru-RU" dirty="0" smtClean="0"/>
              <a:t> </a:t>
            </a:r>
            <a:r>
              <a:rPr lang="ru-RU" dirty="0" smtClean="0">
                <a:solidFill>
                  <a:srgbClr val="F2F2F2"/>
                </a:solidFill>
              </a:rPr>
              <a:t>Второй элемент «процесс» отвечает за объявление и инициализацию переменных, используемых в дальнейшем при работе алгоритма.</a:t>
            </a:r>
            <a:endParaRPr lang="ru-RU" dirty="0">
              <a:solidFill>
                <a:srgbClr val="F2F2F2"/>
              </a:solidFill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67" t="7847" r="8516" b="79133"/>
          <a:stretch/>
        </p:blipFill>
        <p:spPr>
          <a:xfrm>
            <a:off x="1223962" y="3266061"/>
            <a:ext cx="2505075" cy="6953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495675" y="3151224"/>
            <a:ext cx="5243512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500" dirty="0" err="1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00" dirty="0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temp, step;</a:t>
            </a:r>
            <a:endParaRPr lang="ru-RU" sz="1500" dirty="0">
              <a:solidFill>
                <a:srgbClr val="97F1FB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dirty="0" smtClean="0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500" dirty="0" err="1" smtClean="0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 smtClean="0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array[] = { 1, 4, 5, 0, 3, 2 };</a:t>
            </a:r>
            <a:endParaRPr lang="ru-RU" sz="1500" dirty="0">
              <a:solidFill>
                <a:srgbClr val="97F1FB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500" dirty="0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500" dirty="0" err="1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 = </a:t>
            </a:r>
            <a:r>
              <a:rPr lang="en-US" sz="1500" dirty="0" err="1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500" dirty="0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(array) / </a:t>
            </a:r>
            <a:r>
              <a:rPr lang="en-US" sz="1500" dirty="0" err="1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500" dirty="0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sz="1500" dirty="0">
              <a:solidFill>
                <a:srgbClr val="97F1FB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500" dirty="0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500" dirty="0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 k = 1.247;</a:t>
            </a:r>
            <a:endParaRPr lang="ru-RU" sz="1500" dirty="0">
              <a:solidFill>
                <a:srgbClr val="97F1FB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62037" y="4343723"/>
            <a:ext cx="85915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97F1FB"/>
                </a:solidFill>
              </a:rPr>
              <a:t>3</a:t>
            </a:r>
            <a:r>
              <a:rPr lang="en-US" sz="2400" dirty="0" smtClean="0">
                <a:solidFill>
                  <a:srgbClr val="97F1FB"/>
                </a:solidFill>
              </a:rPr>
              <a:t> </a:t>
            </a:r>
            <a:r>
              <a:rPr lang="ru-RU" dirty="0" smtClean="0"/>
              <a:t> </a:t>
            </a:r>
            <a:r>
              <a:rPr lang="ru-RU" dirty="0" smtClean="0">
                <a:solidFill>
                  <a:srgbClr val="F2F2F2"/>
                </a:solidFill>
              </a:rPr>
              <a:t>Третий элемент </a:t>
            </a:r>
            <a:r>
              <a:rPr lang="ru-RU" dirty="0">
                <a:solidFill>
                  <a:srgbClr val="F2F2F2"/>
                </a:solidFill>
              </a:rPr>
              <a:t>блок-схемы «модификация» отвечает за начало </a:t>
            </a:r>
            <a:r>
              <a:rPr lang="ru-RU" dirty="0" smtClean="0">
                <a:solidFill>
                  <a:srgbClr val="F2F2F2"/>
                </a:solidFill>
              </a:rPr>
              <a:t>внешнего цикла.</a:t>
            </a:r>
            <a:r>
              <a:rPr lang="en-US" dirty="0" smtClean="0">
                <a:solidFill>
                  <a:srgbClr val="F2F2F2"/>
                </a:solidFill>
              </a:rPr>
              <a:t> </a:t>
            </a:r>
            <a:r>
              <a:rPr lang="ru-RU" dirty="0">
                <a:solidFill>
                  <a:srgbClr val="F2F2F2"/>
                </a:solidFill>
              </a:rPr>
              <a:t>В коде «модификация» реализуется через параметрический цикл </a:t>
            </a:r>
            <a:r>
              <a:rPr lang="en-US" dirty="0" smtClean="0">
                <a:solidFill>
                  <a:srgbClr val="F2F2F2"/>
                </a:solidFill>
              </a:rPr>
              <a:t>for.</a:t>
            </a:r>
            <a:endParaRPr lang="ru-RU" dirty="0">
              <a:solidFill>
                <a:srgbClr val="F2F2F2"/>
              </a:solidFill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39" t="18621" r="4041" b="64791"/>
          <a:stretch/>
        </p:blipFill>
        <p:spPr>
          <a:xfrm>
            <a:off x="1223962" y="5243835"/>
            <a:ext cx="2838450" cy="88582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729037" y="5243835"/>
            <a:ext cx="569595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500" dirty="0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(step = n - 1; step &gt;= 1; step /= k) </a:t>
            </a:r>
            <a:r>
              <a:rPr lang="en-US" sz="1500" dirty="0" smtClean="0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sz="1500" dirty="0" smtClean="0">
              <a:solidFill>
                <a:srgbClr val="97F1FB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dirty="0" smtClean="0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ru-RU" sz="1500" dirty="0" smtClean="0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500" dirty="0" smtClean="0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ru-RU" sz="1500" dirty="0">
              <a:solidFill>
                <a:srgbClr val="97F1FB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630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447675" y="241011"/>
            <a:ext cx="11268075" cy="584775"/>
            <a:chOff x="447675" y="241011"/>
            <a:chExt cx="11268075" cy="584775"/>
          </a:xfrm>
        </p:grpSpPr>
        <p:cxnSp>
          <p:nvCxnSpPr>
            <p:cNvPr id="3" name="Прямая соединительная линия 2"/>
            <p:cNvCxnSpPr/>
            <p:nvPr/>
          </p:nvCxnSpPr>
          <p:spPr>
            <a:xfrm flipV="1">
              <a:off x="447675" y="533399"/>
              <a:ext cx="1228725" cy="1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Прямая соединительная линия 3"/>
            <p:cNvCxnSpPr>
              <a:stCxn id="5" idx="3"/>
            </p:cNvCxnSpPr>
            <p:nvPr/>
          </p:nvCxnSpPr>
          <p:spPr>
            <a:xfrm>
              <a:off x="9374641" y="533399"/>
              <a:ext cx="2341109" cy="0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1809750" y="241011"/>
              <a:ext cx="75648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 smtClean="0">
                  <a:solidFill>
                    <a:srgbClr val="97F1FB"/>
                  </a:solidFill>
                  <a:latin typeface="Georgia" panose="02040502050405020303" pitchFamily="18" charset="0"/>
                </a:rPr>
                <a:t>РАЗБОР ЭЛЕМЕНТОВ БЛОК-СХЕМЫ</a:t>
              </a:r>
              <a:endParaRPr lang="ru-RU" sz="3200" dirty="0">
                <a:solidFill>
                  <a:srgbClr val="97F1FB"/>
                </a:solidFill>
                <a:latin typeface="Georgia" panose="02040502050405020303" pitchFamily="18" charset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062037" y="1244948"/>
            <a:ext cx="85915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97F1FB"/>
                </a:solidFill>
              </a:rPr>
              <a:t>4</a:t>
            </a:r>
            <a:r>
              <a:rPr lang="en-US" sz="2400" dirty="0" smtClean="0">
                <a:solidFill>
                  <a:srgbClr val="97F1FB"/>
                </a:solidFill>
              </a:rPr>
              <a:t> </a:t>
            </a:r>
            <a:r>
              <a:rPr lang="ru-RU" dirty="0" smtClean="0"/>
              <a:t> </a:t>
            </a:r>
            <a:r>
              <a:rPr lang="ru-RU" dirty="0" smtClean="0">
                <a:solidFill>
                  <a:srgbClr val="F2F2F2"/>
                </a:solidFill>
              </a:rPr>
              <a:t>Четвёртый элемент, также </a:t>
            </a:r>
            <a:r>
              <a:rPr lang="ru-RU" dirty="0">
                <a:solidFill>
                  <a:srgbClr val="F2F2F2"/>
                </a:solidFill>
              </a:rPr>
              <a:t>«модификация</a:t>
            </a:r>
            <a:r>
              <a:rPr lang="ru-RU" dirty="0" smtClean="0">
                <a:solidFill>
                  <a:srgbClr val="F2F2F2"/>
                </a:solidFill>
              </a:rPr>
              <a:t>», </a:t>
            </a:r>
            <a:r>
              <a:rPr lang="ru-RU" dirty="0">
                <a:solidFill>
                  <a:srgbClr val="F2F2F2"/>
                </a:solidFill>
              </a:rPr>
              <a:t>отвечает за начало внутреннего </a:t>
            </a:r>
            <a:r>
              <a:rPr lang="ru-RU" dirty="0" smtClean="0">
                <a:solidFill>
                  <a:srgbClr val="F2F2F2"/>
                </a:solidFill>
              </a:rPr>
              <a:t>цикла.</a:t>
            </a:r>
            <a:endParaRPr lang="ru-RU" dirty="0">
              <a:solidFill>
                <a:srgbClr val="F2F2F2"/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7" t="30475" r="1010" b="51688"/>
          <a:stretch/>
        </p:blipFill>
        <p:spPr>
          <a:xfrm>
            <a:off x="1257300" y="2218910"/>
            <a:ext cx="3028950" cy="9525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612140" y="2218910"/>
            <a:ext cx="569595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1500" dirty="0" err="1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00" dirty="0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500" dirty="0" err="1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00" dirty="0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n – step; </a:t>
            </a:r>
            <a:r>
              <a:rPr lang="en-US" sz="1500" dirty="0" err="1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00" dirty="0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  <a:r>
              <a:rPr lang="en-US" sz="1500" dirty="0" smtClean="0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sz="1500" dirty="0" smtClean="0">
              <a:solidFill>
                <a:srgbClr val="97F1FB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dirty="0" smtClean="0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ru-RU" sz="1500" dirty="0" smtClean="0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500" dirty="0" smtClean="0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ru-RU" sz="1500" dirty="0">
              <a:solidFill>
                <a:srgbClr val="97F1FB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62037" y="3411977"/>
            <a:ext cx="859155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rgbClr val="97F1FB"/>
                </a:solidFill>
              </a:rPr>
              <a:t>5</a:t>
            </a:r>
            <a:r>
              <a:rPr lang="ru-RU" dirty="0" smtClean="0">
                <a:solidFill>
                  <a:srgbClr val="F2F2F2"/>
                </a:solidFill>
              </a:rPr>
              <a:t>  Элемент </a:t>
            </a:r>
            <a:r>
              <a:rPr lang="ru-RU" dirty="0">
                <a:solidFill>
                  <a:srgbClr val="F2F2F2"/>
                </a:solidFill>
              </a:rPr>
              <a:t>блок-схемы «решение» отвечает за реализацию ветвления </a:t>
            </a:r>
            <a:r>
              <a:rPr lang="ru-RU" dirty="0" smtClean="0">
                <a:solidFill>
                  <a:srgbClr val="F2F2F2"/>
                </a:solidFill>
              </a:rPr>
              <a:t>алгоритма. </a:t>
            </a:r>
            <a:r>
              <a:rPr lang="ru-RU" dirty="0">
                <a:solidFill>
                  <a:srgbClr val="F2F2F2"/>
                </a:solidFill>
              </a:rPr>
              <a:t>Значения двух элементов массива сравниваются, и в зависимости от результата выполняются соответствующие действия.</a:t>
            </a:r>
          </a:p>
          <a:p>
            <a:r>
              <a:rPr lang="ru-RU" dirty="0" smtClean="0">
                <a:solidFill>
                  <a:srgbClr val="F2F2F2"/>
                </a:solidFill>
              </a:rPr>
              <a:t>В </a:t>
            </a:r>
            <a:r>
              <a:rPr lang="ru-RU" dirty="0">
                <a:solidFill>
                  <a:srgbClr val="F2F2F2"/>
                </a:solidFill>
              </a:rPr>
              <a:t>коде «решение» реализовано через неполный условный оператор </a:t>
            </a:r>
            <a:r>
              <a:rPr lang="en-US" dirty="0" smtClean="0">
                <a:solidFill>
                  <a:srgbClr val="F2F2F2"/>
                </a:solidFill>
              </a:rPr>
              <a:t>if</a:t>
            </a:r>
            <a:r>
              <a:rPr lang="ru-RU" dirty="0" smtClean="0">
                <a:solidFill>
                  <a:srgbClr val="F2F2F2"/>
                </a:solidFill>
              </a:rPr>
              <a:t>.</a:t>
            </a:r>
            <a:endParaRPr lang="ru-RU" dirty="0">
              <a:solidFill>
                <a:srgbClr val="F2F2F2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7" t="43289" r="1010" b="30669"/>
          <a:stretch/>
        </p:blipFill>
        <p:spPr>
          <a:xfrm>
            <a:off x="1257300" y="4945206"/>
            <a:ext cx="3028950" cy="13906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612139" y="5097487"/>
            <a:ext cx="569595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(array[</a:t>
            </a:r>
            <a:r>
              <a:rPr lang="en-US" sz="1500" dirty="0" err="1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00" dirty="0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&gt; array[</a:t>
            </a:r>
            <a:r>
              <a:rPr lang="en-US" sz="1500" dirty="0" err="1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00" dirty="0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step]) {</a:t>
            </a:r>
            <a:endParaRPr lang="ru-RU" sz="1500" dirty="0">
              <a:solidFill>
                <a:srgbClr val="97F1FB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dirty="0" smtClean="0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ru-RU" sz="1500" dirty="0" smtClean="0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500" dirty="0" smtClean="0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ru-RU" sz="1500" dirty="0">
              <a:solidFill>
                <a:srgbClr val="97F1FB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32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447675" y="241011"/>
            <a:ext cx="11268075" cy="584775"/>
            <a:chOff x="447675" y="241011"/>
            <a:chExt cx="11268075" cy="584775"/>
          </a:xfrm>
        </p:grpSpPr>
        <p:cxnSp>
          <p:nvCxnSpPr>
            <p:cNvPr id="3" name="Прямая соединительная линия 2"/>
            <p:cNvCxnSpPr/>
            <p:nvPr/>
          </p:nvCxnSpPr>
          <p:spPr>
            <a:xfrm flipV="1">
              <a:off x="447675" y="533399"/>
              <a:ext cx="1228725" cy="1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Прямая соединительная линия 3"/>
            <p:cNvCxnSpPr>
              <a:stCxn id="5" idx="3"/>
            </p:cNvCxnSpPr>
            <p:nvPr/>
          </p:nvCxnSpPr>
          <p:spPr>
            <a:xfrm>
              <a:off x="9374641" y="533399"/>
              <a:ext cx="2341109" cy="0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1809750" y="241011"/>
              <a:ext cx="75648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 smtClean="0">
                  <a:solidFill>
                    <a:srgbClr val="97F1FB"/>
                  </a:solidFill>
                  <a:latin typeface="Georgia" panose="02040502050405020303" pitchFamily="18" charset="0"/>
                </a:rPr>
                <a:t>РАЗБОР ЭЛЕМЕНТОВ БЛОК-СХЕМЫ</a:t>
              </a:r>
              <a:endParaRPr lang="ru-RU" sz="3200" dirty="0">
                <a:solidFill>
                  <a:srgbClr val="97F1FB"/>
                </a:solidFill>
                <a:latin typeface="Georgia" panose="02040502050405020303" pitchFamily="18" charset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062037" y="1244948"/>
            <a:ext cx="85915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rgbClr val="97F1FB"/>
                </a:solidFill>
              </a:rPr>
              <a:t>6</a:t>
            </a:r>
            <a:r>
              <a:rPr lang="en-US" sz="2400" dirty="0" smtClean="0">
                <a:solidFill>
                  <a:srgbClr val="97F1FB"/>
                </a:solidFill>
              </a:rPr>
              <a:t> </a:t>
            </a:r>
            <a:r>
              <a:rPr lang="ru-RU" dirty="0" smtClean="0"/>
              <a:t> </a:t>
            </a:r>
            <a:r>
              <a:rPr lang="ru-RU" dirty="0">
                <a:solidFill>
                  <a:srgbClr val="F2F2F2"/>
                </a:solidFill>
              </a:rPr>
              <a:t>Элемент блок-схемы «процесс» отвечает за обмен значений элементов массива в случае истинности предшествующего </a:t>
            </a:r>
            <a:r>
              <a:rPr lang="ru-RU" dirty="0" smtClean="0">
                <a:solidFill>
                  <a:srgbClr val="F2F2F2"/>
                </a:solidFill>
              </a:rPr>
              <a:t>условия.</a:t>
            </a:r>
            <a:endParaRPr lang="ru-RU" dirty="0">
              <a:solidFill>
                <a:srgbClr val="F2F2F2"/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85" t="62521" r="15299" b="12508"/>
          <a:stretch/>
        </p:blipFill>
        <p:spPr>
          <a:xfrm>
            <a:off x="1228725" y="2124075"/>
            <a:ext cx="2085975" cy="133349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634806" y="2124075"/>
            <a:ext cx="344601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 </a:t>
            </a:r>
            <a:r>
              <a:rPr lang="en-US" sz="1500" dirty="0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array[</a:t>
            </a:r>
            <a:r>
              <a:rPr lang="en-US" sz="1500" dirty="0" err="1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00" dirty="0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ru-RU" sz="1500" dirty="0">
              <a:solidFill>
                <a:srgbClr val="97F1FB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dirty="0" smtClean="0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array[</a:t>
            </a:r>
            <a:r>
              <a:rPr lang="en-US" sz="1500" dirty="0" err="1" smtClean="0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00" dirty="0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array[</a:t>
            </a:r>
            <a:r>
              <a:rPr lang="en-US" sz="1500" dirty="0" err="1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00" dirty="0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step];</a:t>
            </a:r>
            <a:endParaRPr lang="ru-RU" sz="1500" dirty="0">
              <a:solidFill>
                <a:srgbClr val="97F1FB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dirty="0" smtClean="0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array[</a:t>
            </a:r>
            <a:r>
              <a:rPr lang="en-US" sz="1500" dirty="0" err="1" smtClean="0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00" dirty="0" smtClean="0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step] = temp;</a:t>
            </a:r>
            <a:endParaRPr lang="ru-RU" sz="1500" dirty="0">
              <a:solidFill>
                <a:srgbClr val="97F1FB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62037" y="3759962"/>
            <a:ext cx="8591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rgbClr val="97F1FB"/>
                </a:solidFill>
              </a:rPr>
              <a:t>7</a:t>
            </a:r>
            <a:r>
              <a:rPr lang="en-US" sz="2400" dirty="0" smtClean="0">
                <a:solidFill>
                  <a:srgbClr val="97F1FB"/>
                </a:solidFill>
              </a:rPr>
              <a:t> </a:t>
            </a:r>
            <a:r>
              <a:rPr lang="ru-RU" dirty="0" smtClean="0"/>
              <a:t> </a:t>
            </a:r>
            <a:r>
              <a:rPr lang="ru-RU" dirty="0" smtClean="0">
                <a:solidFill>
                  <a:srgbClr val="F2F2F2"/>
                </a:solidFill>
              </a:rPr>
              <a:t>Последний элемент </a:t>
            </a:r>
            <a:r>
              <a:rPr lang="ru-RU" dirty="0">
                <a:solidFill>
                  <a:srgbClr val="F2F2F2"/>
                </a:solidFill>
              </a:rPr>
              <a:t>«пуск» завершает </a:t>
            </a:r>
            <a:r>
              <a:rPr lang="ru-RU" dirty="0" smtClean="0">
                <a:solidFill>
                  <a:srgbClr val="F2F2F2"/>
                </a:solidFill>
              </a:rPr>
              <a:t>алгоритм.</a:t>
            </a:r>
            <a:endParaRPr lang="ru-RU" dirty="0">
              <a:solidFill>
                <a:srgbClr val="F2F2F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335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единительная линия 2"/>
          <p:cNvCxnSpPr/>
          <p:nvPr/>
        </p:nvCxnSpPr>
        <p:spPr>
          <a:xfrm flipV="1">
            <a:off x="447675" y="533399"/>
            <a:ext cx="1228725" cy="1"/>
          </a:xfrm>
          <a:prstGeom prst="line">
            <a:avLst/>
          </a:prstGeom>
          <a:ln w="19050">
            <a:solidFill>
              <a:srgbClr val="97F1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единительная линия 3"/>
          <p:cNvCxnSpPr>
            <a:stCxn id="5" idx="3"/>
          </p:cNvCxnSpPr>
          <p:nvPr/>
        </p:nvCxnSpPr>
        <p:spPr>
          <a:xfrm>
            <a:off x="8323072" y="533399"/>
            <a:ext cx="3392678" cy="0"/>
          </a:xfrm>
          <a:prstGeom prst="line">
            <a:avLst/>
          </a:prstGeom>
          <a:ln w="19050">
            <a:solidFill>
              <a:srgbClr val="97F1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809750" y="241011"/>
            <a:ext cx="65133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solidFill>
                  <a:srgbClr val="97F1FB"/>
                </a:solidFill>
                <a:latin typeface="Georgia" panose="02040502050405020303" pitchFamily="18" charset="0"/>
              </a:rPr>
              <a:t>ПРОГРАММНАЯ РЕАЛИЗАЦИЯ</a:t>
            </a:r>
            <a:endParaRPr lang="ru-RU" sz="3200" dirty="0">
              <a:solidFill>
                <a:srgbClr val="97F1FB"/>
              </a:solidFill>
              <a:latin typeface="Georgia" panose="02040502050405020303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7676" y="1287919"/>
            <a:ext cx="609950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  <a:endParaRPr lang="ru-RU" sz="1600" dirty="0">
              <a:solidFill>
                <a:srgbClr val="F2F2F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600" dirty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600" dirty="0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temp, step;</a:t>
            </a:r>
            <a:endParaRPr lang="ru-RU" sz="1600" dirty="0">
              <a:solidFill>
                <a:srgbClr val="F2F2F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600" dirty="0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array[] = { 1, 4, 5, 0, 3, 2 };</a:t>
            </a:r>
            <a:endParaRPr lang="ru-RU" sz="1600" dirty="0">
              <a:solidFill>
                <a:srgbClr val="F2F2F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600" dirty="0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= </a:t>
            </a:r>
            <a:r>
              <a:rPr lang="en-US" sz="1600" dirty="0" err="1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600" dirty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(array) / </a:t>
            </a:r>
            <a:r>
              <a:rPr lang="en-US" sz="1600" dirty="0" err="1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600" dirty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sz="1600" dirty="0">
              <a:solidFill>
                <a:srgbClr val="F2F2F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600" dirty="0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 </a:t>
            </a:r>
            <a:r>
              <a:rPr lang="en-US" sz="1600" dirty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 = 1.247;</a:t>
            </a:r>
            <a:endParaRPr lang="ru-RU" sz="1600" dirty="0">
              <a:solidFill>
                <a:srgbClr val="F2F2F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600" dirty="0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600" dirty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(step = n - 1; step &gt;= 1; step /= k) {</a:t>
            </a:r>
            <a:endParaRPr lang="ru-RU" sz="1600" dirty="0">
              <a:solidFill>
                <a:srgbClr val="F2F2F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600" dirty="0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600" dirty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dirty="0" err="1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n – step; </a:t>
            </a:r>
            <a:r>
              <a:rPr lang="en-US" sz="1600" dirty="0" err="1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  <a:endParaRPr lang="ru-RU" sz="1600" dirty="0">
              <a:solidFill>
                <a:srgbClr val="F2F2F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600" dirty="0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dirty="0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600" dirty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(array[</a:t>
            </a:r>
            <a:r>
              <a:rPr lang="en-US" sz="1600" dirty="0" err="1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&gt; array[</a:t>
            </a:r>
            <a:r>
              <a:rPr lang="en-US" sz="1600" dirty="0" err="1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step]) {</a:t>
            </a:r>
            <a:endParaRPr lang="ru-RU" sz="1600" dirty="0">
              <a:solidFill>
                <a:srgbClr val="F2F2F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600" dirty="0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600" dirty="0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 </a:t>
            </a:r>
            <a:r>
              <a:rPr lang="en-US" sz="1600" dirty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array[</a:t>
            </a:r>
            <a:r>
              <a:rPr lang="en-US" sz="1600" dirty="0" err="1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ru-RU" sz="1600" dirty="0">
              <a:solidFill>
                <a:srgbClr val="F2F2F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600" dirty="0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600" dirty="0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array[</a:t>
            </a:r>
            <a:r>
              <a:rPr lang="en-US" sz="1600" dirty="0" err="1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array[</a:t>
            </a:r>
            <a:r>
              <a:rPr lang="en-US" sz="1600" dirty="0" err="1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step];</a:t>
            </a:r>
            <a:endParaRPr lang="ru-RU" sz="1600" dirty="0">
              <a:solidFill>
                <a:srgbClr val="F2F2F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600" dirty="0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600" dirty="0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array[</a:t>
            </a:r>
            <a:r>
              <a:rPr lang="en-US" sz="1600" dirty="0" err="1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step] = temp;</a:t>
            </a:r>
            <a:endParaRPr lang="ru-RU" sz="1600" dirty="0">
              <a:solidFill>
                <a:srgbClr val="F2F2F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600" dirty="0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dirty="0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1600" dirty="0">
              <a:solidFill>
                <a:srgbClr val="F2F2F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600" dirty="0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1600" dirty="0">
              <a:solidFill>
                <a:srgbClr val="F2F2F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600" dirty="0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1600" dirty="0">
              <a:solidFill>
                <a:srgbClr val="F2F2F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600" dirty="0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1600" dirty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  <a:endParaRPr lang="ru-RU" sz="1600" dirty="0">
              <a:solidFill>
                <a:srgbClr val="F2F2F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1600" dirty="0">
              <a:solidFill>
                <a:srgbClr val="F2F2F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447675" y="1287919"/>
            <a:ext cx="5801270" cy="4524315"/>
          </a:xfrm>
          <a:prstGeom prst="rect">
            <a:avLst/>
          </a:prstGeom>
          <a:noFill/>
          <a:ln>
            <a:solidFill>
              <a:srgbClr val="97F1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7354566" y="1286969"/>
            <a:ext cx="4361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2F2F2"/>
                </a:solidFill>
              </a:rPr>
              <a:t>Программная реализация «Расчёски» через параметрический цикл</a:t>
            </a:r>
            <a:endParaRPr lang="ru-RU" dirty="0">
              <a:solidFill>
                <a:srgbClr val="F2F2F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746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42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Группа 9"/>
          <p:cNvGrpSpPr/>
          <p:nvPr/>
        </p:nvGrpSpPr>
        <p:grpSpPr>
          <a:xfrm>
            <a:off x="447675" y="241011"/>
            <a:ext cx="11268075" cy="584775"/>
            <a:chOff x="447675" y="241011"/>
            <a:chExt cx="11268075" cy="584775"/>
          </a:xfrm>
        </p:grpSpPr>
        <p:cxnSp>
          <p:nvCxnSpPr>
            <p:cNvPr id="3" name="Прямая соединительная линия 2"/>
            <p:cNvCxnSpPr/>
            <p:nvPr/>
          </p:nvCxnSpPr>
          <p:spPr>
            <a:xfrm flipV="1">
              <a:off x="447675" y="533399"/>
              <a:ext cx="1228725" cy="1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Прямая соединительная линия 3"/>
            <p:cNvCxnSpPr>
              <a:stCxn id="5" idx="3"/>
            </p:cNvCxnSpPr>
            <p:nvPr/>
          </p:nvCxnSpPr>
          <p:spPr>
            <a:xfrm>
              <a:off x="4895851" y="533399"/>
              <a:ext cx="6819899" cy="0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1809750" y="241011"/>
              <a:ext cx="30861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 smtClean="0">
                  <a:solidFill>
                    <a:srgbClr val="97F1FB"/>
                  </a:solidFill>
                  <a:latin typeface="Georgia" panose="02040502050405020303" pitchFamily="18" charset="0"/>
                </a:rPr>
                <a:t>БЛОК-СХЕМА </a:t>
              </a:r>
              <a:endParaRPr lang="ru-RU" sz="3200" dirty="0">
                <a:solidFill>
                  <a:srgbClr val="97F1FB"/>
                </a:solidFill>
                <a:latin typeface="Georgia" panose="02040502050405020303" pitchFamily="18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250882" y="6356358"/>
            <a:ext cx="61621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600" dirty="0" smtClean="0">
                <a:solidFill>
                  <a:schemeClr val="bg1">
                    <a:lumMod val="95000"/>
                  </a:schemeClr>
                </a:solidFill>
              </a:rPr>
              <a:t>Блок-схема алгоритма с использованием элемента «решение»</a:t>
            </a:r>
            <a:endParaRPr lang="ru-RU" sz="16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7191" y="729226"/>
            <a:ext cx="2089511" cy="5627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6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447675" y="241011"/>
            <a:ext cx="11268075" cy="584775"/>
            <a:chOff x="447675" y="241011"/>
            <a:chExt cx="11268075" cy="584775"/>
          </a:xfrm>
        </p:grpSpPr>
        <p:cxnSp>
          <p:nvCxnSpPr>
            <p:cNvPr id="3" name="Прямая соединительная линия 2"/>
            <p:cNvCxnSpPr/>
            <p:nvPr/>
          </p:nvCxnSpPr>
          <p:spPr>
            <a:xfrm flipV="1">
              <a:off x="447675" y="533399"/>
              <a:ext cx="1228725" cy="1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Прямая соединительная линия 3"/>
            <p:cNvCxnSpPr>
              <a:stCxn id="5" idx="3"/>
            </p:cNvCxnSpPr>
            <p:nvPr/>
          </p:nvCxnSpPr>
          <p:spPr>
            <a:xfrm>
              <a:off x="9374641" y="533399"/>
              <a:ext cx="2341109" cy="0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1809750" y="241011"/>
              <a:ext cx="75648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 smtClean="0">
                  <a:solidFill>
                    <a:srgbClr val="97F1FB"/>
                  </a:solidFill>
                  <a:latin typeface="Georgia" panose="02040502050405020303" pitchFamily="18" charset="0"/>
                </a:rPr>
                <a:t>РАЗБОР ЭЛЕМЕНТОВ БЛОК-СХЕМЫ</a:t>
              </a:r>
              <a:endParaRPr lang="ru-RU" sz="3200" dirty="0">
                <a:solidFill>
                  <a:srgbClr val="97F1FB"/>
                </a:solidFill>
                <a:latin typeface="Georgia" panose="02040502050405020303" pitchFamily="18" charset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125991" y="1118174"/>
            <a:ext cx="85915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rgbClr val="97F1FB"/>
                </a:solidFill>
              </a:rPr>
              <a:t>1</a:t>
            </a:r>
            <a:r>
              <a:rPr lang="en-US" sz="2400" dirty="0" smtClean="0">
                <a:solidFill>
                  <a:srgbClr val="97F1FB"/>
                </a:solidFill>
              </a:rPr>
              <a:t> </a:t>
            </a:r>
            <a:r>
              <a:rPr lang="ru-RU" dirty="0" smtClean="0"/>
              <a:t> </a:t>
            </a:r>
            <a:r>
              <a:rPr lang="ru-RU" dirty="0" smtClean="0">
                <a:solidFill>
                  <a:srgbClr val="F2F2F2"/>
                </a:solidFill>
              </a:rPr>
              <a:t>Первый элемент «пуск» мы используем для обозначения начала работы алгоритма.</a:t>
            </a:r>
            <a:endParaRPr lang="ru-RU" dirty="0">
              <a:solidFill>
                <a:srgbClr val="F2F2F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25991" y="1986697"/>
            <a:ext cx="85915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rgbClr val="97F1FB"/>
                </a:solidFill>
              </a:rPr>
              <a:t>2</a:t>
            </a:r>
            <a:r>
              <a:rPr lang="en-US" sz="2400" dirty="0" smtClean="0">
                <a:solidFill>
                  <a:srgbClr val="97F1FB"/>
                </a:solidFill>
              </a:rPr>
              <a:t> </a:t>
            </a:r>
            <a:r>
              <a:rPr lang="ru-RU" dirty="0" smtClean="0"/>
              <a:t> </a:t>
            </a:r>
            <a:r>
              <a:rPr lang="ru-RU" dirty="0" smtClean="0">
                <a:solidFill>
                  <a:srgbClr val="F2F2F2"/>
                </a:solidFill>
              </a:rPr>
              <a:t>Второй элемент «процесс» отвечает за объявление и инициализацию переменных, используемых в дальнейшем при работе алгоритма.</a:t>
            </a:r>
            <a:endParaRPr lang="ru-RU" dirty="0">
              <a:solidFill>
                <a:srgbClr val="F2F2F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80795" y="2855220"/>
            <a:ext cx="40175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temp;</a:t>
            </a:r>
            <a:endParaRPr lang="ru-RU" sz="1400" dirty="0">
              <a:solidFill>
                <a:srgbClr val="97F1FB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 smtClean="0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array[] = { 1, 4, 5, 0, 3, 2 };</a:t>
            </a:r>
            <a:endParaRPr lang="ru-RU" sz="1400" dirty="0">
              <a:solidFill>
                <a:srgbClr val="97F1FB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 smtClean="0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= </a:t>
            </a:r>
            <a:r>
              <a:rPr lang="en-US" sz="1400" dirty="0" err="1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400" dirty="0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(array) / </a:t>
            </a:r>
            <a:r>
              <a:rPr lang="en-US" sz="1400" dirty="0" err="1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400" dirty="0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sz="1400" dirty="0">
              <a:solidFill>
                <a:srgbClr val="97F1FB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 </a:t>
            </a:r>
            <a:r>
              <a:rPr lang="en-US" sz="1400" dirty="0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 = 1.247;</a:t>
            </a:r>
            <a:endParaRPr lang="ru-RU" sz="1400" dirty="0">
              <a:solidFill>
                <a:srgbClr val="97F1FB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 smtClean="0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step = n - 1;</a:t>
            </a:r>
            <a:endParaRPr lang="ru-RU" sz="1400" dirty="0">
              <a:solidFill>
                <a:srgbClr val="97F1FB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0" t="5491" r="12060" b="86384"/>
          <a:stretch/>
        </p:blipFill>
        <p:spPr>
          <a:xfrm>
            <a:off x="1287916" y="2946654"/>
            <a:ext cx="2538296" cy="64807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25991" y="4004947"/>
            <a:ext cx="857726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dirty="0" smtClean="0">
                <a:solidFill>
                  <a:srgbClr val="97F1FB"/>
                </a:solidFill>
              </a:rPr>
              <a:t>3  </a:t>
            </a:r>
            <a:r>
              <a:rPr lang="ru-RU" dirty="0">
                <a:solidFill>
                  <a:srgbClr val="F2F2F2"/>
                </a:solidFill>
              </a:rPr>
              <a:t>Элемент блок-схемы «решение» отвечает за начало внешнего </a:t>
            </a:r>
            <a:r>
              <a:rPr lang="ru-RU" dirty="0" smtClean="0">
                <a:solidFill>
                  <a:srgbClr val="F2F2F2"/>
                </a:solidFill>
              </a:rPr>
              <a:t>цикла.</a:t>
            </a:r>
            <a:endParaRPr lang="ru-RU" dirty="0">
              <a:solidFill>
                <a:srgbClr val="F2F2F2"/>
              </a:solidFill>
            </a:endParaRPr>
          </a:p>
          <a:p>
            <a:r>
              <a:rPr lang="ru-RU" dirty="0" smtClean="0">
                <a:solidFill>
                  <a:srgbClr val="F2F2F2"/>
                </a:solidFill>
              </a:rPr>
              <a:t>Проверяется </a:t>
            </a:r>
            <a:r>
              <a:rPr lang="ru-RU" dirty="0">
                <a:solidFill>
                  <a:srgbClr val="F2F2F2"/>
                </a:solidFill>
              </a:rPr>
              <a:t>истинность условия </a:t>
            </a:r>
            <a:r>
              <a:rPr lang="en-US" dirty="0">
                <a:solidFill>
                  <a:srgbClr val="F2F2F2"/>
                </a:solidFill>
              </a:rPr>
              <a:t>step</a:t>
            </a:r>
            <a:r>
              <a:rPr lang="ru-RU" dirty="0">
                <a:solidFill>
                  <a:srgbClr val="F2F2F2"/>
                </a:solidFill>
              </a:rPr>
              <a:t> &gt;= 1. Если она подтверждается, то тело цикла выполняется. </a:t>
            </a:r>
            <a:r>
              <a:rPr lang="ru-RU" dirty="0" smtClean="0">
                <a:solidFill>
                  <a:srgbClr val="F2F2F2"/>
                </a:solidFill>
              </a:rPr>
              <a:t>В </a:t>
            </a:r>
            <a:r>
              <a:rPr lang="ru-RU" dirty="0">
                <a:solidFill>
                  <a:srgbClr val="F2F2F2"/>
                </a:solidFill>
              </a:rPr>
              <a:t>коде данный элемент реализован через цикл с предусловием </a:t>
            </a:r>
            <a:r>
              <a:rPr lang="en-US" dirty="0" smtClean="0">
                <a:solidFill>
                  <a:srgbClr val="F2F2F2"/>
                </a:solidFill>
              </a:rPr>
              <a:t>while</a:t>
            </a:r>
            <a:r>
              <a:rPr lang="ru-RU" dirty="0" smtClean="0">
                <a:solidFill>
                  <a:srgbClr val="F2F2F2"/>
                </a:solidFill>
              </a:rPr>
              <a:t>.</a:t>
            </a:r>
            <a:endParaRPr lang="ru-RU" dirty="0">
              <a:solidFill>
                <a:srgbClr val="F2F2F2"/>
              </a:solidFill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43" t="12559" r="9521" b="70963"/>
          <a:stretch/>
        </p:blipFill>
        <p:spPr>
          <a:xfrm>
            <a:off x="1287916" y="5449084"/>
            <a:ext cx="2133601" cy="112811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180794" y="5377893"/>
            <a:ext cx="401750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(step &gt;= 1) </a:t>
            </a:r>
            <a:r>
              <a:rPr lang="en-US" sz="1500" dirty="0" smtClean="0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sz="1500" dirty="0" smtClean="0">
              <a:solidFill>
                <a:srgbClr val="97F1FB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dirty="0" smtClean="0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sz="1500" dirty="0" smtClean="0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500" dirty="0" smtClean="0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1500" dirty="0">
              <a:solidFill>
                <a:srgbClr val="97F1FB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5646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447675" y="241011"/>
            <a:ext cx="11268075" cy="584775"/>
            <a:chOff x="447675" y="241011"/>
            <a:chExt cx="11268075" cy="584775"/>
          </a:xfrm>
        </p:grpSpPr>
        <p:cxnSp>
          <p:nvCxnSpPr>
            <p:cNvPr id="3" name="Прямая соединительная линия 2"/>
            <p:cNvCxnSpPr/>
            <p:nvPr/>
          </p:nvCxnSpPr>
          <p:spPr>
            <a:xfrm flipV="1">
              <a:off x="447675" y="533399"/>
              <a:ext cx="1228725" cy="1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Прямая соединительная линия 3"/>
            <p:cNvCxnSpPr>
              <a:stCxn id="5" idx="3"/>
            </p:cNvCxnSpPr>
            <p:nvPr/>
          </p:nvCxnSpPr>
          <p:spPr>
            <a:xfrm>
              <a:off x="9374641" y="533399"/>
              <a:ext cx="2341109" cy="0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1809750" y="241011"/>
              <a:ext cx="75648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 smtClean="0">
                  <a:solidFill>
                    <a:srgbClr val="97F1FB"/>
                  </a:solidFill>
                  <a:latin typeface="Georgia" panose="02040502050405020303" pitchFamily="18" charset="0"/>
                </a:rPr>
                <a:t>РАЗБОР ЭЛЕМЕНТОВ БЛОК-СХЕМЫ</a:t>
              </a:r>
              <a:endParaRPr lang="ru-RU" sz="3200" dirty="0">
                <a:solidFill>
                  <a:srgbClr val="97F1FB"/>
                </a:solidFill>
                <a:latin typeface="Georgia" panose="02040502050405020303" pitchFamily="18" charset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040266" y="1284796"/>
            <a:ext cx="85915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dirty="0">
                <a:solidFill>
                  <a:srgbClr val="97F1FB"/>
                </a:solidFill>
              </a:rPr>
              <a:t>4</a:t>
            </a:r>
            <a:r>
              <a:rPr lang="en-US" sz="2400" dirty="0" smtClean="0">
                <a:solidFill>
                  <a:srgbClr val="97F1FB"/>
                </a:solidFill>
              </a:rPr>
              <a:t> </a:t>
            </a:r>
            <a:r>
              <a:rPr lang="ru-RU" dirty="0" smtClean="0"/>
              <a:t> </a:t>
            </a:r>
            <a:r>
              <a:rPr lang="ru-RU" dirty="0">
                <a:solidFill>
                  <a:srgbClr val="F2F2F2"/>
                </a:solidFill>
              </a:rPr>
              <a:t>В следующем элементе блок-схемы «процесс» переменной </a:t>
            </a:r>
            <a:r>
              <a:rPr lang="en-US" dirty="0" err="1">
                <a:solidFill>
                  <a:srgbClr val="F2F2F2"/>
                </a:solidFill>
              </a:rPr>
              <a:t>i</a:t>
            </a:r>
            <a:r>
              <a:rPr lang="ru-RU" dirty="0">
                <a:solidFill>
                  <a:srgbClr val="F2F2F2"/>
                </a:solidFill>
              </a:rPr>
              <a:t> присваивается начальное </a:t>
            </a:r>
            <a:r>
              <a:rPr lang="ru-RU" dirty="0" smtClean="0">
                <a:solidFill>
                  <a:srgbClr val="F2F2F2"/>
                </a:solidFill>
              </a:rPr>
              <a:t>значение</a:t>
            </a:r>
            <a:r>
              <a:rPr lang="en-US" dirty="0">
                <a:solidFill>
                  <a:srgbClr val="F2F2F2"/>
                </a:solidFill>
              </a:rPr>
              <a:t>.</a:t>
            </a:r>
            <a:endParaRPr lang="ru-RU" dirty="0">
              <a:solidFill>
                <a:srgbClr val="F2F2F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71244" y="2153319"/>
            <a:ext cx="117905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err="1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00" dirty="0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  <a:endParaRPr lang="ru-RU" sz="1500" dirty="0">
              <a:solidFill>
                <a:srgbClr val="97F1FB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26" t="25114" r="34567" b="63661"/>
          <a:stretch/>
        </p:blipFill>
        <p:spPr>
          <a:xfrm>
            <a:off x="1254579" y="2153319"/>
            <a:ext cx="1238250" cy="8953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40266" y="3294571"/>
            <a:ext cx="85915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97F1FB"/>
                </a:solidFill>
              </a:rPr>
              <a:t>5 </a:t>
            </a:r>
            <a:r>
              <a:rPr lang="ru-RU" dirty="0" smtClean="0"/>
              <a:t> </a:t>
            </a:r>
            <a:r>
              <a:rPr lang="ru-RU" dirty="0">
                <a:solidFill>
                  <a:srgbClr val="F2F2F2"/>
                </a:solidFill>
              </a:rPr>
              <a:t>Ещё один элемент блок-схемы «решение» отвечает за начало внутреннего </a:t>
            </a:r>
            <a:r>
              <a:rPr lang="ru-RU" dirty="0" smtClean="0">
                <a:solidFill>
                  <a:srgbClr val="F2F2F2"/>
                </a:solidFill>
              </a:rPr>
              <a:t>цикла</a:t>
            </a:r>
            <a:r>
              <a:rPr lang="en-US" dirty="0" smtClean="0">
                <a:solidFill>
                  <a:srgbClr val="F2F2F2"/>
                </a:solidFill>
              </a:rPr>
              <a:t>. </a:t>
            </a:r>
            <a:r>
              <a:rPr lang="ru-RU" dirty="0" smtClean="0">
                <a:solidFill>
                  <a:srgbClr val="F2F2F2"/>
                </a:solidFill>
              </a:rPr>
              <a:t>Так </a:t>
            </a:r>
            <a:r>
              <a:rPr lang="ru-RU" dirty="0">
                <a:solidFill>
                  <a:srgbClr val="F2F2F2"/>
                </a:solidFill>
              </a:rPr>
              <a:t>же как и в случае с внешним циклом элемент реализован через цикл с предусловием </a:t>
            </a:r>
            <a:r>
              <a:rPr lang="en-US" dirty="0">
                <a:solidFill>
                  <a:srgbClr val="F2F2F2"/>
                </a:solidFill>
              </a:rPr>
              <a:t>while</a:t>
            </a:r>
            <a:r>
              <a:rPr lang="ru-RU" dirty="0">
                <a:solidFill>
                  <a:srgbClr val="F2F2F2"/>
                </a:solidFill>
              </a:rPr>
              <a:t>. Проверяется истинность условия </a:t>
            </a:r>
            <a:r>
              <a:rPr lang="en-US" dirty="0" err="1">
                <a:solidFill>
                  <a:srgbClr val="F2F2F2"/>
                </a:solidFill>
              </a:rPr>
              <a:t>i</a:t>
            </a:r>
            <a:r>
              <a:rPr lang="ru-RU" dirty="0">
                <a:solidFill>
                  <a:srgbClr val="F2F2F2"/>
                </a:solidFill>
              </a:rPr>
              <a:t> &lt; </a:t>
            </a:r>
            <a:r>
              <a:rPr lang="en-US" dirty="0">
                <a:solidFill>
                  <a:srgbClr val="F2F2F2"/>
                </a:solidFill>
              </a:rPr>
              <a:t>n</a:t>
            </a:r>
            <a:r>
              <a:rPr lang="ru-RU" dirty="0">
                <a:solidFill>
                  <a:srgbClr val="F2F2F2"/>
                </a:solidFill>
              </a:rPr>
              <a:t> – </a:t>
            </a:r>
            <a:r>
              <a:rPr lang="en-US" dirty="0">
                <a:solidFill>
                  <a:srgbClr val="F2F2F2"/>
                </a:solidFill>
              </a:rPr>
              <a:t>step</a:t>
            </a:r>
            <a:r>
              <a:rPr lang="ru-RU" dirty="0">
                <a:solidFill>
                  <a:srgbClr val="F2F2F2"/>
                </a:solidFill>
              </a:rPr>
              <a:t>, и в зависимости от результата проверки выполняется один из возможных вариантов вычислительного процесса</a:t>
            </a:r>
            <a:r>
              <a:rPr lang="ru-RU" dirty="0" smtClean="0">
                <a:solidFill>
                  <a:srgbClr val="F2F2F2"/>
                </a:solidFill>
              </a:rPr>
              <a:t>.</a:t>
            </a:r>
            <a:endParaRPr lang="ru-RU" dirty="0">
              <a:solidFill>
                <a:srgbClr val="F2F2F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71244" y="5000611"/>
            <a:ext cx="336980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</a:t>
            </a:r>
            <a:r>
              <a:rPr lang="en-US" sz="1500" dirty="0" err="1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00" dirty="0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n - step) </a:t>
            </a:r>
            <a:r>
              <a:rPr lang="en-US" sz="1500" dirty="0" smtClean="0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500" dirty="0" smtClean="0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r>
              <a:rPr lang="en-US" sz="1500" dirty="0" smtClean="0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ru-RU" sz="1500" dirty="0">
              <a:solidFill>
                <a:srgbClr val="97F1FB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40" t="33294" r="14305" b="49391"/>
          <a:stretch/>
        </p:blipFill>
        <p:spPr>
          <a:xfrm>
            <a:off x="1254579" y="5000611"/>
            <a:ext cx="2362200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26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447675" y="241011"/>
            <a:ext cx="11268075" cy="584775"/>
            <a:chOff x="447675" y="241011"/>
            <a:chExt cx="11268075" cy="584775"/>
          </a:xfrm>
        </p:grpSpPr>
        <p:cxnSp>
          <p:nvCxnSpPr>
            <p:cNvPr id="3" name="Прямая соединительная линия 2"/>
            <p:cNvCxnSpPr/>
            <p:nvPr/>
          </p:nvCxnSpPr>
          <p:spPr>
            <a:xfrm flipV="1">
              <a:off x="447675" y="533399"/>
              <a:ext cx="1228725" cy="1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Прямая соединительная линия 3"/>
            <p:cNvCxnSpPr>
              <a:stCxn id="5" idx="3"/>
            </p:cNvCxnSpPr>
            <p:nvPr/>
          </p:nvCxnSpPr>
          <p:spPr>
            <a:xfrm>
              <a:off x="9374641" y="533399"/>
              <a:ext cx="2341109" cy="0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1809750" y="241011"/>
              <a:ext cx="75648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 smtClean="0">
                  <a:solidFill>
                    <a:srgbClr val="97F1FB"/>
                  </a:solidFill>
                  <a:latin typeface="Georgia" panose="02040502050405020303" pitchFamily="18" charset="0"/>
                </a:rPr>
                <a:t>РАЗБОР ЭЛЕМЕНТОВ БЛОК-СХЕМЫ</a:t>
              </a:r>
              <a:endParaRPr lang="ru-RU" sz="3200" dirty="0">
                <a:solidFill>
                  <a:srgbClr val="97F1FB"/>
                </a:solidFill>
                <a:latin typeface="Georgia" panose="02040502050405020303" pitchFamily="18" charset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983116" y="1341111"/>
            <a:ext cx="859155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97F1FB"/>
                </a:solidFill>
              </a:rPr>
              <a:t>6</a:t>
            </a:r>
            <a:r>
              <a:rPr lang="en-US" sz="2400" dirty="0" smtClean="0">
                <a:solidFill>
                  <a:srgbClr val="97F1FB"/>
                </a:solidFill>
              </a:rPr>
              <a:t> </a:t>
            </a:r>
            <a:r>
              <a:rPr lang="ru-RU" dirty="0" smtClean="0"/>
              <a:t> </a:t>
            </a:r>
            <a:r>
              <a:rPr lang="ru-RU" dirty="0" smtClean="0">
                <a:solidFill>
                  <a:srgbClr val="F2F2F2"/>
                </a:solidFill>
              </a:rPr>
              <a:t>Очередной </a:t>
            </a:r>
            <a:r>
              <a:rPr lang="ru-RU" dirty="0">
                <a:solidFill>
                  <a:srgbClr val="F2F2F2"/>
                </a:solidFill>
              </a:rPr>
              <a:t>элемент блок-схемы «решение» отвечает за реализацию ветвления </a:t>
            </a:r>
            <a:r>
              <a:rPr lang="ru-RU" dirty="0" smtClean="0">
                <a:solidFill>
                  <a:srgbClr val="F2F2F2"/>
                </a:solidFill>
              </a:rPr>
              <a:t>алгоритма</a:t>
            </a:r>
            <a:r>
              <a:rPr lang="en-US" dirty="0" smtClean="0">
                <a:solidFill>
                  <a:srgbClr val="F2F2F2"/>
                </a:solidFill>
              </a:rPr>
              <a:t>. </a:t>
            </a:r>
            <a:r>
              <a:rPr lang="ru-RU" dirty="0">
                <a:solidFill>
                  <a:srgbClr val="F2F2F2"/>
                </a:solidFill>
              </a:rPr>
              <a:t>Значения двух элементов массива сравниваются, и в зависимости от результата выполняются соответствующие действия.</a:t>
            </a:r>
          </a:p>
          <a:p>
            <a:r>
              <a:rPr lang="ru-RU" dirty="0" smtClean="0">
                <a:solidFill>
                  <a:srgbClr val="F2F2F2"/>
                </a:solidFill>
              </a:rPr>
              <a:t>В </a:t>
            </a:r>
            <a:r>
              <a:rPr lang="ru-RU" dirty="0">
                <a:solidFill>
                  <a:srgbClr val="F2F2F2"/>
                </a:solidFill>
              </a:rPr>
              <a:t>коде реализовано через неполный условный оператор </a:t>
            </a:r>
            <a:r>
              <a:rPr lang="en-US" dirty="0" smtClean="0">
                <a:solidFill>
                  <a:srgbClr val="F2F2F2"/>
                </a:solidFill>
              </a:rPr>
              <a:t>if.</a:t>
            </a:r>
            <a:endParaRPr lang="ru-RU" dirty="0">
              <a:solidFill>
                <a:srgbClr val="F2F2F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95056" y="2828925"/>
            <a:ext cx="37793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(array[</a:t>
            </a:r>
            <a:r>
              <a:rPr lang="en-US" sz="1500" dirty="0" err="1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00" dirty="0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&gt; array[</a:t>
            </a:r>
            <a:r>
              <a:rPr lang="en-US" sz="1500" dirty="0" err="1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00" dirty="0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step]) {</a:t>
            </a:r>
            <a:endParaRPr lang="ru-RU" sz="1500" dirty="0">
              <a:solidFill>
                <a:srgbClr val="97F1FB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dirty="0" smtClean="0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r>
              <a:rPr lang="en-US" sz="1500" dirty="0" smtClean="0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ru-RU" sz="1500" dirty="0">
              <a:solidFill>
                <a:srgbClr val="97F1FB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40" t="46191" r="14305" b="35539"/>
          <a:stretch/>
        </p:blipFill>
        <p:spPr>
          <a:xfrm>
            <a:off x="1221241" y="2828925"/>
            <a:ext cx="2362200" cy="14573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83116" y="4481402"/>
            <a:ext cx="85915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dirty="0" smtClean="0">
                <a:solidFill>
                  <a:srgbClr val="97F1FB"/>
                </a:solidFill>
              </a:rPr>
              <a:t>7 </a:t>
            </a:r>
            <a:r>
              <a:rPr lang="ru-RU" dirty="0" smtClean="0"/>
              <a:t> </a:t>
            </a:r>
            <a:r>
              <a:rPr lang="ru-RU" dirty="0" smtClean="0">
                <a:solidFill>
                  <a:srgbClr val="F2F2F2"/>
                </a:solidFill>
              </a:rPr>
              <a:t>Элемент </a:t>
            </a:r>
            <a:r>
              <a:rPr lang="ru-RU" dirty="0">
                <a:solidFill>
                  <a:srgbClr val="F2F2F2"/>
                </a:solidFill>
              </a:rPr>
              <a:t>блок-схемы «процесс» отвечает за обмен значений элементов массива в случае истинности предшествующего </a:t>
            </a:r>
            <a:r>
              <a:rPr lang="ru-RU" dirty="0" smtClean="0">
                <a:solidFill>
                  <a:srgbClr val="F2F2F2"/>
                </a:solidFill>
              </a:rPr>
              <a:t>условия</a:t>
            </a:r>
            <a:r>
              <a:rPr lang="en-US" dirty="0" smtClean="0">
                <a:solidFill>
                  <a:srgbClr val="F2F2F2"/>
                </a:solidFill>
              </a:rPr>
              <a:t>. </a:t>
            </a:r>
            <a:endParaRPr lang="ru-RU" dirty="0">
              <a:solidFill>
                <a:srgbClr val="F2F2F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95056" y="5349048"/>
            <a:ext cx="514146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 = array[</a:t>
            </a:r>
            <a:r>
              <a:rPr lang="en-US" sz="1500" dirty="0" err="1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00" dirty="0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ru-RU" sz="1500" dirty="0">
              <a:solidFill>
                <a:srgbClr val="97F1FB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dirty="0" smtClean="0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array[</a:t>
            </a:r>
            <a:r>
              <a:rPr lang="en-US" sz="1500" dirty="0" err="1" smtClean="0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00" dirty="0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array[</a:t>
            </a:r>
            <a:r>
              <a:rPr lang="en-US" sz="1500" dirty="0" err="1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00" dirty="0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step];</a:t>
            </a:r>
            <a:endParaRPr lang="ru-RU" sz="1500" dirty="0">
              <a:solidFill>
                <a:srgbClr val="97F1FB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dirty="0" smtClean="0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array[</a:t>
            </a:r>
            <a:r>
              <a:rPr lang="en-US" sz="1500" dirty="0" err="1" smtClean="0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00" dirty="0" smtClean="0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step] = temp;</a:t>
            </a:r>
            <a:endParaRPr lang="ru-RU" sz="1500" dirty="0">
              <a:solidFill>
                <a:srgbClr val="97F1FB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41" t="60858" r="13018" b="23619"/>
          <a:stretch/>
        </p:blipFill>
        <p:spPr>
          <a:xfrm>
            <a:off x="1221241" y="5350091"/>
            <a:ext cx="240030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32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447675" y="241011"/>
            <a:ext cx="11268075" cy="584775"/>
            <a:chOff x="447675" y="241011"/>
            <a:chExt cx="11268075" cy="584775"/>
          </a:xfrm>
        </p:grpSpPr>
        <p:cxnSp>
          <p:nvCxnSpPr>
            <p:cNvPr id="3" name="Прямая соединительная линия 2"/>
            <p:cNvCxnSpPr/>
            <p:nvPr/>
          </p:nvCxnSpPr>
          <p:spPr>
            <a:xfrm flipV="1">
              <a:off x="447675" y="533399"/>
              <a:ext cx="1228725" cy="1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Прямая соединительная линия 3"/>
            <p:cNvCxnSpPr>
              <a:stCxn id="5" idx="3"/>
            </p:cNvCxnSpPr>
            <p:nvPr/>
          </p:nvCxnSpPr>
          <p:spPr>
            <a:xfrm>
              <a:off x="9374641" y="533399"/>
              <a:ext cx="2341109" cy="0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1809750" y="241011"/>
              <a:ext cx="75648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 smtClean="0">
                  <a:solidFill>
                    <a:srgbClr val="97F1FB"/>
                  </a:solidFill>
                  <a:latin typeface="Georgia" panose="02040502050405020303" pitchFamily="18" charset="0"/>
                </a:rPr>
                <a:t>РАЗБОР ЭЛЕМЕНТОВ БЛОК-СХЕМЫ</a:t>
              </a:r>
              <a:endParaRPr lang="ru-RU" sz="3200" dirty="0">
                <a:solidFill>
                  <a:srgbClr val="97F1FB"/>
                </a:solidFill>
                <a:latin typeface="Georgia" panose="02040502050405020303" pitchFamily="18" charset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106941" y="1331586"/>
            <a:ext cx="859155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dirty="0" smtClean="0">
                <a:solidFill>
                  <a:srgbClr val="97F1FB"/>
                </a:solidFill>
              </a:rPr>
              <a:t>8 </a:t>
            </a:r>
            <a:r>
              <a:rPr lang="ru-RU" dirty="0" smtClean="0"/>
              <a:t> </a:t>
            </a:r>
            <a:r>
              <a:rPr lang="ru-RU" dirty="0">
                <a:solidFill>
                  <a:srgbClr val="F2F2F2"/>
                </a:solidFill>
              </a:rPr>
              <a:t>Вне зависимости от результата проверки условия </a:t>
            </a:r>
            <a:r>
              <a:rPr lang="en-US" dirty="0">
                <a:solidFill>
                  <a:srgbClr val="F2F2F2"/>
                </a:solidFill>
              </a:rPr>
              <a:t>array</a:t>
            </a:r>
            <a:r>
              <a:rPr lang="ru-RU" dirty="0">
                <a:solidFill>
                  <a:srgbClr val="F2F2F2"/>
                </a:solidFill>
              </a:rPr>
              <a:t>[</a:t>
            </a:r>
            <a:r>
              <a:rPr lang="en-US" dirty="0" err="1">
                <a:solidFill>
                  <a:srgbClr val="F2F2F2"/>
                </a:solidFill>
              </a:rPr>
              <a:t>i</a:t>
            </a:r>
            <a:r>
              <a:rPr lang="ru-RU" dirty="0">
                <a:solidFill>
                  <a:srgbClr val="F2F2F2"/>
                </a:solidFill>
              </a:rPr>
              <a:t>] &gt; </a:t>
            </a:r>
            <a:r>
              <a:rPr lang="en-US" dirty="0">
                <a:solidFill>
                  <a:srgbClr val="F2F2F2"/>
                </a:solidFill>
              </a:rPr>
              <a:t>array</a:t>
            </a:r>
            <a:r>
              <a:rPr lang="ru-RU" dirty="0">
                <a:solidFill>
                  <a:srgbClr val="F2F2F2"/>
                </a:solidFill>
              </a:rPr>
              <a:t>[</a:t>
            </a:r>
            <a:r>
              <a:rPr lang="en-US" dirty="0" err="1">
                <a:solidFill>
                  <a:srgbClr val="F2F2F2"/>
                </a:solidFill>
              </a:rPr>
              <a:t>i</a:t>
            </a:r>
            <a:r>
              <a:rPr lang="ru-RU" dirty="0">
                <a:solidFill>
                  <a:srgbClr val="F2F2F2"/>
                </a:solidFill>
              </a:rPr>
              <a:t> + </a:t>
            </a:r>
            <a:r>
              <a:rPr lang="en-US" dirty="0">
                <a:solidFill>
                  <a:srgbClr val="F2F2F2"/>
                </a:solidFill>
              </a:rPr>
              <a:t>step</a:t>
            </a:r>
            <a:r>
              <a:rPr lang="ru-RU" dirty="0">
                <a:solidFill>
                  <a:srgbClr val="F2F2F2"/>
                </a:solidFill>
              </a:rPr>
              <a:t>] будет произведено инкрементирование переменной </a:t>
            </a:r>
            <a:r>
              <a:rPr lang="en-US" dirty="0" err="1">
                <a:solidFill>
                  <a:srgbClr val="F2F2F2"/>
                </a:solidFill>
              </a:rPr>
              <a:t>i</a:t>
            </a:r>
            <a:r>
              <a:rPr lang="ru-RU" dirty="0">
                <a:solidFill>
                  <a:srgbClr val="F2F2F2"/>
                </a:solidFill>
              </a:rPr>
              <a:t> (увеличение значения параметра внутреннего цикла на </a:t>
            </a:r>
            <a:r>
              <a:rPr lang="ru-RU" dirty="0" smtClean="0">
                <a:solidFill>
                  <a:srgbClr val="F2F2F2"/>
                </a:solidFill>
              </a:rPr>
              <a:t>1). </a:t>
            </a:r>
            <a:r>
              <a:rPr lang="ru-RU" dirty="0">
                <a:solidFill>
                  <a:srgbClr val="F2F2F2"/>
                </a:solidFill>
              </a:rPr>
              <a:t>«Процесс» – элемент блок-схемы отвечающий за это </a:t>
            </a:r>
            <a:r>
              <a:rPr lang="ru-RU" dirty="0" smtClean="0">
                <a:solidFill>
                  <a:srgbClr val="F2F2F2"/>
                </a:solidFill>
              </a:rPr>
              <a:t>действие</a:t>
            </a:r>
            <a:r>
              <a:rPr lang="en-US" dirty="0" smtClean="0">
                <a:solidFill>
                  <a:srgbClr val="F2F2F2"/>
                </a:solidFill>
              </a:rPr>
              <a:t>.</a:t>
            </a:r>
            <a:endParaRPr lang="ru-RU" dirty="0">
              <a:solidFill>
                <a:srgbClr val="F2F2F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26352" y="2774734"/>
            <a:ext cx="377938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err="1" smtClean="0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00" dirty="0" smtClean="0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endParaRPr lang="ru-RU" sz="1500" dirty="0">
              <a:solidFill>
                <a:srgbClr val="97F1FB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75" t="73179" r="17910" b="18701"/>
          <a:stretch/>
        </p:blipFill>
        <p:spPr>
          <a:xfrm>
            <a:off x="1385887" y="2774734"/>
            <a:ext cx="2124075" cy="6477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06941" y="3703311"/>
            <a:ext cx="85915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dirty="0">
                <a:solidFill>
                  <a:srgbClr val="97F1FB"/>
                </a:solidFill>
              </a:rPr>
              <a:t>9</a:t>
            </a:r>
            <a:r>
              <a:rPr lang="en-US" sz="2400" dirty="0" smtClean="0">
                <a:solidFill>
                  <a:srgbClr val="97F1FB"/>
                </a:solidFill>
              </a:rPr>
              <a:t> </a:t>
            </a:r>
            <a:r>
              <a:rPr lang="ru-RU" dirty="0" smtClean="0"/>
              <a:t> </a:t>
            </a:r>
            <a:r>
              <a:rPr lang="ru-RU" dirty="0">
                <a:solidFill>
                  <a:srgbClr val="F2F2F2"/>
                </a:solidFill>
              </a:rPr>
              <a:t>Следующий элемент блок-схемы «процесс» выполняет действие в отношении параметра внешнего цикла, изменяя его </a:t>
            </a:r>
            <a:r>
              <a:rPr lang="ru-RU" dirty="0" smtClean="0">
                <a:solidFill>
                  <a:srgbClr val="F2F2F2"/>
                </a:solidFill>
              </a:rPr>
              <a:t>значение</a:t>
            </a:r>
            <a:r>
              <a:rPr lang="en-US" dirty="0" smtClean="0">
                <a:solidFill>
                  <a:srgbClr val="F2F2F2"/>
                </a:solidFill>
              </a:rPr>
              <a:t>.</a:t>
            </a:r>
            <a:endParaRPr lang="ru-RU" dirty="0">
              <a:solidFill>
                <a:srgbClr val="F2F2F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26351" y="4724222"/>
            <a:ext cx="377938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500" dirty="0" smtClean="0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tep /= k;</a:t>
            </a:r>
            <a:endParaRPr lang="ru-RU" sz="1500" dirty="0">
              <a:solidFill>
                <a:srgbClr val="97F1FB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75" t="83771" r="17910" b="8945"/>
          <a:stretch/>
        </p:blipFill>
        <p:spPr>
          <a:xfrm>
            <a:off x="1385887" y="4722852"/>
            <a:ext cx="2124075" cy="58102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106941" y="5521038"/>
            <a:ext cx="8591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dirty="0" smtClean="0">
                <a:solidFill>
                  <a:srgbClr val="97F1FB"/>
                </a:solidFill>
              </a:rPr>
              <a:t>10 </a:t>
            </a:r>
            <a:r>
              <a:rPr lang="ru-RU" dirty="0" smtClean="0"/>
              <a:t> </a:t>
            </a:r>
            <a:r>
              <a:rPr lang="ru-RU" dirty="0">
                <a:solidFill>
                  <a:srgbClr val="F2F2F2"/>
                </a:solidFill>
              </a:rPr>
              <a:t>Последний элемент блок-схемы «пуск» завершает </a:t>
            </a:r>
            <a:r>
              <a:rPr lang="ru-RU" dirty="0" smtClean="0">
                <a:solidFill>
                  <a:srgbClr val="F2F2F2"/>
                </a:solidFill>
              </a:rPr>
              <a:t>алгоритм</a:t>
            </a:r>
            <a:r>
              <a:rPr lang="en-US" dirty="0" smtClean="0">
                <a:solidFill>
                  <a:srgbClr val="F2F2F2"/>
                </a:solidFill>
              </a:rPr>
              <a:t>.</a:t>
            </a:r>
            <a:endParaRPr lang="ru-RU" dirty="0">
              <a:solidFill>
                <a:srgbClr val="F2F2F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050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447675" y="241011"/>
            <a:ext cx="11268075" cy="584775"/>
            <a:chOff x="447675" y="241011"/>
            <a:chExt cx="11268075" cy="584775"/>
          </a:xfrm>
        </p:grpSpPr>
        <p:cxnSp>
          <p:nvCxnSpPr>
            <p:cNvPr id="3" name="Прямая соединительная линия 2"/>
            <p:cNvCxnSpPr/>
            <p:nvPr/>
          </p:nvCxnSpPr>
          <p:spPr>
            <a:xfrm flipV="1">
              <a:off x="447675" y="533399"/>
              <a:ext cx="1228725" cy="1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Прямая соединительная линия 3"/>
            <p:cNvCxnSpPr>
              <a:stCxn id="5" idx="3"/>
            </p:cNvCxnSpPr>
            <p:nvPr/>
          </p:nvCxnSpPr>
          <p:spPr>
            <a:xfrm>
              <a:off x="8323072" y="533399"/>
              <a:ext cx="3392678" cy="0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1809750" y="241011"/>
              <a:ext cx="65133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 smtClean="0">
                  <a:solidFill>
                    <a:srgbClr val="97F1FB"/>
                  </a:solidFill>
                  <a:latin typeface="Georgia" panose="02040502050405020303" pitchFamily="18" charset="0"/>
                </a:rPr>
                <a:t>ПРОГРАММНАЯ РЕАЛИЗАЦИЯ</a:t>
              </a:r>
              <a:endParaRPr lang="ru-RU" sz="3200" dirty="0">
                <a:solidFill>
                  <a:srgbClr val="97F1FB"/>
                </a:solidFill>
                <a:latin typeface="Georgia" panose="02040502050405020303" pitchFamily="18" charset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515712" y="1344052"/>
            <a:ext cx="5985934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  <a:endParaRPr lang="ru-RU" sz="1600" dirty="0">
              <a:solidFill>
                <a:srgbClr val="F2F2F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600" dirty="0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temp;</a:t>
            </a:r>
            <a:endParaRPr lang="ru-RU" sz="1600" dirty="0">
              <a:solidFill>
                <a:srgbClr val="F2F2F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600" dirty="0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array[] = { 1, 4, 5, 0, 3, 2 };</a:t>
            </a:r>
            <a:endParaRPr lang="ru-RU" sz="1600" dirty="0">
              <a:solidFill>
                <a:srgbClr val="F2F2F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600" dirty="0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= </a:t>
            </a:r>
            <a:r>
              <a:rPr lang="en-US" sz="1600" dirty="0" err="1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600" dirty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(array) / </a:t>
            </a:r>
            <a:r>
              <a:rPr lang="en-US" sz="1600" dirty="0" err="1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600" dirty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sz="1600" dirty="0">
              <a:solidFill>
                <a:srgbClr val="F2F2F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600" dirty="0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 </a:t>
            </a:r>
            <a:r>
              <a:rPr lang="en-US" sz="1600" dirty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 = 1.247;</a:t>
            </a:r>
            <a:endParaRPr lang="ru-RU" sz="1600" dirty="0">
              <a:solidFill>
                <a:srgbClr val="F2F2F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600" dirty="0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step = n - 1;</a:t>
            </a:r>
            <a:endParaRPr lang="ru-RU" sz="1600" dirty="0">
              <a:solidFill>
                <a:srgbClr val="F2F2F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600" dirty="0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sz="1600" dirty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(step &gt;= 1) </a:t>
            </a:r>
            <a:r>
              <a:rPr lang="en-US" sz="1600" dirty="0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sz="1600" dirty="0" smtClean="0">
              <a:solidFill>
                <a:srgbClr val="F2F2F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600" dirty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600" dirty="0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600" dirty="0" err="1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  <a:endParaRPr lang="ru-RU" sz="1600" dirty="0" smtClean="0">
              <a:solidFill>
                <a:srgbClr val="F2F2F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sz="1600" dirty="0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sz="1600" dirty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n - step) {</a:t>
            </a:r>
            <a:endParaRPr lang="ru-RU" sz="1600" dirty="0">
              <a:solidFill>
                <a:srgbClr val="F2F2F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600" dirty="0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en-US" sz="1600" dirty="0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600" dirty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(array[</a:t>
            </a:r>
            <a:r>
              <a:rPr lang="en-US" sz="1600" dirty="0" err="1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&gt; array[</a:t>
            </a:r>
            <a:r>
              <a:rPr lang="en-US" sz="1600" dirty="0" err="1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step]) {</a:t>
            </a:r>
            <a:endParaRPr lang="ru-RU" sz="1600" dirty="0">
              <a:solidFill>
                <a:srgbClr val="F2F2F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600" dirty="0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sz="1600" dirty="0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 </a:t>
            </a:r>
            <a:r>
              <a:rPr lang="en-US" sz="1600" dirty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array[</a:t>
            </a:r>
            <a:r>
              <a:rPr lang="en-US" sz="1600" dirty="0" err="1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ru-RU" sz="1600" dirty="0">
              <a:solidFill>
                <a:srgbClr val="F2F2F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600" dirty="0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sz="1600" dirty="0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array[</a:t>
            </a:r>
            <a:r>
              <a:rPr lang="en-US" sz="1600" dirty="0" err="1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array[</a:t>
            </a:r>
            <a:r>
              <a:rPr lang="en-US" sz="1600" dirty="0" err="1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step];</a:t>
            </a:r>
            <a:endParaRPr lang="ru-RU" sz="1600" dirty="0">
              <a:solidFill>
                <a:srgbClr val="F2F2F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600" dirty="0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sz="1600" dirty="0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array[</a:t>
            </a:r>
            <a:r>
              <a:rPr lang="en-US" sz="1600" dirty="0" err="1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step] = temp;</a:t>
            </a:r>
            <a:endParaRPr lang="ru-RU" sz="1600" dirty="0">
              <a:solidFill>
                <a:srgbClr val="F2F2F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600" dirty="0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en-US" sz="1600" dirty="0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1600" dirty="0">
              <a:solidFill>
                <a:srgbClr val="F2F2F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600" dirty="0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en-US" sz="1600" dirty="0" err="1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endParaRPr lang="ru-RU" sz="1600" dirty="0">
              <a:solidFill>
                <a:srgbClr val="F2F2F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600" dirty="0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600" dirty="0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1600" dirty="0">
              <a:solidFill>
                <a:srgbClr val="F2F2F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600" dirty="0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600" dirty="0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step </a:t>
            </a:r>
            <a:r>
              <a:rPr lang="en-US" sz="1600" dirty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/= k;</a:t>
            </a:r>
            <a:endParaRPr lang="ru-RU" sz="1600" dirty="0">
              <a:solidFill>
                <a:srgbClr val="F2F2F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600" dirty="0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1600" dirty="0">
              <a:solidFill>
                <a:srgbClr val="F2F2F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600" dirty="0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1600" dirty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  <a:endParaRPr lang="ru-RU" sz="1600" dirty="0">
              <a:solidFill>
                <a:srgbClr val="F2F2F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1600" dirty="0">
              <a:solidFill>
                <a:srgbClr val="F2F2F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600" dirty="0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600" dirty="0">
              <a:solidFill>
                <a:srgbClr val="F2F2F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47675" y="1344052"/>
            <a:ext cx="6053971" cy="5235001"/>
          </a:xfrm>
          <a:prstGeom prst="rect">
            <a:avLst/>
          </a:prstGeom>
          <a:noFill/>
          <a:ln>
            <a:solidFill>
              <a:srgbClr val="97F1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7330813" y="1299313"/>
            <a:ext cx="4361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2F2F2"/>
                </a:solidFill>
              </a:rPr>
              <a:t>Программная реализация «Расчёски» через цикл с предусловием</a:t>
            </a:r>
            <a:endParaRPr lang="ru-RU" dirty="0">
              <a:solidFill>
                <a:srgbClr val="F2F2F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46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09750" y="241011"/>
            <a:ext cx="3406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solidFill>
                  <a:srgbClr val="97F1FB"/>
                </a:solidFill>
                <a:latin typeface="Georgia" panose="02040502050405020303" pitchFamily="18" charset="0"/>
              </a:rPr>
              <a:t>ПЛАН ЛЕКЦИИ</a:t>
            </a:r>
            <a:endParaRPr lang="ru-RU" sz="3200" dirty="0">
              <a:solidFill>
                <a:srgbClr val="97F1FB"/>
              </a:solidFill>
              <a:latin typeface="Georgia" panose="02040502050405020303" pitchFamily="18" charset="0"/>
            </a:endParaRPr>
          </a:p>
        </p:txBody>
      </p:sp>
      <p:grpSp>
        <p:nvGrpSpPr>
          <p:cNvPr id="20" name="Группа 19"/>
          <p:cNvGrpSpPr/>
          <p:nvPr/>
        </p:nvGrpSpPr>
        <p:grpSpPr>
          <a:xfrm>
            <a:off x="447675" y="533399"/>
            <a:ext cx="11268075" cy="1"/>
            <a:chOff x="447675" y="533399"/>
            <a:chExt cx="11268075" cy="1"/>
          </a:xfrm>
        </p:grpSpPr>
        <p:cxnSp>
          <p:nvCxnSpPr>
            <p:cNvPr id="5" name="Прямая соединительная линия 4"/>
            <p:cNvCxnSpPr/>
            <p:nvPr/>
          </p:nvCxnSpPr>
          <p:spPr>
            <a:xfrm flipV="1">
              <a:off x="447675" y="533399"/>
              <a:ext cx="1228725" cy="1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Прямая соединительная линия 5"/>
            <p:cNvCxnSpPr/>
            <p:nvPr/>
          </p:nvCxnSpPr>
          <p:spPr>
            <a:xfrm>
              <a:off x="5349802" y="533399"/>
              <a:ext cx="6365948" cy="0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hlinkClick r:id="rId3" action="ppaction://hlinksldjump"/>
          </p:cNvPr>
          <p:cNvSpPr txBox="1"/>
          <p:nvPr/>
        </p:nvSpPr>
        <p:spPr>
          <a:xfrm>
            <a:off x="1243300" y="2853481"/>
            <a:ext cx="32912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rgbClr val="F2F2F2"/>
                </a:solidFill>
                <a:latin typeface="Georgia" panose="02040502050405020303" pitchFamily="18" charset="0"/>
              </a:rPr>
              <a:t>2</a:t>
            </a:r>
            <a:r>
              <a:rPr lang="ru-RU" sz="2800" dirty="0" smtClean="0">
                <a:solidFill>
                  <a:srgbClr val="F2F2F2"/>
                </a:solidFill>
                <a:latin typeface="Georgia" panose="02040502050405020303" pitchFamily="18" charset="0"/>
              </a:rPr>
              <a:t>. Идея алгоритма</a:t>
            </a:r>
            <a:endParaRPr lang="ru-RU" sz="2800" dirty="0">
              <a:solidFill>
                <a:srgbClr val="F2F2F2"/>
              </a:solidFill>
              <a:latin typeface="Georgia" panose="02040502050405020303" pitchFamily="18" charset="0"/>
            </a:endParaRPr>
          </a:p>
        </p:txBody>
      </p:sp>
      <p:sp>
        <p:nvSpPr>
          <p:cNvPr id="12" name="TextBox 11">
            <a:hlinkClick r:id="rId4" action="ppaction://hlinksldjump"/>
          </p:cNvPr>
          <p:cNvSpPr txBox="1"/>
          <p:nvPr/>
        </p:nvSpPr>
        <p:spPr>
          <a:xfrm>
            <a:off x="1243300" y="4289549"/>
            <a:ext cx="49166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F2F2F2"/>
                </a:solidFill>
                <a:latin typeface="Georgia" panose="02040502050405020303" pitchFamily="18" charset="0"/>
              </a:rPr>
              <a:t>4</a:t>
            </a:r>
            <a:r>
              <a:rPr lang="ru-RU" sz="2800" dirty="0" smtClean="0">
                <a:solidFill>
                  <a:srgbClr val="F2F2F2"/>
                </a:solidFill>
                <a:latin typeface="Georgia" panose="02040502050405020303" pitchFamily="18" charset="0"/>
              </a:rPr>
              <a:t>. Словесное представление алгоритма</a:t>
            </a:r>
            <a:r>
              <a:rPr lang="en-US" sz="2800" dirty="0" smtClean="0">
                <a:solidFill>
                  <a:srgbClr val="F2F2F2"/>
                </a:solidFill>
                <a:latin typeface="Georgia" panose="02040502050405020303" pitchFamily="18" charset="0"/>
              </a:rPr>
              <a:t> </a:t>
            </a:r>
            <a:endParaRPr lang="ru-RU" sz="2800" dirty="0">
              <a:solidFill>
                <a:srgbClr val="F2F2F2"/>
              </a:solidFill>
              <a:latin typeface="Georgia" panose="02040502050405020303" pitchFamily="18" charset="0"/>
            </a:endParaRPr>
          </a:p>
        </p:txBody>
      </p:sp>
      <p:sp>
        <p:nvSpPr>
          <p:cNvPr id="16" name="TextBox 15">
            <a:hlinkClick r:id="rId5" action="ppaction://hlinksldjump"/>
          </p:cNvPr>
          <p:cNvSpPr txBox="1"/>
          <p:nvPr/>
        </p:nvSpPr>
        <p:spPr>
          <a:xfrm>
            <a:off x="1292422" y="3554849"/>
            <a:ext cx="2959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rgbClr val="F2F2F2"/>
                </a:solidFill>
                <a:latin typeface="Georgia" panose="02040502050405020303" pitchFamily="18" charset="0"/>
              </a:rPr>
              <a:t>3</a:t>
            </a:r>
            <a:r>
              <a:rPr lang="ru-RU" sz="2800" dirty="0" smtClean="0">
                <a:solidFill>
                  <a:srgbClr val="F2F2F2"/>
                </a:solidFill>
                <a:latin typeface="Georgia" panose="02040502050405020303" pitchFamily="18" charset="0"/>
              </a:rPr>
              <a:t>. Визуализация</a:t>
            </a:r>
            <a:endParaRPr lang="ru-RU" sz="2800" dirty="0">
              <a:solidFill>
                <a:srgbClr val="F2F2F2"/>
              </a:solidFill>
              <a:latin typeface="Georgia" panose="02040502050405020303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43300" y="1565004"/>
            <a:ext cx="14975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u="sng" dirty="0" smtClean="0">
                <a:solidFill>
                  <a:srgbClr val="97F1FB"/>
                </a:solidFill>
                <a:latin typeface="Georgia" panose="02040502050405020303" pitchFamily="18" charset="0"/>
              </a:rPr>
              <a:t>Часть 1:</a:t>
            </a:r>
            <a:endParaRPr lang="ru-RU" sz="2800" u="sng" dirty="0">
              <a:solidFill>
                <a:srgbClr val="97F1FB"/>
              </a:solidFill>
              <a:latin typeface="Georgia" panose="02040502050405020303" pitchFamily="18" charset="0"/>
            </a:endParaRPr>
          </a:p>
        </p:txBody>
      </p:sp>
      <p:sp>
        <p:nvSpPr>
          <p:cNvPr id="18" name="TextBox 17">
            <a:hlinkClick r:id="rId6" action="ppaction://hlinksldjump"/>
          </p:cNvPr>
          <p:cNvSpPr txBox="1"/>
          <p:nvPr/>
        </p:nvSpPr>
        <p:spPr>
          <a:xfrm>
            <a:off x="1243300" y="2168903"/>
            <a:ext cx="3841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solidFill>
                  <a:srgbClr val="F2F2F2"/>
                </a:solidFill>
                <a:latin typeface="Georgia" panose="02040502050405020303" pitchFamily="18" charset="0"/>
              </a:rPr>
              <a:t>1. Понятие алгоритма</a:t>
            </a:r>
            <a:endParaRPr lang="ru-RU" sz="2800" dirty="0">
              <a:solidFill>
                <a:srgbClr val="F2F2F2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429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09750" y="241011"/>
            <a:ext cx="3406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solidFill>
                  <a:srgbClr val="97F1FB"/>
                </a:solidFill>
                <a:latin typeface="Georgia" panose="02040502050405020303" pitchFamily="18" charset="0"/>
              </a:rPr>
              <a:t>ПЛАН ЛЕКЦИИ</a:t>
            </a:r>
            <a:endParaRPr lang="ru-RU" sz="3200" dirty="0">
              <a:solidFill>
                <a:srgbClr val="97F1FB"/>
              </a:solidFill>
              <a:latin typeface="Georgia" panose="02040502050405020303" pitchFamily="18" charset="0"/>
            </a:endParaRPr>
          </a:p>
        </p:txBody>
      </p:sp>
      <p:grpSp>
        <p:nvGrpSpPr>
          <p:cNvPr id="3" name="Группа 2"/>
          <p:cNvGrpSpPr/>
          <p:nvPr/>
        </p:nvGrpSpPr>
        <p:grpSpPr>
          <a:xfrm>
            <a:off x="447675" y="533399"/>
            <a:ext cx="11268075" cy="1"/>
            <a:chOff x="447675" y="533399"/>
            <a:chExt cx="11268075" cy="1"/>
          </a:xfrm>
        </p:grpSpPr>
        <p:cxnSp>
          <p:nvCxnSpPr>
            <p:cNvPr id="4" name="Прямая соединительная линия 3"/>
            <p:cNvCxnSpPr/>
            <p:nvPr/>
          </p:nvCxnSpPr>
          <p:spPr>
            <a:xfrm flipV="1">
              <a:off x="447675" y="533399"/>
              <a:ext cx="1228725" cy="1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Прямая соединительная линия 4"/>
            <p:cNvCxnSpPr/>
            <p:nvPr/>
          </p:nvCxnSpPr>
          <p:spPr>
            <a:xfrm>
              <a:off x="5349802" y="533399"/>
              <a:ext cx="6365948" cy="0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>
            <a:hlinkClick r:id="rId2" action="ppaction://hlinksldjump"/>
          </p:cNvPr>
          <p:cNvSpPr txBox="1"/>
          <p:nvPr/>
        </p:nvSpPr>
        <p:spPr>
          <a:xfrm>
            <a:off x="1199669" y="2129442"/>
            <a:ext cx="94404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rgbClr val="F2F2F2"/>
                </a:solidFill>
                <a:latin typeface="Georgia" panose="02040502050405020303" pitchFamily="18" charset="0"/>
              </a:rPr>
              <a:t>5</a:t>
            </a:r>
            <a:r>
              <a:rPr lang="ru-RU" sz="2800" dirty="0" smtClean="0">
                <a:solidFill>
                  <a:srgbClr val="F2F2F2"/>
                </a:solidFill>
                <a:latin typeface="Georgia" panose="02040502050405020303" pitchFamily="18" charset="0"/>
              </a:rPr>
              <a:t>. Реализация алгоритма через </a:t>
            </a:r>
            <a:r>
              <a:rPr lang="ru-RU" sz="2800" dirty="0" smtClean="0">
                <a:solidFill>
                  <a:srgbClr val="97F1FB"/>
                </a:solidFill>
                <a:latin typeface="Georgia" panose="02040502050405020303" pitchFamily="18" charset="0"/>
              </a:rPr>
              <a:t>параметрический цикл</a:t>
            </a:r>
            <a:r>
              <a:rPr lang="ru-RU" sz="2800" dirty="0" smtClean="0">
                <a:solidFill>
                  <a:srgbClr val="F2F2F2"/>
                </a:solidFill>
                <a:latin typeface="Georgia" panose="02040502050405020303" pitchFamily="18" charset="0"/>
              </a:rPr>
              <a:t>:</a:t>
            </a:r>
            <a:endParaRPr lang="ru-RU" sz="2800" dirty="0">
              <a:solidFill>
                <a:srgbClr val="F2F2F2"/>
              </a:solidFill>
              <a:latin typeface="Georgia" panose="02040502050405020303" pitchFamily="18" charset="0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1324676" y="4404059"/>
            <a:ext cx="61559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rgbClr val="F2F2F2"/>
                </a:solidFill>
                <a:latin typeface="Georgia" panose="02040502050405020303" pitchFamily="18" charset="0"/>
              </a:rPr>
              <a:t>5.3 Программная реализация на языке программирования </a:t>
            </a:r>
            <a:r>
              <a:rPr lang="en-US" sz="2400" dirty="0" smtClean="0">
                <a:solidFill>
                  <a:srgbClr val="F2F2F2"/>
                </a:solidFill>
                <a:latin typeface="Georgia" panose="02040502050405020303" pitchFamily="18" charset="0"/>
              </a:rPr>
              <a:t>C</a:t>
            </a:r>
            <a:endParaRPr lang="ru-RU" sz="2400" dirty="0" smtClean="0">
              <a:solidFill>
                <a:srgbClr val="F2F2F2"/>
              </a:solidFill>
              <a:latin typeface="Georgia" panose="02040502050405020303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99669" y="1519990"/>
            <a:ext cx="15440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u="sng" dirty="0" smtClean="0">
                <a:solidFill>
                  <a:srgbClr val="97F1FB"/>
                </a:solidFill>
                <a:latin typeface="Georgia" panose="02040502050405020303" pitchFamily="18" charset="0"/>
              </a:rPr>
              <a:t>Часть 2:</a:t>
            </a:r>
            <a:endParaRPr lang="ru-RU" sz="2800" u="sng" dirty="0">
              <a:solidFill>
                <a:srgbClr val="97F1FB"/>
              </a:solidFill>
              <a:latin typeface="Georgia" panose="02040502050405020303" pitchFamily="18" charset="0"/>
            </a:endParaRPr>
          </a:p>
        </p:txBody>
      </p:sp>
      <p:sp>
        <p:nvSpPr>
          <p:cNvPr id="9" name="TextBox 8">
            <a:hlinkClick r:id="rId4" action="ppaction://hlinksldjump"/>
          </p:cNvPr>
          <p:cNvSpPr txBox="1"/>
          <p:nvPr/>
        </p:nvSpPr>
        <p:spPr>
          <a:xfrm>
            <a:off x="1324676" y="3430076"/>
            <a:ext cx="54911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rgbClr val="F2F2F2"/>
                </a:solidFill>
                <a:latin typeface="Georgia" panose="02040502050405020303" pitchFamily="18" charset="0"/>
              </a:rPr>
              <a:t>5.2 Подробный разбор элементов блок-схемы</a:t>
            </a:r>
            <a:endParaRPr lang="ru-RU" sz="2400" dirty="0">
              <a:solidFill>
                <a:srgbClr val="F2F2F2"/>
              </a:solidFill>
              <a:latin typeface="Georgia" panose="02040502050405020303" pitchFamily="18" charset="0"/>
            </a:endParaRPr>
          </a:p>
        </p:txBody>
      </p:sp>
      <p:sp>
        <p:nvSpPr>
          <p:cNvPr id="10" name="TextBox 9">
            <a:hlinkClick r:id="rId2" action="ppaction://hlinksldjump"/>
          </p:cNvPr>
          <p:cNvSpPr txBox="1"/>
          <p:nvPr/>
        </p:nvSpPr>
        <p:spPr>
          <a:xfrm>
            <a:off x="1372301" y="2825425"/>
            <a:ext cx="2287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solidFill>
                  <a:srgbClr val="F2F2F2"/>
                </a:solidFill>
                <a:latin typeface="Georgia" panose="02040502050405020303" pitchFamily="18" charset="0"/>
              </a:rPr>
              <a:t>5.1 Блок-схема</a:t>
            </a:r>
            <a:endParaRPr lang="ru-RU" sz="2400" dirty="0">
              <a:solidFill>
                <a:srgbClr val="F2F2F2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734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09750" y="241011"/>
            <a:ext cx="3406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solidFill>
                  <a:srgbClr val="97F1FB"/>
                </a:solidFill>
                <a:latin typeface="Georgia" panose="02040502050405020303" pitchFamily="18" charset="0"/>
              </a:rPr>
              <a:t>ПЛАН ЛЕКЦИИ</a:t>
            </a:r>
            <a:endParaRPr lang="ru-RU" sz="3200" dirty="0">
              <a:solidFill>
                <a:srgbClr val="97F1FB"/>
              </a:solidFill>
              <a:latin typeface="Georgia" panose="02040502050405020303" pitchFamily="18" charset="0"/>
            </a:endParaRPr>
          </a:p>
        </p:txBody>
      </p:sp>
      <p:grpSp>
        <p:nvGrpSpPr>
          <p:cNvPr id="3" name="Группа 2"/>
          <p:cNvGrpSpPr/>
          <p:nvPr/>
        </p:nvGrpSpPr>
        <p:grpSpPr>
          <a:xfrm>
            <a:off x="447675" y="533399"/>
            <a:ext cx="11268075" cy="1"/>
            <a:chOff x="447675" y="533399"/>
            <a:chExt cx="11268075" cy="1"/>
          </a:xfrm>
        </p:grpSpPr>
        <p:cxnSp>
          <p:nvCxnSpPr>
            <p:cNvPr id="4" name="Прямая соединительная линия 3"/>
            <p:cNvCxnSpPr/>
            <p:nvPr/>
          </p:nvCxnSpPr>
          <p:spPr>
            <a:xfrm flipV="1">
              <a:off x="447675" y="533399"/>
              <a:ext cx="1228725" cy="1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Прямая соединительная линия 4"/>
            <p:cNvCxnSpPr/>
            <p:nvPr/>
          </p:nvCxnSpPr>
          <p:spPr>
            <a:xfrm>
              <a:off x="5349802" y="533399"/>
              <a:ext cx="6365948" cy="0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>
            <a:hlinkClick r:id="rId2" action="ppaction://hlinksldjump"/>
          </p:cNvPr>
          <p:cNvSpPr txBox="1"/>
          <p:nvPr/>
        </p:nvSpPr>
        <p:spPr>
          <a:xfrm>
            <a:off x="1199669" y="2129442"/>
            <a:ext cx="9179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solidFill>
                  <a:srgbClr val="F2F2F2"/>
                </a:solidFill>
                <a:latin typeface="Georgia" panose="02040502050405020303" pitchFamily="18" charset="0"/>
              </a:rPr>
              <a:t>6. Реализация алгоритма через </a:t>
            </a:r>
            <a:r>
              <a:rPr lang="ru-RU" sz="2800" dirty="0" smtClean="0">
                <a:solidFill>
                  <a:srgbClr val="97F1FB"/>
                </a:solidFill>
                <a:latin typeface="Georgia" panose="02040502050405020303" pitchFamily="18" charset="0"/>
              </a:rPr>
              <a:t>цикл с предусловием</a:t>
            </a:r>
            <a:r>
              <a:rPr lang="ru-RU" sz="2800" dirty="0" smtClean="0">
                <a:solidFill>
                  <a:srgbClr val="F2F2F2"/>
                </a:solidFill>
                <a:latin typeface="Georgia" panose="02040502050405020303" pitchFamily="18" charset="0"/>
              </a:rPr>
              <a:t>:</a:t>
            </a:r>
            <a:endParaRPr lang="ru-RU" sz="2800" dirty="0">
              <a:solidFill>
                <a:srgbClr val="F2F2F2"/>
              </a:solidFill>
              <a:latin typeface="Georgia" panose="02040502050405020303" pitchFamily="18" charset="0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1324676" y="4404059"/>
            <a:ext cx="61559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F2F2F2"/>
                </a:solidFill>
                <a:latin typeface="Georgia" panose="02040502050405020303" pitchFamily="18" charset="0"/>
              </a:rPr>
              <a:t>6</a:t>
            </a:r>
            <a:r>
              <a:rPr lang="ru-RU" sz="2400" dirty="0" smtClean="0">
                <a:solidFill>
                  <a:srgbClr val="F2F2F2"/>
                </a:solidFill>
                <a:latin typeface="Georgia" panose="02040502050405020303" pitchFamily="18" charset="0"/>
              </a:rPr>
              <a:t>.3 Программная реализация на языке программирования </a:t>
            </a:r>
            <a:r>
              <a:rPr lang="en-US" sz="2400" dirty="0" smtClean="0">
                <a:solidFill>
                  <a:srgbClr val="F2F2F2"/>
                </a:solidFill>
                <a:latin typeface="Georgia" panose="02040502050405020303" pitchFamily="18" charset="0"/>
              </a:rPr>
              <a:t>C</a:t>
            </a:r>
            <a:endParaRPr lang="ru-RU" sz="2400" dirty="0" smtClean="0">
              <a:solidFill>
                <a:srgbClr val="F2F2F2"/>
              </a:solidFill>
              <a:latin typeface="Georgia" panose="02040502050405020303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99669" y="1519990"/>
            <a:ext cx="15440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u="sng" dirty="0" smtClean="0">
                <a:solidFill>
                  <a:srgbClr val="97F1FB"/>
                </a:solidFill>
                <a:latin typeface="Georgia" panose="02040502050405020303" pitchFamily="18" charset="0"/>
              </a:rPr>
              <a:t>Часть 2:</a:t>
            </a:r>
            <a:endParaRPr lang="ru-RU" sz="2800" u="sng" dirty="0">
              <a:solidFill>
                <a:srgbClr val="97F1FB"/>
              </a:solidFill>
              <a:latin typeface="Georgia" panose="02040502050405020303" pitchFamily="18" charset="0"/>
            </a:endParaRPr>
          </a:p>
        </p:txBody>
      </p:sp>
      <p:sp>
        <p:nvSpPr>
          <p:cNvPr id="9" name="TextBox 8">
            <a:hlinkClick r:id="rId4" action="ppaction://hlinksldjump"/>
          </p:cNvPr>
          <p:cNvSpPr txBox="1"/>
          <p:nvPr/>
        </p:nvSpPr>
        <p:spPr>
          <a:xfrm>
            <a:off x="1324676" y="3430076"/>
            <a:ext cx="54911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F2F2F2"/>
                </a:solidFill>
                <a:latin typeface="Georgia" panose="02040502050405020303" pitchFamily="18" charset="0"/>
              </a:rPr>
              <a:t>6</a:t>
            </a:r>
            <a:r>
              <a:rPr lang="ru-RU" sz="2400" dirty="0" smtClean="0">
                <a:solidFill>
                  <a:srgbClr val="F2F2F2"/>
                </a:solidFill>
                <a:latin typeface="Georgia" panose="02040502050405020303" pitchFamily="18" charset="0"/>
              </a:rPr>
              <a:t>.2 Подробный разбор элементов блок-схемы</a:t>
            </a:r>
            <a:endParaRPr lang="ru-RU" sz="2400" dirty="0">
              <a:solidFill>
                <a:srgbClr val="F2F2F2"/>
              </a:solidFill>
              <a:latin typeface="Georgia" panose="02040502050405020303" pitchFamily="18" charset="0"/>
            </a:endParaRPr>
          </a:p>
        </p:txBody>
      </p:sp>
      <p:sp>
        <p:nvSpPr>
          <p:cNvPr id="10" name="TextBox 9">
            <a:hlinkClick r:id="rId2" action="ppaction://hlinksldjump"/>
          </p:cNvPr>
          <p:cNvSpPr txBox="1"/>
          <p:nvPr/>
        </p:nvSpPr>
        <p:spPr>
          <a:xfrm>
            <a:off x="1372301" y="2825425"/>
            <a:ext cx="2300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rgbClr val="F2F2F2"/>
                </a:solidFill>
                <a:latin typeface="Georgia" panose="02040502050405020303" pitchFamily="18" charset="0"/>
              </a:rPr>
              <a:t>6</a:t>
            </a:r>
            <a:r>
              <a:rPr lang="ru-RU" sz="2400" dirty="0" smtClean="0">
                <a:solidFill>
                  <a:srgbClr val="F2F2F2"/>
                </a:solidFill>
                <a:latin typeface="Georgia" panose="02040502050405020303" pitchFamily="18" charset="0"/>
              </a:rPr>
              <a:t>.1 Блок-схема</a:t>
            </a:r>
            <a:endParaRPr lang="ru-RU" sz="2400" dirty="0">
              <a:solidFill>
                <a:srgbClr val="F2F2F2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29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447675" y="241011"/>
            <a:ext cx="11268075" cy="584775"/>
            <a:chOff x="447675" y="241011"/>
            <a:chExt cx="11268075" cy="584775"/>
          </a:xfrm>
        </p:grpSpPr>
        <p:cxnSp>
          <p:nvCxnSpPr>
            <p:cNvPr id="3" name="Прямая соединительная линия 2"/>
            <p:cNvCxnSpPr/>
            <p:nvPr/>
          </p:nvCxnSpPr>
          <p:spPr>
            <a:xfrm flipV="1">
              <a:off x="447675" y="533399"/>
              <a:ext cx="1228725" cy="1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Прямая соединительная линия 3"/>
            <p:cNvCxnSpPr>
              <a:stCxn id="5" idx="3"/>
            </p:cNvCxnSpPr>
            <p:nvPr/>
          </p:nvCxnSpPr>
          <p:spPr>
            <a:xfrm>
              <a:off x="6837088" y="533399"/>
              <a:ext cx="4878662" cy="0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1809750" y="241011"/>
              <a:ext cx="502733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 smtClean="0">
                  <a:solidFill>
                    <a:srgbClr val="97F1FB"/>
                  </a:solidFill>
                  <a:latin typeface="Georgia" panose="02040502050405020303" pitchFamily="18" charset="0"/>
                </a:rPr>
                <a:t>ПОНЯТИЕ АЛГОРИТМА</a:t>
              </a:r>
              <a:endParaRPr lang="ru-RU" sz="3200" dirty="0">
                <a:solidFill>
                  <a:srgbClr val="97F1FB"/>
                </a:solidFill>
                <a:latin typeface="Georgia" panose="02040502050405020303" pitchFamily="18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062037" y="1428095"/>
            <a:ext cx="10077449" cy="3222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b="1" dirty="0">
                <a:solidFill>
                  <a:srgbClr val="97F1FB"/>
                </a:solidFill>
              </a:rPr>
              <a:t>Сортировка расчёской</a:t>
            </a:r>
            <a:r>
              <a:rPr lang="ru-RU" dirty="0">
                <a:solidFill>
                  <a:srgbClr val="F2F2F2"/>
                </a:solidFill>
              </a:rPr>
              <a:t> </a:t>
            </a:r>
            <a:r>
              <a:rPr lang="ru-RU" dirty="0" smtClean="0">
                <a:solidFill>
                  <a:srgbClr val="F2F2F2"/>
                </a:solidFill>
              </a:rPr>
              <a:t>(англ.</a:t>
            </a:r>
            <a:r>
              <a:rPr lang="ru-RU" dirty="0">
                <a:solidFill>
                  <a:srgbClr val="F2F2F2"/>
                </a:solidFill>
              </a:rPr>
              <a:t> </a:t>
            </a:r>
            <a:r>
              <a:rPr lang="ru-RU" i="1" dirty="0" err="1">
                <a:solidFill>
                  <a:srgbClr val="F2F2F2"/>
                </a:solidFill>
              </a:rPr>
              <a:t>comb</a:t>
            </a:r>
            <a:r>
              <a:rPr lang="ru-RU" i="1" dirty="0">
                <a:solidFill>
                  <a:srgbClr val="F2F2F2"/>
                </a:solidFill>
              </a:rPr>
              <a:t> </a:t>
            </a:r>
            <a:r>
              <a:rPr lang="ru-RU" i="1" dirty="0" err="1">
                <a:solidFill>
                  <a:srgbClr val="F2F2F2"/>
                </a:solidFill>
              </a:rPr>
              <a:t>sort</a:t>
            </a:r>
            <a:r>
              <a:rPr lang="ru-RU" dirty="0">
                <a:solidFill>
                  <a:srgbClr val="F2F2F2"/>
                </a:solidFill>
              </a:rPr>
              <a:t>) — это довольно упрощённый </a:t>
            </a:r>
            <a:r>
              <a:rPr lang="ru-RU" dirty="0" smtClean="0">
                <a:solidFill>
                  <a:srgbClr val="F2F2F2"/>
                </a:solidFill>
              </a:rPr>
              <a:t>алгоритм сортировки, </a:t>
            </a:r>
            <a:r>
              <a:rPr lang="ru-RU" dirty="0">
                <a:solidFill>
                  <a:srgbClr val="F2F2F2"/>
                </a:solidFill>
              </a:rPr>
              <a:t>изначально спроектированный </a:t>
            </a:r>
            <a:r>
              <a:rPr lang="ru-RU" dirty="0" smtClean="0">
                <a:solidFill>
                  <a:srgbClr val="F2F2F2"/>
                </a:solidFill>
              </a:rPr>
              <a:t>в </a:t>
            </a:r>
            <a:r>
              <a:rPr lang="ru-RU" dirty="0">
                <a:solidFill>
                  <a:srgbClr val="F2F2F2"/>
                </a:solidFill>
              </a:rPr>
              <a:t>1980 г. </a:t>
            </a:r>
            <a:endParaRPr lang="ru-RU" dirty="0" smtClean="0">
              <a:solidFill>
                <a:srgbClr val="F2F2F2"/>
              </a:solidFill>
            </a:endParaRPr>
          </a:p>
          <a:p>
            <a:pPr>
              <a:lnSpc>
                <a:spcPct val="120000"/>
              </a:lnSpc>
            </a:pPr>
            <a:r>
              <a:rPr lang="ru-RU" dirty="0" smtClean="0">
                <a:solidFill>
                  <a:srgbClr val="F2F2F2"/>
                </a:solidFill>
              </a:rPr>
              <a:t>Сортировка </a:t>
            </a:r>
            <a:r>
              <a:rPr lang="ru-RU" dirty="0">
                <a:solidFill>
                  <a:srgbClr val="F2F2F2"/>
                </a:solidFill>
              </a:rPr>
              <a:t>расчёской улучшает сортировку пузырьком, и конкурирует с алгоритмами, подобными </a:t>
            </a:r>
            <a:r>
              <a:rPr lang="ru-RU" dirty="0" smtClean="0">
                <a:solidFill>
                  <a:srgbClr val="F2F2F2"/>
                </a:solidFill>
              </a:rPr>
              <a:t>быстрой сортировке. </a:t>
            </a:r>
            <a:r>
              <a:rPr lang="ru-RU" dirty="0">
                <a:solidFill>
                  <a:srgbClr val="F2F2F2"/>
                </a:solidFill>
              </a:rPr>
              <a:t>Основная идея — устранить </a:t>
            </a:r>
            <a:r>
              <a:rPr lang="ru-RU" i="1" dirty="0">
                <a:solidFill>
                  <a:srgbClr val="F2F2F2"/>
                </a:solidFill>
              </a:rPr>
              <a:t>черепах</a:t>
            </a:r>
            <a:r>
              <a:rPr lang="ru-RU" dirty="0">
                <a:solidFill>
                  <a:srgbClr val="F2F2F2"/>
                </a:solidFill>
              </a:rPr>
              <a:t>, или маленькие значения в конце списка, которые крайне замедляют сортировку </a:t>
            </a:r>
            <a:r>
              <a:rPr lang="ru-RU" dirty="0" smtClean="0">
                <a:solidFill>
                  <a:srgbClr val="F2F2F2"/>
                </a:solidFill>
              </a:rPr>
              <a:t>пузырьком.</a:t>
            </a:r>
            <a:endParaRPr lang="ru-RU" dirty="0">
              <a:solidFill>
                <a:srgbClr val="F2F2F2"/>
              </a:solidFill>
            </a:endParaRPr>
          </a:p>
          <a:p>
            <a:pPr>
              <a:lnSpc>
                <a:spcPct val="120000"/>
              </a:lnSpc>
            </a:pPr>
            <a:r>
              <a:rPr lang="ru-RU" dirty="0">
                <a:solidFill>
                  <a:srgbClr val="F2F2F2"/>
                </a:solidFill>
              </a:rPr>
              <a:t>В сортировке пузырьком, когда сравниваются два элемента, промежуток (расстояние друг от друга) равен 1. Основная идея сортировки расчёской в том, что этот промежуток может быть гораздо больше, чем </a:t>
            </a:r>
            <a:r>
              <a:rPr lang="ru-RU" dirty="0" smtClean="0">
                <a:solidFill>
                  <a:srgbClr val="F2F2F2"/>
                </a:solidFill>
              </a:rPr>
              <a:t>единица.</a:t>
            </a:r>
            <a:endParaRPr lang="ru-RU" dirty="0">
              <a:solidFill>
                <a:srgbClr val="F2F2F2"/>
              </a:solidFill>
            </a:endParaRPr>
          </a:p>
          <a:p>
            <a:pPr>
              <a:lnSpc>
                <a:spcPct val="120000"/>
              </a:lnSpc>
            </a:pPr>
            <a:endParaRPr lang="ru-RU" sz="2800" dirty="0">
              <a:solidFill>
                <a:srgbClr val="F2F2F2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054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Группа 9"/>
          <p:cNvGrpSpPr/>
          <p:nvPr/>
        </p:nvGrpSpPr>
        <p:grpSpPr>
          <a:xfrm>
            <a:off x="447675" y="241011"/>
            <a:ext cx="11268075" cy="584775"/>
            <a:chOff x="447675" y="241011"/>
            <a:chExt cx="11268075" cy="584775"/>
          </a:xfrm>
        </p:grpSpPr>
        <p:cxnSp>
          <p:nvCxnSpPr>
            <p:cNvPr id="3" name="Прямая соединительная линия 2"/>
            <p:cNvCxnSpPr/>
            <p:nvPr/>
          </p:nvCxnSpPr>
          <p:spPr>
            <a:xfrm flipV="1">
              <a:off x="447675" y="533399"/>
              <a:ext cx="1228725" cy="1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Прямая соединительная линия 3"/>
            <p:cNvCxnSpPr/>
            <p:nvPr/>
          </p:nvCxnSpPr>
          <p:spPr>
            <a:xfrm>
              <a:off x="5981700" y="533399"/>
              <a:ext cx="5734050" cy="0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1809750" y="241011"/>
              <a:ext cx="409759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 smtClean="0">
                  <a:solidFill>
                    <a:srgbClr val="97F1FB"/>
                  </a:solidFill>
                  <a:latin typeface="Georgia" panose="02040502050405020303" pitchFamily="18" charset="0"/>
                </a:rPr>
                <a:t>ИДЕЯ АЛГОРИТМА</a:t>
              </a:r>
              <a:endParaRPr lang="ru-RU" sz="3200" dirty="0">
                <a:solidFill>
                  <a:srgbClr val="97F1FB"/>
                </a:solidFill>
                <a:latin typeface="Georgia" panose="02040502050405020303" pitchFamily="18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062037" y="1428095"/>
            <a:ext cx="10077449" cy="4512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>
                <a:solidFill>
                  <a:srgbClr val="F2F2F2"/>
                </a:solidFill>
                <a:latin typeface="Georgia" panose="02040502050405020303" pitchFamily="18" charset="0"/>
              </a:rPr>
              <a:t>Алгоритм </a:t>
            </a:r>
            <a:r>
              <a:rPr lang="ru-RU" dirty="0" smtClean="0">
                <a:solidFill>
                  <a:srgbClr val="F2F2F2"/>
                </a:solidFill>
                <a:latin typeface="Georgia" panose="02040502050405020303" pitchFamily="18" charset="0"/>
              </a:rPr>
              <a:t>является </a:t>
            </a:r>
            <a:r>
              <a:rPr lang="ru-RU" dirty="0">
                <a:solidFill>
                  <a:srgbClr val="F2F2F2"/>
                </a:solidFill>
                <a:latin typeface="Georgia" panose="02040502050405020303" pitchFamily="18" charset="0"/>
              </a:rPr>
              <a:t>модификацией «пузырька». Отличие алгоритмов состоит в том, что сравниваются не соседние элементы, а отстоящие друг от друга на определённую величину, или шаг (назовём его </a:t>
            </a:r>
            <a:r>
              <a:rPr lang="en-US" dirty="0">
                <a:solidFill>
                  <a:srgbClr val="F2F2F2"/>
                </a:solidFill>
                <a:latin typeface="Georgia" panose="02040502050405020303" pitchFamily="18" charset="0"/>
              </a:rPr>
              <a:t>step</a:t>
            </a:r>
            <a:r>
              <a:rPr lang="ru-RU" dirty="0">
                <a:solidFill>
                  <a:srgbClr val="F2F2F2"/>
                </a:solidFill>
                <a:latin typeface="Georgia" panose="02040502050405020303" pitchFamily="18" charset="0"/>
              </a:rPr>
              <a:t>). Алгоритм реализован с помощью двух циклов. Окончание внешнего цикла (и алгоритма) происходит тогда, когда </a:t>
            </a:r>
            <a:r>
              <a:rPr lang="en-US" dirty="0">
                <a:solidFill>
                  <a:srgbClr val="F2F2F2"/>
                </a:solidFill>
                <a:latin typeface="Georgia" panose="02040502050405020303" pitchFamily="18" charset="0"/>
              </a:rPr>
              <a:t>step</a:t>
            </a:r>
            <a:r>
              <a:rPr lang="ru-RU" dirty="0">
                <a:solidFill>
                  <a:srgbClr val="F2F2F2"/>
                </a:solidFill>
                <a:latin typeface="Georgia" panose="02040502050405020303" pitchFamily="18" charset="0"/>
              </a:rPr>
              <a:t> станет меньше 1. На первой итерации расстояние (</a:t>
            </a:r>
            <a:r>
              <a:rPr lang="en-US" dirty="0">
                <a:solidFill>
                  <a:srgbClr val="F2F2F2"/>
                </a:solidFill>
                <a:latin typeface="Georgia" panose="02040502050405020303" pitchFamily="18" charset="0"/>
              </a:rPr>
              <a:t>step</a:t>
            </a:r>
            <a:r>
              <a:rPr lang="ru-RU" dirty="0">
                <a:solidFill>
                  <a:srgbClr val="F2F2F2"/>
                </a:solidFill>
                <a:latin typeface="Georgia" panose="02040502050405020303" pitchFamily="18" charset="0"/>
              </a:rPr>
              <a:t>) максимально возможное (размер массива – 1), а на </a:t>
            </a:r>
            <a:r>
              <a:rPr lang="ru-RU" dirty="0" smtClean="0">
                <a:solidFill>
                  <a:srgbClr val="F2F2F2"/>
                </a:solidFill>
                <a:latin typeface="Georgia" panose="02040502050405020303" pitchFamily="18" charset="0"/>
              </a:rPr>
              <a:t>после-дующих </a:t>
            </a:r>
            <a:r>
              <a:rPr lang="ru-RU" dirty="0">
                <a:solidFill>
                  <a:srgbClr val="F2F2F2"/>
                </a:solidFill>
                <a:latin typeface="Georgia" panose="02040502050405020303" pitchFamily="18" charset="0"/>
              </a:rPr>
              <a:t>итерациях оно изменяется по формуле </a:t>
            </a:r>
            <a:r>
              <a:rPr lang="en-US" dirty="0">
                <a:solidFill>
                  <a:srgbClr val="F2F2F2"/>
                </a:solidFill>
                <a:latin typeface="Georgia" panose="02040502050405020303" pitchFamily="18" charset="0"/>
              </a:rPr>
              <a:t>step</a:t>
            </a:r>
            <a:r>
              <a:rPr lang="ru-RU" dirty="0">
                <a:solidFill>
                  <a:srgbClr val="F2F2F2"/>
                </a:solidFill>
                <a:latin typeface="Georgia" panose="02040502050405020303" pitchFamily="18" charset="0"/>
              </a:rPr>
              <a:t> </a:t>
            </a:r>
            <a:r>
              <a:rPr lang="ru-RU" dirty="0" smtClean="0">
                <a:solidFill>
                  <a:srgbClr val="F2F2F2"/>
                </a:solidFill>
                <a:latin typeface="Georgia" panose="02040502050405020303" pitchFamily="18" charset="0"/>
              </a:rPr>
              <a:t>/= </a:t>
            </a:r>
            <a:r>
              <a:rPr lang="en-US" dirty="0" smtClean="0">
                <a:solidFill>
                  <a:srgbClr val="F2F2F2"/>
                </a:solidFill>
                <a:latin typeface="Georgia" panose="02040502050405020303" pitchFamily="18" charset="0"/>
              </a:rPr>
              <a:t>k</a:t>
            </a:r>
            <a:r>
              <a:rPr lang="ru-RU" dirty="0" smtClean="0">
                <a:solidFill>
                  <a:srgbClr val="F2F2F2"/>
                </a:solidFill>
                <a:latin typeface="Georgia" panose="02040502050405020303" pitchFamily="18" charset="0"/>
              </a:rPr>
              <a:t> </a:t>
            </a:r>
            <a:r>
              <a:rPr lang="ru-RU" dirty="0">
                <a:solidFill>
                  <a:srgbClr val="F2F2F2"/>
                </a:solidFill>
                <a:latin typeface="Georgia" panose="02040502050405020303" pitchFamily="18" charset="0"/>
              </a:rPr>
              <a:t>(дробная часть отбрасывается). </a:t>
            </a:r>
            <a:r>
              <a:rPr lang="en-US" dirty="0">
                <a:solidFill>
                  <a:srgbClr val="F2F2F2"/>
                </a:solidFill>
                <a:latin typeface="Georgia" panose="02040502050405020303" pitchFamily="18" charset="0"/>
              </a:rPr>
              <a:t>k</a:t>
            </a:r>
            <a:r>
              <a:rPr lang="ru-RU" dirty="0">
                <a:solidFill>
                  <a:srgbClr val="F2F2F2"/>
                </a:solidFill>
                <a:latin typeface="Georgia" panose="02040502050405020303" pitchFamily="18" charset="0"/>
              </a:rPr>
              <a:t> – это фактор уменьшения, константа, равная 1.2473309 (при написании программы можно использовать примерное значение, равное 1.247). Во внутреннем цикле движение происходит от начала к концу, перемещаясь на </a:t>
            </a:r>
            <a:r>
              <a:rPr lang="en-US" dirty="0">
                <a:solidFill>
                  <a:srgbClr val="F2F2F2"/>
                </a:solidFill>
                <a:latin typeface="Georgia" panose="02040502050405020303" pitchFamily="18" charset="0"/>
              </a:rPr>
              <a:t>step</a:t>
            </a:r>
            <a:r>
              <a:rPr lang="ru-RU" dirty="0">
                <a:solidFill>
                  <a:srgbClr val="F2F2F2"/>
                </a:solidFill>
                <a:latin typeface="Georgia" panose="02040502050405020303" pitchFamily="18" charset="0"/>
              </a:rPr>
              <a:t>. Если значение текущего элемента больше, чем значение элемента через </a:t>
            </a:r>
            <a:r>
              <a:rPr lang="en-US" dirty="0">
                <a:solidFill>
                  <a:srgbClr val="F2F2F2"/>
                </a:solidFill>
                <a:latin typeface="Georgia" panose="02040502050405020303" pitchFamily="18" charset="0"/>
              </a:rPr>
              <a:t>step </a:t>
            </a:r>
            <a:r>
              <a:rPr lang="ru-RU" dirty="0">
                <a:solidFill>
                  <a:srgbClr val="F2F2F2"/>
                </a:solidFill>
                <a:latin typeface="Georgia" panose="02040502050405020303" pitchFamily="18" charset="0"/>
              </a:rPr>
              <a:t>шагов от текущего, то сравниваемые элементы меняются местами. Условием продолжения цикла является условие </a:t>
            </a:r>
            <a:r>
              <a:rPr lang="en-US" dirty="0" err="1">
                <a:solidFill>
                  <a:srgbClr val="F2F2F2"/>
                </a:solidFill>
                <a:latin typeface="Georgia" panose="02040502050405020303" pitchFamily="18" charset="0"/>
              </a:rPr>
              <a:t>i</a:t>
            </a:r>
            <a:r>
              <a:rPr lang="ru-RU" dirty="0">
                <a:solidFill>
                  <a:srgbClr val="F2F2F2"/>
                </a:solidFill>
                <a:latin typeface="Georgia" panose="02040502050405020303" pitchFamily="18" charset="0"/>
              </a:rPr>
              <a:t> &lt; </a:t>
            </a:r>
            <a:r>
              <a:rPr lang="en-US" dirty="0">
                <a:solidFill>
                  <a:srgbClr val="F2F2F2"/>
                </a:solidFill>
                <a:latin typeface="Georgia" panose="02040502050405020303" pitchFamily="18" charset="0"/>
              </a:rPr>
              <a:t>n</a:t>
            </a:r>
            <a:r>
              <a:rPr lang="ru-RU" dirty="0">
                <a:solidFill>
                  <a:srgbClr val="F2F2F2"/>
                </a:solidFill>
                <a:latin typeface="Georgia" panose="02040502050405020303" pitchFamily="18" charset="0"/>
              </a:rPr>
              <a:t> – </a:t>
            </a:r>
            <a:r>
              <a:rPr lang="en-US" dirty="0">
                <a:solidFill>
                  <a:srgbClr val="F2F2F2"/>
                </a:solidFill>
                <a:latin typeface="Georgia" panose="02040502050405020303" pitchFamily="18" charset="0"/>
              </a:rPr>
              <a:t>step</a:t>
            </a:r>
            <a:r>
              <a:rPr lang="ru-RU" dirty="0">
                <a:solidFill>
                  <a:srgbClr val="F2F2F2"/>
                </a:solidFill>
                <a:latin typeface="Georgia" panose="02040502050405020303" pitchFamily="18" charset="0"/>
              </a:rPr>
              <a:t> (где </a:t>
            </a:r>
            <a:r>
              <a:rPr lang="en-US" dirty="0" err="1">
                <a:solidFill>
                  <a:srgbClr val="F2F2F2"/>
                </a:solidFill>
                <a:latin typeface="Georgia" panose="02040502050405020303" pitchFamily="18" charset="0"/>
              </a:rPr>
              <a:t>i</a:t>
            </a:r>
            <a:r>
              <a:rPr lang="ru-RU" dirty="0">
                <a:solidFill>
                  <a:srgbClr val="F2F2F2"/>
                </a:solidFill>
                <a:latin typeface="Georgia" panose="02040502050405020303" pitchFamily="18" charset="0"/>
              </a:rPr>
              <a:t> – номер текущего элемента).</a:t>
            </a:r>
          </a:p>
          <a:p>
            <a:endParaRPr lang="ru-RU" sz="2800" dirty="0">
              <a:solidFill>
                <a:srgbClr val="F2F2F2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716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4383070" y="2247432"/>
            <a:ext cx="105262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500" dirty="0" smtClean="0">
                <a:solidFill>
                  <a:srgbClr val="F57373"/>
                </a:solidFill>
              </a:rPr>
              <a:t>1</a:t>
            </a:r>
            <a:endParaRPr lang="ru-RU" sz="11500" dirty="0">
              <a:solidFill>
                <a:srgbClr val="F57373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892011" y="2337799"/>
            <a:ext cx="10526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4</a:t>
            </a:r>
            <a:endParaRPr lang="ru-RU" sz="96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323110" y="2245451"/>
            <a:ext cx="105262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5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2</a:t>
            </a:r>
            <a:endParaRPr lang="ru-RU" sz="115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939225" y="2337799"/>
            <a:ext cx="10526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3</a:t>
            </a:r>
            <a:endParaRPr lang="ru-RU" sz="96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417676" y="2537839"/>
            <a:ext cx="10526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600" dirty="0" smtClean="0">
                <a:solidFill>
                  <a:srgbClr val="557ED9"/>
                </a:solidFill>
              </a:rPr>
              <a:t>6</a:t>
            </a:r>
            <a:endParaRPr lang="ru-RU" sz="9600" dirty="0">
              <a:solidFill>
                <a:srgbClr val="557ED9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399274" y="2245451"/>
            <a:ext cx="105262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5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2</a:t>
            </a:r>
            <a:endParaRPr lang="ru-RU" sz="115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21" name="Группа 20"/>
          <p:cNvGrpSpPr/>
          <p:nvPr/>
        </p:nvGrpSpPr>
        <p:grpSpPr>
          <a:xfrm>
            <a:off x="1186417" y="2679400"/>
            <a:ext cx="9913973" cy="1302485"/>
            <a:chOff x="793013" y="3157865"/>
            <a:chExt cx="9913973" cy="1302485"/>
          </a:xfrm>
        </p:grpSpPr>
        <p:sp>
          <p:nvSpPr>
            <p:cNvPr id="6" name="Прямоугольник 5"/>
            <p:cNvSpPr/>
            <p:nvPr/>
          </p:nvSpPr>
          <p:spPr>
            <a:xfrm>
              <a:off x="793013" y="3157869"/>
              <a:ext cx="9913973" cy="1286539"/>
            </a:xfrm>
            <a:prstGeom prst="rect">
              <a:avLst/>
            </a:prstGeom>
            <a:noFill/>
            <a:ln w="28575">
              <a:solidFill>
                <a:srgbClr val="F2F2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9600" dirty="0"/>
            </a:p>
          </p:txBody>
        </p:sp>
        <p:cxnSp>
          <p:nvCxnSpPr>
            <p:cNvPr id="14" name="Прямая соединительная линия 13"/>
            <p:cNvCxnSpPr/>
            <p:nvPr/>
          </p:nvCxnSpPr>
          <p:spPr>
            <a:xfrm>
              <a:off x="2254103" y="3157867"/>
              <a:ext cx="0" cy="1286539"/>
            </a:xfrm>
            <a:prstGeom prst="line">
              <a:avLst/>
            </a:prstGeom>
            <a:ln w="28575">
              <a:solidFill>
                <a:srgbClr val="F2F2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>
            <a:xfrm>
              <a:off x="3697948" y="3173811"/>
              <a:ext cx="0" cy="1286539"/>
            </a:xfrm>
            <a:prstGeom prst="line">
              <a:avLst/>
            </a:prstGeom>
            <a:ln w="28575">
              <a:solidFill>
                <a:srgbClr val="F2F2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>
            <a:xfrm>
              <a:off x="5068187" y="3173811"/>
              <a:ext cx="0" cy="1286539"/>
            </a:xfrm>
            <a:prstGeom prst="line">
              <a:avLst/>
            </a:prstGeom>
            <a:ln w="28575">
              <a:solidFill>
                <a:srgbClr val="F2F2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>
            <a:xfrm>
              <a:off x="6475227" y="3157866"/>
              <a:ext cx="0" cy="1286539"/>
            </a:xfrm>
            <a:prstGeom prst="line">
              <a:avLst/>
            </a:prstGeom>
            <a:ln w="28575">
              <a:solidFill>
                <a:srgbClr val="F2F2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>
            <a:xfrm>
              <a:off x="7864139" y="3157865"/>
              <a:ext cx="0" cy="1286539"/>
            </a:xfrm>
            <a:prstGeom prst="line">
              <a:avLst/>
            </a:prstGeom>
            <a:ln w="28575">
              <a:solidFill>
                <a:srgbClr val="F2F2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>
            <a:xfrm>
              <a:off x="9289311" y="3157865"/>
              <a:ext cx="0" cy="1286539"/>
            </a:xfrm>
            <a:prstGeom prst="line">
              <a:avLst/>
            </a:prstGeom>
            <a:ln w="28575">
              <a:solidFill>
                <a:srgbClr val="F2F2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9865240" y="2245451"/>
            <a:ext cx="105262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5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2</a:t>
            </a:r>
            <a:endParaRPr lang="ru-RU" sz="115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143934" y="2337799"/>
            <a:ext cx="10526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3</a:t>
            </a:r>
            <a:endParaRPr lang="ru-RU" sz="96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736895" y="2337799"/>
            <a:ext cx="10526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600" dirty="0" smtClean="0">
                <a:solidFill>
                  <a:srgbClr val="99E9F9"/>
                </a:solidFill>
              </a:rPr>
              <a:t>5</a:t>
            </a:r>
            <a:endParaRPr lang="ru-RU" sz="9600" dirty="0">
              <a:solidFill>
                <a:srgbClr val="99E9F9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569105" y="2337799"/>
            <a:ext cx="10526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600" dirty="0">
                <a:solidFill>
                  <a:srgbClr val="AA72D4"/>
                </a:solidFill>
              </a:rPr>
              <a:t>7</a:t>
            </a:r>
            <a:endParaRPr lang="ru-RU" sz="11500" dirty="0">
              <a:solidFill>
                <a:srgbClr val="AA72D4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926227" y="2537839"/>
            <a:ext cx="10526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600" dirty="0" smtClean="0">
                <a:solidFill>
                  <a:srgbClr val="557ED9"/>
                </a:solidFill>
              </a:rPr>
              <a:t>6</a:t>
            </a:r>
            <a:endParaRPr lang="ru-RU" sz="9600" dirty="0">
              <a:solidFill>
                <a:srgbClr val="557ED9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165532" y="2337799"/>
            <a:ext cx="10526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4</a:t>
            </a:r>
            <a:endParaRPr lang="ru-RU" sz="96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471086" y="2243002"/>
            <a:ext cx="105262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500" dirty="0" smtClean="0">
                <a:solidFill>
                  <a:srgbClr val="F57373"/>
                </a:solidFill>
              </a:rPr>
              <a:t>1</a:t>
            </a:r>
            <a:endParaRPr lang="ru-RU" sz="11500" dirty="0">
              <a:solidFill>
                <a:srgbClr val="F57373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415799" y="2337799"/>
            <a:ext cx="10526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3</a:t>
            </a:r>
            <a:endParaRPr lang="ru-RU" sz="96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143934" y="2337799"/>
            <a:ext cx="10526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600" dirty="0" smtClean="0">
                <a:solidFill>
                  <a:srgbClr val="99E9F9"/>
                </a:solidFill>
              </a:rPr>
              <a:t>5</a:t>
            </a:r>
            <a:endParaRPr lang="ru-RU" sz="9600" dirty="0">
              <a:solidFill>
                <a:srgbClr val="99E9F9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70821" y="861604"/>
            <a:ext cx="8479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rgbClr val="F2F2F2"/>
                </a:solidFill>
              </a:rPr>
              <a:t>Сравниваются элементы отстающие друг от друга на определённый шаг</a:t>
            </a:r>
            <a:endParaRPr lang="ru-RU" dirty="0">
              <a:solidFill>
                <a:srgbClr val="F2F2F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47507" y="861604"/>
            <a:ext cx="6817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rgbClr val="F2F2F2"/>
                </a:solidFill>
              </a:rPr>
              <a:t>Если текущий элемент больше элемента, отстающего на шаг, то они меняются местами</a:t>
            </a:r>
            <a:endParaRPr lang="ru-RU" dirty="0">
              <a:solidFill>
                <a:srgbClr val="F2F2F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66285" y="859623"/>
            <a:ext cx="2488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2F2F2"/>
                </a:solidFill>
              </a:rPr>
              <a:t>Новое значение шага</a:t>
            </a:r>
            <a:endParaRPr lang="ru-RU" dirty="0">
              <a:solidFill>
                <a:srgbClr val="F2F2F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14123" y="5555967"/>
            <a:ext cx="2698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2F2F2"/>
                </a:solidFill>
              </a:rPr>
              <a:t>Массив отсортирован!</a:t>
            </a:r>
            <a:endParaRPr lang="ru-RU" dirty="0">
              <a:solidFill>
                <a:srgbClr val="F2F2F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1462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6" presetClass="emph" presetSubtype="0" fill="hold" grpId="2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26" presetClass="emph" presetSubtype="0" fill="hold" grpId="3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3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5E-6 -7.40741E-7 L 0.18711 -0.26968 C 0.22592 -0.33055 0.28451 -0.36319 0.34584 -0.36319 C 0.41563 -0.36319 0.47162 -0.33055 0.51042 -0.26968 L 0.69766 -7.40741E-7 " pathEditMode="relative" rAng="0" ptsTypes="AAAAA">
                                      <p:cBhvr>
                                        <p:cTn id="30" dur="4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883" y="-18171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3.54167E-6 -2.96296E-6 L -0.18645 0.27454 C -0.22513 0.33635 -0.28346 0.36991 -0.3444 0.36991 C -0.4138 0.36991 -0.4694 0.33635 -0.5082 0.27454 L -0.69414 -2.96296E-6 " pathEditMode="relative" rAng="0" ptsTypes="AAAAA">
                                      <p:cBhvr>
                                        <p:cTn id="32" dur="4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714" y="184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8500"/>
                            </p:stCondLst>
                            <p:childTnLst>
                              <p:par>
                                <p:cTn id="3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9000"/>
                            </p:stCondLst>
                            <p:childTnLst>
                              <p:par>
                                <p:cTn id="3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0"/>
                            </p:stCondLst>
                            <p:childTnLst>
                              <p:par>
                                <p:cTn id="44" presetID="1" presetClass="exit" presetSubtype="0" fill="hold" grpId="2" nodeType="afterEffect">
                                  <p:stCondLst>
                                    <p:cond delay="50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500"/>
                            </p:stCondLst>
                            <p:childTnLst>
                              <p:par>
                                <p:cTn id="50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1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1000"/>
                            </p:stCondLst>
                            <p:childTnLst>
                              <p:par>
                                <p:cTn id="54" presetID="26" presetClass="emph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6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2000"/>
                            </p:stCondLst>
                            <p:childTnLst>
                              <p:par>
                                <p:cTn id="5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2500"/>
                            </p:stCondLst>
                            <p:childTnLst>
                              <p:par>
                                <p:cTn id="62" presetID="26" presetClass="emph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4" dur="25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3500"/>
                            </p:stCondLst>
                            <p:childTnLst>
                              <p:par>
                                <p:cTn id="66" presetID="1" presetClass="exit" presetSubtype="0" fill="hold" grpId="3" nodeType="afterEffect">
                                  <p:stCondLst>
                                    <p:cond delay="50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4000"/>
                            </p:stCondLst>
                            <p:childTnLst>
                              <p:par>
                                <p:cTn id="7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4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4500"/>
                            </p:stCondLst>
                            <p:childTnLst>
                              <p:par>
                                <p:cTn id="76" presetID="42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5500"/>
                            </p:stCondLst>
                            <p:childTnLst>
                              <p:par>
                                <p:cTn id="82" presetID="26" presetClass="emph" presetSubtype="0" fill="hold" grpId="2" nodeType="afterEffect">
                                  <p:stCondLst>
                                    <p:cond delay="5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83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4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6500"/>
                            </p:stCondLst>
                            <p:childTnLst>
                              <p:par>
                                <p:cTn id="86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8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7000"/>
                            </p:stCondLst>
                            <p:childTnLst>
                              <p:par>
                                <p:cTn id="90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7500"/>
                            </p:stCondLst>
                            <p:childTnLst>
                              <p:par>
                                <p:cTn id="94" presetID="26" presetClass="emph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6" dur="25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8500"/>
                            </p:stCondLst>
                            <p:childTnLst>
                              <p:par>
                                <p:cTn id="98" presetID="26" presetClass="emph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0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9500"/>
                            </p:stCondLst>
                            <p:childTnLst>
                              <p:par>
                                <p:cTn id="102" presetID="26" presetClass="emph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4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20500"/>
                            </p:stCondLst>
                            <p:childTnLst>
                              <p:par>
                                <p:cTn id="106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8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1000"/>
                            </p:stCondLst>
                            <p:childTnLst>
                              <p:par>
                                <p:cTn id="110" presetID="42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22000"/>
                            </p:stCondLst>
                            <p:childTnLst>
                              <p:par>
                                <p:cTn id="116" presetID="26" presetClass="emph" presetSubtype="0" fill="hold" grpId="3" nodeType="afterEffect">
                                  <p:stCondLst>
                                    <p:cond delay="5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17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8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23000"/>
                            </p:stCondLst>
                            <p:childTnLst>
                              <p:par>
                                <p:cTn id="120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2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23500"/>
                            </p:stCondLst>
                            <p:childTnLst>
                              <p:par>
                                <p:cTn id="124" presetID="10" presetClass="exit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24000"/>
                            </p:stCondLst>
                            <p:childTnLst>
                              <p:par>
                                <p:cTn id="128" presetID="26" presetClass="emph" presetSubtype="0" fill="hold" grpId="2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0" dur="25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25000"/>
                            </p:stCondLst>
                            <p:childTnLst>
                              <p:par>
                                <p:cTn id="13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4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25500"/>
                            </p:stCondLst>
                            <p:childTnLst>
                              <p:par>
                                <p:cTn id="136" presetID="37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4.07407E-6 L 0.09388 -0.20717 C 0.11341 -0.25393 0.14271 -0.27893 0.17357 -0.27893 C 0.20859 -0.27893 0.23659 -0.25393 0.25612 -0.20717 L 0.35013 -4.07407E-6 " pathEditMode="relative" rAng="0" ptsTypes="AAAAA">
                                      <p:cBhvr>
                                        <p:cTn id="137" dur="3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00" y="-13958"/>
                                    </p:animMotion>
                                  </p:childTnLst>
                                </p:cTn>
                              </p:par>
                              <p:par>
                                <p:cTn id="138" presetID="37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44 -4.07407E-6 L -0.09153 0.24537 C -0.1108 0.30093 -0.13984 0.33079 -0.17031 0.33079 C -0.20494 0.33079 -0.23268 0.30093 -0.25195 0.24537 L -0.34479 -4.07407E-6 " pathEditMode="relative" rAng="0" ptsTypes="AAAAA">
                                      <p:cBhvr>
                                        <p:cTn id="139" dur="3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318" y="165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28500"/>
                            </p:stCondLst>
                            <p:childTnLst>
                              <p:par>
                                <p:cTn id="141" presetID="26" presetClass="emph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3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29500"/>
                            </p:stCondLst>
                            <p:childTnLst>
                              <p:par>
                                <p:cTn id="145" presetID="26" presetClass="emph" presetSubtype="0" fill="hold" grpId="2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7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30500"/>
                            </p:stCondLst>
                            <p:childTnLst>
                              <p:par>
                                <p:cTn id="149" presetID="26" presetClass="emph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1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31500"/>
                            </p:stCondLst>
                            <p:childTnLst>
                              <p:par>
                                <p:cTn id="153" presetID="26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5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32000"/>
                            </p:stCondLst>
                            <p:childTnLst>
                              <p:par>
                                <p:cTn id="157" presetID="42" presetClass="entr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33000"/>
                            </p:stCondLst>
                            <p:childTnLst>
                              <p:par>
                                <p:cTn id="163" presetID="26" presetClass="emph" presetSubtype="0" fill="hold" grpId="4" nodeType="afterEffect">
                                  <p:stCondLst>
                                    <p:cond delay="5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64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5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34000"/>
                            </p:stCondLst>
                            <p:childTnLst>
                              <p:par>
                                <p:cTn id="167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9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34500"/>
                            </p:stCondLst>
                            <p:childTnLst>
                              <p:par>
                                <p:cTn id="171" presetID="37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0.00013 -2.96296E-6 L 0.06433 -0.16342 C 0.07774 -0.20023 0.09779 -0.2199 0.11888 -0.2199 C 0.14284 -0.2199 0.16211 -0.20023 0.17552 -0.16342 L 0.23985 -2.96296E-6 " pathEditMode="relative" rAng="0" ptsTypes="AAAAA">
                                      <p:cBhvr>
                                        <p:cTn id="172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79" y="-10995"/>
                                    </p:animMotion>
                                  </p:childTnLst>
                                </p:cTn>
                              </p:par>
                              <p:par>
                                <p:cTn id="173" presetID="37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2.96296E-6 L -0.06433 0.22639 C -0.07761 0.27755 -0.09766 0.3051 -0.11875 0.3051 C -0.14271 0.3051 -0.16185 0.27755 -0.17513 0.22639 L -0.23933 -2.96296E-6 " pathEditMode="relative" rAng="0" ptsTypes="AAAAA">
                                      <p:cBhvr>
                                        <p:cTn id="174" dur="3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966" y="15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37500"/>
                            </p:stCondLst>
                            <p:childTnLst>
                              <p:par>
                                <p:cTn id="176" presetID="10" presetClass="exit" presetSubtype="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38000"/>
                            </p:stCondLst>
                            <p:childTnLst>
                              <p:par>
                                <p:cTn id="183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38000"/>
                            </p:stCondLst>
                            <p:childTnLst>
                              <p:par>
                                <p:cTn id="186" presetID="26" presetClass="emph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7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8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39000"/>
                            </p:stCondLst>
                            <p:childTnLst>
                              <p:par>
                                <p:cTn id="190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2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39500"/>
                            </p:stCondLst>
                            <p:childTnLst>
                              <p:par>
                                <p:cTn id="197" presetID="1" presetClass="exit" presetSubtype="0" fill="hold" grpId="6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39500"/>
                            </p:stCondLst>
                            <p:childTnLst>
                              <p:par>
                                <p:cTn id="200" presetID="26" presetClass="emph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50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2" dur="250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3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40500"/>
                            </p:stCondLst>
                            <p:childTnLst>
                              <p:par>
                                <p:cTn id="207" presetID="1" presetClass="exit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40500"/>
                            </p:stCondLst>
                            <p:childTnLst>
                              <p:par>
                                <p:cTn id="210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1" dur="5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2" dur="25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41000"/>
                            </p:stCondLst>
                            <p:childTnLst>
                              <p:par>
                                <p:cTn id="214" presetID="26" presetClass="emph" presetSubtype="0" fill="hold" grpId="3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5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6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42000"/>
                            </p:stCondLst>
                            <p:childTnLst>
                              <p:par>
                                <p:cTn id="218" presetID="26" presetClass="emph" presetSubtype="0" fill="hold" grpId="3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9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0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43000"/>
                            </p:stCondLst>
                            <p:childTnLst>
                              <p:par>
                                <p:cTn id="222" presetID="26" presetClass="emph" presetSubtype="0" fill="hold" grpId="2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3" dur="5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4" dur="25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43750"/>
                            </p:stCondLst>
                            <p:childTnLst>
                              <p:par>
                                <p:cTn id="226" presetID="26" presetClass="emph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7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8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44250"/>
                            </p:stCondLst>
                            <p:childTnLst>
                              <p:par>
                                <p:cTn id="233" presetID="1" presetClass="exit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44250"/>
                            </p:stCondLst>
                            <p:childTnLst>
                              <p:par>
                                <p:cTn id="236" presetID="42" presetClass="entr" presetSubtype="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45250"/>
                            </p:stCondLst>
                            <p:childTnLst>
                              <p:par>
                                <p:cTn id="242" presetID="26" presetClass="emph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3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4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46250"/>
                            </p:stCondLst>
                            <p:childTnLst>
                              <p:par>
                                <p:cTn id="246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7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8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46750"/>
                            </p:stCondLst>
                            <p:childTnLst>
                              <p:par>
                                <p:cTn id="250" presetID="26" presetClass="emph" presetSubtype="0" fill="hold" grpId="3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1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2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47750"/>
                            </p:stCondLst>
                            <p:childTnLst>
                              <p:par>
                                <p:cTn id="254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5" dur="50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6" dur="250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48250"/>
                            </p:stCondLst>
                            <p:childTnLst>
                              <p:par>
                                <p:cTn id="258" presetID="10" presetClass="exit" presetSubtype="0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48750"/>
                            </p:stCondLst>
                            <p:childTnLst>
                              <p:par>
                                <p:cTn id="262" presetID="37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4.07407E-6 L 0.0323 -0.17106 C 0.03894 -0.20972 0.04909 -0.23032 0.05964 -0.23032 C 0.07175 -0.23032 0.08139 -0.20972 0.08803 -0.17106 L 0.12045 -4.07407E-6 " pathEditMode="relative" rAng="0" ptsTypes="AAAAA">
                                      <p:cBhvr>
                                        <p:cTn id="263" dur="3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16" y="-11528"/>
                                    </p:animMotion>
                                  </p:childTnLst>
                                </p:cTn>
                              </p:par>
                              <p:par>
                                <p:cTn id="264" presetID="37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2.96296E-6 L -0.03269 0.20996 C -0.03946 0.25718 -0.04961 0.28287 -0.06042 0.28287 C -0.07253 0.28287 -0.0823 0.25718 -0.08907 0.20996 L -0.12175 -2.96296E-6 " pathEditMode="relative" rAng="0" ptsTypes="AAAAA">
                                      <p:cBhvr>
                                        <p:cTn id="265" dur="3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94" y="141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>
                            <p:stCondLst>
                              <p:cond delay="51750"/>
                            </p:stCondLst>
                            <p:childTnLst>
                              <p:par>
                                <p:cTn id="26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0" fill="hold">
                            <p:stCondLst>
                              <p:cond delay="52250"/>
                            </p:stCondLst>
                            <p:childTnLst>
                              <p:par>
                                <p:cTn id="271" presetID="1" presetClass="exit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52250"/>
                            </p:stCondLst>
                            <p:childTnLst>
                              <p:par>
                                <p:cTn id="274" presetID="26" presetClass="emph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5" dur="5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6" dur="25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>
                            <p:stCondLst>
                              <p:cond delay="53250"/>
                            </p:stCondLst>
                            <p:childTnLst>
                              <p:par>
                                <p:cTn id="278" presetID="26" presetClass="emph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9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0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>
                            <p:stCondLst>
                              <p:cond delay="53750"/>
                            </p:stCondLst>
                            <p:childTnLst>
                              <p:par>
                                <p:cTn id="282" presetID="26" presetClass="emph" presetSubtype="0" fill="hold" grpId="5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3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4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5" fill="hold">
                            <p:stCondLst>
                              <p:cond delay="54750"/>
                            </p:stCondLst>
                            <p:childTnLst>
                              <p:par>
                                <p:cTn id="286" presetID="26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7" dur="5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8" dur="25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9" fill="hold">
                            <p:stCondLst>
                              <p:cond delay="55250"/>
                            </p:stCondLst>
                            <p:childTnLst>
                              <p:par>
                                <p:cTn id="290" presetID="37" presetClass="path" presetSubtype="0" accel="50000" decel="5000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4.07407E-6 L 0.03086 -0.16689 C 0.03724 -0.20463 0.04688 -0.22476 0.05704 -0.22476 C 0.06862 -0.22476 0.07787 -0.20463 0.08425 -0.16689 L 0.11524 -4.07407E-6 " pathEditMode="relative" rAng="0" ptsTypes="AAAAA">
                                      <p:cBhvr>
                                        <p:cTn id="291" dur="3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55" y="-11250"/>
                                    </p:animMotion>
                                  </p:childTnLst>
                                </p:cTn>
                              </p:par>
                              <p:par>
                                <p:cTn id="292" presetID="37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-4.07407E-6 L -0.03216 0.23102 C -0.0388 0.28311 -0.0487 0.31135 -0.05912 0.31135 C -0.07096 0.31135 -0.08047 0.28311 -0.08711 0.23102 L -0.11875 -4.07407E-6 " pathEditMode="relative" rAng="0" ptsTypes="AAAAA">
                                      <p:cBhvr>
                                        <p:cTn id="293" dur="3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24" y="15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4" fill="hold">
                            <p:stCondLst>
                              <p:cond delay="58250"/>
                            </p:stCondLst>
                            <p:childTnLst>
                              <p:par>
                                <p:cTn id="29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8" fill="hold">
                            <p:stCondLst>
                              <p:cond delay="58750"/>
                            </p:stCondLst>
                            <p:childTnLst>
                              <p:par>
                                <p:cTn id="299" presetID="1" presetClass="exit" presetSubtype="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1" fill="hold">
                            <p:stCondLst>
                              <p:cond delay="58750"/>
                            </p:stCondLst>
                            <p:childTnLst>
                              <p:par>
                                <p:cTn id="302" presetID="26" presetClass="emph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3" dur="5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4" dur="25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5" fill="hold">
                            <p:stCondLst>
                              <p:cond delay="59750"/>
                            </p:stCondLst>
                            <p:childTnLst>
                              <p:par>
                                <p:cTn id="306" presetID="26" presetClass="emph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7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8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9" fill="hold">
                            <p:stCondLst>
                              <p:cond delay="60250"/>
                            </p:stCondLst>
                            <p:childTnLst>
                              <p:par>
                                <p:cTn id="310" presetID="26" presetClass="emph" presetSubtype="0" fill="hold" grpId="6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1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2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3" fill="hold">
                            <p:stCondLst>
                              <p:cond delay="61250"/>
                            </p:stCondLst>
                            <p:childTnLst>
                              <p:par>
                                <p:cTn id="314" presetID="26" presetClass="emph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5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6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7" fill="hold">
                            <p:stCondLst>
                              <p:cond delay="61750"/>
                            </p:stCondLst>
                            <p:childTnLst>
                              <p:par>
                                <p:cTn id="318" presetID="37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2.96296E-6 L 0.03073 -0.17361 C 0.03724 -0.21273 0.04687 -0.23379 0.0569 -0.23379 C 0.06849 -0.23379 0.0776 -0.21273 0.08411 -0.17361 L 0.11497 -2.96296E-6 " pathEditMode="relative" rAng="0" ptsTypes="AAAAA">
                                      <p:cBhvr>
                                        <p:cTn id="319" dur="3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42" y="-11690"/>
                                    </p:animMotion>
                                  </p:childTnLst>
                                </p:cTn>
                              </p:par>
                              <p:par>
                                <p:cTn id="320" presetID="37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7.40741E-7 L -0.03138 0.20324 C -0.03789 0.24907 -0.04752 0.27384 -0.05781 0.27384 C -0.0694 0.27384 -0.07864 0.24907 -0.08515 0.20324 L -0.11614 -7.40741E-7 " pathEditMode="relative" rAng="0" ptsTypes="AAAAA">
                                      <p:cBhvr>
                                        <p:cTn id="321" dur="3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94" y="13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2" fill="hold">
                            <p:stCondLst>
                              <p:cond delay="64750"/>
                            </p:stCondLst>
                            <p:childTnLst>
                              <p:par>
                                <p:cTn id="3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2" grpId="1"/>
      <p:bldP spid="22" grpId="2"/>
      <p:bldP spid="22" grpId="3"/>
      <p:bldP spid="22" grpId="4"/>
      <p:bldP spid="27" grpId="0"/>
      <p:bldP spid="27" grpId="1"/>
      <p:bldP spid="27" grpId="2"/>
      <p:bldP spid="27" grpId="3"/>
      <p:bldP spid="27" grpId="4"/>
      <p:bldP spid="31" grpId="0"/>
      <p:bldP spid="31" grpId="1"/>
      <p:bldP spid="31" grpId="2"/>
      <p:bldP spid="31" grpId="3"/>
      <p:bldP spid="30" grpId="0"/>
      <p:bldP spid="30" grpId="1"/>
      <p:bldP spid="30" grpId="2"/>
      <p:bldP spid="30" grpId="3"/>
      <p:bldP spid="30" grpId="4"/>
      <p:bldP spid="30" grpId="5"/>
      <p:bldP spid="26" grpId="1"/>
      <p:bldP spid="26" grpId="2"/>
      <p:bldP spid="26" grpId="3"/>
      <p:bldP spid="20" grpId="0"/>
      <p:bldP spid="20" grpId="1"/>
      <p:bldP spid="20" grpId="2"/>
      <p:bldP spid="20" grpId="3"/>
      <p:bldP spid="20" grpId="4"/>
      <p:bldP spid="20" grpId="5"/>
      <p:bldP spid="20" grpId="6"/>
      <p:bldP spid="23" grpId="1"/>
      <p:bldP spid="23" grpId="2"/>
      <p:bldP spid="23" grpId="3"/>
      <p:bldP spid="24" grpId="0"/>
      <p:bldP spid="24" grpId="1"/>
      <p:bldP spid="24" grpId="2"/>
      <p:bldP spid="24" grpId="3"/>
      <p:bldP spid="25" grpId="0"/>
      <p:bldP spid="25" grpId="1"/>
      <p:bldP spid="25" grpId="2"/>
      <p:bldP spid="25" grpId="3"/>
      <p:bldP spid="25" grpId="4"/>
      <p:bldP spid="25" grpId="5"/>
      <p:bldP spid="25" grpId="6"/>
      <p:bldP spid="25" grpId="7"/>
      <p:bldP spid="28" grpId="0"/>
      <p:bldP spid="28" grpId="1"/>
      <p:bldP spid="28" grpId="2"/>
      <p:bldP spid="28" grpId="3"/>
      <p:bldP spid="28" grpId="4"/>
      <p:bldP spid="28" grpId="5"/>
      <p:bldP spid="28" grpId="6"/>
      <p:bldP spid="29" grpId="0"/>
      <p:bldP spid="29" grpId="1"/>
      <p:bldP spid="29" grpId="2"/>
      <p:bldP spid="29" grpId="3"/>
      <p:bldP spid="29" grpId="4"/>
      <p:bldP spid="29" grpId="5"/>
      <p:bldP spid="29" grpId="6"/>
      <p:bldP spid="33" grpId="0"/>
      <p:bldP spid="33" grpId="1"/>
      <p:bldP spid="33" grpId="2"/>
      <p:bldP spid="33" grpId="3"/>
      <p:bldP spid="33" grpId="4"/>
      <p:bldP spid="34" grpId="0"/>
      <p:bldP spid="34" grpId="1"/>
      <p:bldP spid="35" grpId="0"/>
      <p:bldP spid="35" grpId="1"/>
      <p:bldP spid="36" grpId="0"/>
      <p:bldP spid="36" grpId="1"/>
      <p:bldP spid="2" grpId="0"/>
      <p:bldP spid="2" grpId="1"/>
      <p:bldP spid="3" grpId="0"/>
      <p:bldP spid="3" grpId="1"/>
      <p:bldP spid="4" grpId="0"/>
      <p:bldP spid="4" grpId="1"/>
      <p:bldP spid="4" grpId="2"/>
      <p:bldP spid="4" grpId="3"/>
      <p:bldP spid="4" grpId="4"/>
      <p:bldP spid="4" grpId="5"/>
      <p:bldP spid="4" grpId="6"/>
      <p:bldP spid="4" grpId="7"/>
      <p:bldP spid="4" grpId="8"/>
      <p:bldP spid="4" grpId="9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Группа 62"/>
          <p:cNvGrpSpPr/>
          <p:nvPr/>
        </p:nvGrpSpPr>
        <p:grpSpPr>
          <a:xfrm>
            <a:off x="447675" y="241011"/>
            <a:ext cx="11268075" cy="584775"/>
            <a:chOff x="447675" y="241011"/>
            <a:chExt cx="11268075" cy="584775"/>
          </a:xfrm>
        </p:grpSpPr>
        <p:cxnSp>
          <p:nvCxnSpPr>
            <p:cNvPr id="3" name="Прямая соединительная линия 2"/>
            <p:cNvCxnSpPr/>
            <p:nvPr/>
          </p:nvCxnSpPr>
          <p:spPr>
            <a:xfrm flipV="1">
              <a:off x="447675" y="533399"/>
              <a:ext cx="1228725" cy="1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Прямая соединительная линия 3"/>
            <p:cNvCxnSpPr/>
            <p:nvPr/>
          </p:nvCxnSpPr>
          <p:spPr>
            <a:xfrm>
              <a:off x="8486775" y="533399"/>
              <a:ext cx="3228975" cy="0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1809750" y="241011"/>
              <a:ext cx="659507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 smtClean="0">
                  <a:solidFill>
                    <a:srgbClr val="97F1FB"/>
                  </a:solidFill>
                  <a:latin typeface="Georgia" panose="02040502050405020303" pitchFamily="18" charset="0"/>
                </a:rPr>
                <a:t>СЛОВЕСНОЕ ПРЕДСТАВЛЕНИЕ</a:t>
              </a:r>
              <a:endParaRPr lang="ru-RU" sz="3200" dirty="0">
                <a:solidFill>
                  <a:srgbClr val="97F1FB"/>
                </a:solidFill>
                <a:latin typeface="Georgia" panose="02040502050405020303" pitchFamily="18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025013" y="883061"/>
            <a:ext cx="9829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2F2F2"/>
                </a:solidFill>
                <a:latin typeface="Georgia" panose="02040502050405020303" pitchFamily="18" charset="0"/>
              </a:rPr>
              <a:t>array</a:t>
            </a:r>
            <a:r>
              <a:rPr lang="ru-RU" dirty="0">
                <a:solidFill>
                  <a:srgbClr val="F2F2F2"/>
                </a:solidFill>
                <a:latin typeface="Georgia" panose="02040502050405020303" pitchFamily="18" charset="0"/>
              </a:rPr>
              <a:t> – массив, </a:t>
            </a:r>
            <a:r>
              <a:rPr lang="en-US" dirty="0">
                <a:solidFill>
                  <a:srgbClr val="F2F2F2"/>
                </a:solidFill>
                <a:latin typeface="Georgia" panose="02040502050405020303" pitchFamily="18" charset="0"/>
              </a:rPr>
              <a:t>n</a:t>
            </a:r>
            <a:r>
              <a:rPr lang="ru-RU" dirty="0">
                <a:solidFill>
                  <a:srgbClr val="F2F2F2"/>
                </a:solidFill>
                <a:latin typeface="Georgia" panose="02040502050405020303" pitchFamily="18" charset="0"/>
              </a:rPr>
              <a:t> – длина массива, </a:t>
            </a:r>
            <a:r>
              <a:rPr lang="en-US" dirty="0">
                <a:solidFill>
                  <a:srgbClr val="F2F2F2"/>
                </a:solidFill>
                <a:latin typeface="Georgia" panose="02040502050405020303" pitchFamily="18" charset="0"/>
              </a:rPr>
              <a:t>k</a:t>
            </a:r>
            <a:r>
              <a:rPr lang="ru-RU" dirty="0">
                <a:solidFill>
                  <a:srgbClr val="F2F2F2"/>
                </a:solidFill>
                <a:latin typeface="Georgia" panose="02040502050405020303" pitchFamily="18" charset="0"/>
              </a:rPr>
              <a:t> – фактор уменьшения, равный </a:t>
            </a:r>
            <a:r>
              <a:rPr lang="ru-RU" dirty="0">
                <a:solidFill>
                  <a:srgbClr val="F2F2F2"/>
                </a:solidFill>
              </a:rPr>
              <a:t>1.247, </a:t>
            </a:r>
            <a:r>
              <a:rPr lang="en-US" dirty="0">
                <a:solidFill>
                  <a:srgbClr val="F2F2F2"/>
                </a:solidFill>
              </a:rPr>
              <a:t>step</a:t>
            </a:r>
            <a:r>
              <a:rPr lang="ru-RU" dirty="0">
                <a:solidFill>
                  <a:srgbClr val="F2F2F2"/>
                </a:solidFill>
              </a:rPr>
              <a:t> – </a:t>
            </a:r>
            <a:r>
              <a:rPr lang="ru-RU" dirty="0" smtClean="0">
                <a:solidFill>
                  <a:srgbClr val="F2F2F2"/>
                </a:solidFill>
              </a:rPr>
              <a:t>шаг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271839" y="1440811"/>
            <a:ext cx="2890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F2F2F2"/>
                </a:solidFill>
                <a:latin typeface="Georgia" panose="02040502050405020303" pitchFamily="18" charset="0"/>
              </a:rPr>
              <a:t>расчет шага (</a:t>
            </a:r>
            <a:r>
              <a:rPr lang="en-US" dirty="0" smtClean="0">
                <a:solidFill>
                  <a:srgbClr val="F2F2F2"/>
                </a:solidFill>
                <a:latin typeface="Georgia" panose="02040502050405020303" pitchFamily="18" charset="0"/>
              </a:rPr>
              <a:t>step = n – 1)</a:t>
            </a:r>
            <a:endParaRPr lang="ru-RU" dirty="0">
              <a:solidFill>
                <a:srgbClr val="F2F2F2"/>
              </a:solidFill>
              <a:latin typeface="Georgia" panose="02040502050405020303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12338" y="1934252"/>
            <a:ext cx="3663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F2F2F2"/>
                </a:solidFill>
              </a:rPr>
              <a:t>если </a:t>
            </a:r>
            <a:r>
              <a:rPr lang="en-US" dirty="0" smtClean="0">
                <a:solidFill>
                  <a:srgbClr val="F2F2F2"/>
                </a:solidFill>
              </a:rPr>
              <a:t>step &gt;= 1, </a:t>
            </a:r>
            <a:r>
              <a:rPr lang="ru-RU" dirty="0" smtClean="0">
                <a:solidFill>
                  <a:srgbClr val="F2F2F2"/>
                </a:solidFill>
              </a:rPr>
              <a:t>то п.3, иначе п.10</a:t>
            </a:r>
            <a:endParaRPr lang="ru-RU" dirty="0">
              <a:solidFill>
                <a:srgbClr val="F2F2F2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12338" y="2479269"/>
            <a:ext cx="3852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F2F2F2"/>
                </a:solidFill>
              </a:rPr>
              <a:t>параметр внутреннего цикла </a:t>
            </a:r>
            <a:r>
              <a:rPr lang="en-US" dirty="0" err="1" smtClean="0">
                <a:solidFill>
                  <a:srgbClr val="F2F2F2"/>
                </a:solidFill>
              </a:rPr>
              <a:t>i</a:t>
            </a:r>
            <a:r>
              <a:rPr lang="en-US" dirty="0" smtClean="0">
                <a:solidFill>
                  <a:srgbClr val="F2F2F2"/>
                </a:solidFill>
              </a:rPr>
              <a:t> = 0</a:t>
            </a:r>
            <a:endParaRPr lang="ru-RU" dirty="0">
              <a:solidFill>
                <a:srgbClr val="F2F2F2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212338" y="3037019"/>
            <a:ext cx="4727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F2F2F2"/>
                </a:solidFill>
              </a:rPr>
              <a:t>если </a:t>
            </a:r>
            <a:r>
              <a:rPr lang="en-US" dirty="0" smtClean="0">
                <a:solidFill>
                  <a:srgbClr val="F2F2F2"/>
                </a:solidFill>
              </a:rPr>
              <a:t>step &gt;= 1, </a:t>
            </a:r>
            <a:r>
              <a:rPr lang="ru-RU" dirty="0" smtClean="0">
                <a:solidFill>
                  <a:srgbClr val="F2F2F2"/>
                </a:solidFill>
              </a:rPr>
              <a:t>то п.3, иначе переход к п.10</a:t>
            </a:r>
            <a:endParaRPr lang="ru-RU" dirty="0">
              <a:solidFill>
                <a:srgbClr val="F2F2F2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212338" y="3598084"/>
            <a:ext cx="3764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F2F2F2"/>
                </a:solidFill>
              </a:rPr>
              <a:t>если </a:t>
            </a:r>
            <a:r>
              <a:rPr lang="en-US" dirty="0" err="1" smtClean="0">
                <a:solidFill>
                  <a:srgbClr val="F2F2F2"/>
                </a:solidFill>
              </a:rPr>
              <a:t>i</a:t>
            </a:r>
            <a:r>
              <a:rPr lang="en-US" dirty="0" smtClean="0">
                <a:solidFill>
                  <a:srgbClr val="F2F2F2"/>
                </a:solidFill>
              </a:rPr>
              <a:t> &lt; n – step, </a:t>
            </a:r>
            <a:r>
              <a:rPr lang="ru-RU" dirty="0" smtClean="0">
                <a:solidFill>
                  <a:srgbClr val="F2F2F2"/>
                </a:solidFill>
              </a:rPr>
              <a:t>то п.6, иначе п.9</a:t>
            </a:r>
            <a:endParaRPr lang="ru-RU" dirty="0">
              <a:solidFill>
                <a:srgbClr val="F2F2F2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226740" y="4133587"/>
            <a:ext cx="510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2F2F2"/>
                </a:solidFill>
              </a:rPr>
              <a:t>если</a:t>
            </a:r>
            <a:r>
              <a:rPr lang="en-US" dirty="0" smtClean="0">
                <a:solidFill>
                  <a:srgbClr val="F2F2F2"/>
                </a:solidFill>
              </a:rPr>
              <a:t> array[</a:t>
            </a:r>
            <a:r>
              <a:rPr lang="en-US" dirty="0" err="1" smtClean="0">
                <a:solidFill>
                  <a:srgbClr val="F2F2F2"/>
                </a:solidFill>
              </a:rPr>
              <a:t>i</a:t>
            </a:r>
            <a:r>
              <a:rPr lang="en-US" dirty="0" smtClean="0">
                <a:solidFill>
                  <a:srgbClr val="F2F2F2"/>
                </a:solidFill>
              </a:rPr>
              <a:t>] &gt; array[</a:t>
            </a:r>
            <a:r>
              <a:rPr lang="en-US" dirty="0" err="1" smtClean="0">
                <a:solidFill>
                  <a:srgbClr val="F2F2F2"/>
                </a:solidFill>
              </a:rPr>
              <a:t>i</a:t>
            </a:r>
            <a:r>
              <a:rPr lang="en-US" dirty="0" smtClean="0">
                <a:solidFill>
                  <a:srgbClr val="F2F2F2"/>
                </a:solidFill>
              </a:rPr>
              <a:t> + step]</a:t>
            </a:r>
            <a:r>
              <a:rPr lang="ru-RU" dirty="0" smtClean="0">
                <a:solidFill>
                  <a:srgbClr val="F2F2F2"/>
                </a:solidFill>
              </a:rPr>
              <a:t>, то п.7, иначе п.8</a:t>
            </a:r>
            <a:endParaRPr lang="ru-RU" dirty="0">
              <a:solidFill>
                <a:srgbClr val="F2F2F2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311286" y="6144005"/>
            <a:ext cx="510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2F2F2"/>
                </a:solidFill>
              </a:rPr>
              <a:t>конец алгоритма</a:t>
            </a:r>
            <a:endParaRPr lang="ru-RU" dirty="0">
              <a:solidFill>
                <a:srgbClr val="F2F2F2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226740" y="4734732"/>
            <a:ext cx="510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2F2F2"/>
                </a:solidFill>
              </a:rPr>
              <a:t>перестановка</a:t>
            </a:r>
            <a:r>
              <a:rPr lang="en-US" dirty="0" smtClean="0">
                <a:solidFill>
                  <a:srgbClr val="F2F2F2"/>
                </a:solidFill>
              </a:rPr>
              <a:t> array[</a:t>
            </a:r>
            <a:r>
              <a:rPr lang="en-US" dirty="0" err="1" smtClean="0">
                <a:solidFill>
                  <a:srgbClr val="F2F2F2"/>
                </a:solidFill>
              </a:rPr>
              <a:t>i</a:t>
            </a:r>
            <a:r>
              <a:rPr lang="en-US" dirty="0" smtClean="0">
                <a:solidFill>
                  <a:srgbClr val="F2F2F2"/>
                </a:solidFill>
              </a:rPr>
              <a:t>] </a:t>
            </a:r>
            <a:r>
              <a:rPr lang="ru-RU" dirty="0" smtClean="0">
                <a:solidFill>
                  <a:srgbClr val="F2F2F2"/>
                </a:solidFill>
              </a:rPr>
              <a:t>и  </a:t>
            </a:r>
            <a:r>
              <a:rPr lang="en-US" dirty="0" smtClean="0">
                <a:solidFill>
                  <a:srgbClr val="F2F2F2"/>
                </a:solidFill>
              </a:rPr>
              <a:t>array[</a:t>
            </a:r>
            <a:r>
              <a:rPr lang="en-US" dirty="0" err="1" smtClean="0">
                <a:solidFill>
                  <a:srgbClr val="F2F2F2"/>
                </a:solidFill>
              </a:rPr>
              <a:t>i</a:t>
            </a:r>
            <a:r>
              <a:rPr lang="en-US" dirty="0" smtClean="0">
                <a:solidFill>
                  <a:srgbClr val="F2F2F2"/>
                </a:solidFill>
              </a:rPr>
              <a:t> + step]</a:t>
            </a:r>
            <a:endParaRPr lang="ru-RU" dirty="0">
              <a:solidFill>
                <a:srgbClr val="F2F2F2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284755" y="5268954"/>
            <a:ext cx="510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2F2F2"/>
                </a:solidFill>
              </a:rPr>
              <a:t>i</a:t>
            </a:r>
            <a:r>
              <a:rPr lang="en-US" dirty="0" smtClean="0">
                <a:solidFill>
                  <a:srgbClr val="F2F2F2"/>
                </a:solidFill>
              </a:rPr>
              <a:t>++, </a:t>
            </a:r>
            <a:r>
              <a:rPr lang="ru-RU" dirty="0" smtClean="0">
                <a:solidFill>
                  <a:srgbClr val="F2F2F2"/>
                </a:solidFill>
              </a:rPr>
              <a:t>п.4</a:t>
            </a:r>
            <a:r>
              <a:rPr lang="en-US" dirty="0" smtClean="0">
                <a:solidFill>
                  <a:srgbClr val="F2F2F2"/>
                </a:solidFill>
              </a:rPr>
              <a:t> </a:t>
            </a:r>
            <a:endParaRPr lang="ru-RU" dirty="0">
              <a:solidFill>
                <a:srgbClr val="F2F2F2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84755" y="5708247"/>
            <a:ext cx="510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2F2F2"/>
                </a:solidFill>
              </a:rPr>
              <a:t>step/=k, </a:t>
            </a:r>
            <a:r>
              <a:rPr lang="ru-RU" dirty="0" smtClean="0">
                <a:solidFill>
                  <a:srgbClr val="F2F2F2"/>
                </a:solidFill>
              </a:rPr>
              <a:t>п.2</a:t>
            </a:r>
            <a:r>
              <a:rPr lang="en-US" dirty="0" smtClean="0">
                <a:solidFill>
                  <a:srgbClr val="F2F2F2"/>
                </a:solidFill>
              </a:rPr>
              <a:t> </a:t>
            </a:r>
            <a:endParaRPr lang="ru-RU" dirty="0">
              <a:solidFill>
                <a:srgbClr val="F2F2F2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77936" y="1355754"/>
            <a:ext cx="317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rgbClr val="97F1FB"/>
                </a:solidFill>
              </a:rPr>
              <a:t>1</a:t>
            </a:r>
            <a:endParaRPr lang="ru-RU" sz="2400" dirty="0">
              <a:solidFill>
                <a:srgbClr val="97F1FB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54123" y="1863524"/>
            <a:ext cx="317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97F1FB"/>
                </a:solidFill>
              </a:rPr>
              <a:t>2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67039" y="2433938"/>
            <a:ext cx="317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97F1FB"/>
                </a:solidFill>
              </a:rPr>
              <a:t>3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67039" y="2975853"/>
            <a:ext cx="317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rgbClr val="97F1FB"/>
                </a:solidFill>
              </a:rPr>
              <a:t>4</a:t>
            </a:r>
            <a:endParaRPr lang="ru-RU" sz="2000" dirty="0">
              <a:solidFill>
                <a:srgbClr val="97F1FB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54123" y="3541744"/>
            <a:ext cx="317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97F1FB"/>
                </a:solidFill>
              </a:rPr>
              <a:t>5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56649" y="4123753"/>
            <a:ext cx="317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rgbClr val="97F1FB"/>
                </a:solidFill>
              </a:rPr>
              <a:t>6</a:t>
            </a:r>
            <a:endParaRPr lang="ru-RU" sz="2000" dirty="0">
              <a:solidFill>
                <a:srgbClr val="97F1FB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967039" y="4674972"/>
            <a:ext cx="317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rgbClr val="97F1FB"/>
                </a:solidFill>
              </a:rPr>
              <a:t>7</a:t>
            </a:r>
            <a:endParaRPr lang="ru-RU" sz="2000" dirty="0">
              <a:solidFill>
                <a:srgbClr val="97F1FB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54123" y="5238176"/>
            <a:ext cx="317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rgbClr val="97F1FB"/>
                </a:solidFill>
              </a:rPr>
              <a:t>8</a:t>
            </a:r>
            <a:endParaRPr lang="ru-RU" sz="2000" dirty="0">
              <a:solidFill>
                <a:srgbClr val="97F1FB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67039" y="5686787"/>
            <a:ext cx="317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rgbClr val="97F1FB"/>
                </a:solidFill>
              </a:rPr>
              <a:t>9</a:t>
            </a:r>
            <a:endParaRPr lang="ru-RU" sz="2000" dirty="0">
              <a:solidFill>
                <a:srgbClr val="97F1FB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954123" y="6137650"/>
            <a:ext cx="5354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rgbClr val="97F1FB"/>
                </a:solidFill>
              </a:rPr>
              <a:t>10</a:t>
            </a:r>
            <a:endParaRPr lang="ru-RU" sz="2000" dirty="0">
              <a:solidFill>
                <a:srgbClr val="97F1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1322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42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Группа 9"/>
          <p:cNvGrpSpPr/>
          <p:nvPr/>
        </p:nvGrpSpPr>
        <p:grpSpPr>
          <a:xfrm>
            <a:off x="447675" y="241011"/>
            <a:ext cx="11268075" cy="584775"/>
            <a:chOff x="447675" y="241011"/>
            <a:chExt cx="11268075" cy="584775"/>
          </a:xfrm>
        </p:grpSpPr>
        <p:cxnSp>
          <p:nvCxnSpPr>
            <p:cNvPr id="3" name="Прямая соединительная линия 2"/>
            <p:cNvCxnSpPr/>
            <p:nvPr/>
          </p:nvCxnSpPr>
          <p:spPr>
            <a:xfrm flipV="1">
              <a:off x="447675" y="533399"/>
              <a:ext cx="1228725" cy="1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Прямая соединительная линия 3"/>
            <p:cNvCxnSpPr>
              <a:stCxn id="5" idx="3"/>
            </p:cNvCxnSpPr>
            <p:nvPr/>
          </p:nvCxnSpPr>
          <p:spPr>
            <a:xfrm>
              <a:off x="4895851" y="533399"/>
              <a:ext cx="6819899" cy="0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1809750" y="241011"/>
              <a:ext cx="30861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 smtClean="0">
                  <a:solidFill>
                    <a:srgbClr val="97F1FB"/>
                  </a:solidFill>
                  <a:latin typeface="Georgia" panose="02040502050405020303" pitchFamily="18" charset="0"/>
                </a:rPr>
                <a:t>БЛОК-СХЕМА </a:t>
              </a:r>
              <a:endParaRPr lang="ru-RU" sz="3200" dirty="0">
                <a:solidFill>
                  <a:srgbClr val="97F1FB"/>
                </a:solidFill>
                <a:latin typeface="Georgia" panose="02040502050405020303" pitchFamily="18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434044" y="6255036"/>
            <a:ext cx="66585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600" dirty="0" smtClean="0">
                <a:solidFill>
                  <a:schemeClr val="bg1">
                    <a:lumMod val="95000"/>
                  </a:schemeClr>
                </a:solidFill>
              </a:rPr>
              <a:t>Блок-схема алгоритма с использованием элемента «модификация»</a:t>
            </a:r>
            <a:endParaRPr lang="ru-RU" sz="16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5478" y="914400"/>
            <a:ext cx="3299750" cy="5340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Другая 1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828</TotalTime>
  <Words>1346</Words>
  <Application>Microsoft Office PowerPoint</Application>
  <PresentationFormat>Широкоэкранный</PresentationFormat>
  <Paragraphs>176</Paragraphs>
  <Slides>19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5" baseType="lpstr">
      <vt:lpstr>Arial</vt:lpstr>
      <vt:lpstr>Calibri</vt:lpstr>
      <vt:lpstr>Courier New</vt:lpstr>
      <vt:lpstr>Georgia</vt:lpstr>
      <vt:lpstr>Helvetica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№ x</dc:title>
  <dc:creator>Sardina admina</dc:creator>
  <cp:lastModifiedBy>Sardina admina</cp:lastModifiedBy>
  <cp:revision>66</cp:revision>
  <dcterms:created xsi:type="dcterms:W3CDTF">2020-03-15T10:58:50Z</dcterms:created>
  <dcterms:modified xsi:type="dcterms:W3CDTF">2020-03-26T08:27:59Z</dcterms:modified>
</cp:coreProperties>
</file>