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275" r:id="rId4"/>
    <p:sldId id="281" r:id="rId5"/>
    <p:sldId id="266" r:id="rId6"/>
    <p:sldId id="259" r:id="rId7"/>
    <p:sldId id="264" r:id="rId8"/>
    <p:sldId id="260" r:id="rId9"/>
    <p:sldId id="261" r:id="rId10"/>
    <p:sldId id="267" r:id="rId11"/>
    <p:sldId id="268" r:id="rId12"/>
    <p:sldId id="269" r:id="rId13"/>
    <p:sldId id="278" r:id="rId14"/>
    <p:sldId id="262" r:id="rId15"/>
    <p:sldId id="265" r:id="rId16"/>
    <p:sldId id="270" r:id="rId17"/>
    <p:sldId id="271" r:id="rId18"/>
    <p:sldId id="272" r:id="rId19"/>
    <p:sldId id="26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dina admina" initials="Sa" lastIdx="0" clrIdx="0">
    <p:extLst>
      <p:ext uri="{19B8F6BF-5375-455C-9EA6-DF929625EA0E}">
        <p15:presenceInfo xmlns:p15="http://schemas.microsoft.com/office/powerpoint/2012/main" userId="Sardina adm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9E9F9"/>
    <a:srgbClr val="97F1FB"/>
    <a:srgbClr val="404040"/>
    <a:srgbClr val="424242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19" autoAdjust="0"/>
    <p:restoredTop sz="94954" autoAdjust="0"/>
  </p:normalViewPr>
  <p:slideViewPr>
    <p:cSldViewPr snapToGrid="0">
      <p:cViewPr varScale="1">
        <p:scale>
          <a:sx n="103" d="100"/>
          <a:sy n="103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2A77-133A-4354-AA60-A4B90D006708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DFAA-9648-4DC6-BBD9-6B12AD4C9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0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5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</a:t>
            </a:r>
            <a:r>
              <a:rPr lang="ru-RU" sz="3200" b="1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«ВСТАВКАМИ»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24494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Первый элемент «пуск» мы используем для обозначения начала работы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037" y="2365949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2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Второй элемент «процесс» отвечает за объявление и инициализацию переменных, используемых в дальнейшем при работе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5675" y="3151224"/>
            <a:ext cx="524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 x;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 1, 4, 6, 7, 8, 3};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037" y="4343723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3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Третий элемент блок-схемы «модификация» отвечает за начало цикла.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Начальное значение номера анализируемого элемента равно единице. В коде «модификация» реализуется через параметрический цикл </a:t>
            </a:r>
            <a:r>
              <a:rPr lang="en-US" dirty="0" smtClean="0">
                <a:solidFill>
                  <a:srgbClr val="F2F2F2"/>
                </a:solidFill>
              </a:rPr>
              <a:t>for.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5675" y="5467778"/>
            <a:ext cx="569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7" t="6644" r="21949" b="82860"/>
          <a:stretch/>
        </p:blipFill>
        <p:spPr>
          <a:xfrm>
            <a:off x="1222429" y="3268220"/>
            <a:ext cx="1651518" cy="59700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14657" r="17564" b="74643"/>
          <a:stretch/>
        </p:blipFill>
        <p:spPr>
          <a:xfrm>
            <a:off x="1222429" y="5467778"/>
            <a:ext cx="1895475" cy="6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6" y="1244948"/>
            <a:ext cx="963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4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 четвёртом элементе, «процессе</a:t>
            </a:r>
            <a:r>
              <a:rPr lang="ru-RU" dirty="0">
                <a:solidFill>
                  <a:srgbClr val="F2F2F2"/>
                </a:solidFill>
              </a:rPr>
              <a:t>», </a:t>
            </a:r>
            <a:r>
              <a:rPr lang="ru-RU" dirty="0" smtClean="0">
                <a:solidFill>
                  <a:srgbClr val="F2F2F2"/>
                </a:solidFill>
              </a:rPr>
              <a:t>запоминаем </a:t>
            </a:r>
            <a:r>
              <a:rPr lang="ru-RU" dirty="0">
                <a:solidFill>
                  <a:srgbClr val="F2F2F2"/>
                </a:solidFill>
              </a:rPr>
              <a:t>значение </a:t>
            </a:r>
            <a:r>
              <a:rPr lang="ru-RU" dirty="0" smtClean="0">
                <a:solidFill>
                  <a:srgbClr val="F2F2F2"/>
                </a:solidFill>
              </a:rPr>
              <a:t>анализируемого элемента.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2136" y="1794466"/>
            <a:ext cx="5695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array[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036" y="2412307"/>
            <a:ext cx="955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5</a:t>
            </a:r>
            <a:r>
              <a:rPr lang="ru-RU" dirty="0" smtClean="0">
                <a:solidFill>
                  <a:srgbClr val="F2F2F2"/>
                </a:solidFill>
              </a:rPr>
              <a:t>  Пятый элемент «процесс». Номер </a:t>
            </a:r>
            <a:r>
              <a:rPr lang="ru-RU" dirty="0">
                <a:solidFill>
                  <a:srgbClr val="F2F2F2"/>
                </a:solidFill>
              </a:rPr>
              <a:t>текущего </a:t>
            </a:r>
            <a:r>
              <a:rPr lang="ru-RU" dirty="0" smtClean="0">
                <a:solidFill>
                  <a:srgbClr val="F2F2F2"/>
                </a:solidFill>
              </a:rPr>
              <a:t>элемента равен номеру анализируемого элемента.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2136" y="3150971"/>
            <a:ext cx="5695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036" y="4038270"/>
            <a:ext cx="8769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6</a:t>
            </a:r>
            <a:r>
              <a:rPr lang="ru-RU" dirty="0" smtClean="0">
                <a:solidFill>
                  <a:srgbClr val="F2F2F2"/>
                </a:solidFill>
              </a:rPr>
              <a:t>  Шестой элемент </a:t>
            </a:r>
            <a:r>
              <a:rPr lang="ru-RU" dirty="0">
                <a:solidFill>
                  <a:srgbClr val="F2F2F2"/>
                </a:solidFill>
              </a:rPr>
              <a:t>блок-схемы «решение» отвечает за реализацию ветвления алгоритма. </a:t>
            </a:r>
            <a:r>
              <a:rPr lang="ru-RU" dirty="0" smtClean="0">
                <a:solidFill>
                  <a:srgbClr val="F2F2F2"/>
                </a:solidFill>
              </a:rPr>
              <a:t>Проверяется одновременное выполнение двух условий, </a:t>
            </a:r>
            <a:r>
              <a:rPr lang="ru-RU" dirty="0">
                <a:solidFill>
                  <a:srgbClr val="F2F2F2"/>
                </a:solidFill>
              </a:rPr>
              <a:t>и в зависимости от результата выполняются соответствующие действия.</a:t>
            </a:r>
          </a:p>
          <a:p>
            <a:r>
              <a:rPr lang="ru-RU" dirty="0">
                <a:solidFill>
                  <a:srgbClr val="F2F2F2"/>
                </a:solidFill>
              </a:rPr>
              <a:t>В коде «решение» реализовано через неполный условный оператор </a:t>
            </a:r>
            <a:r>
              <a:rPr lang="en-US" dirty="0">
                <a:solidFill>
                  <a:srgbClr val="F2F2F2"/>
                </a:solidFill>
              </a:rPr>
              <a:t>if</a:t>
            </a:r>
            <a:r>
              <a:rPr lang="ru-RU" dirty="0">
                <a:solidFill>
                  <a:srgbClr val="F2F2F2"/>
                </a:solidFill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2136" y="5424443"/>
            <a:ext cx="5695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&gt; 0 &amp;&amp; x &lt; array[j – 1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endParaRPr lang="ru-RU" sz="1500" dirty="0" smtClean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7" t="22577" r="21949" b="66760"/>
          <a:stretch/>
        </p:blipFill>
        <p:spPr>
          <a:xfrm>
            <a:off x="1257300" y="1796001"/>
            <a:ext cx="1651518" cy="60649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7" t="30593" r="21949" b="57268"/>
          <a:stretch/>
        </p:blipFill>
        <p:spPr>
          <a:xfrm>
            <a:off x="1257300" y="3254293"/>
            <a:ext cx="1651518" cy="69046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42685" r="14981" b="40582"/>
          <a:stretch/>
        </p:blipFill>
        <p:spPr>
          <a:xfrm>
            <a:off x="1257300" y="5424443"/>
            <a:ext cx="1831133" cy="9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61818" y="2566241"/>
            <a:ext cx="344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array[j] = array[j – 1];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0746" y="1271395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7F1FB"/>
                </a:solidFill>
              </a:rPr>
              <a:t>7</a:t>
            </a:r>
            <a:r>
              <a:rPr lang="ru-RU" dirty="0" smtClean="0">
                <a:solidFill>
                  <a:srgbClr val="F2F2F2"/>
                </a:solidFill>
              </a:rPr>
              <a:t>  </a:t>
            </a:r>
            <a:r>
              <a:rPr lang="ru-RU" dirty="0">
                <a:solidFill>
                  <a:srgbClr val="F2F2F2"/>
                </a:solidFill>
              </a:rPr>
              <a:t>В</a:t>
            </a:r>
            <a:r>
              <a:rPr lang="en-US" dirty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случае истинности предыдущего условия вычислительный процесс переходит к элементу «процесс». В </a:t>
            </a:r>
            <a:r>
              <a:rPr lang="ru-RU" dirty="0" smtClean="0">
                <a:solidFill>
                  <a:srgbClr val="F2F2F2"/>
                </a:solidFill>
              </a:rPr>
              <a:t>нём значение текущего элемента становится равно значению предшествующего элемента.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0746" y="3774757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8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Ещё один элемент «процесс». В нём происходит уменьшение номера текущего элемента на 1. После вычислительный процесс переходит к «решению» и, соответственно, к проверке условий.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1817" y="5236029"/>
            <a:ext cx="344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j--;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54539" r="14981" b="32009"/>
          <a:stretch/>
        </p:blipFill>
        <p:spPr>
          <a:xfrm>
            <a:off x="1314585" y="2564037"/>
            <a:ext cx="1831133" cy="7651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65355" r="14981" b="25130"/>
          <a:stretch/>
        </p:blipFill>
        <p:spPr>
          <a:xfrm>
            <a:off x="1314584" y="5236029"/>
            <a:ext cx="1831133" cy="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62037" y="1321891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9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 случае невыполнения условий в «процессе» значению текущего элемента присваивается запомненное ранее значение анализируемого элемента.</a:t>
            </a:r>
            <a:endParaRPr lang="ru-RU" dirty="0">
              <a:solidFill>
                <a:srgbClr val="F2F2F2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3126045"/>
            <a:ext cx="859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97F1FB"/>
                </a:solidFill>
              </a:rPr>
              <a:t>10</a:t>
            </a:r>
            <a:r>
              <a:rPr lang="en-US" sz="3200" dirty="0">
                <a:solidFill>
                  <a:srgbClr val="97F1FB"/>
                </a:solidFill>
              </a:rPr>
              <a:t> </a:t>
            </a:r>
            <a:r>
              <a:rPr lang="ru-RU" sz="2400" dirty="0"/>
              <a:t> </a:t>
            </a:r>
            <a:r>
              <a:rPr lang="ru-RU" dirty="0">
                <a:solidFill>
                  <a:srgbClr val="F2F2F2"/>
                </a:solidFill>
              </a:rPr>
              <a:t>Последний элемент блок-схемы «пуск» завершает алгоритм</a:t>
            </a:r>
            <a:r>
              <a:rPr lang="en-US" dirty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78665" r="21104" b="11984"/>
          <a:stretch/>
        </p:blipFill>
        <p:spPr>
          <a:xfrm>
            <a:off x="1305876" y="2459998"/>
            <a:ext cx="1831133" cy="5820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53110" y="2459998"/>
            <a:ext cx="344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array[j] = x;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8323072" y="533399"/>
            <a:ext cx="3392678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77" y="1679803"/>
            <a:ext cx="6594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1, 4, 6, 7, 8, 3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 =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(j &gt; 0 &amp;&amp; x &lt; array[j – 1]) {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array[j] = array[j – 1];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j--;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array[j] = x;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7675" y="1679803"/>
            <a:ext cx="6594810" cy="4524315"/>
          </a:xfrm>
          <a:prstGeom prst="rect">
            <a:avLst/>
          </a:prstGeom>
          <a:noFill/>
          <a:ln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675" y="929629"/>
            <a:ext cx="43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Программная реализация сортировки вставками через цикл с предусловием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06565" y="6335586"/>
            <a:ext cx="667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«модификация»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4" y="825786"/>
            <a:ext cx="3371851" cy="55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62037" y="124494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Первый элемент «пуск» мы используем для обозначения начала работы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2037" y="2365949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2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Второй элемент «процесс» отвечает за объявление и инициализацию переменных, используемых в дальнейшем при работе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1173" y="3169475"/>
            <a:ext cx="524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 1, 4, 6, 7, 8, 3};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t="9388" r="17514" b="75745"/>
          <a:stretch/>
        </p:blipFill>
        <p:spPr>
          <a:xfrm>
            <a:off x="1222429" y="3254873"/>
            <a:ext cx="2105025" cy="819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2037" y="4343723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3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Третий элемент блок-схемы «модификация» отвечает за начало внешнего цикла.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Начальное значение номера анализируемого элемента равно единице. В коде «модификация» реализуется через параметрический цикл </a:t>
            </a:r>
            <a:r>
              <a:rPr lang="en-US" dirty="0" smtClean="0">
                <a:solidFill>
                  <a:srgbClr val="F2F2F2"/>
                </a:solidFill>
              </a:rPr>
              <a:t>for.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5675" y="5467778"/>
            <a:ext cx="569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14657" r="17564" b="74643"/>
          <a:stretch/>
        </p:blipFill>
        <p:spPr>
          <a:xfrm>
            <a:off x="1222429" y="5467778"/>
            <a:ext cx="2104728" cy="6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40266" y="1284796"/>
            <a:ext cx="859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97F1FB"/>
                </a:solidFill>
              </a:rPr>
              <a:t>4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Четвёртый элемент, также «модификация», отвечает за начало внутреннего цикла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  <a:r>
              <a:rPr lang="ru-RU" dirty="0" smtClean="0">
                <a:solidFill>
                  <a:srgbClr val="F2F2F2"/>
                </a:solidFill>
              </a:rPr>
              <a:t> В нём значению номера текущего элемента присваивается значение номера анализируемого элемента, запоминается значение анализ. эл-та с помощью вспомогательной переменной х, а также производится проверка одновременного выполнения двух условий.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1244" y="2979372"/>
            <a:ext cx="566057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 =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 = array[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(j &gt; 0) &amp;&amp; (array[j – 1] &gt; x); j--) {</a:t>
            </a:r>
          </a:p>
          <a:p>
            <a:pPr>
              <a:lnSpc>
                <a:spcPct val="120000"/>
              </a:lnSpc>
            </a:pP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266" y="4380637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5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Пятый элемент «</a:t>
            </a:r>
            <a:r>
              <a:rPr lang="ru-RU" dirty="0">
                <a:solidFill>
                  <a:srgbClr val="F2F2F2"/>
                </a:solidFill>
              </a:rPr>
              <a:t>процесс». В нём значение текущего элемента становится равно значению предшествующего элемента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1244" y="5251126"/>
            <a:ext cx="3369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array[j] = array[j – 1];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6" t="32257" r="13090" b="44578"/>
          <a:stretch/>
        </p:blipFill>
        <p:spPr>
          <a:xfrm>
            <a:off x="1253218" y="2979372"/>
            <a:ext cx="2505074" cy="127634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6" t="51481" r="13090" b="34516"/>
          <a:stretch/>
        </p:blipFill>
        <p:spPr>
          <a:xfrm>
            <a:off x="1253218" y="5274234"/>
            <a:ext cx="2505074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3116" y="1341111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6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После выхода из внутреннего цикла в </a:t>
            </a:r>
            <a:r>
              <a:rPr lang="ru-RU" dirty="0">
                <a:solidFill>
                  <a:srgbClr val="F2F2F2"/>
                </a:solidFill>
              </a:rPr>
              <a:t>«процессе» значению текущего элемента присваивается запомненное ранее значение анализируемого элемента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3116" y="3541061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97F1FB"/>
                </a:solidFill>
              </a:rPr>
              <a:t>7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Последний элемент блок-схемы «пуск» завершает алгоритм</a:t>
            </a:r>
            <a:r>
              <a:rPr lang="en-US" dirty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056" y="2478107"/>
            <a:ext cx="2847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array[j] = x;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6" t="69942" r="13090" b="16920"/>
          <a:stretch/>
        </p:blipFill>
        <p:spPr>
          <a:xfrm>
            <a:off x="1062037" y="2514489"/>
            <a:ext cx="2505074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323072" y="533399"/>
              <a:ext cx="339267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13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ПРОГРАММНАЯ РЕАЛИЗАЦИЯ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15712" y="1744388"/>
            <a:ext cx="997260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 , x;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array[] = { 1, 4, 6, 7, 8, 3 };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 (j =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 = array[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(j &gt; 0) &amp;&amp; (array[j – 1] &gt; x); j--) {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array[j] = array[j – 1];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x;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1744387"/>
            <a:ext cx="10040639" cy="3877985"/>
          </a:xfrm>
          <a:prstGeom prst="rect">
            <a:avLst/>
          </a:prstGeom>
          <a:noFill/>
          <a:ln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7675" y="961921"/>
            <a:ext cx="465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Программная реализация сортировки вставками через параметрические циклы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243300" y="2853481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Идея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243300" y="4289549"/>
            <a:ext cx="4916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Словесное представление алгоритма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292422" y="3554849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Визуализация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300" y="15650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243300" y="2168903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199669" y="2129442"/>
            <a:ext cx="917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Реализация алгоритма через </a:t>
            </a:r>
            <a:r>
              <a:rPr lang="ru-RU" sz="28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цикл с предусловием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: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324676" y="4404059"/>
            <a:ext cx="615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.3 Программная реализация на языке программирования </a:t>
            </a:r>
            <a:r>
              <a:rPr lang="en-US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endParaRPr lang="ru-RU" sz="24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9669" y="151999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1324676" y="3430076"/>
            <a:ext cx="549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.2 Подробный разбор элементов блок-схемы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1372301" y="282542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.1 Блок-схема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199669" y="2129442"/>
            <a:ext cx="954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6. Реализация алгоритма через </a:t>
            </a:r>
            <a:r>
              <a:rPr lang="ru-RU" sz="28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параметрический цикл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: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324676" y="4404059"/>
            <a:ext cx="615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.3 Программная реализация на языке программирования </a:t>
            </a:r>
            <a:r>
              <a:rPr lang="en-US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endParaRPr lang="ru-RU" sz="24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669" y="151999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324676" y="3430076"/>
            <a:ext cx="549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.2 Подробный разбор элементов блок-схемы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372301" y="282542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.1 Блок-схема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6837088" y="533399"/>
              <a:ext cx="487866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027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ПОНЯТИЕ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62037" y="1428095"/>
            <a:ext cx="10077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9E9F9"/>
                </a:solidFill>
              </a:rPr>
              <a:t>Сортировка в</a:t>
            </a:r>
            <a:r>
              <a:rPr lang="ru-RU" b="1" dirty="0" smtClean="0">
                <a:solidFill>
                  <a:srgbClr val="99E9F9"/>
                </a:solidFill>
              </a:rPr>
              <a:t>ставками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ru-RU" dirty="0" smtClean="0">
                <a:solidFill>
                  <a:srgbClr val="F2F2F2"/>
                </a:solidFill>
              </a:rPr>
              <a:t>(англ.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i="1" dirty="0" smtClean="0">
                <a:solidFill>
                  <a:srgbClr val="F2F2F2"/>
                </a:solidFill>
              </a:rPr>
              <a:t>Insertion sort</a:t>
            </a:r>
            <a:r>
              <a:rPr lang="ru-RU" dirty="0" smtClean="0">
                <a:solidFill>
                  <a:srgbClr val="F2F2F2"/>
                </a:solidFill>
              </a:rPr>
              <a:t>)</a:t>
            </a:r>
            <a:r>
              <a:rPr lang="ru-RU" dirty="0">
                <a:solidFill>
                  <a:srgbClr val="F2F2F2"/>
                </a:solidFill>
              </a:rPr>
              <a:t> — </a:t>
            </a:r>
            <a:r>
              <a:rPr lang="ru-RU" dirty="0" smtClean="0">
                <a:solidFill>
                  <a:srgbClr val="F2F2F2"/>
                </a:solidFill>
              </a:rPr>
              <a:t>алгоритм сортировки, в котором элементы входной последовательности просматриваются по одному, и каждый новый поступивший элемент размещается в подходящее место среди ранее упорядоченных элементов. Вычислительная сложность —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2F2F2"/>
                </a:solidFill>
              </a:rPr>
              <a:t>O(n²).</a:t>
            </a: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62037" y="1428095"/>
            <a:ext cx="1007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Сортируемый массив можно разделить на две части — отсортированная часть и неотсортированная. В начале сортировки первый элемент массива считается отсортированным, все остальные — не отсортированные. Начиная со второго элемента массива и заканчивая последним, алгоритм вставляет неотсортированный элемент массива в нужную позицию в отсортированной части массива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248136" y="1095371"/>
            <a:ext cx="60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Таким образом элемент находит своё место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F57373"/>
                </a:solidFill>
              </a:rPr>
              <a:t>1</a:t>
            </a:r>
            <a:endParaRPr lang="ru-RU" sz="11500" dirty="0">
              <a:solidFill>
                <a:srgbClr val="F5737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5009" y="2501698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557ED9"/>
                </a:solidFill>
              </a:rPr>
              <a:t>6</a:t>
            </a:r>
            <a:endParaRPr lang="ru-RU" sz="9600" dirty="0">
              <a:solidFill>
                <a:srgbClr val="557ED9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99E9F9"/>
                </a:solidFill>
              </a:rPr>
              <a:t>5</a:t>
            </a:r>
            <a:endParaRPr lang="ru-RU" sz="9600" dirty="0">
              <a:solidFill>
                <a:srgbClr val="99E9F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0" name="Равнобедренный треугольник 19"/>
          <p:cNvSpPr/>
          <p:nvPr/>
        </p:nvSpPr>
        <p:spPr>
          <a:xfrm rot="10800000">
            <a:off x="1739820" y="2170040"/>
            <a:ext cx="348343" cy="292388"/>
          </a:xfrm>
          <a:prstGeom prst="triangl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390837" y="239627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2948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1528" y="1095375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Рассматривается каждый элемент массива, начиная со второго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3016" y="1103342"/>
            <a:ext cx="72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Значение элемента сравнивается со значениями элементов левее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9172" y="1095367"/>
            <a:ext cx="766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Постепенно массив выстраивается в правильную последовательность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38256" y="5791192"/>
            <a:ext cx="26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Массив отсортирован!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12096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0091 0.1858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12838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8588 L -0.1155 0.0094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97 0.00093 L 0.23399 0.0009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4.16667E-6 0.1807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38 0.00047 L 0.24284 -0.0009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5 0.00949 L 1.45833E-6 -4.07407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50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8078 L -0.23776 0.0013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500"/>
                            </p:stCondLst>
                            <p:childTnLst>
                              <p:par>
                                <p:cTn id="7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99 0.00093 L 0.35404 0.003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500"/>
                            </p:stCondLst>
                            <p:childTnLst>
                              <p:par>
                                <p:cTn id="8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-0.00195 0.1858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8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84 -0.00092 L 0.36211 0.000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100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18588 L -0.11107 0.0081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0"/>
                            </p:stCondLst>
                            <p:childTnLst>
                              <p:par>
                                <p:cTn id="9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04 0.00324 L 0.46471 0.0060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0"/>
                            </p:stCondLst>
                            <p:childTnLst>
                              <p:par>
                                <p:cTn id="9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00247 0.1898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07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11 0.00069 L 0.47109 0.0023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51 -0.00532 L -1.875E-6 -4.07407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200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2227 0.008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0"/>
                            </p:stCondLst>
                            <p:childTnLst>
                              <p:par>
                                <p:cTn id="1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18982 L -0.3487 -4.07407E-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6000"/>
                            </p:stCondLst>
                            <p:childTnLst>
                              <p:par>
                                <p:cTn id="119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71 0.00602 L 0.58086 0.0032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50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118 0.1858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500"/>
                            </p:stCondLst>
                            <p:childTnLst>
                              <p:par>
                                <p:cTn id="12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18588 L -3.95833E-6 -2.96296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2500"/>
                            </p:stCondLst>
                            <p:childTnLst>
                              <p:par>
                                <p:cTn id="13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086 0.00324 L 0.69714 0.00324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4500"/>
                            </p:stCondLst>
                            <p:childTnLst>
                              <p:par>
                                <p:cTn id="1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0287 0.1858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7000"/>
                            </p:stCondLst>
                            <p:childTnLst>
                              <p:par>
                                <p:cTn id="14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11237 0.00301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9000"/>
                            </p:stCondLst>
                            <p:childTnLst>
                              <p:par>
                                <p:cTn id="145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09 0.00231 L 0.58542 0.0025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1000"/>
                            </p:stCondLst>
                            <p:childTnLst>
                              <p:par>
                                <p:cTn id="14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11537 -4.07407E-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3000"/>
                            </p:stCondLst>
                            <p:childTnLst>
                              <p:par>
                                <p:cTn id="15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3000"/>
                            </p:stCondLst>
                            <p:childTnLst>
                              <p:par>
                                <p:cTn id="1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11042 -0.00834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5000"/>
                            </p:stCondLst>
                            <p:childTnLst>
                              <p:par>
                                <p:cTn id="16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5000"/>
                            </p:stCondLst>
                            <p:childTnLst>
                              <p:par>
                                <p:cTn id="16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12305 0.0081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7000"/>
                            </p:stCondLst>
                            <p:childTnLst>
                              <p:par>
                                <p:cTn id="1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0.18588 L -0.57188 -0.0076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97" y="-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9000"/>
                            </p:stCondLst>
                            <p:childTnLst>
                              <p:par>
                                <p:cTn id="1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22" grpId="0"/>
      <p:bldP spid="22" grpId="1"/>
      <p:bldP spid="22" grpId="2"/>
      <p:bldP spid="27" grpId="0"/>
      <p:bldP spid="27" grpId="1"/>
      <p:bldP spid="27" grpId="2"/>
      <p:bldP spid="27" grpId="3"/>
      <p:bldP spid="27" grpId="4"/>
      <p:bldP spid="27" grpId="5"/>
      <p:bldP spid="26" grpId="0"/>
      <p:bldP spid="26" grpId="1"/>
      <p:bldP spid="26" grpId="2"/>
      <p:bldP spid="26" grpId="3"/>
      <p:bldP spid="26" grpId="4"/>
      <p:bldP spid="26" grpId="5"/>
      <p:bldP spid="23" grpId="0"/>
      <p:bldP spid="23" grpId="1"/>
      <p:bldP spid="23" grpId="2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5" grpId="4"/>
      <p:bldP spid="28" grpId="0"/>
      <p:bldP spid="28" grpId="1"/>
      <p:bldP spid="28" grpId="2"/>
      <p:bldP spid="28" grpId="3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9" grpId="0"/>
      <p:bldP spid="29" grpId="1"/>
      <p:bldP spid="30" grpId="0"/>
      <p:bldP spid="30" grpId="1"/>
      <p:bldP spid="2" grpId="0"/>
      <p:bldP spid="2" grpId="1"/>
      <p:bldP spid="31" grpId="0"/>
      <p:bldP spid="31" grpId="1"/>
      <p:bldP spid="33" grpId="0"/>
      <p:bldP spid="33" grpId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5013" y="883061"/>
            <a:ext cx="21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– длина 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массива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71839" y="1440811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Номер анализ. </a:t>
            </a:r>
            <a:r>
              <a:rPr lang="ru-RU" dirty="0">
                <a:solidFill>
                  <a:srgbClr val="F2F2F2"/>
                </a:solidFill>
              </a:rPr>
              <a:t>э</a:t>
            </a:r>
            <a:r>
              <a:rPr lang="ru-RU" dirty="0" smtClean="0">
                <a:solidFill>
                  <a:srgbClr val="F2F2F2"/>
                </a:solidFill>
              </a:rPr>
              <a:t>л-та равен единице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2338" y="193425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Если </a:t>
            </a:r>
            <a:r>
              <a:rPr lang="ru-RU" dirty="0" smtClean="0">
                <a:solidFill>
                  <a:srgbClr val="F2F2F2"/>
                </a:solidFill>
              </a:rPr>
              <a:t>номер </a:t>
            </a:r>
            <a:r>
              <a:rPr lang="ru-RU" dirty="0">
                <a:solidFill>
                  <a:srgbClr val="F2F2F2"/>
                </a:solidFill>
              </a:rPr>
              <a:t>анализ. эл-та </a:t>
            </a:r>
            <a:r>
              <a:rPr lang="en-US" dirty="0" smtClean="0">
                <a:solidFill>
                  <a:srgbClr val="F2F2F2"/>
                </a:solidFill>
              </a:rPr>
              <a:t>&lt; n</a:t>
            </a:r>
            <a:r>
              <a:rPr lang="ru-RU" dirty="0" smtClean="0">
                <a:solidFill>
                  <a:srgbClr val="F2F2F2"/>
                </a:solidFill>
              </a:rPr>
              <a:t>, то п. 3, иначе п. 9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2338" y="2479269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Запоминаем значение анализ. эл-та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2338" y="3037019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Номер текущего эл-та равен номеру анализ. эл-та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2338" y="3598083"/>
            <a:ext cx="109796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Если номер текущего эл-та </a:t>
            </a:r>
            <a:r>
              <a:rPr lang="en-US" dirty="0" smtClean="0">
                <a:solidFill>
                  <a:srgbClr val="F2F2F2"/>
                </a:solidFill>
              </a:rPr>
              <a:t>&gt; 0 </a:t>
            </a:r>
            <a:r>
              <a:rPr lang="ru-RU" dirty="0" smtClean="0">
                <a:solidFill>
                  <a:srgbClr val="F2F2F2"/>
                </a:solidFill>
              </a:rPr>
              <a:t>и значение анализ. эл-та </a:t>
            </a:r>
            <a:r>
              <a:rPr lang="en-US" dirty="0" smtClean="0">
                <a:solidFill>
                  <a:srgbClr val="F2F2F2"/>
                </a:solidFill>
              </a:rPr>
              <a:t>&lt; </a:t>
            </a:r>
            <a:r>
              <a:rPr lang="ru-RU" dirty="0" smtClean="0">
                <a:solidFill>
                  <a:srgbClr val="F2F2F2"/>
                </a:solidFill>
              </a:rPr>
              <a:t>значения эл-та, предшествующего текущему, то п. 6, иначе п. 7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2338" y="4429375"/>
            <a:ext cx="102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Значение текущего эл-та равно значению элемента с номером (</a:t>
            </a:r>
            <a:r>
              <a:rPr lang="ru-RU" dirty="0" err="1" smtClean="0">
                <a:solidFill>
                  <a:srgbClr val="F2F2F2"/>
                </a:solidFill>
              </a:rPr>
              <a:t>н.т.э</a:t>
            </a:r>
            <a:r>
              <a:rPr lang="ru-RU" dirty="0" smtClean="0">
                <a:solidFill>
                  <a:srgbClr val="F2F2F2"/>
                </a:solidFill>
              </a:rPr>
              <a:t> - 1), п. 5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546" y="5029585"/>
            <a:ext cx="1090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В текущий элемент записать значение анализ. эл-та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48546" y="5583740"/>
            <a:ext cx="619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Уменьшить на 1 номер анализ. </a:t>
            </a:r>
            <a:r>
              <a:rPr lang="ru-RU" dirty="0" smtClean="0">
                <a:solidFill>
                  <a:srgbClr val="F2F2F2"/>
                </a:solidFill>
              </a:rPr>
              <a:t>эл-та, п. 2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7936" y="1355754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endParaRPr lang="ru-RU" sz="2400" dirty="0">
              <a:solidFill>
                <a:srgbClr val="97F1FB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123" y="1863524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7F1FB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67039" y="2433938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7F1FB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7039" y="2975853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4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4123" y="3541744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7F1FB"/>
                </a:solidFill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0954" y="4418919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6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4123" y="4953246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7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0954" y="5547325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8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7039" y="6122323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9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5652" y="621070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Конец алгоритма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95273" y="6387969"/>
            <a:ext cx="616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«решение»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825786"/>
            <a:ext cx="2541978" cy="56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1087</Words>
  <Application>Microsoft Office PowerPoint</Application>
  <PresentationFormat>Широкоэкранный</PresentationFormat>
  <Paragraphs>148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Sardina admina</cp:lastModifiedBy>
  <cp:revision>134</cp:revision>
  <dcterms:created xsi:type="dcterms:W3CDTF">2020-03-15T10:58:50Z</dcterms:created>
  <dcterms:modified xsi:type="dcterms:W3CDTF">2020-04-04T20:35:30Z</dcterms:modified>
</cp:coreProperties>
</file>